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25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7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9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9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1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3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5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1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3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7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5E00D-CD17-C54B-B3B5-7E8B091A7192}" type="datetimeFigureOut">
              <a:rPr lang="en-US" smtClean="0"/>
              <a:t>4/2/15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6E00F-9B10-D048-9E38-58776A582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5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AC2AF535-20CB-464C-B20F-C79106B62841}" type="slidenum">
              <a:rPr lang="en-US" smtClean="0">
                <a:latin typeface="Times New Roman" charset="0"/>
              </a:rPr>
              <a:pPr/>
              <a:t>1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526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4223225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408429A0-0DB3-E34B-8A6C-88A592E61FF1}" type="slidenum">
              <a:rPr lang="en-US" smtClean="0">
                <a:latin typeface="Times New Roman" charset="0"/>
              </a:rPr>
              <a:pPr/>
              <a:t>2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Integrity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chemeClr val="accent2"/>
                </a:solidFill>
              </a:rPr>
              <a:t>Integrity</a:t>
            </a:r>
            <a:r>
              <a:rPr lang="en-US" sz="2800" dirty="0"/>
              <a:t> </a:t>
            </a:r>
            <a:r>
              <a:rPr lang="en-US" sz="2800" dirty="0" err="1">
                <a:sym typeface="Symbol" charset="2"/>
              </a:rPr>
              <a:t></a:t>
            </a:r>
            <a:r>
              <a:rPr lang="en-US" sz="2800" dirty="0" smtClean="0"/>
              <a:t> detect unauthorized writing (i.e., </a:t>
            </a:r>
            <a:r>
              <a:rPr lang="en-US" sz="2800" dirty="0"/>
              <a:t>modification of </a:t>
            </a:r>
            <a:r>
              <a:rPr lang="en-US" sz="2800" dirty="0" smtClean="0"/>
              <a:t>data)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Example: Inter-bank fund transfers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Confidentiality</a:t>
            </a:r>
            <a:r>
              <a:rPr lang="en-US" sz="2400" dirty="0" smtClean="0"/>
              <a:t> may be </a:t>
            </a:r>
            <a:r>
              <a:rPr lang="en-US" sz="2400" dirty="0"/>
              <a:t>nice</a:t>
            </a:r>
            <a:r>
              <a:rPr lang="en-US" sz="2400" dirty="0" smtClean="0"/>
              <a:t>, integrity </a:t>
            </a:r>
            <a:r>
              <a:rPr lang="en-US" sz="2400" dirty="0"/>
              <a:t>is critical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Encryption provides </a:t>
            </a:r>
            <a:r>
              <a:rPr lang="en-US" sz="2800" b="1" dirty="0">
                <a:solidFill>
                  <a:schemeClr val="accent2"/>
                </a:solidFill>
              </a:rPr>
              <a:t>confidentiality</a:t>
            </a:r>
            <a:r>
              <a:rPr lang="en-US" sz="2800" dirty="0"/>
              <a:t> (prevents unauthorized disclosure)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/>
              <a:t>Encryption alone does </a:t>
            </a:r>
            <a:r>
              <a:rPr lang="en-US" sz="2800" b="1" dirty="0">
                <a:solidFill>
                  <a:srgbClr val="FF0000"/>
                </a:solidFill>
              </a:rPr>
              <a:t>not</a:t>
            </a:r>
            <a:r>
              <a:rPr lang="en-US" sz="2800" dirty="0" smtClean="0"/>
              <a:t> provide </a:t>
            </a:r>
            <a:r>
              <a:rPr lang="en-US" sz="2800" dirty="0"/>
              <a:t>integrity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One-time pad, ECB cut-and-paste, etc.</a:t>
            </a:r>
          </a:p>
        </p:txBody>
      </p:sp>
    </p:spTree>
    <p:extLst>
      <p:ext uri="{BB962C8B-B14F-4D97-AF65-F5344CB8AC3E}">
        <p14:creationId xmlns:p14="http://schemas.microsoft.com/office/powerpoint/2010/main" val="314528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61C00963-0118-B74C-92B6-F2BE3F0388E4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MAC</a:t>
            </a:r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Message Authentication Code (</a:t>
            </a:r>
            <a:r>
              <a:rPr lang="en-US" dirty="0">
                <a:latin typeface="Times-Roman" charset="0"/>
              </a:rPr>
              <a:t>MAC</a:t>
            </a:r>
            <a:r>
              <a:rPr lang="en-US" dirty="0"/>
              <a:t>)</a:t>
            </a:r>
          </a:p>
          <a:p>
            <a:pPr lvl="1" eaLnBrk="1" hangingPunct="1"/>
            <a:r>
              <a:rPr lang="en-US" dirty="0"/>
              <a:t>Used for data </a:t>
            </a:r>
            <a:r>
              <a:rPr lang="en-US" b="1" dirty="0">
                <a:solidFill>
                  <a:schemeClr val="accent2"/>
                </a:solidFill>
              </a:rPr>
              <a:t>integrity </a:t>
            </a:r>
            <a:endParaRPr lang="en-US" dirty="0"/>
          </a:p>
          <a:p>
            <a:pPr lvl="1" eaLnBrk="1" hangingPunct="1"/>
            <a:r>
              <a:rPr lang="en-US" dirty="0"/>
              <a:t>Integrity </a:t>
            </a:r>
            <a:r>
              <a:rPr lang="en-US" b="1" dirty="0">
                <a:solidFill>
                  <a:srgbClr val="FF0000"/>
                </a:solidFill>
              </a:rPr>
              <a:t>not</a:t>
            </a:r>
            <a:r>
              <a:rPr lang="en-US" dirty="0"/>
              <a:t> the same as confidentiality</a:t>
            </a:r>
          </a:p>
          <a:p>
            <a:pPr eaLnBrk="1" hangingPunct="1"/>
            <a:r>
              <a:rPr lang="en-US" dirty="0">
                <a:latin typeface="Times-Roman" charset="0"/>
              </a:rPr>
              <a:t>MAC</a:t>
            </a:r>
            <a:r>
              <a:rPr lang="en-US" dirty="0"/>
              <a:t> is computed as </a:t>
            </a:r>
            <a:r>
              <a:rPr lang="en-US" b="1" dirty="0">
                <a:solidFill>
                  <a:schemeClr val="accent2"/>
                </a:solidFill>
              </a:rPr>
              <a:t>CBC residue</a:t>
            </a:r>
            <a:endParaRPr lang="en-US" dirty="0"/>
          </a:p>
          <a:p>
            <a:pPr lvl="1" eaLnBrk="1" hangingPunct="1"/>
            <a:r>
              <a:rPr lang="en-US" dirty="0"/>
              <a:t>That is, compute CBC encryption</a:t>
            </a:r>
            <a:r>
              <a:rPr lang="en-US" dirty="0" smtClean="0"/>
              <a:t>, saving only final </a:t>
            </a:r>
            <a:r>
              <a:rPr lang="en-US" dirty="0" err="1"/>
              <a:t>ciphertext</a:t>
            </a:r>
            <a:r>
              <a:rPr lang="en-US" dirty="0"/>
              <a:t> </a:t>
            </a:r>
            <a:r>
              <a:rPr lang="en-US" dirty="0" smtClean="0"/>
              <a:t>block, the </a:t>
            </a:r>
            <a:r>
              <a:rPr lang="en-US" dirty="0" smtClean="0">
                <a:latin typeface="Times-Roman"/>
                <a:cs typeface="Times-Roman"/>
              </a:rPr>
              <a:t>MAC</a:t>
            </a:r>
            <a:endParaRPr lang="en-US" dirty="0">
              <a:latin typeface="Times-Roman"/>
              <a:cs typeface="Times-Roman"/>
            </a:endParaRPr>
          </a:p>
        </p:txBody>
      </p:sp>
    </p:spTree>
    <p:extLst>
      <p:ext uri="{BB962C8B-B14F-4D97-AF65-F5344CB8AC3E}">
        <p14:creationId xmlns:p14="http://schemas.microsoft.com/office/powerpoint/2010/main" val="304301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EF7570A0-6682-4C4C-8F5E-78D1E0B634A1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/>
              <a:t>MAC Computation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848600" cy="4876800"/>
          </a:xfrm>
        </p:spPr>
        <p:txBody>
          <a:bodyPr/>
          <a:lstStyle/>
          <a:p>
            <a:pPr eaLnBrk="1" hangingPunct="1">
              <a:spcAft>
                <a:spcPts val="0"/>
              </a:spcAft>
            </a:pPr>
            <a:r>
              <a:rPr lang="en-US" dirty="0">
                <a:latin typeface="Times-Roman" charset="0"/>
              </a:rPr>
              <a:t>MAC</a:t>
            </a:r>
            <a:r>
              <a:rPr lang="en-US" dirty="0"/>
              <a:t> computation (assuming </a:t>
            </a:r>
            <a:r>
              <a:rPr lang="en-US" dirty="0">
                <a:latin typeface="Times-Roman" charset="0"/>
              </a:rPr>
              <a:t>N</a:t>
            </a:r>
            <a:r>
              <a:rPr lang="en-US" dirty="0"/>
              <a:t> blocks)</a:t>
            </a:r>
            <a:endParaRPr lang="en-US" dirty="0">
              <a:latin typeface="Courier" charset="0"/>
            </a:endParaRP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dirty="0">
                <a:latin typeface="Times-Roman" charset="0"/>
              </a:rPr>
              <a:t>	</a:t>
            </a:r>
            <a:r>
              <a:rPr lang="en-US" sz="2400" dirty="0">
                <a:latin typeface="Times-Roman" charset="0"/>
              </a:rPr>
              <a:t>C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>
                <a:latin typeface="Times-Roman" charset="0"/>
              </a:rPr>
              <a:t>= E(IV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, K),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E(C</a:t>
            </a:r>
            <a:r>
              <a:rPr lang="en-US" sz="2400" baseline="-25000" dirty="0">
                <a:latin typeface="Times-Roman" charset="0"/>
              </a:rPr>
              <a:t>0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 K),</a:t>
            </a:r>
          </a:p>
          <a:p>
            <a:pPr eaLnBrk="1" hangingPunct="1">
              <a:spcAft>
                <a:spcPts val="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>
                <a:latin typeface="Times-Roman" charset="0"/>
              </a:rPr>
              <a:t>= E(C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, K),…</a:t>
            </a:r>
          </a:p>
          <a:p>
            <a:pPr eaLnBrk="1" hangingPunct="1">
              <a:spcAft>
                <a:spcPts val="600"/>
              </a:spcAft>
              <a:buFont typeface="Wingdings" charset="2"/>
              <a:buNone/>
            </a:pPr>
            <a:r>
              <a:rPr lang="en-US" sz="2400" dirty="0">
                <a:latin typeface="Times-Roman" charset="0"/>
              </a:rPr>
              <a:t>	C</a:t>
            </a:r>
            <a:r>
              <a:rPr lang="en-US" sz="2400" baseline="-25000" dirty="0">
                <a:latin typeface="Times-Roman" charset="0"/>
              </a:rPr>
              <a:t>N</a:t>
            </a:r>
            <a:r>
              <a:rPr lang="en-US" sz="2400" baseline="-25000" dirty="0">
                <a:latin typeface="Times-Roman" charset="0"/>
                <a:sym typeface="Symbol" charset="2"/>
              </a:rPr>
              <a:t></a:t>
            </a:r>
            <a:r>
              <a:rPr lang="en-US" sz="2400" baseline="-25000" dirty="0">
                <a:latin typeface="Times-Roman" charset="0"/>
              </a:rPr>
              <a:t>1 </a:t>
            </a:r>
            <a:r>
              <a:rPr lang="en-US" sz="2400" dirty="0">
                <a:latin typeface="Times-Roman" charset="0"/>
              </a:rPr>
              <a:t>= E(C</a:t>
            </a:r>
            <a:r>
              <a:rPr lang="en-US" sz="2400" baseline="-25000" dirty="0">
                <a:latin typeface="Times-Roman" charset="0"/>
              </a:rPr>
              <a:t>N</a:t>
            </a:r>
            <a:r>
              <a:rPr lang="en-US" sz="2400" baseline="-25000" dirty="0">
                <a:latin typeface="Times-Roman" charset="0"/>
                <a:sym typeface="Symbol" charset="2"/>
              </a:rPr>
              <a:t></a:t>
            </a:r>
            <a:r>
              <a:rPr lang="en-US" sz="2400" baseline="-25000" dirty="0">
                <a:latin typeface="Times-Roman" charset="0"/>
              </a:rPr>
              <a:t>2 </a:t>
            </a:r>
            <a:r>
              <a:rPr lang="en-US" sz="2400" dirty="0" err="1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N</a:t>
            </a:r>
            <a:r>
              <a:rPr lang="en-US" sz="2400" baseline="-25000" dirty="0">
                <a:latin typeface="Times-Roman" charset="0"/>
                <a:sym typeface="Symbol" charset="2"/>
              </a:rPr>
              <a:t>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 K) = MAC</a:t>
            </a:r>
            <a:endParaRPr lang="en-US" dirty="0">
              <a:latin typeface="Times-Roman" charset="0"/>
            </a:endParaRP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>
                <a:latin typeface="Times-Roman" charset="0"/>
              </a:rPr>
              <a:t>MAC</a:t>
            </a:r>
            <a:r>
              <a:rPr lang="en-US" dirty="0"/>
              <a:t> sent with </a:t>
            </a:r>
            <a:r>
              <a:rPr lang="en-US" dirty="0">
                <a:latin typeface="Times-Roman"/>
                <a:cs typeface="Times-Roman"/>
              </a:rPr>
              <a:t>IV</a:t>
            </a:r>
            <a:r>
              <a:rPr lang="en-US" dirty="0"/>
              <a:t> and plaintext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/>
              <a:t>Receiver does same computation and verifies that result agrees with </a:t>
            </a:r>
            <a:r>
              <a:rPr lang="en-US" dirty="0">
                <a:latin typeface="Times-Roman" charset="0"/>
              </a:rPr>
              <a:t>MAC</a:t>
            </a:r>
            <a:endParaRPr lang="en-US" dirty="0" smtClean="0"/>
          </a:p>
          <a:p>
            <a:pPr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dirty="0" smtClean="0"/>
              <a:t>Note: receiver must </a:t>
            </a:r>
            <a:r>
              <a:rPr lang="en-US" dirty="0"/>
              <a:t>know the key </a:t>
            </a:r>
            <a:r>
              <a:rPr lang="en-US" dirty="0">
                <a:latin typeface="Times-Roman" charset="0"/>
              </a:rPr>
              <a:t>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00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8847D9D7-F861-2F44-BC12-73342ECC3777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Does </a:t>
            </a:r>
            <a:r>
              <a:rPr lang="en-US" dirty="0"/>
              <a:t>a </a:t>
            </a:r>
            <a:r>
              <a:rPr lang="en-US" dirty="0">
                <a:latin typeface="Times-Roman"/>
                <a:cs typeface="Times-Roman"/>
              </a:rPr>
              <a:t>MAC</a:t>
            </a:r>
            <a:r>
              <a:rPr lang="en-US" dirty="0"/>
              <a:t> work?</a:t>
            </a:r>
          </a:p>
        </p:txBody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sz="2800" dirty="0"/>
              <a:t>Suppose Alice has 4 plaintext blocks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sz="2800" dirty="0"/>
              <a:t>Alice computes</a:t>
            </a:r>
            <a:endParaRPr lang="en-US" sz="2800" dirty="0" smtClean="0">
              <a:latin typeface="Courier" charset="0"/>
            </a:endParaRP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Times-Roman" charset="0"/>
              </a:rPr>
              <a:t>	C</a:t>
            </a:r>
            <a:r>
              <a:rPr lang="en-US" sz="2400" b="1" baseline="-25000" dirty="0" smtClean="0">
                <a:solidFill>
                  <a:schemeClr val="accent2"/>
                </a:solidFill>
                <a:latin typeface="Times-Roman" charset="0"/>
              </a:rPr>
              <a:t>0</a:t>
            </a:r>
            <a:r>
              <a:rPr lang="en-US" sz="2400" baseline="-25000" dirty="0" smtClean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E(IV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,K), 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1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,K),</a:t>
            </a:r>
            <a:endParaRPr lang="en-US" sz="2400" dirty="0" smtClean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Times-Roman" charset="0"/>
              </a:rPr>
              <a:t>	C</a:t>
            </a:r>
            <a:r>
              <a:rPr lang="en-US" sz="2400" b="1" baseline="-25000" dirty="0" smtClean="0">
                <a:solidFill>
                  <a:schemeClr val="accent2"/>
                </a:solidFill>
                <a:latin typeface="Times-Roman" charset="0"/>
              </a:rPr>
              <a:t>2</a:t>
            </a:r>
            <a:r>
              <a:rPr lang="en-US" sz="2400" baseline="-25000" dirty="0" smtClean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,K), 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3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3</a:t>
            </a:r>
            <a:r>
              <a:rPr lang="en-US" sz="2400" dirty="0">
                <a:latin typeface="Times-Roman" charset="0"/>
              </a:rPr>
              <a:t>,K) = 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MAC</a:t>
            </a:r>
            <a:endParaRPr lang="en-US" dirty="0">
              <a:latin typeface="Times-Roman" charset="0"/>
            </a:endParaRPr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Alice sends </a:t>
            </a:r>
            <a:r>
              <a:rPr lang="en-US" sz="2800" dirty="0">
                <a:latin typeface="Times-Roman" charset="0"/>
              </a:rPr>
              <a:t>IV,P</a:t>
            </a:r>
            <a:r>
              <a:rPr lang="en-US" sz="2800" baseline="-25000" dirty="0">
                <a:latin typeface="Times-Roman" charset="0"/>
              </a:rPr>
              <a:t>0</a:t>
            </a:r>
            <a:r>
              <a:rPr lang="en-US" sz="2800" dirty="0">
                <a:latin typeface="Times-Roman" charset="0"/>
              </a:rPr>
              <a:t>,P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>
                <a:latin typeface="Times-Roman" charset="0"/>
              </a:rPr>
              <a:t>,P</a:t>
            </a:r>
            <a:r>
              <a:rPr lang="en-US" sz="2800" baseline="-25000" dirty="0">
                <a:latin typeface="Times-Roman" charset="0"/>
              </a:rPr>
              <a:t>2</a:t>
            </a:r>
            <a:r>
              <a:rPr lang="en-US" sz="2800" dirty="0">
                <a:latin typeface="Times-Roman" charset="0"/>
              </a:rPr>
              <a:t>,P</a:t>
            </a:r>
            <a:r>
              <a:rPr lang="en-US" sz="2800" baseline="-25000" dirty="0">
                <a:latin typeface="Times-Roman" charset="0"/>
              </a:rPr>
              <a:t>3</a:t>
            </a:r>
            <a:r>
              <a:rPr lang="en-US" sz="2800" dirty="0">
                <a:latin typeface="Courier" charset="0"/>
              </a:rPr>
              <a:t> </a:t>
            </a:r>
            <a:r>
              <a:rPr lang="en-US" sz="2800" dirty="0"/>
              <a:t>and </a:t>
            </a:r>
            <a:r>
              <a:rPr lang="en-US" sz="2800" b="1" dirty="0">
                <a:solidFill>
                  <a:schemeClr val="accent2"/>
                </a:solidFill>
                <a:latin typeface="Times-Roman" charset="0"/>
              </a:rPr>
              <a:t>MAC</a:t>
            </a:r>
            <a:r>
              <a:rPr lang="en-US" sz="2800" dirty="0"/>
              <a:t> to Bob </a:t>
            </a:r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Suppose Trudy changes </a:t>
            </a:r>
            <a:r>
              <a:rPr lang="en-US" sz="2800" dirty="0">
                <a:latin typeface="Times-Roman" charset="0"/>
              </a:rPr>
              <a:t>P</a:t>
            </a:r>
            <a:r>
              <a:rPr lang="en-US" sz="2800" baseline="-25000" dirty="0">
                <a:latin typeface="Times-Roman" charset="0"/>
              </a:rPr>
              <a:t>1</a:t>
            </a:r>
            <a:r>
              <a:rPr lang="en-US" sz="2800" dirty="0"/>
              <a:t> to </a:t>
            </a:r>
            <a:r>
              <a:rPr lang="en-US" sz="2800" dirty="0">
                <a:latin typeface="Times-Roman" charset="0"/>
              </a:rPr>
              <a:t>X</a:t>
            </a:r>
            <a:r>
              <a:rPr lang="en-US" sz="2800" dirty="0"/>
              <a:t> </a:t>
            </a:r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Bob computes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Times-Roman" charset="0"/>
              </a:rPr>
              <a:t>	C</a:t>
            </a:r>
            <a:r>
              <a:rPr lang="en-US" sz="2400" b="1" baseline="-25000" dirty="0" smtClean="0">
                <a:solidFill>
                  <a:schemeClr val="accent2"/>
                </a:solidFill>
                <a:latin typeface="Times-Roman" charset="0"/>
              </a:rPr>
              <a:t>0</a:t>
            </a:r>
            <a:r>
              <a:rPr lang="en-US" sz="2400" baseline="-25000" dirty="0" smtClean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E(IV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</a:rPr>
              <a:t>,K), </a:t>
            </a:r>
            <a:r>
              <a:rPr lang="en-US" sz="2400" b="1" i="1" dirty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i="1" baseline="-25000" dirty="0">
                <a:solidFill>
                  <a:srgbClr val="FF0000"/>
                </a:solidFill>
                <a:latin typeface="Times-Roman" charset="0"/>
              </a:rPr>
              <a:t>1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</a:rPr>
              <a:t>C</a:t>
            </a:r>
            <a:r>
              <a:rPr lang="en-US" sz="2400" b="1" baseline="-25000" dirty="0">
                <a:solidFill>
                  <a:schemeClr val="accent2"/>
                </a:solidFill>
                <a:latin typeface="Times-Roman" charset="0"/>
              </a:rPr>
              <a:t>0</a:t>
            </a:r>
            <a:r>
              <a:rPr lang="en-US" sz="2400" dirty="0">
                <a:latin typeface="Times-Roman" charset="0"/>
                <a:sym typeface="Symbol" charset="2"/>
              </a:rPr>
              <a:t>X</a:t>
            </a:r>
            <a:r>
              <a:rPr lang="en-US" sz="2400" dirty="0">
                <a:latin typeface="Times-Roman" charset="0"/>
              </a:rPr>
              <a:t>,K),</a:t>
            </a:r>
            <a:endParaRPr lang="en-US" sz="2400" dirty="0" smtClean="0">
              <a:latin typeface="Times-Roman" charset="0"/>
            </a:endParaRPr>
          </a:p>
          <a:p>
            <a:pPr eaLnBrk="1" hangingPunct="1">
              <a:lnSpc>
                <a:spcPct val="90000"/>
              </a:lnSpc>
              <a:spcAft>
                <a:spcPts val="0"/>
              </a:spcAft>
              <a:buFont typeface="Wingdings" charset="2"/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Times-Roman" charset="0"/>
              </a:rPr>
              <a:t>	</a:t>
            </a:r>
            <a:r>
              <a:rPr lang="en-US" sz="2400" b="1" i="1" dirty="0" smtClean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i="1" baseline="-25000" dirty="0" smtClean="0">
                <a:solidFill>
                  <a:srgbClr val="FF0000"/>
                </a:solidFill>
                <a:latin typeface="Times-Roman" charset="0"/>
              </a:rPr>
              <a:t>2</a:t>
            </a:r>
            <a:r>
              <a:rPr lang="en-US" sz="2400" baseline="-25000" dirty="0" smtClean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i="1" dirty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i="1" baseline="-25000" dirty="0">
                <a:solidFill>
                  <a:srgbClr val="FF0000"/>
                </a:solidFill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,K), </a:t>
            </a:r>
            <a:r>
              <a:rPr lang="en-US" sz="2400" b="1" i="1" dirty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i="1" baseline="-25000" dirty="0">
                <a:solidFill>
                  <a:srgbClr val="FF0000"/>
                </a:solidFill>
                <a:latin typeface="Times-Roman" charset="0"/>
              </a:rPr>
              <a:t>3</a:t>
            </a:r>
            <a:r>
              <a:rPr lang="en-US" sz="2400" baseline="-25000" dirty="0">
                <a:latin typeface="Times-Roman" charset="0"/>
              </a:rPr>
              <a:t> </a:t>
            </a:r>
            <a:r>
              <a:rPr lang="en-US" sz="2400" dirty="0">
                <a:latin typeface="Times-Roman" charset="0"/>
              </a:rPr>
              <a:t>= E(</a:t>
            </a:r>
            <a:r>
              <a:rPr lang="en-US" sz="2400" b="1" i="1" dirty="0">
                <a:solidFill>
                  <a:srgbClr val="FF0000"/>
                </a:solidFill>
                <a:latin typeface="Times-Roman" charset="0"/>
              </a:rPr>
              <a:t>C</a:t>
            </a:r>
            <a:r>
              <a:rPr lang="en-US" sz="2400" b="1" i="1" baseline="-25000" dirty="0">
                <a:solidFill>
                  <a:srgbClr val="FF0000"/>
                </a:solidFill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  <a:sym typeface="Symbol" charset="2"/>
              </a:rPr>
              <a:t></a:t>
            </a:r>
            <a:r>
              <a:rPr lang="en-US" sz="2400" dirty="0">
                <a:latin typeface="Times-Roman" charset="0"/>
              </a:rPr>
              <a:t>P</a:t>
            </a:r>
            <a:r>
              <a:rPr lang="en-US" sz="2400" baseline="-25000" dirty="0">
                <a:latin typeface="Times-Roman" charset="0"/>
              </a:rPr>
              <a:t>3</a:t>
            </a:r>
            <a:r>
              <a:rPr lang="en-US" sz="2400" dirty="0">
                <a:latin typeface="Times-Roman" charset="0"/>
              </a:rPr>
              <a:t>,K) = </a:t>
            </a:r>
            <a:r>
              <a:rPr lang="en-US" sz="2400" b="1" i="1" dirty="0">
                <a:solidFill>
                  <a:srgbClr val="FF0000"/>
                </a:solidFill>
                <a:latin typeface="Times-Roman" charset="0"/>
              </a:rPr>
              <a:t>MAC</a:t>
            </a:r>
            <a:r>
              <a:rPr lang="en-US" sz="2400" dirty="0">
                <a:latin typeface="Times-Roman" charset="0"/>
              </a:rPr>
              <a:t> </a:t>
            </a:r>
            <a:r>
              <a:rPr lang="en-US" sz="2400" dirty="0" err="1">
                <a:latin typeface="Times-Roman" charset="0"/>
                <a:sym typeface="Symbol" charset="2"/>
              </a:rPr>
              <a:t></a:t>
            </a:r>
            <a:r>
              <a:rPr lang="en-US" sz="2400" dirty="0">
                <a:latin typeface="Times-Roman" charset="0"/>
                <a:sym typeface="Symbol" charset="2"/>
              </a:rPr>
              <a:t> </a:t>
            </a:r>
            <a:r>
              <a:rPr lang="en-US" sz="2400" b="1" dirty="0">
                <a:solidFill>
                  <a:schemeClr val="accent2"/>
                </a:solidFill>
                <a:latin typeface="Times-Roman" charset="0"/>
                <a:sym typeface="Symbol" charset="2"/>
              </a:rPr>
              <a:t>MAC</a:t>
            </a:r>
            <a:endParaRPr lang="en-US" dirty="0" smtClean="0">
              <a:latin typeface="Times-Roman" charset="0"/>
            </a:endParaRPr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 smtClean="0"/>
              <a:t>That is, error </a:t>
            </a:r>
            <a:r>
              <a:rPr lang="en-US" sz="2800" u="sng" dirty="0"/>
              <a:t>propagates</a:t>
            </a:r>
            <a:r>
              <a:rPr lang="en-US" sz="2800" dirty="0"/>
              <a:t> into </a:t>
            </a:r>
            <a:r>
              <a:rPr lang="en-US" sz="2800" b="1" dirty="0" smtClean="0">
                <a:latin typeface="Times-Roman" charset="0"/>
              </a:rPr>
              <a:t>MAC</a:t>
            </a:r>
            <a:endParaRPr lang="en-US" sz="2800" dirty="0" smtClean="0"/>
          </a:p>
          <a:p>
            <a:pPr eaLnBrk="1" hangingPunct="1">
              <a:lnSpc>
                <a:spcPct val="85000"/>
              </a:lnSpc>
              <a:spcAft>
                <a:spcPts val="0"/>
              </a:spcAft>
            </a:pPr>
            <a:r>
              <a:rPr lang="en-US" sz="2800" dirty="0"/>
              <a:t>Trudy can’t</a:t>
            </a:r>
            <a:r>
              <a:rPr lang="en-US" sz="2800" dirty="0" smtClean="0"/>
              <a:t> make </a:t>
            </a:r>
            <a:r>
              <a:rPr lang="en-US" sz="2800" b="1" i="1" dirty="0">
                <a:solidFill>
                  <a:srgbClr val="FF0000"/>
                </a:solidFill>
                <a:latin typeface="Times-Roman" charset="0"/>
              </a:rPr>
              <a:t>MAC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-Roman" charset="0"/>
              </a:rPr>
              <a:t>== </a:t>
            </a:r>
            <a:r>
              <a:rPr lang="en-US" sz="2800" b="1" dirty="0">
                <a:solidFill>
                  <a:schemeClr val="accent2"/>
                </a:solidFill>
                <a:latin typeface="Times-Roman" charset="0"/>
              </a:rPr>
              <a:t>MAC</a:t>
            </a:r>
            <a:r>
              <a:rPr lang="en-US" sz="2800" dirty="0"/>
              <a:t> without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Times-Roman" charset="0"/>
              </a:rPr>
              <a:t>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19093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01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501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01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01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01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5017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5017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5017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5017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5017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5017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9E34E1BA-7111-9A42-841D-3B88E95FF0DF}" type="slidenum">
              <a:rPr lang="en-US" smtClean="0">
                <a:latin typeface="Times New Roman" charset="0"/>
              </a:rPr>
              <a:pPr/>
              <a:t>6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Confidentiality and Integrity</a:t>
            </a: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Encrypt with one key</a:t>
            </a:r>
            <a:r>
              <a:rPr lang="en-US" sz="2800" dirty="0" smtClean="0"/>
              <a:t>, </a:t>
            </a:r>
            <a:r>
              <a:rPr lang="en-US" sz="2800" dirty="0">
                <a:latin typeface="Times-Roman" charset="0"/>
              </a:rPr>
              <a:t>MAC</a:t>
            </a:r>
            <a:r>
              <a:rPr lang="en-US" sz="2800" dirty="0"/>
              <a:t> with </a:t>
            </a:r>
            <a:r>
              <a:rPr lang="en-US" sz="2800" dirty="0" smtClean="0"/>
              <a:t>another key </a:t>
            </a:r>
            <a:endParaRPr lang="en-US" sz="2800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Why not use the same key?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Send last encrypted block (</a:t>
            </a:r>
            <a:r>
              <a:rPr lang="en-US" sz="2400" dirty="0">
                <a:latin typeface="Times-Roman" charset="0"/>
              </a:rPr>
              <a:t>MAC</a:t>
            </a:r>
            <a:r>
              <a:rPr lang="en-US" sz="2400" dirty="0"/>
              <a:t>) twice?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This cannot add any security!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Using different keys to encrypt and compute </a:t>
            </a:r>
            <a:r>
              <a:rPr lang="en-US" sz="2800" dirty="0">
                <a:latin typeface="Times-Roman" charset="0"/>
              </a:rPr>
              <a:t>MAC</a:t>
            </a:r>
            <a:r>
              <a:rPr lang="en-US" sz="2800" dirty="0"/>
              <a:t> works, even if keys are related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But, twice as much work as encryption alone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Can do a little better </a:t>
            </a:r>
            <a:r>
              <a:rPr lang="en-US" sz="2400" dirty="0" err="1">
                <a:sym typeface="Symbol" charset="2"/>
              </a:rPr>
              <a:t></a:t>
            </a:r>
            <a:r>
              <a:rPr lang="en-US" sz="2400" dirty="0">
                <a:sym typeface="Symbol" charset="2"/>
              </a:rPr>
              <a:t> </a:t>
            </a:r>
            <a:r>
              <a:rPr lang="en-US" sz="2400" dirty="0"/>
              <a:t>about</a:t>
            </a:r>
            <a:r>
              <a:rPr lang="en-US" sz="2400" dirty="0" smtClean="0"/>
              <a:t> 1.5 “encryptions</a:t>
            </a:r>
            <a:r>
              <a:rPr lang="en-US" sz="2400" dirty="0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Confidentiality and integrity with</a:t>
            </a:r>
            <a:r>
              <a:rPr lang="en-US" sz="2800" dirty="0" smtClean="0"/>
              <a:t> same work as one encryption </a:t>
            </a:r>
            <a:r>
              <a:rPr lang="en-US" sz="2800" dirty="0"/>
              <a:t>is a research topic</a:t>
            </a:r>
          </a:p>
        </p:txBody>
      </p:sp>
    </p:spTree>
    <p:extLst>
      <p:ext uri="{BB962C8B-B14F-4D97-AF65-F5344CB8AC3E}">
        <p14:creationId xmlns:p14="http://schemas.microsoft.com/office/powerpoint/2010/main" val="3422859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89E339F1-B8D8-7641-98F4-B8464BF3DB8F}" type="slidenum">
              <a:rPr lang="en-US" smtClean="0">
                <a:latin typeface="Times New Roman" charset="0"/>
              </a:rPr>
              <a:pPr/>
              <a:t>7</a:t>
            </a:fld>
            <a:endParaRPr lang="en-US" smtClean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Uses for Symmetric Crypto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Confidentiality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Transmitting data over insecure channel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Secure storage on insecure media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Integrity (</a:t>
            </a:r>
            <a:r>
              <a:rPr lang="en-US" dirty="0">
                <a:latin typeface="Times-Roman" charset="0"/>
              </a:rPr>
              <a:t>MAC</a:t>
            </a:r>
            <a:r>
              <a:rPr lang="en-US" dirty="0"/>
              <a:t>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Authentication protocols (later…)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dirty="0"/>
              <a:t>Anything you can do with a hash function (upcoming chapter…)</a:t>
            </a:r>
          </a:p>
        </p:txBody>
      </p:sp>
    </p:spTree>
    <p:extLst>
      <p:ext uri="{BB962C8B-B14F-4D97-AF65-F5344CB8AC3E}">
        <p14:creationId xmlns:p14="http://schemas.microsoft.com/office/powerpoint/2010/main" val="2618629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281</Words>
  <Application>Microsoft Macintosh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Integrity</vt:lpstr>
      <vt:lpstr>Data Integrity</vt:lpstr>
      <vt:lpstr>MAC</vt:lpstr>
      <vt:lpstr>MAC Computation</vt:lpstr>
      <vt:lpstr>Does a MAC work?</vt:lpstr>
      <vt:lpstr>Confidentiality and Integrity</vt:lpstr>
      <vt:lpstr>Uses for Symmetric Crypto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Integrity</dc:title>
  <dc:creator>Minho Shin</dc:creator>
  <cp:lastModifiedBy>Minho Shin</cp:lastModifiedBy>
  <cp:revision>1</cp:revision>
  <dcterms:created xsi:type="dcterms:W3CDTF">2015-04-01T16:45:39Z</dcterms:created>
  <dcterms:modified xsi:type="dcterms:W3CDTF">2015-04-01T16:46:51Z</dcterms:modified>
</cp:coreProperties>
</file>