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png" ContentType="image/png"/>
  <Default Extension="rels" ContentType="application/vnd.openxmlformats-package.relationships+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9" r:id="rId3"/>
    <p:sldId id="258" r:id="rId4"/>
    <p:sldId id="260" r:id="rId5"/>
    <p:sldId id="257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6" r:id="rId16"/>
    <p:sldId id="270" r:id="rId17"/>
    <p:sldId id="271" r:id="rId18"/>
    <p:sldId id="272" r:id="rId19"/>
    <p:sldId id="273" r:id="rId20"/>
    <p:sldId id="274" r:id="rId21"/>
    <p:sldId id="275" r:id="rId22"/>
    <p:sldId id="277" r:id="rId23"/>
    <p:sldId id="278" r:id="rId24"/>
    <p:sldId id="279" r:id="rId25"/>
    <p:sldId id="280" r:id="rId26"/>
    <p:sldId id="282" r:id="rId27"/>
    <p:sldId id="283" r:id="rId28"/>
    <p:sldId id="285" r:id="rId29"/>
    <p:sldId id="286" r:id="rId30"/>
    <p:sldId id="287" r:id="rId31"/>
    <p:sldId id="288" r:id="rId32"/>
    <p:sldId id="289" r:id="rId33"/>
    <p:sldId id="291" r:id="rId34"/>
    <p:sldId id="292" r:id="rId35"/>
    <p:sldId id="293" r:id="rId36"/>
    <p:sldId id="294" r:id="rId37"/>
    <p:sldId id="295" r:id="rId38"/>
    <p:sldId id="296" r:id="rId39"/>
    <p:sldId id="297" r:id="rId40"/>
    <p:sldId id="298" r:id="rId41"/>
    <p:sldId id="299" r:id="rId42"/>
    <p:sldId id="300" r:id="rId43"/>
    <p:sldId id="301" r:id="rId44"/>
    <p:sldId id="302" r:id="rId45"/>
    <p:sldId id="303" r:id="rId46"/>
    <p:sldId id="304" r:id="rId47"/>
    <p:sldId id="305" r:id="rId48"/>
    <p:sldId id="306" r:id="rId49"/>
    <p:sldId id="307" r:id="rId50"/>
    <p:sldId id="308" r:id="rId51"/>
    <p:sldId id="309" r:id="rId52"/>
    <p:sldId id="310" r:id="rId53"/>
    <p:sldId id="311" r:id="rId54"/>
    <p:sldId id="312" r:id="rId5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78" d="100"/>
          <a:sy n="78" d="100"/>
        </p:scale>
        <p:origin x="-1016" y="-12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slide" Target="slides/slide18.xml"/><Relationship Id="rId50" Type="http://schemas.openxmlformats.org/officeDocument/2006/relationships/slide" Target="slides/slide49.xml"/><Relationship Id="rId51" Type="http://schemas.openxmlformats.org/officeDocument/2006/relationships/slide" Target="slides/slide50.xml"/><Relationship Id="rId52" Type="http://schemas.openxmlformats.org/officeDocument/2006/relationships/slide" Target="slides/slide51.xml"/><Relationship Id="rId53" Type="http://schemas.openxmlformats.org/officeDocument/2006/relationships/slide" Target="slides/slide52.xml"/><Relationship Id="rId54" Type="http://schemas.openxmlformats.org/officeDocument/2006/relationships/slide" Target="slides/slide53.xml"/><Relationship Id="rId55" Type="http://schemas.openxmlformats.org/officeDocument/2006/relationships/slide" Target="slides/slide54.xml"/><Relationship Id="rId56" Type="http://schemas.openxmlformats.org/officeDocument/2006/relationships/printerSettings" Target="printerSettings/printerSettings1.bin"/><Relationship Id="rId57" Type="http://schemas.openxmlformats.org/officeDocument/2006/relationships/presProps" Target="presProps.xml"/><Relationship Id="rId58" Type="http://schemas.openxmlformats.org/officeDocument/2006/relationships/viewProps" Target="viewProps.xml"/><Relationship Id="rId59" Type="http://schemas.openxmlformats.org/officeDocument/2006/relationships/theme" Target="theme/theme1.xml"/><Relationship Id="rId40" Type="http://schemas.openxmlformats.org/officeDocument/2006/relationships/slide" Target="slides/slide39.xml"/><Relationship Id="rId41" Type="http://schemas.openxmlformats.org/officeDocument/2006/relationships/slide" Target="slides/slide40.xml"/><Relationship Id="rId42" Type="http://schemas.openxmlformats.org/officeDocument/2006/relationships/slide" Target="slides/slide41.xml"/><Relationship Id="rId43" Type="http://schemas.openxmlformats.org/officeDocument/2006/relationships/slide" Target="slides/slide42.xml"/><Relationship Id="rId44" Type="http://schemas.openxmlformats.org/officeDocument/2006/relationships/slide" Target="slides/slide43.xml"/><Relationship Id="rId45" Type="http://schemas.openxmlformats.org/officeDocument/2006/relationships/slide" Target="slides/slide44.xml"/><Relationship Id="rId46" Type="http://schemas.openxmlformats.org/officeDocument/2006/relationships/slide" Target="slides/slide45.xml"/><Relationship Id="rId47" Type="http://schemas.openxmlformats.org/officeDocument/2006/relationships/slide" Target="slides/slide46.xml"/><Relationship Id="rId48" Type="http://schemas.openxmlformats.org/officeDocument/2006/relationships/slide" Target="slides/slide47.xml"/><Relationship Id="rId49" Type="http://schemas.openxmlformats.org/officeDocument/2006/relationships/slide" Target="slides/slide48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30" Type="http://schemas.openxmlformats.org/officeDocument/2006/relationships/slide" Target="slides/slide29.xml"/><Relationship Id="rId31" Type="http://schemas.openxmlformats.org/officeDocument/2006/relationships/slide" Target="slides/slide30.xml"/><Relationship Id="rId32" Type="http://schemas.openxmlformats.org/officeDocument/2006/relationships/slide" Target="slides/slide31.xml"/><Relationship Id="rId33" Type="http://schemas.openxmlformats.org/officeDocument/2006/relationships/slide" Target="slides/slide32.xml"/><Relationship Id="rId34" Type="http://schemas.openxmlformats.org/officeDocument/2006/relationships/slide" Target="slides/slide33.xml"/><Relationship Id="rId35" Type="http://schemas.openxmlformats.org/officeDocument/2006/relationships/slide" Target="slides/slide34.xml"/><Relationship Id="rId36" Type="http://schemas.openxmlformats.org/officeDocument/2006/relationships/slide" Target="slides/slide35.xml"/><Relationship Id="rId37" Type="http://schemas.openxmlformats.org/officeDocument/2006/relationships/slide" Target="slides/slide36.xml"/><Relationship Id="rId38" Type="http://schemas.openxmlformats.org/officeDocument/2006/relationships/slide" Target="slides/slide37.xml"/><Relationship Id="rId39" Type="http://schemas.openxmlformats.org/officeDocument/2006/relationships/slide" Target="slides/slide38.xml"/><Relationship Id="rId20" Type="http://schemas.openxmlformats.org/officeDocument/2006/relationships/slide" Target="slides/slide19.xml"/><Relationship Id="rId21" Type="http://schemas.openxmlformats.org/officeDocument/2006/relationships/slide" Target="slides/slide20.xml"/><Relationship Id="rId22" Type="http://schemas.openxmlformats.org/officeDocument/2006/relationships/slide" Target="slides/slide21.xml"/><Relationship Id="rId23" Type="http://schemas.openxmlformats.org/officeDocument/2006/relationships/slide" Target="slides/slide22.xml"/><Relationship Id="rId24" Type="http://schemas.openxmlformats.org/officeDocument/2006/relationships/slide" Target="slides/slide23.xml"/><Relationship Id="rId25" Type="http://schemas.openxmlformats.org/officeDocument/2006/relationships/slide" Target="slides/slide24.xml"/><Relationship Id="rId26" Type="http://schemas.openxmlformats.org/officeDocument/2006/relationships/slide" Target="slides/slide25.xml"/><Relationship Id="rId27" Type="http://schemas.openxmlformats.org/officeDocument/2006/relationships/slide" Target="slides/slide26.xml"/><Relationship Id="rId28" Type="http://schemas.openxmlformats.org/officeDocument/2006/relationships/slide" Target="slides/slide27.xml"/><Relationship Id="rId29" Type="http://schemas.openxmlformats.org/officeDocument/2006/relationships/slide" Target="slides/slide28.xml"/><Relationship Id="rId60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altLang="ko-KR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5C3E-7682-6E4B-93D9-F25555620F4A}" type="datetimeFigureOut">
              <a:rPr lang="en-US" smtClean="0"/>
              <a:t>5/29/15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D237-E18E-5D4F-9331-CA2B89634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849967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5C3E-7682-6E4B-93D9-F25555620F4A}" type="datetimeFigureOut">
              <a:rPr lang="en-US" smtClean="0"/>
              <a:t>5/29/15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D237-E18E-5D4F-9331-CA2B89634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76408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5C3E-7682-6E4B-93D9-F25555620F4A}" type="datetimeFigureOut">
              <a:rPr lang="en-US" smtClean="0"/>
              <a:t>5/29/15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D237-E18E-5D4F-9331-CA2B89634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112716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5C3E-7682-6E4B-93D9-F25555620F4A}" type="datetimeFigureOut">
              <a:rPr lang="en-US" smtClean="0"/>
              <a:t>5/29/15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D237-E18E-5D4F-9331-CA2B89634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755557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5C3E-7682-6E4B-93D9-F25555620F4A}" type="datetimeFigureOut">
              <a:rPr lang="en-US" smtClean="0"/>
              <a:t>5/29/15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D237-E18E-5D4F-9331-CA2B89634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009181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5C3E-7682-6E4B-93D9-F25555620F4A}" type="datetimeFigureOut">
              <a:rPr lang="en-US" smtClean="0"/>
              <a:t>5/29/15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D237-E18E-5D4F-9331-CA2B89634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7020544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5C3E-7682-6E4B-93D9-F25555620F4A}" type="datetimeFigureOut">
              <a:rPr lang="en-US" smtClean="0"/>
              <a:t>5/29/15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D237-E18E-5D4F-9331-CA2B89634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12626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5C3E-7682-6E4B-93D9-F25555620F4A}" type="datetimeFigureOut">
              <a:rPr lang="en-US" smtClean="0"/>
              <a:t>5/29/15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D237-E18E-5D4F-9331-CA2B89634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88639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5C3E-7682-6E4B-93D9-F25555620F4A}" type="datetimeFigureOut">
              <a:rPr lang="en-US" smtClean="0"/>
              <a:t>5/29/15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D237-E18E-5D4F-9331-CA2B89634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764582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5C3E-7682-6E4B-93D9-F25555620F4A}" type="datetimeFigureOut">
              <a:rPr lang="en-US" smtClean="0"/>
              <a:t>5/29/15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D237-E18E-5D4F-9331-CA2B89634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627861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altLang="ko-KR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B365C3E-7682-6E4B-93D9-F25555620F4A}" type="datetimeFigureOut">
              <a:rPr lang="en-US" smtClean="0"/>
              <a:t>5/29/15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9CDD237-E18E-5D4F-9331-CA2B89634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156942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altLang="ko-KR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altLang="ko-KR" smtClean="0"/>
              <a:t>Click to edit Master text styles</a:t>
            </a:r>
          </a:p>
          <a:p>
            <a:pPr lvl="1"/>
            <a:r>
              <a:rPr lang="en-US" altLang="ko-KR" smtClean="0"/>
              <a:t>Second level</a:t>
            </a:r>
          </a:p>
          <a:p>
            <a:pPr lvl="2"/>
            <a:r>
              <a:rPr lang="en-US" altLang="ko-KR" smtClean="0"/>
              <a:t>Third level</a:t>
            </a:r>
          </a:p>
          <a:p>
            <a:pPr lvl="3"/>
            <a:r>
              <a:rPr lang="en-US" altLang="ko-KR" smtClean="0"/>
              <a:t>Fourth level</a:t>
            </a:r>
          </a:p>
          <a:p>
            <a:pPr lvl="4"/>
            <a:r>
              <a:rPr lang="en-US" altLang="ko-KR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B365C3E-7682-6E4B-93D9-F25555620F4A}" type="datetimeFigureOut">
              <a:rPr lang="en-US" smtClean="0"/>
              <a:t>5/29/15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9CDD237-E18E-5D4F-9331-CA2B89634CDD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832283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pn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pn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1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pn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pn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5.png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6.png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7.png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8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9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0.png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1.png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2.pn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3.png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4.pn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5.png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6.png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7.png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8.pn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png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9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0.pn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1.png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2.png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3.png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4.png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5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6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7.png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8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png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9.png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0.png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1.png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2.png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3.png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4.png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5.png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6.png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7.jpeg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48.jpeg"/><Relationship Id="rId3" Type="http://schemas.openxmlformats.org/officeDocument/2006/relationships/image" Target="../media/image49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0.jpeg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1.jpeg"/><Relationship Id="rId3" Type="http://schemas.openxmlformats.org/officeDocument/2006/relationships/image" Target="../media/image52.jpeg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3.jpe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image" Target="../media/image54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5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Software Security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4538811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5740"/>
            <a:ext cx="9144000" cy="58465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2836207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3661"/>
            <a:ext cx="9144000" cy="645067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55163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49086"/>
            <a:ext cx="9144000" cy="65598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03864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5549"/>
            <a:ext cx="9144000" cy="66869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962316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3007"/>
            <a:ext cx="9144000" cy="66119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1707131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9562"/>
            <a:ext cx="9144000" cy="6818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6158514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4758"/>
            <a:ext cx="9144000" cy="60884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925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7400" y="0"/>
            <a:ext cx="90891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5689658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9647" y="0"/>
            <a:ext cx="89647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3889842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7630"/>
            <a:ext cx="9144000" cy="620273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00155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12.29.2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1600"/>
            <a:ext cx="9144000" cy="6642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73548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7501"/>
            <a:ext cx="9144000" cy="67429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804038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95719"/>
            <a:ext cx="9144000" cy="66665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32360780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412" y="0"/>
            <a:ext cx="89831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85164777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53537"/>
            <a:ext cx="9144000" cy="65509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7706405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8719"/>
            <a:ext cx="9144000" cy="57527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0596252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0391"/>
            <a:ext cx="9144000" cy="683721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015318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12412"/>
            <a:ext cx="9144000" cy="55307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263459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6582"/>
            <a:ext cx="9144000" cy="60657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057867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369"/>
            <a:ext cx="9144000" cy="5859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77698004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21067"/>
            <a:ext cx="9144000" cy="62158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346578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12.32.4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88900"/>
            <a:ext cx="9144000" cy="66622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72976591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43412"/>
            <a:ext cx="9144000" cy="61711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3892805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1000"/>
            <a:ext cx="9144000" cy="609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2119266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33571"/>
            <a:ext cx="9144000" cy="57908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382343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7000"/>
            <a:ext cx="9144000" cy="5904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0676243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0484"/>
            <a:ext cx="9144000" cy="641703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184782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55467"/>
            <a:ext cx="9144000" cy="61470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69985889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71812"/>
            <a:ext cx="9144000" cy="5914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65197973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14384"/>
            <a:ext cx="9144000" cy="60292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7221170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6703"/>
            <a:ext cx="9144000" cy="66045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699861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88398"/>
            <a:ext cx="9144000" cy="608120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5159552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12.44.58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78620"/>
            <a:ext cx="9144000" cy="64106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963864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197" y="0"/>
            <a:ext cx="8355606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397583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9646" y="0"/>
            <a:ext cx="876470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38830704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21918"/>
            <a:ext cx="9144000" cy="64141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80111284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9217"/>
            <a:ext cx="9144000" cy="66995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91709102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9878"/>
            <a:ext cx="9144000" cy="67182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41511126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61818"/>
            <a:ext cx="9144000" cy="65343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4157851"/>
      </p:ext>
    </p:extLst>
  </p:cSld>
  <p:clrMapOvr>
    <a:masterClrMapping/>
  </p:clrMapOvr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9326"/>
            <a:ext cx="9144000" cy="67793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7726889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9828" y="70562"/>
            <a:ext cx="8841219" cy="66232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2826020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84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4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Software                                                                                                          </a:t>
            </a:r>
            <a:fld id="{7B809811-1720-5044-B63E-EED1F5DB5552}" type="slidenum">
              <a:rPr lang="en-US" smtClean="0">
                <a:latin typeface="Times New Roman" charset="0"/>
              </a:rPr>
              <a:pPr/>
              <a:t>48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584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US"/>
              <a:t>Stack Smashing Example</a:t>
            </a:r>
          </a:p>
        </p:txBody>
      </p:sp>
      <p:sp>
        <p:nvSpPr>
          <p:cNvPr id="3584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20574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Program asks for a serial number that the attacker does not know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Attacker does </a:t>
            </a:r>
            <a:r>
              <a:rPr lang="en-US" sz="2800" b="1" dirty="0">
                <a:solidFill>
                  <a:schemeClr val="hlink"/>
                </a:solidFill>
              </a:rPr>
              <a:t>not</a:t>
            </a:r>
            <a:r>
              <a:rPr lang="en-US" sz="2800" dirty="0"/>
              <a:t> have source code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sz="2800" dirty="0"/>
              <a:t>Attacker does have the executable (exe)</a:t>
            </a:r>
          </a:p>
        </p:txBody>
      </p:sp>
      <p:pic>
        <p:nvPicPr>
          <p:cNvPr id="335876" name="Picture 4" descr="out1.jpg                                                       00152429Macintosh HD                   B7464D7A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3581400"/>
            <a:ext cx="8153400" cy="18272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5877" name="Rectangle 5"/>
          <p:cNvSpPr>
            <a:spLocks noChangeArrowheads="1"/>
          </p:cNvSpPr>
          <p:nvPr/>
        </p:nvSpPr>
        <p:spPr bwMode="auto">
          <a:xfrm>
            <a:off x="685800" y="5562600"/>
            <a:ext cx="78486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/>
              <a:t>Program quits on incorrect serial number</a:t>
            </a:r>
          </a:p>
        </p:txBody>
      </p:sp>
    </p:spTree>
    <p:extLst>
      <p:ext uri="{BB962C8B-B14F-4D97-AF65-F5344CB8AC3E}">
        <p14:creationId xmlns:p14="http://schemas.microsoft.com/office/powerpoint/2010/main" val="3012748308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58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5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58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heckerboard(across)">
                                      <p:cBhvr>
                                        <p:cTn id="11" dur="500"/>
                                        <p:tgtEl>
                                          <p:spTgt spid="3358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5877" grpId="0" autoUpdateAnimBg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6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4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Software                                                                                                          </a:t>
            </a:r>
            <a:fld id="{2AD8C283-6B9E-D14F-A5D4-B9C53D6FAA95}" type="slidenum">
              <a:rPr lang="en-US" smtClean="0">
                <a:latin typeface="Times New Roman" charset="0"/>
              </a:rPr>
              <a:pPr/>
              <a:t>49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686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838200"/>
          </a:xfrm>
        </p:spPr>
        <p:txBody>
          <a:bodyPr/>
          <a:lstStyle/>
          <a:p>
            <a:pPr eaLnBrk="1" hangingPunct="1"/>
            <a:r>
              <a:rPr lang="en-US" dirty="0" smtClean="0"/>
              <a:t>Buffer Overflow Present?</a:t>
            </a:r>
            <a:endParaRPr lang="en-US" dirty="0"/>
          </a:p>
        </p:txBody>
      </p:sp>
      <p:sp>
        <p:nvSpPr>
          <p:cNvPr id="3686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19200"/>
            <a:ext cx="7772400" cy="10668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 sz="2800"/>
              <a:t>By trial and error, attacker discovers apparent buffer overflow</a:t>
            </a:r>
          </a:p>
        </p:txBody>
      </p:sp>
      <p:pic>
        <p:nvPicPr>
          <p:cNvPr id="336900" name="Picture 4" descr="&#10;error2.jpg                                                     00152429Macintosh HD                   B7464D7A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76400" y="3810000"/>
            <a:ext cx="5164138" cy="12461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6901" name="Picture 5" descr="out2.jpg                                                       00152429Macintosh HD                   B7464D7A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533400" y="2133600"/>
            <a:ext cx="7543800" cy="1692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6902" name="Rectangle 6"/>
          <p:cNvSpPr>
            <a:spLocks noChangeArrowheads="1"/>
          </p:cNvSpPr>
          <p:nvPr/>
        </p:nvSpPr>
        <p:spPr bwMode="auto">
          <a:xfrm>
            <a:off x="685800" y="5105400"/>
            <a:ext cx="80772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/>
              <a:t>Note that </a:t>
            </a:r>
            <a:r>
              <a:rPr lang="en-US" sz="2800" dirty="0">
                <a:latin typeface="Times-Roman" charset="0"/>
              </a:rPr>
              <a:t>0x41</a:t>
            </a:r>
            <a:r>
              <a:rPr lang="en-US" sz="2800" dirty="0"/>
              <a:t> is</a:t>
            </a:r>
            <a:r>
              <a:rPr lang="en-US" sz="2800" dirty="0" smtClean="0"/>
              <a:t> ASCII for “</a:t>
            </a:r>
            <a:r>
              <a:rPr lang="en-US" sz="2800" dirty="0"/>
              <a:t>A”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/>
              <a:t>Looks like </a:t>
            </a:r>
            <a:r>
              <a:rPr lang="en-US" sz="2800" b="1" dirty="0">
                <a:solidFill>
                  <a:schemeClr val="accent2"/>
                </a:solidFill>
                <a:latin typeface="Times-Roman" charset="0"/>
              </a:rPr>
              <a:t>ret</a:t>
            </a:r>
            <a:r>
              <a:rPr lang="en-US" sz="2800" dirty="0"/>
              <a:t> overwritten by 2 bytes!</a:t>
            </a:r>
          </a:p>
        </p:txBody>
      </p:sp>
    </p:spTree>
    <p:extLst>
      <p:ext uri="{BB962C8B-B14F-4D97-AF65-F5344CB8AC3E}">
        <p14:creationId xmlns:p14="http://schemas.microsoft.com/office/powerpoint/2010/main" val="3993358250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69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69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5" dur="500"/>
                                        <p:tgtEl>
                                          <p:spTgt spid="33690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69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0" dur="500"/>
                                        <p:tgtEl>
                                          <p:spTgt spid="336902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6902" grpId="0" build="p" autoUpdateAnimBg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12.35.23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1300" y="0"/>
            <a:ext cx="8651799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80029623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90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4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Software                                                                                                          </a:t>
            </a:r>
            <a:fld id="{F08798EE-860E-4146-8462-63297BFA466A}" type="slidenum">
              <a:rPr lang="en-US" smtClean="0">
                <a:latin typeface="Times New Roman" charset="0"/>
              </a:rPr>
              <a:pPr/>
              <a:t>50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7891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Disassemble Code</a:t>
            </a:r>
            <a:endParaRPr lang="en-US" dirty="0"/>
          </a:p>
        </p:txBody>
      </p:sp>
      <p:sp>
        <p:nvSpPr>
          <p:cNvPr id="37892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524000"/>
            <a:ext cx="7772400" cy="609600"/>
          </a:xfrm>
        </p:spPr>
        <p:txBody>
          <a:bodyPr/>
          <a:lstStyle/>
          <a:p>
            <a:pPr eaLnBrk="1" hangingPunct="1">
              <a:lnSpc>
                <a:spcPct val="90000"/>
              </a:lnSpc>
            </a:pPr>
            <a:r>
              <a:rPr lang="en-US"/>
              <a:t>Next, disassemble </a:t>
            </a:r>
            <a:r>
              <a:rPr lang="en-US">
                <a:latin typeface="Times-Roman" charset="0"/>
              </a:rPr>
              <a:t>bo.exe</a:t>
            </a:r>
            <a:r>
              <a:rPr lang="en-US"/>
              <a:t> to find</a:t>
            </a:r>
          </a:p>
        </p:txBody>
      </p:sp>
      <p:pic>
        <p:nvPicPr>
          <p:cNvPr id="37893" name="Picture 5" descr="ida.jpg                                                        00152429Macintosh HD                   B7464D7A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33400" y="2236788"/>
            <a:ext cx="7315200" cy="27924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7926" name="Rectangle 6"/>
          <p:cNvSpPr>
            <a:spLocks noChangeArrowheads="1"/>
          </p:cNvSpPr>
          <p:nvPr/>
        </p:nvSpPr>
        <p:spPr bwMode="auto">
          <a:xfrm>
            <a:off x="685800" y="5105400"/>
            <a:ext cx="7772400" cy="1066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3200"/>
              <a:t>The goal is to exploit buffer overflow to jump to address </a:t>
            </a:r>
            <a:r>
              <a:rPr lang="en-US" sz="3200">
                <a:latin typeface="Times-Roman" charset="0"/>
              </a:rPr>
              <a:t>0x401034</a:t>
            </a:r>
            <a:endParaRPr lang="en-US" sz="3200"/>
          </a:p>
        </p:txBody>
      </p:sp>
    </p:spTree>
    <p:extLst>
      <p:ext uri="{BB962C8B-B14F-4D97-AF65-F5344CB8AC3E}">
        <p14:creationId xmlns:p14="http://schemas.microsoft.com/office/powerpoint/2010/main" val="242552800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32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7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out)">
                                      <p:cBhvr>
                                        <p:cTn id="7" dur="500"/>
                                        <p:tgtEl>
                                          <p:spTgt spid="33792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7926" grpId="0" build="p" autoUpdateAnimBg="0"/>
    </p:bld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4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4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Software                                                                                                          </a:t>
            </a:r>
            <a:fld id="{031A0FCC-4238-D145-8FC3-ED36631025B9}" type="slidenum">
              <a:rPr lang="en-US" smtClean="0">
                <a:latin typeface="Times New Roman" charset="0"/>
              </a:rPr>
              <a:pPr/>
              <a:t>51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8915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457200"/>
            <a:ext cx="7772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Buffer Overflow Attack</a:t>
            </a:r>
            <a:endParaRPr lang="en-US" dirty="0"/>
          </a:p>
        </p:txBody>
      </p:sp>
      <p:sp>
        <p:nvSpPr>
          <p:cNvPr id="38916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600200"/>
            <a:ext cx="7696200" cy="609600"/>
          </a:xfrm>
        </p:spPr>
        <p:txBody>
          <a:bodyPr/>
          <a:lstStyle/>
          <a:p>
            <a:pPr eaLnBrk="1" hangingPunct="1"/>
            <a:r>
              <a:rPr lang="en-US" sz="2800"/>
              <a:t>Find that, in ASCII, </a:t>
            </a:r>
            <a:r>
              <a:rPr lang="en-US" sz="2800">
                <a:latin typeface="Times-Roman" charset="0"/>
              </a:rPr>
              <a:t>0x401034</a:t>
            </a:r>
            <a:r>
              <a:rPr lang="en-US" sz="2800"/>
              <a:t> is “</a:t>
            </a:r>
            <a:r>
              <a:rPr lang="en-US" sz="2800">
                <a:latin typeface="Times-Roman" charset="0"/>
              </a:rPr>
              <a:t>@^P4</a:t>
            </a:r>
            <a:r>
              <a:rPr lang="en-US" sz="2800"/>
              <a:t>”</a:t>
            </a:r>
          </a:p>
        </p:txBody>
      </p:sp>
      <p:pic>
        <p:nvPicPr>
          <p:cNvPr id="338948" name="Picture 4" descr="out3.jpg                                                       00152429Macintosh HD                   B7464D7A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9200" y="2286000"/>
            <a:ext cx="6629400" cy="14795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38949" name="Picture 5" descr="&#10;error3.jpg                                                     00152429Macintosh HD                   B7464D7A: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881188" y="3756025"/>
            <a:ext cx="5129212" cy="1273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8950" name="Rectangle 6"/>
          <p:cNvSpPr>
            <a:spLocks noChangeArrowheads="1"/>
          </p:cNvSpPr>
          <p:nvPr/>
        </p:nvSpPr>
        <p:spPr bwMode="auto">
          <a:xfrm>
            <a:off x="685800" y="5105400"/>
            <a:ext cx="7848600" cy="1219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/>
              <a:t>Byte order is reversed? Why?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/>
              <a:t>X86 processors are “little-endian” </a:t>
            </a:r>
          </a:p>
        </p:txBody>
      </p:sp>
    </p:spTree>
    <p:extLst>
      <p:ext uri="{BB962C8B-B14F-4D97-AF65-F5344CB8AC3E}">
        <p14:creationId xmlns:p14="http://schemas.microsoft.com/office/powerpoint/2010/main" val="716481939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89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15" dur="500"/>
                                        <p:tgtEl>
                                          <p:spTgt spid="33895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3" presetClass="entr" presetSubtype="5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89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vertical)">
                                      <p:cBhvr>
                                        <p:cTn id="20" dur="500"/>
                                        <p:tgtEl>
                                          <p:spTgt spid="33895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8950" grpId="0" build="p" autoUpdateAnimBg="0"/>
    </p:bld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4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Software                                                                                                          </a:t>
            </a:r>
            <a:fld id="{6AE0E3B3-2CF2-744A-A853-E55408687FB4}" type="slidenum">
              <a:rPr lang="en-US" smtClean="0">
                <a:latin typeface="Times New Roman" charset="0"/>
              </a:rPr>
              <a:pPr/>
              <a:t>52</a:t>
            </a:fld>
            <a:endParaRPr lang="en-US" smtClean="0">
              <a:latin typeface="Times New Roman" charset="0"/>
            </a:endParaRPr>
          </a:p>
        </p:txBody>
      </p:sp>
      <p:sp>
        <p:nvSpPr>
          <p:cNvPr id="39939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048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Overflow Attack, Take 2</a:t>
            </a:r>
            <a:endParaRPr lang="en-US" dirty="0"/>
          </a:p>
        </p:txBody>
      </p:sp>
      <p:sp>
        <p:nvSpPr>
          <p:cNvPr id="39940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685800" y="1295400"/>
            <a:ext cx="7772400" cy="685800"/>
          </a:xfrm>
        </p:spPr>
        <p:txBody>
          <a:bodyPr/>
          <a:lstStyle/>
          <a:p>
            <a:pPr eaLnBrk="1" hangingPunct="1"/>
            <a:r>
              <a:rPr lang="en-US" sz="2800"/>
              <a:t>Reverse the byte order to “</a:t>
            </a:r>
            <a:r>
              <a:rPr lang="en-US" sz="2800">
                <a:latin typeface="Times-Roman" charset="0"/>
              </a:rPr>
              <a:t>4^P@</a:t>
            </a:r>
            <a:r>
              <a:rPr lang="en-US" sz="2800"/>
              <a:t>” and…</a:t>
            </a:r>
          </a:p>
        </p:txBody>
      </p:sp>
      <p:pic>
        <p:nvPicPr>
          <p:cNvPr id="339972" name="Picture 4" descr="out4.jpg                                                       00152429Macintosh HD                   B7464D7A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7200" y="2057400"/>
            <a:ext cx="8001000" cy="17843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39973" name="Rectangle 5"/>
          <p:cNvSpPr>
            <a:spLocks noChangeArrowheads="1"/>
          </p:cNvSpPr>
          <p:nvPr/>
        </p:nvSpPr>
        <p:spPr bwMode="auto">
          <a:xfrm>
            <a:off x="685800" y="4038600"/>
            <a:ext cx="7924800" cy="1905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/>
              <a:t>Success! We’ve bypassed serial number check by exploiting a buffer overflow</a:t>
            </a:r>
          </a:p>
          <a:p>
            <a:pPr marL="342900" indent="-34290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2800" dirty="0"/>
              <a:t>What just happened?</a:t>
            </a:r>
            <a:endParaRPr lang="en-US" sz="2800" dirty="0" smtClean="0"/>
          </a:p>
          <a:p>
            <a:pPr marL="742950" lvl="1" indent="-285750">
              <a:lnSpc>
                <a:spcPct val="90000"/>
              </a:lnSpc>
              <a:spcBef>
                <a:spcPct val="20000"/>
              </a:spcBef>
              <a:spcAft>
                <a:spcPts val="600"/>
              </a:spcAft>
              <a:buClr>
                <a:schemeClr val="accent2"/>
              </a:buClr>
              <a:buSzPct val="95000"/>
              <a:buFontTx/>
              <a:buChar char="o"/>
            </a:pPr>
            <a:r>
              <a:rPr lang="en-US" dirty="0" smtClean="0">
                <a:ea typeface="ＭＳ Ｐゴシック" charset="-128"/>
                <a:cs typeface="ＭＳ Ｐゴシック" charset="-128"/>
              </a:rPr>
              <a:t>Overwrote return </a:t>
            </a:r>
            <a:r>
              <a:rPr lang="en-US" dirty="0">
                <a:ea typeface="ＭＳ Ｐゴシック" charset="-128"/>
                <a:cs typeface="ＭＳ Ｐゴシック" charset="-128"/>
              </a:rPr>
              <a:t>address on the stack</a:t>
            </a:r>
          </a:p>
        </p:txBody>
      </p:sp>
    </p:spTree>
    <p:extLst>
      <p:ext uri="{BB962C8B-B14F-4D97-AF65-F5344CB8AC3E}">
        <p14:creationId xmlns:p14="http://schemas.microsoft.com/office/powerpoint/2010/main" val="674262022"/>
      </p:ext>
    </p:extLst>
  </p:cSld>
  <p:clrMapOvr>
    <a:masterClrMapping/>
  </p:clrMapOvr>
  <p:timing>
    <p:tnLst>
      <p:par>
        <p:cTn xmlns:p14="http://schemas.microsoft.com/office/powerpoint/2010/main"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399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1" dur="500"/>
                                        <p:tgtEl>
                                          <p:spTgt spid="33997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16" dur="500"/>
                                        <p:tgtEl>
                                          <p:spTgt spid="33997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3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99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linds(horizontal)">
                                      <p:cBhvr>
                                        <p:cTn id="21" dur="500"/>
                                        <p:tgtEl>
                                          <p:spTgt spid="33997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39973" grpId="0" build="p" bldLvl="2" autoUpdateAnimBg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4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Software                                                                                                          </a:t>
            </a:r>
            <a:fld id="{888CA3EC-8070-7942-A0A4-F00D89CB8D88}" type="slidenum">
              <a:rPr lang="en-US" smtClean="0">
                <a:latin typeface="Times New Roman" charset="0"/>
              </a:rPr>
              <a:pPr/>
              <a:t>53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0963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609600"/>
            <a:ext cx="7772400" cy="1143000"/>
          </a:xfrm>
        </p:spPr>
        <p:txBody>
          <a:bodyPr/>
          <a:lstStyle/>
          <a:p>
            <a:pPr eaLnBrk="1" hangingPunct="1"/>
            <a:r>
              <a:rPr lang="en-US" dirty="0" smtClean="0"/>
              <a:t>Buffer Overflow</a:t>
            </a:r>
            <a:endParaRPr lang="en-US" dirty="0"/>
          </a:p>
        </p:txBody>
      </p:sp>
      <p:sp>
        <p:nvSpPr>
          <p:cNvPr id="40964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533400" y="1981200"/>
            <a:ext cx="8229600" cy="4038600"/>
          </a:xfrm>
        </p:spPr>
        <p:txBody>
          <a:bodyPr/>
          <a:lstStyle/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Attacker did </a:t>
            </a:r>
            <a:r>
              <a:rPr lang="en-US" b="1" dirty="0">
                <a:solidFill>
                  <a:schemeClr val="hlink"/>
                </a:solidFill>
              </a:rPr>
              <a:t>not</a:t>
            </a:r>
            <a:r>
              <a:rPr lang="en-US" dirty="0"/>
              <a:t> require access to the source code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Only tool used was a </a:t>
            </a:r>
            <a:r>
              <a:rPr lang="en-US" dirty="0" err="1"/>
              <a:t>disassembler</a:t>
            </a:r>
            <a:r>
              <a:rPr lang="en-US" dirty="0"/>
              <a:t> to determine address to jump to</a:t>
            </a:r>
          </a:p>
          <a:p>
            <a:pPr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Find desired address by trial and error?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Necessary if attacker does not have exe</a:t>
            </a:r>
          </a:p>
          <a:p>
            <a:pPr lvl="1" eaLnBrk="1" hangingPunct="1">
              <a:lnSpc>
                <a:spcPct val="90000"/>
              </a:lnSpc>
              <a:spcAft>
                <a:spcPts val="600"/>
              </a:spcAft>
            </a:pPr>
            <a:r>
              <a:rPr lang="en-US" dirty="0"/>
              <a:t>For example, a remote attack</a:t>
            </a:r>
          </a:p>
        </p:txBody>
      </p:sp>
    </p:spTree>
    <p:extLst>
      <p:ext uri="{BB962C8B-B14F-4D97-AF65-F5344CB8AC3E}">
        <p14:creationId xmlns:p14="http://schemas.microsoft.com/office/powerpoint/2010/main" val="2482182929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Footer Placeholder 3"/>
          <p:cNvSpPr>
            <a:spLocks noGrp="1"/>
          </p:cNvSpPr>
          <p:nvPr>
            <p:ph type="ftr" sz="quarter" idx="10"/>
          </p:nvPr>
        </p:nvSpPr>
        <p:spPr>
          <a:noFill/>
        </p:spPr>
        <p:txBody>
          <a:bodyPr/>
          <a:lstStyle/>
          <a:p>
            <a:r>
              <a:rPr lang="en-US" smtClean="0"/>
              <a:t> Part 4 </a:t>
            </a:r>
            <a:r>
              <a:rPr lang="en-US" smtClean="0">
                <a:sym typeface="Symbol" charset="2"/>
              </a:rPr>
              <a:t></a:t>
            </a:r>
            <a:r>
              <a:rPr lang="en-US" smtClean="0"/>
              <a:t> Software                                                                                                          </a:t>
            </a:r>
            <a:fld id="{D0309315-8227-0E4D-8409-37815E72AB8E}" type="slidenum">
              <a:rPr lang="en-US" smtClean="0">
                <a:latin typeface="Times New Roman" charset="0"/>
              </a:rPr>
              <a:pPr/>
              <a:t>54</a:t>
            </a:fld>
            <a:endParaRPr lang="en-US" smtClean="0">
              <a:latin typeface="Times New Roman" charset="0"/>
            </a:endParaRPr>
          </a:p>
        </p:txBody>
      </p:sp>
      <p:sp>
        <p:nvSpPr>
          <p:cNvPr id="41987" name="Rectangle 2"/>
          <p:cNvSpPr>
            <a:spLocks noGrp="1" noChangeArrowheads="1"/>
          </p:cNvSpPr>
          <p:nvPr>
            <p:ph type="title"/>
          </p:nvPr>
        </p:nvSpPr>
        <p:spPr>
          <a:xfrm>
            <a:off x="685800" y="381000"/>
            <a:ext cx="7772400" cy="990600"/>
          </a:xfrm>
        </p:spPr>
        <p:txBody>
          <a:bodyPr/>
          <a:lstStyle/>
          <a:p>
            <a:pPr eaLnBrk="1" hangingPunct="1"/>
            <a:r>
              <a:rPr lang="en-US" dirty="0" smtClean="0"/>
              <a:t>Source Code</a:t>
            </a:r>
            <a:endParaRPr lang="en-US" dirty="0"/>
          </a:p>
        </p:txBody>
      </p:sp>
      <p:sp>
        <p:nvSpPr>
          <p:cNvPr id="41988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228600" y="1600200"/>
            <a:ext cx="8458200" cy="762000"/>
          </a:xfrm>
        </p:spPr>
        <p:txBody>
          <a:bodyPr/>
          <a:lstStyle/>
          <a:p>
            <a:pPr eaLnBrk="1" hangingPunct="1"/>
            <a:r>
              <a:rPr lang="en-US" dirty="0"/>
              <a:t>Source code</a:t>
            </a:r>
            <a:r>
              <a:rPr lang="en-US" dirty="0" smtClean="0"/>
              <a:t> for buffer overflow example</a:t>
            </a:r>
            <a:endParaRPr lang="en-US" dirty="0"/>
          </a:p>
        </p:txBody>
      </p:sp>
      <p:pic>
        <p:nvPicPr>
          <p:cNvPr id="41989" name="Picture 4" descr="&#10;source.jpg                                                     00152429Macintosh HD                   B7464D7A: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429000" y="2590800"/>
            <a:ext cx="5334000" cy="32416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1990" name="Rectangle 5"/>
          <p:cNvSpPr>
            <a:spLocks noChangeArrowheads="1"/>
          </p:cNvSpPr>
          <p:nvPr/>
        </p:nvSpPr>
        <p:spPr bwMode="auto">
          <a:xfrm>
            <a:off x="228600" y="2286000"/>
            <a:ext cx="3048000" cy="3733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prstTxWarp prst="textNoShape">
              <a:avLst/>
            </a:prstTxWarp>
          </a:bodyPr>
          <a:lstStyle/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3200" dirty="0"/>
              <a:t>Flaw easily found by </a:t>
            </a:r>
            <a:r>
              <a:rPr lang="en-US" sz="3200" dirty="0" smtClean="0"/>
              <a:t>attacker…</a:t>
            </a:r>
          </a:p>
          <a:p>
            <a:pPr marL="342900" indent="-342900">
              <a:spcBef>
                <a:spcPct val="20000"/>
              </a:spcBef>
              <a:buClr>
                <a:schemeClr val="accent2"/>
              </a:buClr>
              <a:buSzPct val="75000"/>
              <a:buFont typeface="Wingdings" charset="2"/>
              <a:buChar char="q"/>
            </a:pPr>
            <a:r>
              <a:rPr lang="en-US" sz="3200" b="1" dirty="0" smtClean="0">
                <a:solidFill>
                  <a:schemeClr val="accent2"/>
                </a:solidFill>
              </a:rPr>
              <a:t>…without access to source </a:t>
            </a:r>
            <a:r>
              <a:rPr lang="en-US" sz="3200" b="1" dirty="0">
                <a:solidFill>
                  <a:schemeClr val="accent2"/>
                </a:solidFill>
              </a:rPr>
              <a:t>code!</a:t>
            </a:r>
            <a:endParaRPr lang="en-US" sz="3200" dirty="0">
              <a:solidFill>
                <a:schemeClr val="accent2"/>
              </a:solidFill>
            </a:endParaRPr>
          </a:p>
        </p:txBody>
      </p:sp>
      <p:sp>
        <p:nvSpPr>
          <p:cNvPr id="41991" name="Rectangle 9"/>
          <p:cNvSpPr>
            <a:spLocks noChangeArrowheads="1"/>
          </p:cNvSpPr>
          <p:nvPr/>
        </p:nvSpPr>
        <p:spPr bwMode="auto">
          <a:xfrm>
            <a:off x="3276600" y="2590800"/>
            <a:ext cx="5562600" cy="3200400"/>
          </a:xfrm>
          <a:prstGeom prst="rect">
            <a:avLst/>
          </a:prstGeom>
          <a:solidFill>
            <a:schemeClr val="bg1">
              <a:alpha val="0"/>
            </a:schemeClr>
          </a:solidFill>
          <a:ln w="476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>
            <a:prstTxWarp prst="textNoShape">
              <a:avLst/>
            </a:prstTxWarp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5358933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 descr="Screen Shot 2015-05-29 at 12.48.44 A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41300"/>
            <a:ext cx="9144000" cy="63727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57783334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206204"/>
            <a:ext cx="9144000" cy="64455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8940523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76946"/>
            <a:ext cx="9144000" cy="67041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8440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70867"/>
            <a:ext cx="9144000" cy="55162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35909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266</Words>
  <Application>Microsoft Macintosh PowerPoint</Application>
  <PresentationFormat>On-screen Show (4:3)</PresentationFormat>
  <Paragraphs>39</Paragraphs>
  <Slides>54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54</vt:i4>
      </vt:variant>
    </vt:vector>
  </HeadingPairs>
  <TitlesOfParts>
    <vt:vector size="55" baseType="lpstr">
      <vt:lpstr>Office Theme</vt:lpstr>
      <vt:lpstr>Software Security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Stack Smashing Example</vt:lpstr>
      <vt:lpstr>Buffer Overflow Present?</vt:lpstr>
      <vt:lpstr>Disassemble Code</vt:lpstr>
      <vt:lpstr>Buffer Overflow Attack</vt:lpstr>
      <vt:lpstr>Overflow Attack, Take 2</vt:lpstr>
      <vt:lpstr>Buffer Overflow</vt:lpstr>
      <vt:lpstr>Source Code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Minho Shin</dc:creator>
  <cp:lastModifiedBy>Minho Shin</cp:lastModifiedBy>
  <cp:revision>21</cp:revision>
  <dcterms:created xsi:type="dcterms:W3CDTF">2015-05-28T15:42:07Z</dcterms:created>
  <dcterms:modified xsi:type="dcterms:W3CDTF">2015-05-29T07:43:05Z</dcterms:modified>
</cp:coreProperties>
</file>