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268" r:id="rId3"/>
    <p:sldId id="271" r:id="rId4"/>
    <p:sldId id="272" r:id="rId5"/>
    <p:sldId id="270" r:id="rId6"/>
    <p:sldId id="273" r:id="rId7"/>
    <p:sldId id="274" r:id="rId8"/>
    <p:sldId id="275" r:id="rId9"/>
    <p:sldId id="276" r:id="rId10"/>
    <p:sldId id="282" r:id="rId11"/>
    <p:sldId id="277" r:id="rId12"/>
    <p:sldId id="279" r:id="rId13"/>
    <p:sldId id="281" r:id="rId14"/>
    <p:sldId id="280" r:id="rId15"/>
    <p:sldId id="260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2978"/>
    <a:srgbClr val="892367"/>
    <a:srgbClr val="D866B2"/>
    <a:srgbClr val="DF81C0"/>
    <a:srgbClr val="FFCCCC"/>
    <a:srgbClr val="D932A0"/>
    <a:srgbClr val="B92D8C"/>
    <a:srgbClr val="FFF8FF"/>
    <a:srgbClr val="FFFAFF"/>
    <a:srgbClr val="FF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5.emf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1480" y="1105936"/>
            <a:ext cx="1136904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52054" y="1180417"/>
            <a:ext cx="3929149" cy="893020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Mastering</a:t>
            </a:r>
            <a:endParaRPr lang="ko-KR" altLang="en-US" sz="53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19789" y="4190485"/>
            <a:ext cx="5907586" cy="1312817"/>
          </a:xfrm>
        </p:spPr>
        <p:txBody>
          <a:bodyPr>
            <a:normAutofit/>
          </a:bodyPr>
          <a:lstStyle/>
          <a:p>
            <a:r>
              <a:rPr lang="en-US" altLang="ko-KR" sz="3600" dirty="0"/>
              <a:t>4. Keys, Address</a:t>
            </a:r>
          </a:p>
          <a:p>
            <a:r>
              <a:rPr lang="en-US" altLang="ko-KR" sz="2800" b="1" dirty="0">
                <a:solidFill>
                  <a:schemeClr val="accent1">
                    <a:lumMod val="75000"/>
                  </a:schemeClr>
                </a:solidFill>
              </a:rPr>
              <a:t>Key Formats</a:t>
            </a:r>
            <a:endParaRPr lang="ko-KR" alt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643741" y="1648933"/>
            <a:ext cx="5059682" cy="16762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500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Bitcoin</a:t>
            </a:r>
            <a:endParaRPr lang="ko-KR" altLang="en-US" sz="105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11480" y="-10942"/>
            <a:ext cx="11369040" cy="48924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844" y="4230936"/>
            <a:ext cx="2635135" cy="262706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754" y="152265"/>
            <a:ext cx="2860125" cy="2751513"/>
          </a:xfrm>
          <a:prstGeom prst="rect">
            <a:avLst/>
          </a:prstGeom>
        </p:spPr>
      </p:pic>
      <p:cxnSp>
        <p:nvCxnSpPr>
          <p:cNvPr id="18" name="직선 연결선 17"/>
          <p:cNvCxnSpPr/>
          <p:nvPr/>
        </p:nvCxnSpPr>
        <p:spPr>
          <a:xfrm flipH="1">
            <a:off x="4023215" y="3283533"/>
            <a:ext cx="4339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부제목 2"/>
          <p:cNvSpPr txBox="1">
            <a:spLocks/>
          </p:cNvSpPr>
          <p:nvPr/>
        </p:nvSpPr>
        <p:spPr>
          <a:xfrm>
            <a:off x="3931919" y="3361446"/>
            <a:ext cx="4043793" cy="390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4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Nirmala UI Semilight" panose="020B0402040204020203" pitchFamily="34" charset="0"/>
              </a:rPr>
              <a:t>PROGRAMMING THE OPEN BLOCKCHAIN</a:t>
            </a:r>
            <a:endParaRPr lang="ko-KR" altLang="en-US" sz="1400" dirty="0">
              <a:solidFill>
                <a:schemeClr val="bg1"/>
              </a:solidFill>
              <a:latin typeface="Kozuka Gothic Pro R" panose="020B0400000000000000" pitchFamily="34" charset="-128"/>
              <a:cs typeface="Nirmala UI Semilight" panose="020B0402040204020203" pitchFamily="34" charset="0"/>
            </a:endParaRPr>
          </a:p>
        </p:txBody>
      </p:sp>
      <p:sp>
        <p:nvSpPr>
          <p:cNvPr id="27" name="부제목 2"/>
          <p:cNvSpPr txBox="1">
            <a:spLocks/>
          </p:cNvSpPr>
          <p:nvPr/>
        </p:nvSpPr>
        <p:spPr>
          <a:xfrm>
            <a:off x="7906788" y="5941693"/>
            <a:ext cx="4150823" cy="62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dirty="0" smtClean="0"/>
              <a:t>Kang </a:t>
            </a:r>
            <a:r>
              <a:rPr lang="en-US" altLang="ko-KR" dirty="0"/>
              <a:t>Dae-Cheol</a:t>
            </a:r>
            <a:endParaRPr lang="ko-KR" altLang="en-US" sz="1600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51" y="2585867"/>
            <a:ext cx="3254293" cy="339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9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Public </a:t>
            </a:r>
            <a:r>
              <a:rPr lang="en-US" altLang="ko-KR" dirty="0"/>
              <a:t>key formats – Compressed public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10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0D0F39ED-769C-4937-B99F-6DA228E718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pic>
        <p:nvPicPr>
          <p:cNvPr id="19" name="그림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944" y="1799302"/>
            <a:ext cx="3626251" cy="4114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284F7A7A-C0BC-40FA-AAAE-3EA473925D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0037" y="3168325"/>
            <a:ext cx="2738701" cy="2745778"/>
          </a:xfrm>
          <a:prstGeom prst="rect">
            <a:avLst/>
          </a:prstGeom>
        </p:spPr>
      </p:pic>
      <p:sp>
        <p:nvSpPr>
          <p:cNvPr id="7" name="아래쪽 화살표 6"/>
          <p:cNvSpPr/>
          <p:nvPr/>
        </p:nvSpPr>
        <p:spPr>
          <a:xfrm flipV="1">
            <a:off x="4223837" y="3194476"/>
            <a:ext cx="520505" cy="1298601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아래쪽 화살표 20"/>
          <p:cNvSpPr/>
          <p:nvPr/>
        </p:nvSpPr>
        <p:spPr>
          <a:xfrm>
            <a:off x="4223838" y="4541214"/>
            <a:ext cx="520505" cy="12986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4768" y="2143448"/>
                <a:ext cx="6146106" cy="61555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o-KR" altLang="en-US" sz="4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ko-KR" altLang="en-US" sz="4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ko-KR" sz="4000" b="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4000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altLang="ko-KR" sz="4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sz="4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ko-KR" altLang="en-US" sz="4000" i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ko-KR" alt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o-KR" alt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o-KR" alt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ko-KR" altLang="en-US" sz="40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ko-KR" altLang="en-US" sz="4000" i="0">
                            <a:latin typeface="Cambria Math" panose="02040503050406030204" pitchFamily="18" charset="0"/>
                          </a:rPr>
                          <m:t>+7</m:t>
                        </m:r>
                      </m:e>
                    </m:d>
                  </m:oMath>
                </a14:m>
                <a:r>
                  <a:rPr lang="ko-KR" altLang="en-US" sz="4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400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altLang="ko-KR" sz="400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sz="4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ko-KR" alt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768" y="2143448"/>
                <a:ext cx="6146106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994542" y="3664967"/>
            <a:ext cx="1420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rgbClr val="FF0000"/>
                </a:solidFill>
              </a:rPr>
              <a:t>y</a:t>
            </a:r>
            <a:r>
              <a:rPr lang="en-US" altLang="ko-KR" sz="2400" dirty="0" smtClean="0">
                <a:solidFill>
                  <a:srgbClr val="FF0000"/>
                </a:solidFill>
              </a:rPr>
              <a:t> is even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7375" y="4809332"/>
            <a:ext cx="1319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rgbClr val="00B0F0"/>
                </a:solidFill>
              </a:rPr>
              <a:t>y</a:t>
            </a:r>
            <a:r>
              <a:rPr lang="en-US" altLang="ko-KR" sz="2400" dirty="0" smtClean="0">
                <a:solidFill>
                  <a:srgbClr val="00B0F0"/>
                </a:solidFill>
              </a:rPr>
              <a:t> is odd</a:t>
            </a:r>
            <a:endParaRPr lang="ko-KR" alt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06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 animBg="1"/>
      <p:bldP spid="12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11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CC4B5FB-E597-4C5D-B043-C120E14BAB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20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Public </a:t>
            </a:r>
            <a:r>
              <a:rPr lang="en-US" altLang="ko-KR" dirty="0"/>
              <a:t>key formats – Compressed public keys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7788" y="3421840"/>
            <a:ext cx="11256424" cy="494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 latinLnBrk="0">
              <a:lnSpc>
                <a:spcPct val="150000"/>
              </a:lnSpc>
            </a:pPr>
            <a:r>
              <a:rPr lang="en-US" altLang="ko-KR" sz="2000" dirty="0"/>
              <a:t>K = 03F028892BAD7ED57D2FB57BF33081D5CFCF6F9ED3D3D7F159C2E2FFF579DC341A</a:t>
            </a:r>
            <a:endParaRPr lang="en-US" altLang="ko-KR" sz="2000" dirty="0">
              <a:solidFill>
                <a:schemeClr val="dk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7788" y="1832190"/>
            <a:ext cx="11256424" cy="956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 latinLnBrk="0">
              <a:lnSpc>
                <a:spcPct val="150000"/>
              </a:lnSpc>
            </a:pPr>
            <a:r>
              <a:rPr lang="en-US" altLang="ko-KR" sz="2000" dirty="0"/>
              <a:t>K = </a:t>
            </a:r>
            <a:r>
              <a:rPr lang="en-US" altLang="ko-KR" sz="2000" dirty="0" smtClean="0"/>
              <a:t>04F028892BAD7ED57D2FB57BF33081D5CFCF6F9ED3D3D7F159C2E2FFF579DC341A</a:t>
            </a:r>
            <a:endParaRPr lang="en-US" altLang="ko-KR" sz="2000" dirty="0"/>
          </a:p>
          <a:p>
            <a:pPr lvl="1" latinLnBrk="0">
              <a:lnSpc>
                <a:spcPct val="150000"/>
              </a:lnSpc>
            </a:pPr>
            <a:r>
              <a:rPr lang="en-US" altLang="ko-KR" sz="2000" dirty="0" smtClean="0"/>
              <a:t>07CF33DA18BD734C600B96A72BBC4749D5141C90EC8AC328AE52DDFE2E505BDB</a:t>
            </a:r>
            <a:endParaRPr lang="en-US" altLang="ko-KR" sz="2000" dirty="0">
              <a:solidFill>
                <a:schemeClr val="dk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788" y="4345404"/>
            <a:ext cx="1125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Compressed public keys are gradually becoming the default across bitcoin </a:t>
            </a:r>
            <a:r>
              <a:rPr lang="en-US" altLang="ko-KR" dirty="0" smtClean="0"/>
              <a:t>clients, which </a:t>
            </a:r>
            <a:r>
              <a:rPr lang="en-US" altLang="ko-KR" dirty="0"/>
              <a:t>is having a significant impact on reducing the size of transactions and </a:t>
            </a:r>
            <a:r>
              <a:rPr lang="en-US" altLang="ko-KR" dirty="0" smtClean="0"/>
              <a:t>therefore the </a:t>
            </a:r>
            <a:r>
              <a:rPr lang="en-US" altLang="ko-KR" dirty="0" err="1"/>
              <a:t>blockchain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7788" y="5171122"/>
            <a:ext cx="9503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rgbClr val="FF0000"/>
                </a:solidFill>
              </a:rPr>
              <a:t>However, not all clients support compressed public keys yet.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아래쪽 화살표 9"/>
          <p:cNvSpPr/>
          <p:nvPr/>
        </p:nvSpPr>
        <p:spPr>
          <a:xfrm>
            <a:off x="5821680" y="2901071"/>
            <a:ext cx="548640" cy="433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7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278238"/>
              </p:ext>
            </p:extLst>
          </p:nvPr>
        </p:nvGraphicFramePr>
        <p:xfrm>
          <a:off x="469490" y="1799301"/>
          <a:ext cx="11253019" cy="411480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75504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85540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  <a:gridCol w="8522109">
                  <a:extLst>
                    <a:ext uri="{9D8B030D-6E8A-4147-A177-3AD203B41FA5}">
                      <a16:colId xmlns:a16="http://schemas.microsoft.com/office/drawing/2014/main" val="1089918640"/>
                    </a:ext>
                  </a:extLst>
                </a:gridCol>
              </a:tblGrid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Format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Private Key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Raw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Hex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None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effectLst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875359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en-US" altLang="ko-KR" sz="1800" kern="1200" dirty="0">
                          <a:effectLst/>
                        </a:rPr>
                        <a:t>J3mBbAH58CpQ3Y5RNJpUKPE62SQ5tfcvU2JpbnkeyhfsYB1Jcn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WIF-compressed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K or L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solidFill>
                            <a:srgbClr val="FF0000"/>
                          </a:solidFill>
                          <a:effectLst/>
                        </a:rPr>
                        <a:t>K</a:t>
                      </a:r>
                      <a:r>
                        <a:rPr lang="en-US" altLang="ko-KR" sz="1800" kern="1200" dirty="0">
                          <a:effectLst/>
                        </a:rPr>
                        <a:t>xFC1jmwwCoACiCAWZ3eXa96mBM6tb3TYzGmf6YwgdGWZgawvrtJ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Compressed </a:t>
            </a:r>
            <a:r>
              <a:rPr lang="en-US" altLang="ko-KR" dirty="0"/>
              <a:t>private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12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CC4B5FB-E597-4C5D-B043-C120E14BAB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520601"/>
              </p:ext>
            </p:extLst>
          </p:nvPr>
        </p:nvGraphicFramePr>
        <p:xfrm>
          <a:off x="469489" y="1799301"/>
          <a:ext cx="11253020" cy="411480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29801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9223219">
                  <a:extLst>
                    <a:ext uri="{9D8B030D-6E8A-4147-A177-3AD203B41FA5}">
                      <a16:colId xmlns:a16="http://schemas.microsoft.com/office/drawing/2014/main" val="1089918640"/>
                    </a:ext>
                  </a:extLst>
                </a:gridCol>
              </a:tblGrid>
              <a:tr h="80986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Format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Private Key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00" dirty="0" smtClean="0">
                          <a:effectLst/>
                        </a:rPr>
                        <a:t>Hex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00" dirty="0" smtClean="0">
                          <a:effectLst/>
                        </a:rPr>
                        <a:t>WIF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5J3mBbAH58CpQ3Y5RNJpUKPE62SQ5tfcvU2JpbnkeyhfsYB1Jcn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87535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00" dirty="0" smtClean="0">
                          <a:effectLst/>
                        </a:rPr>
                        <a:t>Hex-compressed</a:t>
                      </a:r>
                      <a:endParaRPr lang="ko-KR" altLang="ko-KR" sz="1800" kern="100" dirty="0" smtClean="0">
                        <a:effectLst/>
                        <a:latin typeface="맑은 고딕" panose="020B0503020000020004" pitchFamily="50" charset="-127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1E99423A4ED27608A15A2616A2B0E9E52CED330AC530EDCC32C8FFC6A526AEDD</a:t>
                      </a:r>
                      <a:r>
                        <a:rPr lang="en-US" altLang="ko-KR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ko-KR" sz="1800" kern="100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WIF-compressed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KxFC1jmwwCoACiCAWZ3eXa96mBM6tb3TYzGmf6YwgdGWZgawvrtJ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4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507287"/>
              </p:ext>
            </p:extLst>
          </p:nvPr>
        </p:nvGraphicFramePr>
        <p:xfrm>
          <a:off x="469490" y="1799303"/>
          <a:ext cx="11254722" cy="411480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254722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</a:tblGrid>
              <a:tr h="2084889">
                <a:tc>
                  <a:txBody>
                    <a:bodyPr/>
                    <a:lstStyle/>
                    <a:p>
                      <a:pPr lvl="1"/>
                      <a:r>
                        <a:rPr lang="en-US" altLang="ko-KR" sz="2000" b="1" dirty="0" smtClean="0">
                          <a:solidFill>
                            <a:schemeClr val="tx1"/>
                          </a:solidFill>
                        </a:rPr>
                        <a:t>“Compressed private keys”</a:t>
                      </a:r>
                      <a:r>
                        <a:rPr lang="ko-KR" altLang="en-US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2000" b="0" baseline="0" dirty="0" smtClean="0">
                          <a:solidFill>
                            <a:schemeClr val="tx1"/>
                          </a:solidFill>
                        </a:rPr>
                        <a:t>really means</a:t>
                      </a:r>
                    </a:p>
                    <a:p>
                      <a:pPr lvl="1"/>
                      <a:endParaRPr lang="en-US" altLang="ko-KR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1"/>
                      <a:r>
                        <a:rPr lang="en-US" altLang="ko-KR" sz="2000" b="1" baseline="0" dirty="0" smtClean="0">
                          <a:solidFill>
                            <a:schemeClr val="tx1"/>
                          </a:solidFill>
                        </a:rPr>
                        <a:t>“private key from which only compressed public keys should be derived”</a:t>
                      </a:r>
                      <a:endParaRPr lang="en-US" altLang="ko-KR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2029912">
                <a:tc>
                  <a:txBody>
                    <a:bodyPr/>
                    <a:lstStyle/>
                    <a:p>
                      <a:pPr lvl="1"/>
                      <a:r>
                        <a:rPr lang="en-US" altLang="ko-KR" sz="2000" b="1" dirty="0" smtClean="0">
                          <a:solidFill>
                            <a:schemeClr val="tx1"/>
                          </a:solidFill>
                        </a:rPr>
                        <a:t>“Uncompressed private keys”</a:t>
                      </a:r>
                      <a:r>
                        <a:rPr lang="ko-KR" altLang="en-US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2000" b="0" baseline="0" dirty="0" smtClean="0">
                          <a:solidFill>
                            <a:schemeClr val="tx1"/>
                          </a:solidFill>
                        </a:rPr>
                        <a:t>really means</a:t>
                      </a:r>
                    </a:p>
                    <a:p>
                      <a:pPr lvl="1"/>
                      <a:endParaRPr lang="en-US" altLang="ko-KR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1"/>
                      <a:r>
                        <a:rPr lang="en-US" altLang="ko-KR" sz="2000" b="1" baseline="0" dirty="0" smtClean="0">
                          <a:solidFill>
                            <a:schemeClr val="tx1"/>
                          </a:solidFill>
                        </a:rPr>
                        <a:t>“private key from which only uncompressed public keys should be derived”</a:t>
                      </a:r>
                      <a:endParaRPr lang="en-US" altLang="ko-KR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</a:tbl>
          </a:graphicData>
        </a:graphic>
      </p:graphicFrame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Compressed </a:t>
            </a:r>
            <a:r>
              <a:rPr lang="en-US" altLang="ko-KR" dirty="0"/>
              <a:t>private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13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CC4B5FB-E597-4C5D-B043-C120E14BAB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34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Compressed </a:t>
            </a:r>
            <a:r>
              <a:rPr lang="en-US" altLang="ko-KR" dirty="0"/>
              <a:t>private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14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CC4B5FB-E597-4C5D-B043-C120E14BAB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2050869" y="1658620"/>
            <a:ext cx="1905000" cy="1905000"/>
            <a:chOff x="1725885" y="2481942"/>
            <a:chExt cx="1905000" cy="1905000"/>
          </a:xfrm>
        </p:grpSpPr>
        <p:pic>
          <p:nvPicPr>
            <p:cNvPr id="1026" name="Picture 2" descr="wallet icon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5885" y="2481942"/>
              <a:ext cx="1905000" cy="1905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870212" y="3553460"/>
              <a:ext cx="8968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/>
                <a:t>N</a:t>
              </a:r>
              <a:r>
                <a:rPr lang="en-US" altLang="ko-KR" b="1" dirty="0" smtClean="0"/>
                <a:t>ewer</a:t>
              </a:r>
              <a:endParaRPr lang="ko-KR" altLang="en-US" b="1" dirty="0"/>
            </a:p>
          </p:txBody>
        </p:sp>
      </p:grpSp>
      <p:grpSp>
        <p:nvGrpSpPr>
          <p:cNvPr id="7" name="그룹 6"/>
          <p:cNvGrpSpPr/>
          <p:nvPr/>
        </p:nvGrpSpPr>
        <p:grpSpPr>
          <a:xfrm>
            <a:off x="2050869" y="3985606"/>
            <a:ext cx="1905000" cy="1905000"/>
            <a:chOff x="8328569" y="2481942"/>
            <a:chExt cx="1905000" cy="1905000"/>
          </a:xfrm>
        </p:grpSpPr>
        <p:pic>
          <p:nvPicPr>
            <p:cNvPr id="19" name="Picture 2" descr="wallet icon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28569" y="2481942"/>
              <a:ext cx="1905000" cy="1905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8531586" y="3563620"/>
              <a:ext cx="7906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/>
                <a:t>Older</a:t>
              </a:r>
              <a:endParaRPr lang="ko-KR" altLang="en-US" b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433320" y="1949986"/>
            <a:ext cx="70796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implements compressed public </a:t>
            </a:r>
            <a:r>
              <a:rPr lang="en-US" altLang="ko-KR" dirty="0" smtClean="0"/>
              <a:t>keys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the private keys will </a:t>
            </a:r>
            <a:r>
              <a:rPr lang="en-US" altLang="ko-KR" dirty="0">
                <a:solidFill>
                  <a:srgbClr val="FF0000"/>
                </a:solidFill>
              </a:rPr>
              <a:t>only</a:t>
            </a:r>
            <a:r>
              <a:rPr lang="en-US" altLang="ko-KR" dirty="0"/>
              <a:t> ever be exported as </a:t>
            </a:r>
            <a:r>
              <a:rPr lang="en-US" altLang="ko-KR" dirty="0">
                <a:solidFill>
                  <a:srgbClr val="FF0000"/>
                </a:solidFill>
              </a:rPr>
              <a:t>WIF-compressed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33320" y="4273731"/>
            <a:ext cx="57331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does not use compressed public </a:t>
            </a:r>
            <a:r>
              <a:rPr lang="en-US" altLang="ko-KR" dirty="0" smtClean="0"/>
              <a:t>keys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the private keys will </a:t>
            </a:r>
            <a:r>
              <a:rPr lang="en-US" altLang="ko-KR" dirty="0">
                <a:solidFill>
                  <a:srgbClr val="FF0000"/>
                </a:solidFill>
              </a:rPr>
              <a:t>only</a:t>
            </a:r>
            <a:r>
              <a:rPr lang="en-US" altLang="ko-KR" dirty="0"/>
              <a:t> ever be exported as </a:t>
            </a:r>
            <a:r>
              <a:rPr lang="en-US" altLang="ko-KR" dirty="0">
                <a:solidFill>
                  <a:srgbClr val="FF0000"/>
                </a:solidFill>
              </a:rPr>
              <a:t>WIF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9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2"/>
            <a:ext cx="12192000" cy="6877591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41931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638694"/>
            <a:ext cx="9144000" cy="1302344"/>
          </a:xfrm>
        </p:spPr>
        <p:txBody>
          <a:bodyPr>
            <a:no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</a:rPr>
              <a:t>THANK YOU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15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469D74FF-AAC9-4E0A-A111-799BFA214F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00029" flipV="1">
            <a:off x="7202365" y="5201023"/>
            <a:ext cx="1902818" cy="157561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0580BA3-0BF8-477D-B4B4-5E1A6176BD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869" y="538353"/>
            <a:ext cx="2860125" cy="2751513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02824D1-F40E-4E5A-93E4-7224D87A4C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06" y="3289866"/>
            <a:ext cx="3254293" cy="339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51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Private </a:t>
            </a:r>
            <a:r>
              <a:rPr lang="en-US" altLang="ko-KR" dirty="0"/>
              <a:t>Key Formats</a:t>
            </a:r>
          </a:p>
          <a:p>
            <a:pPr lvl="1"/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427851"/>
              </p:ext>
            </p:extLst>
          </p:nvPr>
        </p:nvGraphicFramePr>
        <p:xfrm>
          <a:off x="469490" y="1799301"/>
          <a:ext cx="11253019" cy="411480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75504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85540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  <a:gridCol w="8522109">
                  <a:extLst>
                    <a:ext uri="{9D8B030D-6E8A-4147-A177-3AD203B41FA5}">
                      <a16:colId xmlns:a16="http://schemas.microsoft.com/office/drawing/2014/main" val="1089918640"/>
                    </a:ext>
                  </a:extLst>
                </a:gridCol>
              </a:tblGrid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Type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Prefix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Description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Raw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None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32 </a:t>
                      </a:r>
                      <a:r>
                        <a:rPr lang="en-US" altLang="ko-KR" sz="1800" u="none" strike="noStrike" kern="1200" baseline="0" dirty="0" smtClean="0"/>
                        <a:t>bytes (256 bit)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Hex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None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64 hexadecimal digits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875359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Base58Check encoding: Base58 with version prefix of 128- and 32-bit checksum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WIF-compressed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K or L</a:t>
                      </a:r>
                      <a:endParaRPr lang="ko-KR" sz="1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As above, with added suffix 0x01 before encoding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50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Private </a:t>
            </a:r>
            <a:r>
              <a:rPr lang="en-US" altLang="ko-KR" dirty="0"/>
              <a:t>Key </a:t>
            </a:r>
            <a:r>
              <a:rPr lang="en-US" altLang="ko-KR" dirty="0" smtClean="0"/>
              <a:t>Formats</a:t>
            </a:r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252858"/>
              </p:ext>
            </p:extLst>
          </p:nvPr>
        </p:nvGraphicFramePr>
        <p:xfrm>
          <a:off x="469490" y="1799301"/>
          <a:ext cx="11253019" cy="411480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75504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85540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  <a:gridCol w="8522109">
                  <a:extLst>
                    <a:ext uri="{9D8B030D-6E8A-4147-A177-3AD203B41FA5}">
                      <a16:colId xmlns:a16="http://schemas.microsoft.com/office/drawing/2014/main" val="1089918640"/>
                    </a:ext>
                  </a:extLst>
                </a:gridCol>
              </a:tblGrid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Format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Prefix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Private Key</a:t>
                      </a: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Raw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None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u="none" strike="noStrike" kern="1200" baseline="0" dirty="0"/>
                        <a:t>111101001100101000010001110100100111011010010011101100000000000….…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Hex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None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effectLst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875359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en-US" altLang="ko-KR" sz="1800" kern="1200" dirty="0">
                          <a:effectLst/>
                        </a:rPr>
                        <a:t>J3mBbAH58CpQ3Y5RNJpUKPE62SQ5tfcvU2JpbnkeyhfsYB1Jcn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09861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WIF-compressed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K or L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solidFill>
                            <a:srgbClr val="FF0000"/>
                          </a:solidFill>
                          <a:effectLst/>
                        </a:rPr>
                        <a:t>K</a:t>
                      </a:r>
                      <a:r>
                        <a:rPr lang="en-US" altLang="ko-KR" sz="1800" kern="1200" dirty="0">
                          <a:effectLst/>
                        </a:rPr>
                        <a:t>xFC1jmwwCoACiCAWZ3eXa96mBM6tb3TYzGmf6YwgdGWZgawvrtJ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pic>
        <p:nvPicPr>
          <p:cNvPr id="17" name="그림 16">
            <a:extLst>
              <a:ext uri="{FF2B5EF4-FFF2-40B4-BE49-F238E27FC236}">
                <a16:creationId xmlns:a16="http://schemas.microsoft.com/office/drawing/2014/main" id="{19249761-A60A-4611-B430-2CD5B4FE90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2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Private </a:t>
            </a:r>
            <a:r>
              <a:rPr lang="en-US" altLang="ko-KR" dirty="0"/>
              <a:t>Key Formats</a:t>
            </a:r>
          </a:p>
          <a:p>
            <a:pPr lvl="1"/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63933"/>
              </p:ext>
            </p:extLst>
          </p:nvPr>
        </p:nvGraphicFramePr>
        <p:xfrm>
          <a:off x="471193" y="1799302"/>
          <a:ext cx="11253019" cy="411480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36033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921698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</a:tblGrid>
              <a:tr h="809861">
                <a:tc gridSpan="2">
                  <a:txBody>
                    <a:bodyPr/>
                    <a:lstStyle/>
                    <a:p>
                      <a:pPr marL="0" marR="0" lvl="1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“</a:t>
                      </a:r>
                      <a:r>
                        <a:rPr lang="en-US" altLang="ko-KR" dirty="0" err="1"/>
                        <a:t>wif</a:t>
                      </a:r>
                      <a:r>
                        <a:rPr lang="en-US" altLang="ko-KR" dirty="0"/>
                        <a:t>-to-</a:t>
                      </a:r>
                      <a:r>
                        <a:rPr lang="en-US" altLang="ko-KR" dirty="0" err="1"/>
                        <a:t>ec</a:t>
                      </a:r>
                      <a:r>
                        <a:rPr lang="en-US" altLang="ko-KR" dirty="0"/>
                        <a:t>” command from Bitcoin Explorer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92D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809861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</a:t>
                      </a:r>
                      <a:endParaRPr lang="ko-KR" alt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00" dirty="0">
                          <a:effectLst/>
                        </a:rPr>
                        <a:t>$ </a:t>
                      </a:r>
                      <a:r>
                        <a:rPr lang="en-US" altLang="ko-KR" sz="1800" kern="100" dirty="0" err="1">
                          <a:effectLst/>
                        </a:rPr>
                        <a:t>bx</a:t>
                      </a:r>
                      <a:r>
                        <a:rPr lang="en-US" altLang="ko-KR" sz="1800" kern="100" dirty="0">
                          <a:effectLst/>
                        </a:rPr>
                        <a:t> </a:t>
                      </a:r>
                      <a:r>
                        <a:rPr lang="en-US" altLang="ko-KR" sz="1800" kern="100" dirty="0" err="1">
                          <a:effectLst/>
                        </a:rPr>
                        <a:t>wif</a:t>
                      </a:r>
                      <a:r>
                        <a:rPr lang="en-US" altLang="ko-KR" sz="1800" kern="100" dirty="0">
                          <a:effectLst/>
                        </a:rPr>
                        <a:t>-to-</a:t>
                      </a:r>
                      <a:r>
                        <a:rPr lang="en-US" altLang="ko-KR" sz="1800" kern="100" dirty="0" err="1">
                          <a:effectLst/>
                        </a:rPr>
                        <a:t>ec</a:t>
                      </a:r>
                      <a:r>
                        <a:rPr lang="en-US" altLang="ko-KR" sz="1800" kern="100" dirty="0">
                          <a:effectLst/>
                        </a:rPr>
                        <a:t> 5J3mBbAH58CpQ3Y5RNJpUKPE62SQ5tfcvU2JpbnkeyhfsYB1Jcn</a:t>
                      </a:r>
                      <a:endParaRPr lang="en-US" altLang="ko-KR" sz="18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09861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200" dirty="0">
                          <a:effectLst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875360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WIF-compressed</a:t>
                      </a:r>
                      <a:endParaRPr 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00" dirty="0">
                          <a:effectLst/>
                        </a:rPr>
                        <a:t>$ </a:t>
                      </a:r>
                      <a:r>
                        <a:rPr lang="en-US" altLang="ko-KR" sz="1800" kern="100" dirty="0" err="1">
                          <a:effectLst/>
                        </a:rPr>
                        <a:t>bx</a:t>
                      </a:r>
                      <a:r>
                        <a:rPr lang="en-US" altLang="ko-KR" sz="1800" kern="100" dirty="0">
                          <a:effectLst/>
                        </a:rPr>
                        <a:t> </a:t>
                      </a:r>
                      <a:r>
                        <a:rPr lang="en-US" altLang="ko-KR" sz="1800" kern="100" dirty="0" err="1">
                          <a:effectLst/>
                        </a:rPr>
                        <a:t>wif</a:t>
                      </a:r>
                      <a:r>
                        <a:rPr lang="en-US" altLang="ko-KR" sz="1800" kern="100" dirty="0">
                          <a:effectLst/>
                        </a:rPr>
                        <a:t>-to-</a:t>
                      </a:r>
                      <a:r>
                        <a:rPr lang="en-US" altLang="ko-KR" sz="1800" kern="100" dirty="0" err="1">
                          <a:effectLst/>
                        </a:rPr>
                        <a:t>ec</a:t>
                      </a:r>
                      <a:r>
                        <a:rPr lang="en-US" altLang="ko-KR" sz="1800" kern="100" dirty="0">
                          <a:effectLst/>
                        </a:rPr>
                        <a:t> KxFC1jmwwCoACiCAWZ3eXa96mBM6tb3TYzGmf6YwgdGWZgawvrtJ</a:t>
                      </a:r>
                      <a:endParaRPr lang="en-US" altLang="ko-KR" sz="18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09861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kern="100" dirty="0">
                          <a:effectLst/>
                        </a:rPr>
                        <a:t>1e99423a4ed27608a15a2616a2b0e9e52ced330ac530edcc32c8ffc6a526aedd</a:t>
                      </a: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pic>
        <p:nvPicPr>
          <p:cNvPr id="17" name="그림 16">
            <a:extLst>
              <a:ext uri="{FF2B5EF4-FFF2-40B4-BE49-F238E27FC236}">
                <a16:creationId xmlns:a16="http://schemas.microsoft.com/office/drawing/2014/main" id="{DEAD84D4-59FA-4846-80B3-5D898D31AC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2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Decode </a:t>
            </a:r>
            <a:r>
              <a:rPr lang="en-US" altLang="ko-KR" dirty="0"/>
              <a:t>from Base58Check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914583"/>
              </p:ext>
            </p:extLst>
          </p:nvPr>
        </p:nvGraphicFramePr>
        <p:xfrm>
          <a:off x="471193" y="1799302"/>
          <a:ext cx="11253019" cy="411480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36033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921698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</a:tblGrid>
              <a:tr h="552567">
                <a:tc gridSpan="2">
                  <a:txBody>
                    <a:bodyPr/>
                    <a:lstStyle/>
                    <a:p>
                      <a:pPr marL="0" marR="0" lvl="1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“base58check-decode” command from Bitcoin Explorer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92D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470295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</a:t>
                      </a:r>
                      <a:endParaRPr lang="ko-KR" alt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400" kern="1200" dirty="0">
                          <a:effectLst/>
                        </a:rPr>
                        <a:t>$ </a:t>
                      </a:r>
                      <a:r>
                        <a:rPr lang="en-US" altLang="ko-KR" sz="1400" kern="1200" dirty="0" err="1">
                          <a:effectLst/>
                        </a:rPr>
                        <a:t>bx</a:t>
                      </a:r>
                      <a:r>
                        <a:rPr lang="en-US" altLang="ko-KR" sz="1400" kern="1200" dirty="0">
                          <a:effectLst/>
                        </a:rPr>
                        <a:t> base58check-decode 5J3mBbAH58CpQ3Y5RNJpUKPE62SQ5tfcvU2JpbnkeyhfsYB1Jcn</a:t>
                      </a:r>
                      <a:endParaRPr lang="en-US" altLang="ko-KR" sz="14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1304938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latinLnBrk="0"/>
                      <a:r>
                        <a:rPr lang="en-US" altLang="ko-KR" sz="1400" kern="1200" dirty="0">
                          <a:effectLst/>
                        </a:rPr>
                        <a:t>wrapper</a:t>
                      </a:r>
                      <a:endParaRPr lang="ko-KR" altLang="ko-KR" sz="1400" kern="1200" dirty="0">
                        <a:effectLst/>
                      </a:endParaRPr>
                    </a:p>
                    <a:p>
                      <a:pPr latinLnBrk="0"/>
                      <a:r>
                        <a:rPr lang="en-US" altLang="ko-KR" sz="1400" kern="1200" dirty="0">
                          <a:effectLst/>
                        </a:rPr>
                        <a:t>{</a:t>
                      </a:r>
                      <a:endParaRPr lang="ko-KR" altLang="ko-KR" sz="1400" kern="1200" dirty="0">
                        <a:effectLst/>
                      </a:endParaRPr>
                    </a:p>
                    <a:p>
                      <a:pPr latinLnBrk="0"/>
                      <a:r>
                        <a:rPr lang="en-US" altLang="ko-KR" sz="1400" kern="1200" dirty="0">
                          <a:effectLst/>
                        </a:rPr>
                        <a:t>    checksum 4286807748</a:t>
                      </a:r>
                      <a:endParaRPr lang="ko-KR" altLang="ko-KR" sz="1400" kern="1200" dirty="0">
                        <a:effectLst/>
                      </a:endParaRPr>
                    </a:p>
                    <a:p>
                      <a:pPr latinLnBrk="0"/>
                      <a:r>
                        <a:rPr lang="en-US" altLang="ko-KR" sz="1400" kern="1200" dirty="0">
                          <a:effectLst/>
                        </a:rPr>
                        <a:t>    payload 1e99423a4ed27608a15a2616a2b0e9e52ced330ac530edcc32c8ffc6a526aedd</a:t>
                      </a:r>
                      <a:endParaRPr lang="ko-KR" altLang="ko-KR" sz="1400" kern="1200" dirty="0">
                        <a:effectLst/>
                      </a:endParaRPr>
                    </a:p>
                    <a:p>
                      <a:pPr latinLnBrk="0"/>
                      <a:r>
                        <a:rPr lang="en-US" altLang="ko-KR" sz="1400" kern="1200" dirty="0">
                          <a:effectLst/>
                        </a:rPr>
                        <a:t>    version 128</a:t>
                      </a:r>
                      <a:endParaRPr lang="ko-KR" altLang="ko-KR" sz="1400" kern="1200" dirty="0">
                        <a:effectLst/>
                      </a:endParaRPr>
                    </a:p>
                    <a:p>
                      <a:r>
                        <a:rPr lang="en-US" altLang="ko-KR" sz="1400" kern="1200" dirty="0">
                          <a:effectLst/>
                        </a:rPr>
                        <a:t>}</a:t>
                      </a:r>
                      <a:endParaRPr lang="ko-KR" sz="1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409374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WIF-compressed</a:t>
                      </a:r>
                      <a:endParaRPr 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</a:rPr>
                        <a:t>$ </a:t>
                      </a:r>
                      <a:r>
                        <a:rPr lang="en-US" altLang="ko-KR" sz="1400" kern="100" dirty="0" err="1">
                          <a:effectLst/>
                        </a:rPr>
                        <a:t>bx</a:t>
                      </a:r>
                      <a:r>
                        <a:rPr lang="en-US" altLang="ko-KR" sz="1400" kern="100" dirty="0">
                          <a:effectLst/>
                        </a:rPr>
                        <a:t> base58check-decode KxFC1jmwwCoACiCAWZ3eXa96mBM6tb3TYzGmf6YwgdGWZgawvrtJ</a:t>
                      </a:r>
                      <a:endParaRPr lang="en-US" altLang="ko-KR" sz="14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1377629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wrapper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{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    checksum 2339607926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    payload 1e99423a4ed27608a15a2616a2b0e9e52ced330ac530edcc32c8ffc6a526aedd</a:t>
                      </a:r>
                      <a:r>
                        <a:rPr lang="it-IT" altLang="ko-KR" sz="1400" kern="100" dirty="0">
                          <a:solidFill>
                            <a:srgbClr val="FF0000"/>
                          </a:solidFill>
                          <a:effectLst/>
                        </a:rPr>
                        <a:t>01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    version 128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altLang="ko-KR" sz="1400" kern="100" dirty="0">
                          <a:effectLst/>
                        </a:rPr>
                        <a:t>}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pic>
        <p:nvPicPr>
          <p:cNvPr id="18" name="그림 17">
            <a:extLst>
              <a:ext uri="{FF2B5EF4-FFF2-40B4-BE49-F238E27FC236}">
                <a16:creationId xmlns:a16="http://schemas.microsoft.com/office/drawing/2014/main" id="{DCCB4043-62AC-4213-AD2B-EB7E25CCC5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F492936F-0CDF-413E-8A0A-C7FDE0322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806504"/>
              </p:ext>
            </p:extLst>
          </p:nvPr>
        </p:nvGraphicFramePr>
        <p:xfrm>
          <a:off x="467788" y="1799303"/>
          <a:ext cx="11253019" cy="41148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36033">
                  <a:extLst>
                    <a:ext uri="{9D8B030D-6E8A-4147-A177-3AD203B41FA5}">
                      <a16:colId xmlns:a16="http://schemas.microsoft.com/office/drawing/2014/main" val="1433706715"/>
                    </a:ext>
                  </a:extLst>
                </a:gridCol>
                <a:gridCol w="9216986">
                  <a:extLst>
                    <a:ext uri="{9D8B030D-6E8A-4147-A177-3AD203B41FA5}">
                      <a16:colId xmlns:a16="http://schemas.microsoft.com/office/drawing/2014/main" val="703472178"/>
                    </a:ext>
                  </a:extLst>
                </a:gridCol>
              </a:tblGrid>
              <a:tr h="540623">
                <a:tc gridSpan="2">
                  <a:txBody>
                    <a:bodyPr/>
                    <a:lstStyle/>
                    <a:p>
                      <a:pPr marL="0" marR="0" lvl="1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“base58check-encode” command from Bitcoin Explorer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b="1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92D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0419"/>
                  </a:ext>
                </a:extLst>
              </a:tr>
              <a:tr h="936582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</a:t>
                      </a:r>
                      <a:endParaRPr lang="ko-KR" alt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kern="1200" dirty="0">
                          <a:effectLst/>
                        </a:rPr>
                        <a:t>$ </a:t>
                      </a:r>
                      <a:r>
                        <a:rPr lang="en-US" altLang="ko-KR" sz="1600" kern="1200" dirty="0" err="1">
                          <a:effectLst/>
                        </a:rPr>
                        <a:t>bx</a:t>
                      </a:r>
                      <a:r>
                        <a:rPr lang="en-US" altLang="ko-KR" sz="1600" kern="1200" dirty="0">
                          <a:effectLst/>
                        </a:rPr>
                        <a:t> base58check-encode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kern="1200" dirty="0">
                          <a:effectLst/>
                        </a:rPr>
                        <a:t>1e99423a4ed27608a15a2616a2b0e9e52ced330ac530edcc32c8ffc6a526aedd --version 128</a:t>
                      </a:r>
                      <a:endParaRPr lang="en-US" altLang="ko-KR" sz="16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022523"/>
                  </a:ext>
                </a:extLst>
              </a:tr>
              <a:tr h="839143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latinLnBrk="0"/>
                      <a:r>
                        <a:rPr lang="en-US" altLang="ko-KR" sz="1600" kern="1200" dirty="0">
                          <a:effectLst/>
                        </a:rPr>
                        <a:t>5J3mBbAH58CpQ3Y5RNJpUKPE62SQ5tfcvU2JpbnkeyhfsYB1Jcn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986708"/>
                  </a:ext>
                </a:extLst>
              </a:tr>
              <a:tr h="936582">
                <a:tc row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bg1"/>
                          </a:solidFill>
                          <a:effectLst/>
                        </a:rPr>
                        <a:t>WIF-compressed</a:t>
                      </a:r>
                      <a:endParaRPr lang="ko-KR" sz="1800" b="1" kern="10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kern="1200" dirty="0">
                          <a:effectLst/>
                        </a:rPr>
                        <a:t>$ </a:t>
                      </a:r>
                      <a:r>
                        <a:rPr lang="en-US" altLang="ko-KR" sz="1600" kern="1200" dirty="0" err="1">
                          <a:effectLst/>
                        </a:rPr>
                        <a:t>bx</a:t>
                      </a:r>
                      <a:r>
                        <a:rPr lang="en-US" altLang="ko-KR" sz="1600" kern="1200" dirty="0">
                          <a:effectLst/>
                        </a:rPr>
                        <a:t> base58check-encode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kern="1200" dirty="0">
                          <a:effectLst/>
                        </a:rPr>
                        <a:t>1e99423a4ed27608a15a2616a2b0e9e52ced330ac530edcc32c8ffc6a526aedd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</a:rPr>
                        <a:t>01</a:t>
                      </a:r>
                      <a:r>
                        <a:rPr lang="en-US" altLang="ko-KR" sz="1600" kern="1200" dirty="0">
                          <a:effectLst/>
                        </a:rPr>
                        <a:t> --version 128</a:t>
                      </a:r>
                      <a:endParaRPr lang="en-US" altLang="ko-KR" sz="16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2121"/>
                  </a:ext>
                </a:extLst>
              </a:tr>
              <a:tr h="861870">
                <a:tc v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u="none" strike="noStrike" kern="1200" baseline="0" dirty="0"/>
                        <a:t>KxFC1jmwwCoACiCAWZ3eXa96mBM6tb3TYzGmf6YwgdGWZgawvrtJ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119855"/>
                  </a:ext>
                </a:extLst>
              </a:tr>
            </a:tbl>
          </a:graphicData>
        </a:graphic>
      </p:graphicFrame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Encode </a:t>
            </a:r>
            <a:r>
              <a:rPr lang="en-US" altLang="ko-KR" dirty="0"/>
              <a:t>from hex / hex (compressed key) to Base58Check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E829FB32-0876-4DF9-9327-0FA6720890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35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Public </a:t>
            </a:r>
            <a:r>
              <a:rPr lang="en-US" altLang="ko-KR" dirty="0"/>
              <a:t>key formats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84F7A7A-C0BC-40FA-AAAE-3EA473925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0869" y="1733311"/>
            <a:ext cx="2972563" cy="2980244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C8F93FD5-681F-43BD-9C1D-BAAE5EAD7F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101" y="1857488"/>
            <a:ext cx="2740337" cy="2737090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D1F3CD81-F788-41F2-B4A8-3BBB93A170B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6909" y="4741302"/>
            <a:ext cx="1049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T</a:t>
            </a:r>
            <a:r>
              <a:rPr lang="en-US" altLang="ko-KR" dirty="0" smtClean="0"/>
              <a:t>he </a:t>
            </a:r>
            <a:r>
              <a:rPr lang="en-US" altLang="ko-KR" dirty="0"/>
              <a:t>public key is a point on the elliptic curve consisting of </a:t>
            </a:r>
            <a:r>
              <a:rPr lang="en-US" altLang="ko-KR" dirty="0" smtClean="0"/>
              <a:t>a pair </a:t>
            </a:r>
            <a:r>
              <a:rPr lang="en-US" altLang="ko-KR" dirty="0"/>
              <a:t>of coordinates </a:t>
            </a:r>
            <a:r>
              <a:rPr lang="en-US" altLang="ko-KR" dirty="0" smtClean="0"/>
              <a:t>( x , y 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67788" y="5140819"/>
            <a:ext cx="11256424" cy="7833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ko-KR" sz="1600" dirty="0">
                <a:solidFill>
                  <a:sysClr val="windowText" lastClr="000000"/>
                </a:solidFill>
              </a:rPr>
              <a:t>x = </a:t>
            </a:r>
            <a:r>
              <a:rPr lang="en-US" altLang="ko-KR" sz="1600" dirty="0" smtClean="0">
                <a:solidFill>
                  <a:sysClr val="windowText" lastClr="000000"/>
                </a:solidFill>
              </a:rPr>
              <a:t>F028892BAD7ED57D2FB57BF33081D5CFCF6F9ED3D3D7F159C2E2FFF579DC341A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>
                <a:solidFill>
                  <a:sysClr val="windowText" lastClr="000000"/>
                </a:solidFill>
              </a:rPr>
              <a:t>y = </a:t>
            </a:r>
            <a:r>
              <a:rPr lang="en-US" altLang="ko-KR" sz="1600" dirty="0" smtClean="0">
                <a:solidFill>
                  <a:sysClr val="windowText" lastClr="000000"/>
                </a:solidFill>
              </a:rPr>
              <a:t>07CF33DA18BD734C600B96A72BBC4749D5141C90EC8AC328AE52DDFE2E505BDB</a:t>
            </a:r>
            <a:endParaRPr lang="en-US" altLang="ko-KR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60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Public </a:t>
            </a:r>
            <a:r>
              <a:rPr lang="en-US" altLang="ko-KR" dirty="0"/>
              <a:t>key </a:t>
            </a:r>
            <a:r>
              <a:rPr lang="en-US" altLang="ko-KR" dirty="0" smtClean="0"/>
              <a:t>formats – Uncompressed public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1CB732C0-2BED-4473-9FA0-BFD0296C8D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788" y="1799303"/>
            <a:ext cx="11256424" cy="7833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ko-KR" sz="1600" dirty="0">
                <a:solidFill>
                  <a:sysClr val="windowText" lastClr="000000"/>
                </a:solidFill>
              </a:rPr>
              <a:t>x = </a:t>
            </a:r>
            <a:r>
              <a:rPr lang="en-US" altLang="ko-KR" sz="1600" dirty="0" smtClean="0">
                <a:solidFill>
                  <a:sysClr val="windowText" lastClr="000000"/>
                </a:solidFill>
              </a:rPr>
              <a:t>F028892BAD7ED57D2FB57BF33081D5CFCF6F9ED3D3D7F159C2E2FFF579DC341A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>
                <a:solidFill>
                  <a:sysClr val="windowText" lastClr="000000"/>
                </a:solidFill>
              </a:rPr>
              <a:t>y = </a:t>
            </a:r>
            <a:r>
              <a:rPr lang="en-US" altLang="ko-KR" sz="1600" dirty="0" smtClean="0">
                <a:solidFill>
                  <a:sysClr val="windowText" lastClr="000000"/>
                </a:solidFill>
              </a:rPr>
              <a:t>07CF33DA18BD734C600B96A72BBC4749D5141C90EC8AC328AE52DDFE2E505BDB</a:t>
            </a:r>
            <a:endParaRPr lang="en-US" altLang="ko-KR" sz="1600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788" y="4744204"/>
            <a:ext cx="11256424" cy="956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 latinLnBrk="0">
              <a:lnSpc>
                <a:spcPct val="150000"/>
              </a:lnSpc>
            </a:pPr>
            <a:r>
              <a:rPr lang="en-US" altLang="ko-KR" sz="2000" dirty="0"/>
              <a:t>K = </a:t>
            </a:r>
            <a:r>
              <a:rPr lang="en-US" altLang="ko-KR" sz="2000" dirty="0" smtClean="0"/>
              <a:t>04F028892BAD7ED57D2FB57BF33081D5CFCF6F9ED3D3D7F159C2E2FFF579DC341A</a:t>
            </a:r>
            <a:endParaRPr lang="en-US" altLang="ko-KR" sz="2000" dirty="0"/>
          </a:p>
          <a:p>
            <a:pPr lvl="1" latinLnBrk="0">
              <a:lnSpc>
                <a:spcPct val="150000"/>
              </a:lnSpc>
            </a:pPr>
            <a:r>
              <a:rPr lang="en-US" altLang="ko-KR" sz="2000" dirty="0" smtClean="0"/>
              <a:t>07CF33DA18BD734C600B96A72BBC4749D5141C90EC8AC328AE52DDFE2E505BDB</a:t>
            </a:r>
            <a:endParaRPr lang="en-US" altLang="ko-KR" sz="2000" dirty="0">
              <a:solidFill>
                <a:schemeClr val="dk1"/>
              </a:solidFill>
            </a:endParaRPr>
          </a:p>
        </p:txBody>
      </p:sp>
      <p:sp>
        <p:nvSpPr>
          <p:cNvPr id="9" name="아래쪽 화살표 8"/>
          <p:cNvSpPr/>
          <p:nvPr/>
        </p:nvSpPr>
        <p:spPr>
          <a:xfrm>
            <a:off x="5806887" y="2826605"/>
            <a:ext cx="578225" cy="11160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 23"/>
          <p:cNvSpPr/>
          <p:nvPr/>
        </p:nvSpPr>
        <p:spPr>
          <a:xfrm>
            <a:off x="1851378" y="4598684"/>
            <a:ext cx="9166578" cy="276124"/>
          </a:xfrm>
          <a:custGeom>
            <a:avLst/>
            <a:gdLst>
              <a:gd name="connsiteX0" fmla="*/ 0 w 9515331"/>
              <a:gd name="connsiteY0" fmla="*/ 0 h 228600"/>
              <a:gd name="connsiteX1" fmla="*/ 9515331 w 9515331"/>
              <a:gd name="connsiteY1" fmla="*/ 0 h 228600"/>
              <a:gd name="connsiteX2" fmla="*/ 9515331 w 9515331"/>
              <a:gd name="connsiteY2" fmla="*/ 228600 h 228600"/>
              <a:gd name="connsiteX3" fmla="*/ 9477511 w 9515331"/>
              <a:gd name="connsiteY3" fmla="*/ 228600 h 228600"/>
              <a:gd name="connsiteX4" fmla="*/ 9477511 w 9515331"/>
              <a:gd name="connsiteY4" fmla="*/ 35859 h 228600"/>
              <a:gd name="connsiteX5" fmla="*/ 33474 w 9515331"/>
              <a:gd name="connsiteY5" fmla="*/ 35859 h 228600"/>
              <a:gd name="connsiteX6" fmla="*/ 33474 w 9515331"/>
              <a:gd name="connsiteY6" fmla="*/ 228600 h 228600"/>
              <a:gd name="connsiteX7" fmla="*/ 0 w 9515331"/>
              <a:gd name="connsiteY7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15331" h="228600">
                <a:moveTo>
                  <a:pt x="0" y="0"/>
                </a:moveTo>
                <a:lnTo>
                  <a:pt x="9515331" y="0"/>
                </a:lnTo>
                <a:lnTo>
                  <a:pt x="9515331" y="228600"/>
                </a:lnTo>
                <a:lnTo>
                  <a:pt x="9477511" y="228600"/>
                </a:lnTo>
                <a:lnTo>
                  <a:pt x="9477511" y="35859"/>
                </a:lnTo>
                <a:lnTo>
                  <a:pt x="33474" y="35859"/>
                </a:lnTo>
                <a:lnTo>
                  <a:pt x="33474" y="22860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자유형 24"/>
          <p:cNvSpPr/>
          <p:nvPr/>
        </p:nvSpPr>
        <p:spPr>
          <a:xfrm flipV="1">
            <a:off x="1087283" y="5662060"/>
            <a:ext cx="9309784" cy="275896"/>
          </a:xfrm>
          <a:custGeom>
            <a:avLst/>
            <a:gdLst>
              <a:gd name="connsiteX0" fmla="*/ 0 w 9515331"/>
              <a:gd name="connsiteY0" fmla="*/ 0 h 228600"/>
              <a:gd name="connsiteX1" fmla="*/ 9515331 w 9515331"/>
              <a:gd name="connsiteY1" fmla="*/ 0 h 228600"/>
              <a:gd name="connsiteX2" fmla="*/ 9515331 w 9515331"/>
              <a:gd name="connsiteY2" fmla="*/ 228600 h 228600"/>
              <a:gd name="connsiteX3" fmla="*/ 9477511 w 9515331"/>
              <a:gd name="connsiteY3" fmla="*/ 228600 h 228600"/>
              <a:gd name="connsiteX4" fmla="*/ 9477511 w 9515331"/>
              <a:gd name="connsiteY4" fmla="*/ 35859 h 228600"/>
              <a:gd name="connsiteX5" fmla="*/ 33474 w 9515331"/>
              <a:gd name="connsiteY5" fmla="*/ 35859 h 228600"/>
              <a:gd name="connsiteX6" fmla="*/ 33474 w 9515331"/>
              <a:gd name="connsiteY6" fmla="*/ 228600 h 228600"/>
              <a:gd name="connsiteX7" fmla="*/ 0 w 9515331"/>
              <a:gd name="connsiteY7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15331" h="228600">
                <a:moveTo>
                  <a:pt x="0" y="0"/>
                </a:moveTo>
                <a:lnTo>
                  <a:pt x="9515331" y="0"/>
                </a:lnTo>
                <a:lnTo>
                  <a:pt x="9515331" y="228600"/>
                </a:lnTo>
                <a:lnTo>
                  <a:pt x="9477511" y="228600"/>
                </a:lnTo>
                <a:lnTo>
                  <a:pt x="9477511" y="35859"/>
                </a:lnTo>
                <a:lnTo>
                  <a:pt x="33474" y="35859"/>
                </a:lnTo>
                <a:lnTo>
                  <a:pt x="33474" y="22860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자유형 28"/>
          <p:cNvSpPr/>
          <p:nvPr/>
        </p:nvSpPr>
        <p:spPr>
          <a:xfrm>
            <a:off x="1571624" y="4598684"/>
            <a:ext cx="188739" cy="276124"/>
          </a:xfrm>
          <a:custGeom>
            <a:avLst/>
            <a:gdLst>
              <a:gd name="connsiteX0" fmla="*/ 0 w 188739"/>
              <a:gd name="connsiteY0" fmla="*/ 0 h 276124"/>
              <a:gd name="connsiteX1" fmla="*/ 188739 w 188739"/>
              <a:gd name="connsiteY1" fmla="*/ 0 h 276124"/>
              <a:gd name="connsiteX2" fmla="*/ 188739 w 188739"/>
              <a:gd name="connsiteY2" fmla="*/ 276124 h 276124"/>
              <a:gd name="connsiteX3" fmla="*/ 150020 w 188739"/>
              <a:gd name="connsiteY3" fmla="*/ 276124 h 276124"/>
              <a:gd name="connsiteX4" fmla="*/ 150020 w 188739"/>
              <a:gd name="connsiteY4" fmla="*/ 44753 h 276124"/>
              <a:gd name="connsiteX5" fmla="*/ 38101 w 188739"/>
              <a:gd name="connsiteY5" fmla="*/ 44753 h 276124"/>
              <a:gd name="connsiteX6" fmla="*/ 38101 w 188739"/>
              <a:gd name="connsiteY6" fmla="*/ 276124 h 276124"/>
              <a:gd name="connsiteX7" fmla="*/ 0 w 188739"/>
              <a:gd name="connsiteY7" fmla="*/ 276124 h 27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739" h="276124">
                <a:moveTo>
                  <a:pt x="0" y="0"/>
                </a:moveTo>
                <a:lnTo>
                  <a:pt x="188739" y="0"/>
                </a:lnTo>
                <a:lnTo>
                  <a:pt x="188739" y="276124"/>
                </a:lnTo>
                <a:lnTo>
                  <a:pt x="150020" y="276124"/>
                </a:lnTo>
                <a:lnTo>
                  <a:pt x="150020" y="44753"/>
                </a:lnTo>
                <a:lnTo>
                  <a:pt x="38101" y="44753"/>
                </a:lnTo>
                <a:lnTo>
                  <a:pt x="38101" y="276124"/>
                </a:lnTo>
                <a:lnTo>
                  <a:pt x="0" y="27612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2370664" y="3109433"/>
            <a:ext cx="3347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520-bit number(130 hex digit)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533518" y="3109433"/>
            <a:ext cx="216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Prefix(04) </a:t>
            </a:r>
            <a:r>
              <a:rPr lang="en-US" altLang="ko-KR" b="1" dirty="0" smtClean="0"/>
              <a:t>+ </a:t>
            </a:r>
            <a:r>
              <a:rPr lang="en-US" altLang="ko-KR" b="1" dirty="0" smtClean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en-US" altLang="ko-KR" b="1" dirty="0" smtClean="0"/>
              <a:t> + 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</a:rPr>
              <a:t>y</a:t>
            </a:r>
            <a:endParaRPr lang="ko-KR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46452" y="4194873"/>
            <a:ext cx="1594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Prefix (8-bit)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35830" y="4213234"/>
            <a:ext cx="2643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accent5">
                    <a:lumMod val="50000"/>
                  </a:schemeClr>
                </a:solidFill>
              </a:rPr>
              <a:t>x</a:t>
            </a:r>
            <a:r>
              <a:rPr lang="en-US" altLang="ko-KR" b="1" dirty="0" smtClean="0">
                <a:solidFill>
                  <a:schemeClr val="accent5">
                    <a:lumMod val="50000"/>
                  </a:schemeClr>
                </a:solidFill>
              </a:rPr>
              <a:t> Coordinate (256-bit)</a:t>
            </a:r>
            <a:endParaRPr lang="ko-KR" alt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6273" y="5932628"/>
            <a:ext cx="2641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6">
                    <a:lumMod val="50000"/>
                  </a:schemeClr>
                </a:solidFill>
              </a:rPr>
              <a:t>y Coordinate (256-bit)</a:t>
            </a:r>
            <a:endParaRPr lang="ko-KR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  <p:bldP spid="25" grpId="0" animBg="1"/>
      <p:bldP spid="29" grpId="0" animBg="1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아래쪽 화살표 24"/>
          <p:cNvSpPr/>
          <p:nvPr/>
        </p:nvSpPr>
        <p:spPr>
          <a:xfrm>
            <a:off x="5821680" y="3115431"/>
            <a:ext cx="548640" cy="20167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en-US" altLang="ko-KR" dirty="0" smtClean="0"/>
              <a:t>Public </a:t>
            </a:r>
            <a:r>
              <a:rPr lang="en-US" altLang="ko-KR" dirty="0"/>
              <a:t>key formats – Compressed public keys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Key Formats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0D0F39ED-769C-4937-B99F-6DA228E718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22947" y="3768063"/>
                <a:ext cx="6146106" cy="61555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o-KR" altLang="en-US" sz="4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ko-KR" altLang="en-US" sz="4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ko-KR" sz="4000" b="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4000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altLang="ko-KR" sz="4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sz="4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ko-KR" altLang="en-US" sz="4000" i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ko-KR" alt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o-KR" alt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o-KR" alt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ko-KR" altLang="en-US" sz="40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ko-KR" altLang="en-US" sz="4000" i="0">
                            <a:latin typeface="Cambria Math" panose="02040503050406030204" pitchFamily="18" charset="0"/>
                          </a:rPr>
                          <m:t>+7</m:t>
                        </m:r>
                      </m:e>
                    </m:d>
                  </m:oMath>
                </a14:m>
                <a:r>
                  <a:rPr lang="ko-KR" altLang="en-US" sz="4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400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altLang="ko-KR" sz="400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sz="4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ko-KR" alt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947" y="3768063"/>
                <a:ext cx="6146106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67788" y="5311600"/>
            <a:ext cx="11256424" cy="494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 latinLnBrk="0">
              <a:lnSpc>
                <a:spcPct val="150000"/>
              </a:lnSpc>
            </a:pPr>
            <a:r>
              <a:rPr lang="en-US" altLang="ko-KR" sz="2000" dirty="0"/>
              <a:t>K = 03F028892BAD7ED57D2FB57BF33081D5CFCF6F9ED3D3D7F159C2E2FFF579DC341A</a:t>
            </a:r>
            <a:endParaRPr lang="en-US" altLang="ko-KR" sz="2000" dirty="0">
              <a:solidFill>
                <a:schemeClr val="dk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7788" y="1984590"/>
            <a:ext cx="11256424" cy="956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 latinLnBrk="0">
              <a:lnSpc>
                <a:spcPct val="150000"/>
              </a:lnSpc>
            </a:pPr>
            <a:r>
              <a:rPr lang="en-US" altLang="ko-KR" sz="2000" dirty="0"/>
              <a:t>K = </a:t>
            </a:r>
            <a:r>
              <a:rPr lang="en-US" altLang="ko-KR" sz="2000" dirty="0" smtClean="0"/>
              <a:t>04F028892BAD7ED57D2FB57BF33081D5CFCF6F9ED3D3D7F159C2E2FFF579DC341A</a:t>
            </a:r>
            <a:endParaRPr lang="en-US" altLang="ko-KR" sz="2000" dirty="0"/>
          </a:p>
          <a:p>
            <a:pPr lvl="1" latinLnBrk="0">
              <a:lnSpc>
                <a:spcPct val="150000"/>
              </a:lnSpc>
            </a:pPr>
            <a:r>
              <a:rPr lang="en-US" altLang="ko-KR" sz="2000" dirty="0" smtClean="0"/>
              <a:t>07CF33DA18BD734C600B96A72BBC4749D5141C90EC8AC328AE52DDFE2E505BDB</a:t>
            </a:r>
            <a:endParaRPr lang="en-US" altLang="ko-KR" sz="20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0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3752</TotalTime>
  <Words>567</Words>
  <Application>Microsoft Office PowerPoint</Application>
  <PresentationFormat>와이드스크린</PresentationFormat>
  <Paragraphs>211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4" baseType="lpstr">
      <vt:lpstr>Kozuka Gothic Pro R</vt:lpstr>
      <vt:lpstr>맑은 고딕</vt:lpstr>
      <vt:lpstr>함초롬바탕</vt:lpstr>
      <vt:lpstr>Arial</vt:lpstr>
      <vt:lpstr>Cambria Math</vt:lpstr>
      <vt:lpstr>Nirmala UI Semilight</vt:lpstr>
      <vt:lpstr>Times New Roman</vt:lpstr>
      <vt:lpstr>Wingdings</vt:lpstr>
      <vt:lpstr>Office 테마</vt:lpstr>
      <vt:lpstr>Mastering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Key Formats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Dae-Cheol Kang</cp:lastModifiedBy>
  <cp:revision>109</cp:revision>
  <dcterms:created xsi:type="dcterms:W3CDTF">2018-03-13T17:16:07Z</dcterms:created>
  <dcterms:modified xsi:type="dcterms:W3CDTF">2018-04-10T20:24:32Z</dcterms:modified>
</cp:coreProperties>
</file>