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62" r:id="rId5"/>
    <p:sldId id="263" r:id="rId6"/>
    <p:sldId id="266" r:id="rId7"/>
    <p:sldId id="267" r:id="rId8"/>
    <p:sldId id="268" r:id="rId9"/>
    <p:sldId id="264" r:id="rId10"/>
    <p:sldId id="265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8FB"/>
    <a:srgbClr val="EAFBF5"/>
    <a:srgbClr val="C5E6FC"/>
    <a:srgbClr val="C1E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2"/>
    <p:restoredTop sz="82752"/>
  </p:normalViewPr>
  <p:slideViewPr>
    <p:cSldViewPr snapToGrid="0">
      <p:cViewPr varScale="1">
        <p:scale>
          <a:sx n="111" d="100"/>
          <a:sy n="111" d="100"/>
        </p:scale>
        <p:origin x="13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A146C7-89F2-6344-998E-F30C775B5783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pPr latinLnBrk="1"/>
          <a:endParaRPr lang="ko-KR" altLang="en-US"/>
        </a:p>
      </dgm:t>
    </dgm:pt>
    <dgm:pt modelId="{1225CE27-1751-0046-94E2-8FAB70B10C7E}">
      <dgm:prSet custT="1"/>
      <dgm:spPr>
        <a:solidFill>
          <a:srgbClr val="EEF8FB"/>
        </a:solidFill>
      </dgm:spPr>
      <dgm:t>
        <a:bodyPr/>
        <a:lstStyle/>
        <a:p>
          <a:pPr latinLnBrk="1"/>
          <a:r>
            <a:rPr lang="en-US" altLang="ko-KR" sz="1600" b="1" dirty="0" err="1"/>
            <a:t>Scope</a:t>
          </a:r>
          <a:endParaRPr lang="ko-KR" altLang="en-US" sz="1800" dirty="0"/>
        </a:p>
      </dgm:t>
    </dgm:pt>
    <dgm:pt modelId="{F6EA11FC-54D7-6748-839A-627EB03F7354}" type="parTrans" cxnId="{071B2CD1-9A37-4246-AFDB-B803B725C7BD}">
      <dgm:prSet/>
      <dgm:spPr/>
      <dgm:t>
        <a:bodyPr/>
        <a:lstStyle/>
        <a:p>
          <a:pPr latinLnBrk="1"/>
          <a:endParaRPr lang="ko-KR" altLang="en-US"/>
        </a:p>
      </dgm:t>
    </dgm:pt>
    <dgm:pt modelId="{E1BB1DD5-DCDA-F649-9821-B25531AE7A00}" type="sibTrans" cxnId="{071B2CD1-9A37-4246-AFDB-B803B725C7BD}">
      <dgm:prSet/>
      <dgm:spPr/>
      <dgm:t>
        <a:bodyPr/>
        <a:lstStyle/>
        <a:p>
          <a:pPr latinLnBrk="1"/>
          <a:endParaRPr lang="ko-KR" altLang="en-US"/>
        </a:p>
      </dgm:t>
    </dgm:pt>
    <dgm:pt modelId="{5F4F8A9B-B8B2-7741-8C87-BA7C01ABBC69}">
      <dgm:prSet custT="1"/>
      <dgm:spPr>
        <a:solidFill>
          <a:srgbClr val="EEF8FB"/>
        </a:solidFill>
      </dgm:spPr>
      <dgm:t>
        <a:bodyPr/>
        <a:lstStyle/>
        <a:p>
          <a:pPr latinLnBrk="1"/>
          <a:r>
            <a:rPr lang="en-US" altLang="ko-KR" sz="1600" b="1" dirty="0" err="1"/>
            <a:t>Depth</a:t>
          </a:r>
          <a:endParaRPr lang="ko-KR" altLang="en-US" sz="1800" dirty="0"/>
        </a:p>
      </dgm:t>
    </dgm:pt>
    <dgm:pt modelId="{4F61F526-2B5B-084D-A34F-2C109E6DD747}" type="parTrans" cxnId="{3045AC9D-8AE2-B64B-BAE7-08F6746EFF92}">
      <dgm:prSet/>
      <dgm:spPr/>
      <dgm:t>
        <a:bodyPr/>
        <a:lstStyle/>
        <a:p>
          <a:pPr latinLnBrk="1"/>
          <a:endParaRPr lang="ko-KR" altLang="en-US"/>
        </a:p>
      </dgm:t>
    </dgm:pt>
    <dgm:pt modelId="{49CD43F7-6F86-0D42-9419-D7BE063AB91D}" type="sibTrans" cxnId="{3045AC9D-8AE2-B64B-BAE7-08F6746EFF92}">
      <dgm:prSet/>
      <dgm:spPr/>
      <dgm:t>
        <a:bodyPr/>
        <a:lstStyle/>
        <a:p>
          <a:pPr latinLnBrk="1"/>
          <a:endParaRPr lang="ko-KR" altLang="en-US"/>
        </a:p>
      </dgm:t>
    </dgm:pt>
    <dgm:pt modelId="{14E7B40E-0001-7543-89E4-179549CEE258}">
      <dgm:prSet custT="1"/>
      <dgm:spPr>
        <a:solidFill>
          <a:srgbClr val="EEF8FB"/>
        </a:solidFill>
      </dgm:spPr>
      <dgm:t>
        <a:bodyPr/>
        <a:lstStyle/>
        <a:p>
          <a:pPr latinLnBrk="1"/>
          <a:r>
            <a:rPr lang="en-US" altLang="ko-KR" sz="1600" b="1" dirty="0" err="1"/>
            <a:t>Timeliness</a:t>
          </a:r>
          <a:endParaRPr lang="ko-KR" altLang="en-US" sz="1800" dirty="0"/>
        </a:p>
      </dgm:t>
    </dgm:pt>
    <dgm:pt modelId="{786539D6-9637-AA4F-96A2-44EEEF7C8E5F}" type="parTrans" cxnId="{F46CB525-B88A-414E-BE43-1684A9993691}">
      <dgm:prSet/>
      <dgm:spPr/>
      <dgm:t>
        <a:bodyPr/>
        <a:lstStyle/>
        <a:p>
          <a:pPr latinLnBrk="1"/>
          <a:endParaRPr lang="ko-KR" altLang="en-US"/>
        </a:p>
      </dgm:t>
    </dgm:pt>
    <dgm:pt modelId="{A35FBF10-47CD-3642-97F5-D6F34F441286}" type="sibTrans" cxnId="{F46CB525-B88A-414E-BE43-1684A9993691}">
      <dgm:prSet/>
      <dgm:spPr/>
      <dgm:t>
        <a:bodyPr/>
        <a:lstStyle/>
        <a:p>
          <a:pPr latinLnBrk="1"/>
          <a:endParaRPr lang="ko-KR" altLang="en-US"/>
        </a:p>
      </dgm:t>
    </dgm:pt>
    <dgm:pt modelId="{DFA2DC79-9B4C-2348-A05C-DBF400487FF5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 err="1"/>
            <a:t>Text</a:t>
          </a:r>
          <a:r>
            <a:rPr lang="ko-KR" altLang="en-US" sz="1200" dirty="0"/>
            <a:t> </a:t>
          </a:r>
        </a:p>
      </dgm:t>
    </dgm:pt>
    <dgm:pt modelId="{82D8CF62-193C-6C4C-8F3E-E0A711B9AB29}" type="parTrans" cxnId="{072F6D70-BE15-6146-A1B2-9A90376594E7}">
      <dgm:prSet/>
      <dgm:spPr/>
      <dgm:t>
        <a:bodyPr/>
        <a:lstStyle/>
        <a:p>
          <a:pPr latinLnBrk="1"/>
          <a:endParaRPr lang="ko-KR" altLang="en-US"/>
        </a:p>
      </dgm:t>
    </dgm:pt>
    <dgm:pt modelId="{3165B413-228A-9D47-A3A1-8FE7C1F09E67}" type="sibTrans" cxnId="{072F6D70-BE15-6146-A1B2-9A90376594E7}">
      <dgm:prSet/>
      <dgm:spPr/>
      <dgm:t>
        <a:bodyPr/>
        <a:lstStyle/>
        <a:p>
          <a:pPr latinLnBrk="1"/>
          <a:endParaRPr lang="ko-KR" altLang="en-US"/>
        </a:p>
      </dgm:t>
    </dgm:pt>
    <dgm:pt modelId="{99B10C48-F686-C547-931B-954048072D40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/>
            <a:t>Formal</a:t>
          </a:r>
          <a:r>
            <a:rPr lang="ko-KR" altLang="en-US" sz="1200" dirty="0"/>
            <a:t> </a:t>
          </a:r>
          <a:r>
            <a:rPr lang="en-US" altLang="ko-KR" sz="1200" dirty="0"/>
            <a:t>definitions</a:t>
          </a:r>
          <a:endParaRPr lang="ko-KR" altLang="en-US" sz="1200" dirty="0"/>
        </a:p>
      </dgm:t>
    </dgm:pt>
    <dgm:pt modelId="{C26F0391-68B4-5247-83ED-17929F908270}" type="parTrans" cxnId="{9629E570-CD99-994A-863E-8371ABBF624E}">
      <dgm:prSet/>
      <dgm:spPr/>
      <dgm:t>
        <a:bodyPr/>
        <a:lstStyle/>
        <a:p>
          <a:pPr latinLnBrk="1"/>
          <a:endParaRPr lang="ko-KR" altLang="en-US"/>
        </a:p>
      </dgm:t>
    </dgm:pt>
    <dgm:pt modelId="{87825392-7A45-7E42-9D38-36B9014A7034}" type="sibTrans" cxnId="{9629E570-CD99-994A-863E-8371ABBF624E}">
      <dgm:prSet/>
      <dgm:spPr/>
      <dgm:t>
        <a:bodyPr/>
        <a:lstStyle/>
        <a:p>
          <a:pPr latinLnBrk="1"/>
          <a:endParaRPr lang="ko-KR" altLang="en-US"/>
        </a:p>
      </dgm:t>
    </dgm:pt>
    <dgm:pt modelId="{CD6B457B-CCD6-3E41-A063-D534BD2ADBF9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 err="1"/>
            <a:t>Recent</a:t>
          </a:r>
          <a:r>
            <a:rPr lang="ko-KR" altLang="en-US" sz="1200" dirty="0"/>
            <a:t> </a:t>
          </a:r>
          <a:r>
            <a:rPr lang="en-US" altLang="ko-KR" sz="1200" dirty="0" err="1"/>
            <a:t>advances</a:t>
          </a:r>
          <a:r>
            <a:rPr lang="ko-KR" altLang="en-US" sz="1200" dirty="0"/>
            <a:t> </a:t>
          </a:r>
          <a:r>
            <a:rPr lang="en-US" altLang="ko-KR" sz="1200" dirty="0" err="1"/>
            <a:t>in</a:t>
          </a:r>
          <a:r>
            <a:rPr lang="ko-KR" altLang="en-US" sz="1200" dirty="0"/>
            <a:t> </a:t>
          </a:r>
          <a:r>
            <a:rPr lang="en-US" altLang="ko-KR" sz="1200" dirty="0" err="1"/>
            <a:t>GenAI</a:t>
          </a:r>
          <a:r>
            <a:rPr lang="ko-KR" altLang="en-US" sz="1200" dirty="0"/>
            <a:t> </a:t>
          </a:r>
          <a:r>
            <a:rPr lang="en-US" altLang="ko-KR" sz="1200" dirty="0" err="1"/>
            <a:t>watermarking</a:t>
          </a:r>
          <a:endParaRPr lang="ko-KR" altLang="en-US" sz="1200" dirty="0"/>
        </a:p>
      </dgm:t>
    </dgm:pt>
    <dgm:pt modelId="{F3D270CF-13CF-5A42-BC8C-25B9133FC265}" type="parTrans" cxnId="{F6F8C2C0-3B9D-ED42-8CC6-762C8DC83D46}">
      <dgm:prSet/>
      <dgm:spPr/>
      <dgm:t>
        <a:bodyPr/>
        <a:lstStyle/>
        <a:p>
          <a:pPr latinLnBrk="1"/>
          <a:endParaRPr lang="ko-KR" altLang="en-US"/>
        </a:p>
      </dgm:t>
    </dgm:pt>
    <dgm:pt modelId="{73DD3F3D-B339-1143-BAC0-37A785885EE8}" type="sibTrans" cxnId="{F6F8C2C0-3B9D-ED42-8CC6-762C8DC83D46}">
      <dgm:prSet/>
      <dgm:spPr/>
      <dgm:t>
        <a:bodyPr/>
        <a:lstStyle/>
        <a:p>
          <a:pPr latinLnBrk="1"/>
          <a:endParaRPr lang="ko-KR" altLang="en-US"/>
        </a:p>
      </dgm:t>
    </dgm:pt>
    <dgm:pt modelId="{F70C9926-A044-E14C-A171-A31297263512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 err="1"/>
            <a:t>Image</a:t>
          </a:r>
          <a:endParaRPr lang="ko-KR" altLang="en-US" sz="1200" dirty="0"/>
        </a:p>
      </dgm:t>
    </dgm:pt>
    <dgm:pt modelId="{529AA3BD-1619-3A4C-9975-41EAAF07BF14}" type="parTrans" cxnId="{C4D27C6E-D474-C241-8272-DA3C7B84658B}">
      <dgm:prSet/>
      <dgm:spPr/>
      <dgm:t>
        <a:bodyPr/>
        <a:lstStyle/>
        <a:p>
          <a:pPr latinLnBrk="1"/>
          <a:endParaRPr lang="ko-KR" altLang="en-US"/>
        </a:p>
      </dgm:t>
    </dgm:pt>
    <dgm:pt modelId="{E0FCF6E1-273D-CA4E-A26A-2BE9614F9418}" type="sibTrans" cxnId="{C4D27C6E-D474-C241-8272-DA3C7B84658B}">
      <dgm:prSet/>
      <dgm:spPr/>
      <dgm:t>
        <a:bodyPr/>
        <a:lstStyle/>
        <a:p>
          <a:pPr latinLnBrk="1"/>
          <a:endParaRPr lang="ko-KR" altLang="en-US"/>
        </a:p>
      </dgm:t>
    </dgm:pt>
    <dgm:pt modelId="{EE6D5FFF-0AA0-6C47-848C-B1FF3DC9EF56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 err="1"/>
            <a:t>Audio</a:t>
          </a:r>
          <a:endParaRPr lang="ko-KR" altLang="en-US" sz="1200" dirty="0"/>
        </a:p>
      </dgm:t>
    </dgm:pt>
    <dgm:pt modelId="{A017BE75-E7FE-624B-B20F-21F64A87A95B}" type="parTrans" cxnId="{CEDCC2ED-0898-474B-B83C-C7574319E259}">
      <dgm:prSet/>
      <dgm:spPr/>
      <dgm:t>
        <a:bodyPr/>
        <a:lstStyle/>
        <a:p>
          <a:pPr latinLnBrk="1"/>
          <a:endParaRPr lang="ko-KR" altLang="en-US"/>
        </a:p>
      </dgm:t>
    </dgm:pt>
    <dgm:pt modelId="{D94E2EF3-EB1B-9D4E-8B5E-113C00A87166}" type="sibTrans" cxnId="{CEDCC2ED-0898-474B-B83C-C7574319E259}">
      <dgm:prSet/>
      <dgm:spPr/>
      <dgm:t>
        <a:bodyPr/>
        <a:lstStyle/>
        <a:p>
          <a:pPr latinLnBrk="1"/>
          <a:endParaRPr lang="ko-KR" altLang="en-US"/>
        </a:p>
      </dgm:t>
    </dgm:pt>
    <dgm:pt modelId="{37A73543-086D-1849-A809-C10B2C51F340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 err="1"/>
            <a:t>Video</a:t>
          </a:r>
          <a:endParaRPr lang="ko-KR" altLang="en-US" sz="1200" dirty="0"/>
        </a:p>
      </dgm:t>
    </dgm:pt>
    <dgm:pt modelId="{17F0651F-DEB9-7545-AA8B-F5D90496A0A7}" type="parTrans" cxnId="{CD7443B4-063A-934C-A717-65D6726406BA}">
      <dgm:prSet/>
      <dgm:spPr/>
      <dgm:t>
        <a:bodyPr/>
        <a:lstStyle/>
        <a:p>
          <a:pPr latinLnBrk="1"/>
          <a:endParaRPr lang="ko-KR" altLang="en-US"/>
        </a:p>
      </dgm:t>
    </dgm:pt>
    <dgm:pt modelId="{8C8314A1-EF5B-5148-84CB-F6D703DBDF27}" type="sibTrans" cxnId="{CD7443B4-063A-934C-A717-65D6726406BA}">
      <dgm:prSet/>
      <dgm:spPr/>
      <dgm:t>
        <a:bodyPr/>
        <a:lstStyle/>
        <a:p>
          <a:pPr latinLnBrk="1"/>
          <a:endParaRPr lang="ko-KR" altLang="en-US"/>
        </a:p>
      </dgm:t>
    </dgm:pt>
    <dgm:pt modelId="{43D828EB-9C40-8E4A-A9ED-6C1A904E49C1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/>
            <a:t>Structured</a:t>
          </a:r>
          <a:r>
            <a:rPr lang="ko-KR" altLang="en-US" sz="1200" dirty="0"/>
            <a:t> </a:t>
          </a:r>
          <a:r>
            <a:rPr lang="en-US" altLang="ko-KR" sz="1200" dirty="0"/>
            <a:t>threat</a:t>
          </a:r>
          <a:r>
            <a:rPr lang="ko-KR" altLang="en-US" sz="1200" dirty="0"/>
            <a:t> </a:t>
          </a:r>
          <a:r>
            <a:rPr lang="en-US" altLang="ko-KR" sz="1200" dirty="0"/>
            <a:t>models</a:t>
          </a:r>
          <a:endParaRPr lang="ko-KR" altLang="en-US" sz="1200" dirty="0"/>
        </a:p>
      </dgm:t>
    </dgm:pt>
    <dgm:pt modelId="{28D65AB7-8C94-DA42-B9A9-6341D5C08138}" type="parTrans" cxnId="{4577ED0D-0322-E849-947A-D128512CE97F}">
      <dgm:prSet/>
      <dgm:spPr/>
      <dgm:t>
        <a:bodyPr/>
        <a:lstStyle/>
        <a:p>
          <a:pPr latinLnBrk="1"/>
          <a:endParaRPr lang="ko-KR" altLang="en-US"/>
        </a:p>
      </dgm:t>
    </dgm:pt>
    <dgm:pt modelId="{13D7965B-4200-7248-B372-9BFDD86823D5}" type="sibTrans" cxnId="{4577ED0D-0322-E849-947A-D128512CE97F}">
      <dgm:prSet/>
      <dgm:spPr/>
      <dgm:t>
        <a:bodyPr/>
        <a:lstStyle/>
        <a:p>
          <a:pPr latinLnBrk="1"/>
          <a:endParaRPr lang="ko-KR" altLang="en-US"/>
        </a:p>
      </dgm:t>
    </dgm:pt>
    <dgm:pt modelId="{25BA8974-7DFD-AC4B-B004-7F2DBC56922E}">
      <dgm:prSet custT="1"/>
      <dgm:spPr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latinLnBrk="1">
            <a:buFont typeface="Arial" panose="020B0604020202020204" pitchFamily="34" charset="0"/>
            <a:buChar char="•"/>
          </a:pPr>
          <a:r>
            <a:rPr lang="en-US" altLang="ko-KR" sz="1200" dirty="0"/>
            <a:t>Evaluation</a:t>
          </a:r>
          <a:r>
            <a:rPr lang="ko-KR" altLang="en-US" sz="1200" dirty="0"/>
            <a:t> </a:t>
          </a:r>
          <a:r>
            <a:rPr lang="en-US" altLang="ko-KR" sz="1200" dirty="0" err="1"/>
            <a:t>criteria</a:t>
          </a:r>
          <a:endParaRPr lang="ko-KR" altLang="en-US" sz="1200" dirty="0"/>
        </a:p>
      </dgm:t>
    </dgm:pt>
    <dgm:pt modelId="{4DDBD7FF-3659-AB44-A838-E8C94BF9C9E8}" type="parTrans" cxnId="{95455759-90AE-9F45-B2C2-53C1E8C1415E}">
      <dgm:prSet/>
      <dgm:spPr/>
      <dgm:t>
        <a:bodyPr/>
        <a:lstStyle/>
        <a:p>
          <a:pPr latinLnBrk="1"/>
          <a:endParaRPr lang="ko-KR" altLang="en-US"/>
        </a:p>
      </dgm:t>
    </dgm:pt>
    <dgm:pt modelId="{6E5FDB69-1613-1144-A2EC-AAC1B495947D}" type="sibTrans" cxnId="{95455759-90AE-9F45-B2C2-53C1E8C1415E}">
      <dgm:prSet/>
      <dgm:spPr/>
      <dgm:t>
        <a:bodyPr/>
        <a:lstStyle/>
        <a:p>
          <a:pPr latinLnBrk="1"/>
          <a:endParaRPr lang="ko-KR" altLang="en-US"/>
        </a:p>
      </dgm:t>
    </dgm:pt>
    <dgm:pt modelId="{FD020245-5CBA-0142-B54C-3D885DF9F21A}" type="pres">
      <dgm:prSet presAssocID="{E1A146C7-89F2-6344-998E-F30C775B5783}" presName="Name0" presStyleCnt="0">
        <dgm:presLayoutVars>
          <dgm:dir/>
          <dgm:animLvl val="lvl"/>
          <dgm:resizeHandles val="exact"/>
        </dgm:presLayoutVars>
      </dgm:prSet>
      <dgm:spPr/>
    </dgm:pt>
    <dgm:pt modelId="{016E4A44-1743-D34D-9B52-57AF96E030A5}" type="pres">
      <dgm:prSet presAssocID="{1225CE27-1751-0046-94E2-8FAB70B10C7E}" presName="composite" presStyleCnt="0"/>
      <dgm:spPr/>
    </dgm:pt>
    <dgm:pt modelId="{6AF95E57-BE9F-FE4D-83D0-E04028653226}" type="pres">
      <dgm:prSet presAssocID="{1225CE27-1751-0046-94E2-8FAB70B10C7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38448A5-D2D3-164A-9D49-FDAD1A424337}" type="pres">
      <dgm:prSet presAssocID="{1225CE27-1751-0046-94E2-8FAB70B10C7E}" presName="desTx" presStyleLbl="alignAccFollowNode1" presStyleIdx="0" presStyleCnt="3">
        <dgm:presLayoutVars>
          <dgm:bulletEnabled val="1"/>
        </dgm:presLayoutVars>
      </dgm:prSet>
      <dgm:spPr/>
    </dgm:pt>
    <dgm:pt modelId="{FE8BDAEE-848B-4E40-BC86-1906688C1DFF}" type="pres">
      <dgm:prSet presAssocID="{E1BB1DD5-DCDA-F649-9821-B25531AE7A00}" presName="space" presStyleCnt="0"/>
      <dgm:spPr/>
    </dgm:pt>
    <dgm:pt modelId="{14995B64-6063-6449-9BD0-AEA9B043842F}" type="pres">
      <dgm:prSet presAssocID="{5F4F8A9B-B8B2-7741-8C87-BA7C01ABBC69}" presName="composite" presStyleCnt="0"/>
      <dgm:spPr/>
    </dgm:pt>
    <dgm:pt modelId="{69AE407B-40DB-1B40-BECC-C8CC5E9EBF18}" type="pres">
      <dgm:prSet presAssocID="{5F4F8A9B-B8B2-7741-8C87-BA7C01ABBC6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9F3EDDD-20E6-8044-BCDE-7B8D0A4DBAE1}" type="pres">
      <dgm:prSet presAssocID="{5F4F8A9B-B8B2-7741-8C87-BA7C01ABBC69}" presName="desTx" presStyleLbl="alignAccFollowNode1" presStyleIdx="1" presStyleCnt="3">
        <dgm:presLayoutVars>
          <dgm:bulletEnabled val="1"/>
        </dgm:presLayoutVars>
      </dgm:prSet>
      <dgm:spPr/>
    </dgm:pt>
    <dgm:pt modelId="{4E547252-5072-E74E-A50A-E50DDBD50237}" type="pres">
      <dgm:prSet presAssocID="{49CD43F7-6F86-0D42-9419-D7BE063AB91D}" presName="space" presStyleCnt="0"/>
      <dgm:spPr/>
    </dgm:pt>
    <dgm:pt modelId="{EA9A8ECA-8979-6E4F-BE62-0FA5B447921B}" type="pres">
      <dgm:prSet presAssocID="{14E7B40E-0001-7543-89E4-179549CEE258}" presName="composite" presStyleCnt="0"/>
      <dgm:spPr/>
    </dgm:pt>
    <dgm:pt modelId="{FAE63CAE-5D8A-E64C-AE52-3A1A7D1E2618}" type="pres">
      <dgm:prSet presAssocID="{14E7B40E-0001-7543-89E4-179549CEE25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C0313D9-2E0D-CD49-86D8-2F053C3ECCA8}" type="pres">
      <dgm:prSet presAssocID="{14E7B40E-0001-7543-89E4-179549CEE25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F4FC101-11BA-CE47-B5EE-6DB80D3751D6}" type="presOf" srcId="{43D828EB-9C40-8E4A-A9ED-6C1A904E49C1}" destId="{E9F3EDDD-20E6-8044-BCDE-7B8D0A4DBAE1}" srcOrd="0" destOrd="1" presId="urn:microsoft.com/office/officeart/2005/8/layout/hList1"/>
    <dgm:cxn modelId="{400CDE0D-D4BB-3747-9BC4-CBC9F1EB0F2C}" type="presOf" srcId="{25BA8974-7DFD-AC4B-B004-7F2DBC56922E}" destId="{E9F3EDDD-20E6-8044-BCDE-7B8D0A4DBAE1}" srcOrd="0" destOrd="2" presId="urn:microsoft.com/office/officeart/2005/8/layout/hList1"/>
    <dgm:cxn modelId="{4577ED0D-0322-E849-947A-D128512CE97F}" srcId="{5F4F8A9B-B8B2-7741-8C87-BA7C01ABBC69}" destId="{43D828EB-9C40-8E4A-A9ED-6C1A904E49C1}" srcOrd="1" destOrd="0" parTransId="{28D65AB7-8C94-DA42-B9A9-6341D5C08138}" sibTransId="{13D7965B-4200-7248-B372-9BFDD86823D5}"/>
    <dgm:cxn modelId="{4D20C516-00B2-7D46-9C08-83DFA7E034BF}" type="presOf" srcId="{E1A146C7-89F2-6344-998E-F30C775B5783}" destId="{FD020245-5CBA-0142-B54C-3D885DF9F21A}" srcOrd="0" destOrd="0" presId="urn:microsoft.com/office/officeart/2005/8/layout/hList1"/>
    <dgm:cxn modelId="{F46CB525-B88A-414E-BE43-1684A9993691}" srcId="{E1A146C7-89F2-6344-998E-F30C775B5783}" destId="{14E7B40E-0001-7543-89E4-179549CEE258}" srcOrd="2" destOrd="0" parTransId="{786539D6-9637-AA4F-96A2-44EEEF7C8E5F}" sibTransId="{A35FBF10-47CD-3642-97F5-D6F34F441286}"/>
    <dgm:cxn modelId="{00A6CA29-A406-D949-BE13-56EE43B6E8FF}" type="presOf" srcId="{CD6B457B-CCD6-3E41-A063-D534BD2ADBF9}" destId="{AC0313D9-2E0D-CD49-86D8-2F053C3ECCA8}" srcOrd="0" destOrd="0" presId="urn:microsoft.com/office/officeart/2005/8/layout/hList1"/>
    <dgm:cxn modelId="{95455759-90AE-9F45-B2C2-53C1E8C1415E}" srcId="{5F4F8A9B-B8B2-7741-8C87-BA7C01ABBC69}" destId="{25BA8974-7DFD-AC4B-B004-7F2DBC56922E}" srcOrd="2" destOrd="0" parTransId="{4DDBD7FF-3659-AB44-A838-E8C94BF9C9E8}" sibTransId="{6E5FDB69-1613-1144-A2EC-AAC1B495947D}"/>
    <dgm:cxn modelId="{F5FF2367-88CB-E340-A206-527BBE96DE88}" type="presOf" srcId="{14E7B40E-0001-7543-89E4-179549CEE258}" destId="{FAE63CAE-5D8A-E64C-AE52-3A1A7D1E2618}" srcOrd="0" destOrd="0" presId="urn:microsoft.com/office/officeart/2005/8/layout/hList1"/>
    <dgm:cxn modelId="{C4D27C6E-D474-C241-8272-DA3C7B84658B}" srcId="{1225CE27-1751-0046-94E2-8FAB70B10C7E}" destId="{F70C9926-A044-E14C-A171-A31297263512}" srcOrd="1" destOrd="0" parTransId="{529AA3BD-1619-3A4C-9975-41EAAF07BF14}" sibTransId="{E0FCF6E1-273D-CA4E-A26A-2BE9614F9418}"/>
    <dgm:cxn modelId="{941B096F-8503-1E4C-95D0-A03C06F01A00}" type="presOf" srcId="{37A73543-086D-1849-A809-C10B2C51F340}" destId="{538448A5-D2D3-164A-9D49-FDAD1A424337}" srcOrd="0" destOrd="3" presId="urn:microsoft.com/office/officeart/2005/8/layout/hList1"/>
    <dgm:cxn modelId="{072F6D70-BE15-6146-A1B2-9A90376594E7}" srcId="{1225CE27-1751-0046-94E2-8FAB70B10C7E}" destId="{DFA2DC79-9B4C-2348-A05C-DBF400487FF5}" srcOrd="0" destOrd="0" parTransId="{82D8CF62-193C-6C4C-8F3E-E0A711B9AB29}" sibTransId="{3165B413-228A-9D47-A3A1-8FE7C1F09E67}"/>
    <dgm:cxn modelId="{9629E570-CD99-994A-863E-8371ABBF624E}" srcId="{5F4F8A9B-B8B2-7741-8C87-BA7C01ABBC69}" destId="{99B10C48-F686-C547-931B-954048072D40}" srcOrd="0" destOrd="0" parTransId="{C26F0391-68B4-5247-83ED-17929F908270}" sibTransId="{87825392-7A45-7E42-9D38-36B9014A7034}"/>
    <dgm:cxn modelId="{1AAA6973-A826-1A4C-9DE6-31DC2375AE72}" type="presOf" srcId="{1225CE27-1751-0046-94E2-8FAB70B10C7E}" destId="{6AF95E57-BE9F-FE4D-83D0-E04028653226}" srcOrd="0" destOrd="0" presId="urn:microsoft.com/office/officeart/2005/8/layout/hList1"/>
    <dgm:cxn modelId="{6DD78C86-0CB0-8047-8F3E-6F8C700508F2}" type="presOf" srcId="{99B10C48-F686-C547-931B-954048072D40}" destId="{E9F3EDDD-20E6-8044-BCDE-7B8D0A4DBAE1}" srcOrd="0" destOrd="0" presId="urn:microsoft.com/office/officeart/2005/8/layout/hList1"/>
    <dgm:cxn modelId="{86E79895-2AA9-814A-880D-3CE7938CEC04}" type="presOf" srcId="{5F4F8A9B-B8B2-7741-8C87-BA7C01ABBC69}" destId="{69AE407B-40DB-1B40-BECC-C8CC5E9EBF18}" srcOrd="0" destOrd="0" presId="urn:microsoft.com/office/officeart/2005/8/layout/hList1"/>
    <dgm:cxn modelId="{3045AC9D-8AE2-B64B-BAE7-08F6746EFF92}" srcId="{E1A146C7-89F2-6344-998E-F30C775B5783}" destId="{5F4F8A9B-B8B2-7741-8C87-BA7C01ABBC69}" srcOrd="1" destOrd="0" parTransId="{4F61F526-2B5B-084D-A34F-2C109E6DD747}" sibTransId="{49CD43F7-6F86-0D42-9419-D7BE063AB91D}"/>
    <dgm:cxn modelId="{769348A3-D320-5741-9C38-448590C051C4}" type="presOf" srcId="{F70C9926-A044-E14C-A171-A31297263512}" destId="{538448A5-D2D3-164A-9D49-FDAD1A424337}" srcOrd="0" destOrd="1" presId="urn:microsoft.com/office/officeart/2005/8/layout/hList1"/>
    <dgm:cxn modelId="{CD7443B4-063A-934C-A717-65D6726406BA}" srcId="{1225CE27-1751-0046-94E2-8FAB70B10C7E}" destId="{37A73543-086D-1849-A809-C10B2C51F340}" srcOrd="3" destOrd="0" parTransId="{17F0651F-DEB9-7545-AA8B-F5D90496A0A7}" sibTransId="{8C8314A1-EF5B-5148-84CB-F6D703DBDF27}"/>
    <dgm:cxn modelId="{F6F8C2C0-3B9D-ED42-8CC6-762C8DC83D46}" srcId="{14E7B40E-0001-7543-89E4-179549CEE258}" destId="{CD6B457B-CCD6-3E41-A063-D534BD2ADBF9}" srcOrd="0" destOrd="0" parTransId="{F3D270CF-13CF-5A42-BC8C-25B9133FC265}" sibTransId="{73DD3F3D-B339-1143-BAC0-37A785885EE8}"/>
    <dgm:cxn modelId="{071B2CD1-9A37-4246-AFDB-B803B725C7BD}" srcId="{E1A146C7-89F2-6344-998E-F30C775B5783}" destId="{1225CE27-1751-0046-94E2-8FAB70B10C7E}" srcOrd="0" destOrd="0" parTransId="{F6EA11FC-54D7-6748-839A-627EB03F7354}" sibTransId="{E1BB1DD5-DCDA-F649-9821-B25531AE7A00}"/>
    <dgm:cxn modelId="{F6ECC6D7-EE49-7140-AEDF-4DCFC9A43E11}" type="presOf" srcId="{DFA2DC79-9B4C-2348-A05C-DBF400487FF5}" destId="{538448A5-D2D3-164A-9D49-FDAD1A424337}" srcOrd="0" destOrd="0" presId="urn:microsoft.com/office/officeart/2005/8/layout/hList1"/>
    <dgm:cxn modelId="{CEDCC2ED-0898-474B-B83C-C7574319E259}" srcId="{1225CE27-1751-0046-94E2-8FAB70B10C7E}" destId="{EE6D5FFF-0AA0-6C47-848C-B1FF3DC9EF56}" srcOrd="2" destOrd="0" parTransId="{A017BE75-E7FE-624B-B20F-21F64A87A95B}" sibTransId="{D94E2EF3-EB1B-9D4E-8B5E-113C00A87166}"/>
    <dgm:cxn modelId="{46C5B9FE-EAA7-6242-9E91-D2F9E5D0BB11}" type="presOf" srcId="{EE6D5FFF-0AA0-6C47-848C-B1FF3DC9EF56}" destId="{538448A5-D2D3-164A-9D49-FDAD1A424337}" srcOrd="0" destOrd="2" presId="urn:microsoft.com/office/officeart/2005/8/layout/hList1"/>
    <dgm:cxn modelId="{D0FDE1FD-9C99-644E-94B8-A1AC01996042}" type="presParOf" srcId="{FD020245-5CBA-0142-B54C-3D885DF9F21A}" destId="{016E4A44-1743-D34D-9B52-57AF96E030A5}" srcOrd="0" destOrd="0" presId="urn:microsoft.com/office/officeart/2005/8/layout/hList1"/>
    <dgm:cxn modelId="{A055E8A6-53E5-A740-898F-B171DB32D871}" type="presParOf" srcId="{016E4A44-1743-D34D-9B52-57AF96E030A5}" destId="{6AF95E57-BE9F-FE4D-83D0-E04028653226}" srcOrd="0" destOrd="0" presId="urn:microsoft.com/office/officeart/2005/8/layout/hList1"/>
    <dgm:cxn modelId="{CDAFA5C8-CAC1-904E-82CC-59AD6DE68700}" type="presParOf" srcId="{016E4A44-1743-D34D-9B52-57AF96E030A5}" destId="{538448A5-D2D3-164A-9D49-FDAD1A424337}" srcOrd="1" destOrd="0" presId="urn:microsoft.com/office/officeart/2005/8/layout/hList1"/>
    <dgm:cxn modelId="{81D2FCD9-2A33-2247-8F1F-96EA52C4B265}" type="presParOf" srcId="{FD020245-5CBA-0142-B54C-3D885DF9F21A}" destId="{FE8BDAEE-848B-4E40-BC86-1906688C1DFF}" srcOrd="1" destOrd="0" presId="urn:microsoft.com/office/officeart/2005/8/layout/hList1"/>
    <dgm:cxn modelId="{6300970C-D833-0A40-A650-966905892673}" type="presParOf" srcId="{FD020245-5CBA-0142-B54C-3D885DF9F21A}" destId="{14995B64-6063-6449-9BD0-AEA9B043842F}" srcOrd="2" destOrd="0" presId="urn:microsoft.com/office/officeart/2005/8/layout/hList1"/>
    <dgm:cxn modelId="{D17B745A-6EF2-B448-919A-B2ADF73B0045}" type="presParOf" srcId="{14995B64-6063-6449-9BD0-AEA9B043842F}" destId="{69AE407B-40DB-1B40-BECC-C8CC5E9EBF18}" srcOrd="0" destOrd="0" presId="urn:microsoft.com/office/officeart/2005/8/layout/hList1"/>
    <dgm:cxn modelId="{29F28856-BA11-4D48-B4E4-4FE51C6D4D47}" type="presParOf" srcId="{14995B64-6063-6449-9BD0-AEA9B043842F}" destId="{E9F3EDDD-20E6-8044-BCDE-7B8D0A4DBAE1}" srcOrd="1" destOrd="0" presId="urn:microsoft.com/office/officeart/2005/8/layout/hList1"/>
    <dgm:cxn modelId="{073E5AC1-9311-1A4C-859E-857CE6389033}" type="presParOf" srcId="{FD020245-5CBA-0142-B54C-3D885DF9F21A}" destId="{4E547252-5072-E74E-A50A-E50DDBD50237}" srcOrd="3" destOrd="0" presId="urn:microsoft.com/office/officeart/2005/8/layout/hList1"/>
    <dgm:cxn modelId="{6F0DF93B-DA6F-C642-8AFF-315C0E140B0D}" type="presParOf" srcId="{FD020245-5CBA-0142-B54C-3D885DF9F21A}" destId="{EA9A8ECA-8979-6E4F-BE62-0FA5B447921B}" srcOrd="4" destOrd="0" presId="urn:microsoft.com/office/officeart/2005/8/layout/hList1"/>
    <dgm:cxn modelId="{AA2DFD6A-7D82-8740-97EE-6C8079FBFD57}" type="presParOf" srcId="{EA9A8ECA-8979-6E4F-BE62-0FA5B447921B}" destId="{FAE63CAE-5D8A-E64C-AE52-3A1A7D1E2618}" srcOrd="0" destOrd="0" presId="urn:microsoft.com/office/officeart/2005/8/layout/hList1"/>
    <dgm:cxn modelId="{3580682E-FFD6-2244-ACB4-C3C2CC9FC214}" type="presParOf" srcId="{EA9A8ECA-8979-6E4F-BE62-0FA5B447921B}" destId="{AC0313D9-2E0D-CD49-86D8-2F053C3ECC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95E57-BE9F-FE4D-83D0-E04028653226}">
      <dsp:nvSpPr>
        <dsp:cNvPr id="0" name=""/>
        <dsp:cNvSpPr/>
      </dsp:nvSpPr>
      <dsp:spPr>
        <a:xfrm>
          <a:off x="2394" y="69"/>
          <a:ext cx="2334872" cy="460800"/>
        </a:xfrm>
        <a:prstGeom prst="rect">
          <a:avLst/>
        </a:prstGeom>
        <a:solidFill>
          <a:srgbClr val="EEF8FB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 err="1"/>
            <a:t>Scope</a:t>
          </a:r>
          <a:endParaRPr lang="ko-KR" altLang="en-US" sz="1800" kern="1200" dirty="0"/>
        </a:p>
      </dsp:txBody>
      <dsp:txXfrm>
        <a:off x="2394" y="69"/>
        <a:ext cx="2334872" cy="460800"/>
      </dsp:txXfrm>
    </dsp:sp>
    <dsp:sp modelId="{538448A5-D2D3-164A-9D49-FDAD1A424337}">
      <dsp:nvSpPr>
        <dsp:cNvPr id="0" name=""/>
        <dsp:cNvSpPr/>
      </dsp:nvSpPr>
      <dsp:spPr>
        <a:xfrm>
          <a:off x="2394" y="460869"/>
          <a:ext cx="2334872" cy="12517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 err="1"/>
            <a:t>Text</a:t>
          </a:r>
          <a:r>
            <a:rPr lang="ko-KR" altLang="en-US" sz="1200" kern="1200" dirty="0"/>
            <a:t> </a:t>
          </a:r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 err="1"/>
            <a:t>Image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 err="1"/>
            <a:t>Audio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 err="1"/>
            <a:t>Video</a:t>
          </a:r>
          <a:endParaRPr lang="ko-KR" altLang="en-US" sz="1200" kern="1200" dirty="0"/>
        </a:p>
      </dsp:txBody>
      <dsp:txXfrm>
        <a:off x="2394" y="460869"/>
        <a:ext cx="2334872" cy="1251720"/>
      </dsp:txXfrm>
    </dsp:sp>
    <dsp:sp modelId="{69AE407B-40DB-1B40-BECC-C8CC5E9EBF18}">
      <dsp:nvSpPr>
        <dsp:cNvPr id="0" name=""/>
        <dsp:cNvSpPr/>
      </dsp:nvSpPr>
      <dsp:spPr>
        <a:xfrm>
          <a:off x="2664148" y="69"/>
          <a:ext cx="2334872" cy="460800"/>
        </a:xfrm>
        <a:prstGeom prst="rect">
          <a:avLst/>
        </a:prstGeom>
        <a:solidFill>
          <a:srgbClr val="EEF8FB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 err="1"/>
            <a:t>Depth</a:t>
          </a:r>
          <a:endParaRPr lang="ko-KR" altLang="en-US" sz="1800" kern="1200" dirty="0"/>
        </a:p>
      </dsp:txBody>
      <dsp:txXfrm>
        <a:off x="2664148" y="69"/>
        <a:ext cx="2334872" cy="460800"/>
      </dsp:txXfrm>
    </dsp:sp>
    <dsp:sp modelId="{E9F3EDDD-20E6-8044-BCDE-7B8D0A4DBAE1}">
      <dsp:nvSpPr>
        <dsp:cNvPr id="0" name=""/>
        <dsp:cNvSpPr/>
      </dsp:nvSpPr>
      <dsp:spPr>
        <a:xfrm>
          <a:off x="2664148" y="460869"/>
          <a:ext cx="2334872" cy="12517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/>
            <a:t>Formal</a:t>
          </a:r>
          <a:r>
            <a:rPr lang="ko-KR" altLang="en-US" sz="1200" kern="1200" dirty="0"/>
            <a:t> </a:t>
          </a:r>
          <a:r>
            <a:rPr lang="en-US" altLang="ko-KR" sz="1200" kern="1200" dirty="0"/>
            <a:t>definitions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/>
            <a:t>Structured</a:t>
          </a:r>
          <a:r>
            <a:rPr lang="ko-KR" altLang="en-US" sz="1200" kern="1200" dirty="0"/>
            <a:t> </a:t>
          </a:r>
          <a:r>
            <a:rPr lang="en-US" altLang="ko-KR" sz="1200" kern="1200" dirty="0"/>
            <a:t>threat</a:t>
          </a:r>
          <a:r>
            <a:rPr lang="ko-KR" altLang="en-US" sz="1200" kern="1200" dirty="0"/>
            <a:t> </a:t>
          </a:r>
          <a:r>
            <a:rPr lang="en-US" altLang="ko-KR" sz="1200" kern="1200" dirty="0"/>
            <a:t>models</a:t>
          </a:r>
          <a:endParaRPr lang="ko-KR" altLang="en-US" sz="1200" kern="1200" dirty="0"/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/>
            <a:t>Evaluation</a:t>
          </a:r>
          <a:r>
            <a:rPr lang="ko-KR" altLang="en-US" sz="1200" kern="1200" dirty="0"/>
            <a:t> </a:t>
          </a:r>
          <a:r>
            <a:rPr lang="en-US" altLang="ko-KR" sz="1200" kern="1200" dirty="0" err="1"/>
            <a:t>criteria</a:t>
          </a:r>
          <a:endParaRPr lang="ko-KR" altLang="en-US" sz="1200" kern="1200" dirty="0"/>
        </a:p>
      </dsp:txBody>
      <dsp:txXfrm>
        <a:off x="2664148" y="460869"/>
        <a:ext cx="2334872" cy="1251720"/>
      </dsp:txXfrm>
    </dsp:sp>
    <dsp:sp modelId="{FAE63CAE-5D8A-E64C-AE52-3A1A7D1E2618}">
      <dsp:nvSpPr>
        <dsp:cNvPr id="0" name=""/>
        <dsp:cNvSpPr/>
      </dsp:nvSpPr>
      <dsp:spPr>
        <a:xfrm>
          <a:off x="5325903" y="69"/>
          <a:ext cx="2334872" cy="460800"/>
        </a:xfrm>
        <a:prstGeom prst="rect">
          <a:avLst/>
        </a:prstGeom>
        <a:solidFill>
          <a:srgbClr val="EEF8FB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 err="1"/>
            <a:t>Timeliness</a:t>
          </a:r>
          <a:endParaRPr lang="ko-KR" altLang="en-US" sz="1800" kern="1200" dirty="0"/>
        </a:p>
      </dsp:txBody>
      <dsp:txXfrm>
        <a:off x="5325903" y="69"/>
        <a:ext cx="2334872" cy="460800"/>
      </dsp:txXfrm>
    </dsp:sp>
    <dsp:sp modelId="{AC0313D9-2E0D-CD49-86D8-2F053C3ECCA8}">
      <dsp:nvSpPr>
        <dsp:cNvPr id="0" name=""/>
        <dsp:cNvSpPr/>
      </dsp:nvSpPr>
      <dsp:spPr>
        <a:xfrm>
          <a:off x="5325903" y="460869"/>
          <a:ext cx="2334872" cy="125172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 dirty="0" err="1"/>
            <a:t>Recent</a:t>
          </a:r>
          <a:r>
            <a:rPr lang="ko-KR" altLang="en-US" sz="1200" kern="1200" dirty="0"/>
            <a:t> </a:t>
          </a:r>
          <a:r>
            <a:rPr lang="en-US" altLang="ko-KR" sz="1200" kern="1200" dirty="0" err="1"/>
            <a:t>advances</a:t>
          </a:r>
          <a:r>
            <a:rPr lang="ko-KR" altLang="en-US" sz="1200" kern="1200" dirty="0"/>
            <a:t> </a:t>
          </a:r>
          <a:r>
            <a:rPr lang="en-US" altLang="ko-KR" sz="1200" kern="1200" dirty="0" err="1"/>
            <a:t>in</a:t>
          </a:r>
          <a:r>
            <a:rPr lang="ko-KR" altLang="en-US" sz="1200" kern="1200" dirty="0"/>
            <a:t> </a:t>
          </a:r>
          <a:r>
            <a:rPr lang="en-US" altLang="ko-KR" sz="1200" kern="1200" dirty="0" err="1"/>
            <a:t>GenAI</a:t>
          </a:r>
          <a:r>
            <a:rPr lang="ko-KR" altLang="en-US" sz="1200" kern="1200" dirty="0"/>
            <a:t> </a:t>
          </a:r>
          <a:r>
            <a:rPr lang="en-US" altLang="ko-KR" sz="1200" kern="1200" dirty="0" err="1"/>
            <a:t>watermarking</a:t>
          </a:r>
          <a:endParaRPr lang="ko-KR" altLang="en-US" sz="1200" kern="1200" dirty="0"/>
        </a:p>
      </dsp:txBody>
      <dsp:txXfrm>
        <a:off x="5325903" y="460869"/>
        <a:ext cx="2334872" cy="1251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25FA7-8CF8-074C-8E08-63BA6E953753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B0CB1-C951-0D4B-90DE-161B557D193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3709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25724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4F0D-50B0-E3F9-C1CA-30E6BAC9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86236B-A36F-B9E4-0A36-4DDE422ED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DCF4B18-5455-89ED-4CFD-6C7BBC2A1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D02AC9-EFD4-3BF1-3EDA-A69D1AFC2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3988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04577-6158-DB78-82C7-6BAB5740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6881789-4968-303D-4351-15027B3D2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3C590FF-1EE1-5C7F-0D55-835FAB9ED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2770D9A-4852-4BC2-1793-5C54A0B61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71230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481F0-1CC7-3650-9ADB-7C70B34D7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EEE4C35-2E36-CADA-05C1-949FA7614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A7984B6-D60B-3CC8-DD55-4355A6FE1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EBFFF7-8155-8755-53A2-FEDF8225A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97871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F5214-2A31-0785-B0C8-96CCB346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98370AB-5791-A0A5-A404-7E808117F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D6046E1-63F6-20BC-5572-FBE6F11B3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0D51ABD-CA2E-49B3-8507-451887AC5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59839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E959-67E9-5B56-5247-3C02B17D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A204529-58CA-1793-CDDA-23AF2F548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4642FC-18B3-223F-6E9E-9DCE0FB5D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5A5823C-EBA6-BF1A-FABA-6660D05E0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16236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A1597-C201-9B46-745D-C7C347989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0166EC5-20CD-C196-A387-C3E8EAA1A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113329-3036-8F46-97BA-4B9E2C375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A0FCD6-E031-A38C-67CC-8E04DE482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87438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2C9D1-D13E-FB6D-3E29-2746E72BE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29C9CF-0357-1BE5-6E72-3458931BD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5FCE763-CBFC-3189-93C1-E25BA082B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A13672-539B-9FE3-63CC-8B3167BE0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90670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10D3B-726E-41B4-A1BD-13CE756F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14B56D5-F627-DB45-DD33-983BAEE09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C639ABA-3838-8A16-371F-F6D15DECA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14AD0D6-B9BA-6503-D788-9508E9A71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82084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2291E-7322-9D15-6730-E5FA44C5A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8D417F-1944-9E69-183E-5386574E4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EE9816D-77BF-6704-65C5-352AF3B4F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BADBF2-BD72-2FFB-D121-EA4101E97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99670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D76A-2F1B-1DF8-0C51-F6F55A51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09A6112-CD40-1E5D-F5CA-098884C88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B45192C-83FF-3620-8A8E-EF10C02C4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9ACBCA-D029-158A-9B1D-3AB881FA5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14680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2D652-388F-C0EC-AFCE-BD78A977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BEB835D-A202-29D5-08D4-3E6CC1FDF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BB7C6A0-5013-71A2-3355-690A8A241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8A3980-35A7-04EB-B25A-741BF2C9E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0570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49C60-2425-A35B-DD84-4F169979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BB137AC-2C82-81D4-0003-457420957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0F1FD65-D9EC-80F3-0883-85AB8A38C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88204D-D2D7-F3E7-9C7F-D48A67FB9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43006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755C3-23AE-9D47-FD10-81C30E76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3FAEB0-E33B-EEFA-9702-624BF72E3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5189DA0-9345-A605-F937-4F0C5D388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0148C2-A492-B701-514F-D2745AA43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1791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721ED-2A4A-2FA5-B84D-7E5EA34A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EE1F32C-6FD4-80D5-ECE4-B7811DC9D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F44ED40-E3A1-70E6-4A38-C156ED99D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6E23EC-5A9B-5F38-E416-B42066853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06605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BC7DE-A9B2-90DB-CD71-C969316F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C245D21-C9B0-DD6B-9DF1-7052BC6F0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5D67EF-A944-8E49-1CF1-6D1CBAC7E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344494-03A8-3F24-1BD8-9D5F1EF15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74712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DF864-782E-2D28-385D-F0F30AD5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E3E60C4-658E-0E52-59BB-2D34FA279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A2962DE-5D6D-EB5B-9CB2-BBA61BC37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109AD0-627A-1EDC-002F-FCCDBAA82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96889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78DD-36FB-B031-0FE0-E3CFD659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EEDC0B5-949D-9B8C-66DE-51CD801D0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85E36DC-25D9-CECA-646C-266D81BC6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D3D550B-D2F3-D020-D9AC-B3D112268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0455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8E9B2-1875-BF59-2D98-9443874F4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D97371A-3264-6900-C0DA-2AC40E5B3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C6D164C-7341-7FAB-1095-4B6735109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A46BBD-28BC-8B72-9A69-5625243D5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89299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66A9A-AD3E-D8D4-C06A-C53ED76F7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50F9ED7-A223-C061-8E4C-F2C7F40BAC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4CA701-71FA-1DA6-68C7-C764CC932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9E963E-4FD6-624F-1513-6C04FB3D0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31424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C5B87-F2BB-93E4-5AB4-0E780385A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6D030CD-6718-758D-4A3A-EA1212A81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968DA2-6136-76FF-727B-8373467B4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B5B7AA-A9D2-399A-C998-4C4D938BF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51012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58A3-6404-CA83-3055-3EF3A9E9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6752B01-6C7C-7ECE-50AD-80127658E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656583F-E08A-1710-C4A8-12373EFCA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57B94C-AF8E-837B-4305-FA575338F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B0CB1-C951-0D4B-90DE-161B557D193A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5833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644E1-62E8-4B8B-3475-76237BB47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31A7EDC-41CC-00E0-1BFF-49E8BFACA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EF10D7-41EC-CA24-C50F-FFDBDE0B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CB6293-618F-FF75-F67E-47850885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F09391-1102-EE1E-69D2-E656913E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2368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D4C80-A807-89D7-7396-340D9321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55251C-3BFD-52D2-AB69-E7ABAE4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29DD6C-8C23-8CDA-1856-61EC3E5B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461700-3951-B6EB-B976-AA4379C0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EFB2F5-B829-0F66-AEB2-5C1A0CBC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057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5D8FC6-528B-4485-74BD-E4908899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F49759-2090-38FA-7BE1-2C17CA17D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41E4CB-F493-A160-E899-F32DDC4A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7A31A0-3123-16EE-8C9D-0E3F839A7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791735-35B3-184D-7B83-10E390F9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3297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CE15E4-9979-7479-A30E-D67B2476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68FCCC-F0C8-3122-682F-A8FB24B48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ED1700-0A06-AFBD-9366-4F5D46DE0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67784C-436D-D5F2-FD96-CE84EB29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8CF6744-314C-B5AA-99DE-7524AB2F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99E1E0-76B7-22A0-B3E1-DD3BF0443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583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93EC6E-452F-2241-508C-1862C8C42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157358-6D80-98CD-BB45-D8E0086B1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51B9E39-FBB4-7E22-0AA3-1C608B8E5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69EBE21-C883-5931-7066-81AC78E54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32C83F7-7F20-3599-EDFE-E9A5A6D5B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18345B7-0149-334D-F37C-F258F579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E9D8F0F-581D-6973-247F-A2784043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962DA0F-8291-4833-8B02-DB5603CCD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8030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1DB9FF-239A-D912-0C18-404EA758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51D53E-1AAC-5BC8-7DBF-F61AA740A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0E4ACB-4F7F-C1D8-641B-CAE21476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E8811E-CC1E-1E89-EAB4-0AAD9B95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0151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2028F7B-75E2-7BD2-33DB-79E3657EA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1F9F369-15DF-358D-90CE-1BC30BDD9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4A08F3-0019-C92C-6E5D-EE18D175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2013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D7B94D-721B-05F7-91CF-03E13BBC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C0B424-34DB-CA7A-C34B-CB854D1D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70F595-AE65-C159-7D83-8DB69A01A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3517CD-901B-C1F4-307A-15786563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CE6C24B-8988-0FD6-07D4-AAA1ABA6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3A67AA-F300-18A3-368B-10F60E5E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2719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EE0EB6-6F11-8825-D525-3031AE1B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32A1137-3DA8-69C2-B341-8D793DE0A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FB23CED-CC3B-9CD4-707F-76F22E445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0CF03C-576A-DF41-BD6C-476D7031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61FF83-A972-4973-C3E4-0EFC63A28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3AAB6A-5BF0-49BD-205A-A5286A01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0650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94E552-0647-DC50-D0A3-0DE67C04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1A34E81-E8FA-9669-D35E-81AD02FB0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D7E073-0C61-A7FA-A15D-B665463B3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FC28EF-8B45-2C7C-AA8E-B08D0A79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B08869-FABE-12B9-4909-D54DE5FE5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6055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C8C64DA-AD28-7F1A-B4B5-40C375BCE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0DC0E07-CFAB-28DE-BE94-3A37669A0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630DD9-DF3F-6D75-260D-36A41223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2B044C-8861-E15D-87A1-737099F3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158411-7234-3E14-F651-BE637830D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6877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A696A6D-5FC1-B2F5-C8EA-5447D24D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2A7018-96E7-BB07-88D8-9551E76DF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2F4E7-53B4-D8AC-041B-E7C10B3BB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D5868-3F45-1444-AA93-12D0A917378B}" type="datetimeFigureOut">
              <a:rPr kumimoji="1" lang="ko-KR" altLang="en-US" smtClean="0"/>
              <a:t>2026. 9. 17.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4BA335-B147-04BF-9108-2B67B3CCC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EC7EE-B019-E427-D1E1-2D70405AA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A8947-5D74-9C4A-AFD7-3E67C8ADD25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2282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0E8475-B71F-3CC3-7E22-49B3C202E8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ko-KR" sz="4400" dirty="0" err="1"/>
              <a:t>SoK</a:t>
            </a:r>
            <a:r>
              <a:rPr lang="ko-KR" altLang="ko-KR" sz="4400" dirty="0"/>
              <a:t>: </a:t>
            </a:r>
            <a:r>
              <a:rPr lang="ko-KR" altLang="ko-KR" sz="4400" dirty="0" err="1"/>
              <a:t>Watermarking</a:t>
            </a:r>
            <a:r>
              <a:rPr lang="ko-KR" altLang="ko-KR" sz="4400" dirty="0"/>
              <a:t> </a:t>
            </a:r>
            <a:r>
              <a:rPr lang="ko-KR" altLang="ko-KR" sz="4400" dirty="0" err="1"/>
              <a:t>for</a:t>
            </a:r>
            <a:r>
              <a:rPr lang="ko-KR" altLang="ko-KR" sz="4400" dirty="0"/>
              <a:t> </a:t>
            </a:r>
            <a:br>
              <a:rPr lang="en-US" altLang="ko-KR" sz="4400" dirty="0"/>
            </a:br>
            <a:r>
              <a:rPr lang="ko-KR" altLang="ko-KR" sz="4400" dirty="0"/>
              <a:t>AI-</a:t>
            </a:r>
            <a:r>
              <a:rPr lang="ko-KR" altLang="ko-KR" sz="4400" dirty="0" err="1"/>
              <a:t>Generated</a:t>
            </a:r>
            <a:r>
              <a:rPr lang="ko-KR" altLang="ko-KR" sz="4400" dirty="0"/>
              <a:t> </a:t>
            </a:r>
            <a:r>
              <a:rPr lang="ko-KR" altLang="ko-KR" sz="4400" dirty="0" err="1"/>
              <a:t>Content</a:t>
            </a:r>
            <a:r>
              <a:rPr lang="ko-KR" altLang="ko-KR" sz="4400" dirty="0"/>
              <a:t> </a:t>
            </a:r>
            <a:endParaRPr kumimoji="1" lang="ko-KR" altLang="en-US" sz="44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F08E78-C989-59F1-E223-6BEC8B8D0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10492"/>
            <a:ext cx="9144000" cy="1047307"/>
          </a:xfrm>
        </p:spPr>
        <p:txBody>
          <a:bodyPr>
            <a:normAutofit/>
          </a:bodyPr>
          <a:lstStyle/>
          <a:p>
            <a:r>
              <a:rPr kumimoji="1" lang="en-US" altLang="ko-KR" sz="1600" dirty="0"/>
              <a:t>So Young Ji, AASLAB</a:t>
            </a:r>
          </a:p>
          <a:p>
            <a:endParaRPr kumimoji="1" lang="en-US" altLang="ko-KR" sz="1600" dirty="0"/>
          </a:p>
          <a:p>
            <a:r>
              <a:rPr kumimoji="1" lang="en-US" altLang="ko-KR" sz="1600" dirty="0"/>
              <a:t>2026-09-23</a:t>
            </a:r>
            <a:endParaRPr kumimoji="1"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773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D8FB34-4E14-CF0F-9081-7F052F6DE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4" y="185718"/>
            <a:ext cx="10515600" cy="908844"/>
          </a:xfrm>
        </p:spPr>
        <p:txBody>
          <a:bodyPr>
            <a:normAutofit/>
          </a:bodyPr>
          <a:lstStyle/>
          <a:p>
            <a:r>
              <a:rPr kumimoji="1" lang="en-US" altLang="ko-KR" sz="3200" b="1" dirty="0">
                <a:latin typeface="+mn-lt"/>
                <a:ea typeface="NanumGothic" panose="020D0604000000000000" pitchFamily="34" charset="-127"/>
              </a:rPr>
              <a:t>Gen</a:t>
            </a:r>
            <a:r>
              <a:rPr kumimoji="1" lang="ko-KR" altLang="en-US" sz="3200" b="1" dirty="0">
                <a:latin typeface="+mn-lt"/>
                <a:ea typeface="NanumGothic" panose="020D0604000000000000" pitchFamily="34" charset="-127"/>
              </a:rPr>
              <a:t> </a:t>
            </a:r>
            <a:r>
              <a:rPr kumimoji="1" lang="en-US" altLang="ko-KR" sz="3200" b="1" dirty="0">
                <a:latin typeface="+mn-lt"/>
                <a:ea typeface="NanumGothic" panose="020D0604000000000000" pitchFamily="34" charset="-127"/>
              </a:rPr>
              <a:t>AI</a:t>
            </a:r>
            <a:r>
              <a:rPr kumimoji="1" lang="ko-KR" altLang="en-US" sz="3200" b="1" dirty="0">
                <a:latin typeface="+mn-lt"/>
                <a:ea typeface="NanumGothic" panose="020D0604000000000000" pitchFamily="34" charset="-127"/>
              </a:rPr>
              <a:t> </a:t>
            </a:r>
            <a:r>
              <a:rPr kumimoji="1" lang="en-US" altLang="ko-KR" sz="3200" b="1" dirty="0">
                <a:latin typeface="+mn-lt"/>
                <a:ea typeface="NanumGothic" panose="020D0604000000000000" pitchFamily="34" charset="-127"/>
              </a:rPr>
              <a:t>and Watermarking scheme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pic>
        <p:nvPicPr>
          <p:cNvPr id="4" name="그림 3" descr="생성형 AI가 불러올 창조적 신세계 - 미래에셋증권 매거진">
            <a:extLst>
              <a:ext uri="{FF2B5EF4-FFF2-40B4-BE49-F238E27FC236}">
                <a16:creationId xmlns:a16="http://schemas.microsoft.com/office/drawing/2014/main" id="{AB56C68A-53EF-6EFC-6DAA-A92C27AFC8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418027" y="2906086"/>
            <a:ext cx="5592259" cy="34390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5289063-C867-93F2-E0FE-7F02D74F14FD}"/>
              </a:ext>
            </a:extLst>
          </p:cNvPr>
          <p:cNvSpPr/>
          <p:nvPr/>
        </p:nvSpPr>
        <p:spPr>
          <a:xfrm>
            <a:off x="638420" y="1405619"/>
            <a:ext cx="4943673" cy="11461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10000"/>
                <a:lumOff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dirty="0" err="1">
                <a:solidFill>
                  <a:schemeClr val="tx1"/>
                </a:solidFill>
                <a:latin typeface="+mn-ea"/>
              </a:rPr>
              <a:t>Increasing</a:t>
            </a:r>
            <a:r>
              <a:rPr lang="ko-KR" altLang="ko-KR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ko-KR" dirty="0" err="1">
                <a:solidFill>
                  <a:schemeClr val="tx1"/>
                </a:solidFill>
                <a:latin typeface="+mn-ea"/>
              </a:rPr>
              <a:t>quality</a:t>
            </a:r>
            <a:r>
              <a:rPr lang="ko-KR" altLang="ko-KR" dirty="0">
                <a:solidFill>
                  <a:schemeClr val="tx1"/>
                </a:solidFill>
                <a:latin typeface="+mn-ea"/>
              </a:rPr>
              <a:t> of </a:t>
            </a:r>
            <a:r>
              <a:rPr lang="ko-KR" altLang="ko-KR" dirty="0" err="1">
                <a:solidFill>
                  <a:schemeClr val="tx1"/>
                </a:solidFill>
                <a:latin typeface="+mn-ea"/>
              </a:rPr>
              <a:t>GenAI</a:t>
            </a:r>
            <a:r>
              <a:rPr lang="ko-KR" altLang="ko-KR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ko-KR" dirty="0" err="1">
                <a:solidFill>
                  <a:schemeClr val="tx1"/>
                </a:solidFill>
                <a:latin typeface="+mn-ea"/>
              </a:rPr>
              <a:t>outputs</a:t>
            </a:r>
            <a:endParaRPr lang="en-US" altLang="ko-K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809E0D9-01F4-4FA7-CB3D-F469EA8AC379}"/>
              </a:ext>
            </a:extLst>
          </p:cNvPr>
          <p:cNvSpPr/>
          <p:nvPr/>
        </p:nvSpPr>
        <p:spPr>
          <a:xfrm>
            <a:off x="6404810" y="1405618"/>
            <a:ext cx="4943673" cy="11461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10000"/>
                <a:lumOff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dirty="0" err="1">
                <a:solidFill>
                  <a:schemeClr val="tx1"/>
                </a:solidFill>
              </a:rPr>
              <a:t>Harder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to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distinguish</a:t>
            </a:r>
            <a:r>
              <a:rPr lang="ko-KR" altLang="ko-KR" dirty="0">
                <a:solidFill>
                  <a:schemeClr val="tx1"/>
                </a:solidFill>
              </a:rPr>
              <a:t> AI-</a:t>
            </a:r>
            <a:r>
              <a:rPr lang="ko-KR" altLang="ko-KR" dirty="0" err="1">
                <a:solidFill>
                  <a:schemeClr val="tx1"/>
                </a:solidFill>
              </a:rPr>
              <a:t>generated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from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human-created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content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8" name="오른쪽 화살표[R] 7">
            <a:extLst>
              <a:ext uri="{FF2B5EF4-FFF2-40B4-BE49-F238E27FC236}">
                <a16:creationId xmlns:a16="http://schemas.microsoft.com/office/drawing/2014/main" id="{A4B76D5C-D321-274E-2BB6-DF97A0B8BEB4}"/>
              </a:ext>
            </a:extLst>
          </p:cNvPr>
          <p:cNvSpPr/>
          <p:nvPr/>
        </p:nvSpPr>
        <p:spPr>
          <a:xfrm>
            <a:off x="5789894" y="1796902"/>
            <a:ext cx="440785" cy="318977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0" name="오른쪽 화살표[R] 9">
            <a:extLst>
              <a:ext uri="{FF2B5EF4-FFF2-40B4-BE49-F238E27FC236}">
                <a16:creationId xmlns:a16="http://schemas.microsoft.com/office/drawing/2014/main" id="{0BFC4643-A62A-468C-0CA8-0DA53F2BA8CE}"/>
              </a:ext>
            </a:extLst>
          </p:cNvPr>
          <p:cNvSpPr/>
          <p:nvPr/>
        </p:nvSpPr>
        <p:spPr>
          <a:xfrm rot="5400000">
            <a:off x="8656253" y="2746598"/>
            <a:ext cx="440785" cy="318977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0AF271-524C-F384-33DA-36EEAE705A89}"/>
              </a:ext>
            </a:extLst>
          </p:cNvPr>
          <p:cNvSpPr/>
          <p:nvPr/>
        </p:nvSpPr>
        <p:spPr>
          <a:xfrm>
            <a:off x="6402108" y="3260359"/>
            <a:ext cx="4943673" cy="16259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chemeClr val="tx2">
                <a:lumMod val="25000"/>
                <a:lumOff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Watermarking </a:t>
            </a:r>
          </a:p>
          <a:p>
            <a:pPr algn="ctr">
              <a:lnSpc>
                <a:spcPct val="150000"/>
              </a:lnSpc>
            </a:pPr>
            <a:r>
              <a:rPr lang="ko-KR" altLang="ko-KR" dirty="0" err="1">
                <a:solidFill>
                  <a:schemeClr val="tx1"/>
                </a:solidFill>
              </a:rPr>
              <a:t>Embeds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hidden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signals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for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reliable</a:t>
            </a:r>
            <a:r>
              <a:rPr lang="ko-KR" altLang="ko-KR" dirty="0">
                <a:solidFill>
                  <a:schemeClr val="tx1"/>
                </a:solidFill>
              </a:rPr>
              <a:t> </a:t>
            </a:r>
            <a:r>
              <a:rPr lang="ko-KR" altLang="ko-KR" dirty="0" err="1">
                <a:solidFill>
                  <a:schemeClr val="tx1"/>
                </a:solidFill>
              </a:rPr>
              <a:t>detection</a:t>
            </a:r>
            <a:endParaRPr kumimoji="1" lang="ko-KR" altLang="en-US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045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79D87-DAE2-777B-F289-D52558175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62844E-0A11-82CD-310A-BFAC4A0756DA}"/>
              </a:ext>
            </a:extLst>
          </p:cNvPr>
          <p:cNvSpPr txBox="1"/>
          <p:nvPr/>
        </p:nvSpPr>
        <p:spPr>
          <a:xfrm>
            <a:off x="532094" y="1094562"/>
            <a:ext cx="1051560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b="1" dirty="0" err="1"/>
              <a:t>Rapid</a:t>
            </a:r>
            <a:r>
              <a:rPr lang="ko-KR" altLang="ko-KR" b="1" dirty="0"/>
              <a:t> </a:t>
            </a:r>
            <a:r>
              <a:rPr lang="ko-KR" altLang="ko-KR" b="1" dirty="0" err="1"/>
              <a:t>advances</a:t>
            </a:r>
            <a:r>
              <a:rPr lang="ko-KR" altLang="ko-KR" b="1" dirty="0"/>
              <a:t> </a:t>
            </a:r>
            <a:r>
              <a:rPr lang="ko-KR" altLang="ko-KR" b="1" dirty="0" err="1"/>
              <a:t>in</a:t>
            </a:r>
            <a:r>
              <a:rPr lang="ko-KR" altLang="ko-KR" b="1" dirty="0"/>
              <a:t> </a:t>
            </a:r>
            <a:r>
              <a:rPr lang="ko-KR" altLang="ko-KR" b="1" dirty="0" err="1"/>
              <a:t>GenAI</a:t>
            </a:r>
            <a:endParaRPr lang="ko-KR" altLang="ko-KR" dirty="0"/>
          </a:p>
          <a:p>
            <a:pPr lvl="0"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 </a:t>
            </a:r>
            <a:r>
              <a:rPr lang="en-US" altLang="ko-KR" sz="1600" dirty="0" err="1"/>
              <a:t>i</a:t>
            </a:r>
            <a:r>
              <a:rPr lang="ko-KR" altLang="ko-KR" sz="1600" dirty="0" err="1"/>
              <a:t>ncreasingly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realistic</a:t>
            </a:r>
            <a:r>
              <a:rPr lang="ko-KR" altLang="ko-KR" sz="1600" dirty="0"/>
              <a:t> and </a:t>
            </a:r>
            <a:r>
              <a:rPr lang="ko-KR" altLang="ko-KR" sz="1600" dirty="0" err="1"/>
              <a:t>convincing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content</a:t>
            </a:r>
            <a:endParaRPr lang="ko-KR" altLang="ko-KR" sz="1600" dirty="0"/>
          </a:p>
          <a:p>
            <a:pPr lvl="0"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 </a:t>
            </a:r>
            <a:r>
              <a:rPr lang="en-US" altLang="ko-KR" sz="1600" dirty="0"/>
              <a:t>c</a:t>
            </a:r>
            <a:r>
              <a:rPr lang="ko-KR" altLang="ko-KR" sz="1600" dirty="0" err="1"/>
              <a:t>oncerns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about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authenticity</a:t>
            </a:r>
            <a:r>
              <a:rPr lang="ko-KR" altLang="ko-KR" sz="1600" dirty="0"/>
              <a:t>, </a:t>
            </a:r>
            <a:r>
              <a:rPr lang="ko-KR" altLang="ko-KR" sz="1600" dirty="0" err="1"/>
              <a:t>attribution</a:t>
            </a:r>
            <a:r>
              <a:rPr lang="ko-KR" altLang="ko-KR" sz="1600" dirty="0"/>
              <a:t>, and </a:t>
            </a:r>
            <a:r>
              <a:rPr lang="ko-KR" altLang="ko-KR" sz="1600" dirty="0" err="1"/>
              <a:t>potential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misuse</a:t>
            </a:r>
            <a:endParaRPr lang="ko-KR" altLang="ko-KR" sz="1600" dirty="0"/>
          </a:p>
          <a:p>
            <a:pPr>
              <a:lnSpc>
                <a:spcPct val="100000"/>
              </a:lnSpc>
            </a:pPr>
            <a:endParaRPr lang="en-US" altLang="ko-KR" b="1" dirty="0"/>
          </a:p>
          <a:p>
            <a:pPr>
              <a:lnSpc>
                <a:spcPct val="100000"/>
              </a:lnSpc>
            </a:pPr>
            <a:endParaRPr lang="en-US" altLang="ko-KR" b="1" dirty="0"/>
          </a:p>
          <a:p>
            <a:pPr>
              <a:lnSpc>
                <a:spcPct val="100000"/>
              </a:lnSpc>
            </a:pPr>
            <a:endParaRPr lang="en-US" altLang="ko-KR" b="1" dirty="0"/>
          </a:p>
          <a:p>
            <a:pPr>
              <a:lnSpc>
                <a:spcPct val="100000"/>
              </a:lnSpc>
            </a:pPr>
            <a:r>
              <a:rPr lang="ko-KR" altLang="ko-KR" b="1" dirty="0" err="1"/>
              <a:t>Existing</a:t>
            </a:r>
            <a:r>
              <a:rPr lang="ko-KR" altLang="ko-KR" b="1" dirty="0"/>
              <a:t> </a:t>
            </a:r>
            <a:r>
              <a:rPr lang="ko-KR" altLang="ko-KR" b="1" dirty="0" err="1"/>
              <a:t>Approaches</a:t>
            </a:r>
            <a:endParaRPr lang="en-US" altLang="ko-KR" sz="16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FBD3C2A-0EFB-9CF3-5888-8214FD18A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4" y="185718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Limitations of Existing Approaches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3579930-7AAF-7FF8-1ED7-A060DA34E5EA}"/>
              </a:ext>
            </a:extLst>
          </p:cNvPr>
          <p:cNvSpPr/>
          <p:nvPr/>
        </p:nvSpPr>
        <p:spPr>
          <a:xfrm>
            <a:off x="532093" y="3476500"/>
            <a:ext cx="5563906" cy="290707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ko-KR" b="1" dirty="0">
                <a:solidFill>
                  <a:schemeClr val="tx1"/>
                </a:solidFill>
              </a:rPr>
              <a:t>① </a:t>
            </a:r>
            <a:r>
              <a:rPr lang="ko-KR" altLang="ko-KR" b="1" dirty="0" err="1">
                <a:solidFill>
                  <a:schemeClr val="tx1"/>
                </a:solidFill>
              </a:rPr>
              <a:t>Keeping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Records</a:t>
            </a:r>
            <a:r>
              <a:rPr lang="ko-KR" altLang="ko-KR" b="1" dirty="0">
                <a:solidFill>
                  <a:schemeClr val="tx1"/>
                </a:solidFill>
              </a:rPr>
              <a:t> of AI-</a:t>
            </a:r>
            <a:r>
              <a:rPr lang="ko-KR" altLang="ko-KR" b="1" dirty="0" err="1">
                <a:solidFill>
                  <a:schemeClr val="tx1"/>
                </a:solidFill>
              </a:rPr>
              <a:t>Generated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Content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: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" altLang="ko-KR" sz="1600" dirty="0">
                <a:solidFill>
                  <a:schemeClr val="tx1"/>
                </a:solidFill>
              </a:rPr>
              <a:t>record all content generated by an AI model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" altLang="ko-KR" sz="1400" dirty="0">
                <a:solidFill>
                  <a:schemeClr val="tx1"/>
                </a:solidFill>
              </a:rPr>
              <a:t>substantial storage and cross-organizational coordination 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" altLang="ko-KR" sz="1400" dirty="0">
                <a:solidFill>
                  <a:schemeClr val="tx1"/>
                </a:solidFill>
              </a:rPr>
              <a:t>privacy concerns </a:t>
            </a: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c</a:t>
            </a:r>
            <a:r>
              <a:rPr lang="en" altLang="ko-KR" sz="1400" dirty="0" err="1">
                <a:solidFill>
                  <a:schemeClr val="tx1"/>
                </a:solidFill>
              </a:rPr>
              <a:t>annot</a:t>
            </a:r>
            <a:r>
              <a:rPr lang="en" altLang="ko-KR" sz="1400" dirty="0">
                <a:solidFill>
                  <a:schemeClr val="tx1"/>
                </a:solidFill>
              </a:rPr>
              <a:t> be applied to open-source models</a:t>
            </a:r>
          </a:p>
          <a:p>
            <a:pPr>
              <a:lnSpc>
                <a:spcPct val="200000"/>
              </a:lnSpc>
            </a:pPr>
            <a:endParaRPr lang="en" altLang="ko-KR" sz="14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544EAF5-E458-4F5A-BEF7-6657037FBD3C}"/>
              </a:ext>
            </a:extLst>
          </p:cNvPr>
          <p:cNvSpPr/>
          <p:nvPr/>
        </p:nvSpPr>
        <p:spPr>
          <a:xfrm>
            <a:off x="6096000" y="3476500"/>
            <a:ext cx="5556664" cy="290707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ko-KR" b="1" dirty="0">
                <a:solidFill>
                  <a:schemeClr val="tx1"/>
                </a:solidFill>
              </a:rPr>
              <a:t>② Post-</a:t>
            </a:r>
            <a:r>
              <a:rPr lang="ko-KR" altLang="ko-KR" b="1" dirty="0" err="1">
                <a:solidFill>
                  <a:schemeClr val="tx1"/>
                </a:solidFill>
              </a:rPr>
              <a:t>hoc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Detection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: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>
                <a:solidFill>
                  <a:schemeClr val="tx1"/>
                </a:solidFill>
              </a:rPr>
              <a:t>r</a:t>
            </a:r>
            <a:r>
              <a:rPr lang="en" altLang="ko-KR" sz="1600" dirty="0" err="1">
                <a:solidFill>
                  <a:schemeClr val="tx1"/>
                </a:solidFill>
              </a:rPr>
              <a:t>elies</a:t>
            </a:r>
            <a:r>
              <a:rPr lang="en" altLang="ko-KR" sz="1600" dirty="0">
                <a:solidFill>
                  <a:schemeClr val="tx1"/>
                </a:solidFill>
              </a:rPr>
              <a:t> on statistical features of AI-generated content</a:t>
            </a:r>
          </a:p>
          <a:p>
            <a:pPr lvl="0">
              <a:lnSpc>
                <a:spcPct val="20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" altLang="ko-KR" sz="1400" dirty="0">
                <a:solidFill>
                  <a:schemeClr val="tx1"/>
                </a:solidFill>
              </a:rPr>
              <a:t>superficial clues are disappearing as GenAI advances</a:t>
            </a:r>
          </a:p>
          <a:p>
            <a:pPr lvl="0">
              <a:lnSpc>
                <a:spcPct val="20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" altLang="ko-KR" sz="1400" dirty="0">
                <a:solidFill>
                  <a:schemeClr val="tx1"/>
                </a:solidFill>
              </a:rPr>
              <a:t>detection tools struggle to keep pace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rgbClr val="C00000"/>
                </a:solidFill>
              </a:rPr>
              <a:t>  </a:t>
            </a:r>
            <a:endParaRPr lang="en-US" altLang="ko-KR" sz="1400" b="1" dirty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rgbClr val="C00000"/>
                </a:solidFill>
              </a:rPr>
              <a:t>  </a:t>
            </a:r>
            <a:r>
              <a:rPr lang="ko-KR" altLang="en-US" sz="1200" dirty="0">
                <a:solidFill>
                  <a:srgbClr val="C00000"/>
                </a:solidFill>
              </a:rPr>
              <a:t>* </a:t>
            </a:r>
            <a:r>
              <a:rPr lang="en" altLang="ko-KR" sz="1200" dirty="0">
                <a:solidFill>
                  <a:srgbClr val="C00000"/>
                </a:solidFill>
              </a:rPr>
              <a:t>Example: OpenAI's AI Classifier (2023)</a:t>
            </a:r>
            <a:endParaRPr lang="en" altLang="ko-KR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476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C66E-326B-CDBB-6DC5-D976BF65D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153DA8-937D-16D1-D8D4-0838A1D8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4" y="185718"/>
            <a:ext cx="10515600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Why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Watermarking</a:t>
            </a:r>
            <a:r>
              <a:rPr lang="ko-KR" altLang="ko-KR" sz="3200" b="1" dirty="0"/>
              <a:t>?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56720-0A2B-797E-5818-A909D52BCFF3}"/>
              </a:ext>
            </a:extLst>
          </p:cNvPr>
          <p:cNvSpPr txBox="1"/>
          <p:nvPr/>
        </p:nvSpPr>
        <p:spPr>
          <a:xfrm>
            <a:off x="532093" y="1201019"/>
            <a:ext cx="7887511" cy="1608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ko-KR" b="1" dirty="0" err="1"/>
              <a:t>Watermarking</a:t>
            </a:r>
            <a:endParaRPr lang="ko-KR" altLang="ko-KR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a</a:t>
            </a:r>
            <a:r>
              <a:rPr lang="ko-KR" altLang="ko-KR" sz="1600" dirty="0" err="1"/>
              <a:t>ctively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embeds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imperceptible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signal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during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generation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p</a:t>
            </a:r>
            <a:r>
              <a:rPr lang="ko-KR" altLang="ko-KR" sz="1600" dirty="0" err="1"/>
              <a:t>reserves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intended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meaning</a:t>
            </a:r>
            <a:r>
              <a:rPr lang="ko-KR" altLang="ko-KR" sz="1600" dirty="0"/>
              <a:t> and </a:t>
            </a:r>
            <a:r>
              <a:rPr lang="ko-KR" altLang="ko-KR" sz="1600" dirty="0" err="1"/>
              <a:t>appearance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p</a:t>
            </a:r>
            <a:r>
              <a:rPr lang="ko-KR" altLang="ko-KR" sz="1600" dirty="0" err="1"/>
              <a:t>rovides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deliberate</a:t>
            </a:r>
            <a:r>
              <a:rPr lang="ko-KR" altLang="ko-KR" sz="1600" dirty="0"/>
              <a:t> and </a:t>
            </a:r>
            <a:r>
              <a:rPr lang="ko-KR" altLang="ko-KR" sz="1600" dirty="0" err="1"/>
              <a:t>persistent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means</a:t>
            </a:r>
            <a:r>
              <a:rPr lang="ko-KR" altLang="ko-KR" sz="1600" dirty="0"/>
              <a:t> of </a:t>
            </a:r>
            <a:r>
              <a:rPr lang="ko-KR" altLang="ko-KR" sz="1600" dirty="0" err="1"/>
              <a:t>identification</a:t>
            </a:r>
            <a:endParaRPr lang="ko-KR" altLang="ko-KR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7B70F4-6446-E80D-77B0-AD10E028F2FF}"/>
              </a:ext>
            </a:extLst>
          </p:cNvPr>
          <p:cNvSpPr txBox="1"/>
          <p:nvPr/>
        </p:nvSpPr>
        <p:spPr>
          <a:xfrm>
            <a:off x="532092" y="3719399"/>
            <a:ext cx="7887511" cy="1937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b="1" dirty="0"/>
              <a:t>Goal of this paper</a:t>
            </a:r>
            <a:endParaRPr lang="ko-KR" altLang="ko-KR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Watermarking is not a silver bullet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an important tool for improving AI safety and trust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provide an overview of the current state of GenAI watermarking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identify key areas for further research</a:t>
            </a:r>
          </a:p>
        </p:txBody>
      </p:sp>
    </p:spTree>
    <p:extLst>
      <p:ext uri="{BB962C8B-B14F-4D97-AF65-F5344CB8AC3E}">
        <p14:creationId xmlns:p14="http://schemas.microsoft.com/office/powerpoint/2010/main" val="403294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6C64F-F2B8-24AB-64DB-43DBC9B41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C781BD-BBCD-ACF9-F691-AB9CC91B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4" y="185718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Comparison with Prior Surveys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5425AF4-9660-6653-FD9B-35F637F8C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520393"/>
              </p:ext>
            </p:extLst>
          </p:nvPr>
        </p:nvGraphicFramePr>
        <p:xfrm>
          <a:off x="1915226" y="1137160"/>
          <a:ext cx="8361548" cy="24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774">
                  <a:extLst>
                    <a:ext uri="{9D8B030D-6E8A-4147-A177-3AD203B41FA5}">
                      <a16:colId xmlns:a16="http://schemas.microsoft.com/office/drawing/2014/main" val="3675686424"/>
                    </a:ext>
                  </a:extLst>
                </a:gridCol>
                <a:gridCol w="4180774">
                  <a:extLst>
                    <a:ext uri="{9D8B030D-6E8A-4147-A177-3AD203B41FA5}">
                      <a16:colId xmlns:a16="http://schemas.microsoft.com/office/drawing/2014/main" val="2211927387"/>
                    </a:ext>
                  </a:extLst>
                </a:gridCol>
              </a:tblGrid>
              <a:tr h="39871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</a:rPr>
                        <a:t>Prior Surveys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EF8FB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ko-KR" sz="1600" b="1" dirty="0" err="1"/>
                        <a:t>Limitations</a:t>
                      </a:r>
                      <a:endParaRPr lang="ko-KR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EF8FB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648414"/>
                  </a:ext>
                </a:extLst>
              </a:tr>
              <a:tr h="5259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1" dirty="0" err="1"/>
                        <a:t>Traditional</a:t>
                      </a:r>
                      <a:r>
                        <a:rPr lang="ko-KR" sz="1400" b="1" dirty="0"/>
                        <a:t> Digital </a:t>
                      </a:r>
                      <a:r>
                        <a:rPr lang="ko-KR" sz="1400" b="1" dirty="0" err="1"/>
                        <a:t>Watermarking</a:t>
                      </a:r>
                      <a:endParaRPr lang="en-US" altLang="ko-KR" sz="1400" b="1" dirty="0"/>
                    </a:p>
                    <a:p>
                      <a:pPr algn="l">
                        <a:buNone/>
                      </a:pP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Cox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et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al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.’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Digital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Watermarking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Steganography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(2007)</a:t>
                      </a:r>
                      <a:endParaRPr lang="en" altLang="ko-KR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0"/>
                        <a:t>Predates modern GenAI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8861336"/>
                  </a:ext>
                </a:extLst>
              </a:tr>
              <a:tr h="5259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1" dirty="0" err="1"/>
                        <a:t>Deep</a:t>
                      </a:r>
                      <a:r>
                        <a:rPr lang="ko-KR" sz="1400" b="1" dirty="0"/>
                        <a:t> </a:t>
                      </a:r>
                      <a:r>
                        <a:rPr lang="ko-KR" sz="1400" b="1" dirty="0" err="1"/>
                        <a:t>Learning</a:t>
                      </a:r>
                      <a:r>
                        <a:rPr lang="ko-KR" sz="1400" b="1" dirty="0"/>
                        <a:t> </a:t>
                      </a:r>
                      <a:r>
                        <a:rPr lang="ko-KR" sz="1400" b="1" dirty="0" err="1"/>
                        <a:t>Watermarking</a:t>
                      </a:r>
                      <a:endParaRPr lang="en-US" altLang="ko-KR" sz="1400" b="1" dirty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Li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et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al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.’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Survey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of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Deep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Neural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Network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Watermarking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Techniques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(2021)</a:t>
                      </a:r>
                      <a:endParaRPr lang="en-US" altLang="ko-KR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Boenisch’s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Systematic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Review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on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Model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Watermarking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for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Neural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Networks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(2021)</a:t>
                      </a:r>
                      <a:endParaRPr lang="ko-KR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0" dirty="0" err="1"/>
                        <a:t>Focuses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mainly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on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model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ownership</a:t>
                      </a:r>
                      <a:endParaRPr lang="ko-KR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9154515"/>
                  </a:ext>
                </a:extLst>
              </a:tr>
              <a:tr h="5259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1" dirty="0"/>
                        <a:t>AI </a:t>
                      </a:r>
                      <a:r>
                        <a:rPr lang="ko-KR" sz="1400" b="1" dirty="0" err="1"/>
                        <a:t>Watermarking</a:t>
                      </a:r>
                      <a:endParaRPr lang="en-US" altLang="ko-KR" sz="1400" b="1" dirty="0"/>
                    </a:p>
                    <a:p>
                      <a:pPr algn="l">
                        <a:buNone/>
                      </a:pP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Amrit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</a:t>
                      </a:r>
                      <a:r>
                        <a:rPr lang="ko-KR" altLang="ko-KR" sz="10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Singh’s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Survey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on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Watermarking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Methods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the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Artificial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Intelligence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ko-KR" altLang="ko-KR" sz="1000" i="1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Domain</a:t>
                      </a:r>
                      <a:r>
                        <a:rPr lang="ko-KR" altLang="ko-KR"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Beyond</a:t>
                      </a:r>
                      <a:r>
                        <a:rPr lang="ko-KR" altLang="ko-KR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(2022)</a:t>
                      </a:r>
                      <a:endParaRPr lang="ko-KR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o-KR" sz="1400" b="0" dirty="0"/>
                        <a:t>Limited </a:t>
                      </a:r>
                      <a:r>
                        <a:rPr lang="ko-KR" sz="1400" b="0" dirty="0" err="1"/>
                        <a:t>focus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on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generative</a:t>
                      </a:r>
                      <a:r>
                        <a:rPr lang="ko-KR" sz="1400" b="0" dirty="0"/>
                        <a:t> </a:t>
                      </a:r>
                      <a:r>
                        <a:rPr lang="ko-KR" sz="1400" b="0" dirty="0" err="1"/>
                        <a:t>models</a:t>
                      </a:r>
                      <a:endParaRPr lang="ko-KR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6059023"/>
                  </a:ext>
                </a:extLst>
              </a:tr>
            </a:tbl>
          </a:graphicData>
        </a:graphic>
      </p:graphicFrame>
      <p:sp>
        <p:nvSpPr>
          <p:cNvPr id="4" name="아래쪽 화살표[D] 3">
            <a:extLst>
              <a:ext uri="{FF2B5EF4-FFF2-40B4-BE49-F238E27FC236}">
                <a16:creationId xmlns:a16="http://schemas.microsoft.com/office/drawing/2014/main" id="{AA4B8D64-63C9-AE3F-824D-0B120A4D6887}"/>
              </a:ext>
            </a:extLst>
          </p:cNvPr>
          <p:cNvSpPr/>
          <p:nvPr/>
        </p:nvSpPr>
        <p:spPr>
          <a:xfrm>
            <a:off x="5908132" y="3830276"/>
            <a:ext cx="375736" cy="389299"/>
          </a:xfrm>
          <a:prstGeom prst="downArrow">
            <a:avLst>
              <a:gd name="adj1" fmla="val 50000"/>
              <a:gd name="adj2" fmla="val 38043"/>
            </a:avLst>
          </a:prstGeom>
          <a:solidFill>
            <a:schemeClr val="bg1">
              <a:lumMod val="65000"/>
              <a:alpha val="72941"/>
            </a:schemeClr>
          </a:solidFill>
          <a:ln>
            <a:solidFill>
              <a:schemeClr val="bg1">
                <a:lumMod val="65000"/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9EB3AD-1487-0BBE-C5B0-ACD708ED9D68}"/>
              </a:ext>
            </a:extLst>
          </p:cNvPr>
          <p:cNvSpPr txBox="1"/>
          <p:nvPr/>
        </p:nvSpPr>
        <p:spPr>
          <a:xfrm>
            <a:off x="1451192" y="4146289"/>
            <a:ext cx="7887511" cy="1128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2400" b="1" dirty="0"/>
              <a:t>This </a:t>
            </a:r>
            <a:r>
              <a:rPr lang="en-US" altLang="ko-KR" sz="2400" b="1" dirty="0" err="1"/>
              <a:t>SoK</a:t>
            </a:r>
            <a:r>
              <a:rPr lang="en-US" altLang="ko-KR" sz="2400" b="1" dirty="0"/>
              <a:t>?</a:t>
            </a:r>
          </a:p>
          <a:p>
            <a:pPr>
              <a:lnSpc>
                <a:spcPct val="150000"/>
              </a:lnSpc>
              <a:buNone/>
            </a:pPr>
            <a:endParaRPr lang="en-US" altLang="ko-KR" sz="2400" dirty="0"/>
          </a:p>
        </p:txBody>
      </p:sp>
      <p:graphicFrame>
        <p:nvGraphicFramePr>
          <p:cNvPr id="8" name="다이어그램 7">
            <a:extLst>
              <a:ext uri="{FF2B5EF4-FFF2-40B4-BE49-F238E27FC236}">
                <a16:creationId xmlns:a16="http://schemas.microsoft.com/office/drawing/2014/main" id="{D1BF6940-C978-0332-4EEB-F9B5CF89EC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4671167"/>
              </p:ext>
            </p:extLst>
          </p:nvPr>
        </p:nvGraphicFramePr>
        <p:xfrm>
          <a:off x="2264415" y="4863741"/>
          <a:ext cx="7663170" cy="171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656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82CE1-3E58-8EF9-EE18-2836EB5ED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41CF9C-8F9E-C0F0-3D50-B08DF842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181235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Limitations of Post-hoc Detection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511BC0-E6D8-F12B-E482-736C9F987402}"/>
              </a:ext>
            </a:extLst>
          </p:cNvPr>
          <p:cNvSpPr txBox="1"/>
          <p:nvPr/>
        </p:nvSpPr>
        <p:spPr>
          <a:xfrm>
            <a:off x="532093" y="1258046"/>
            <a:ext cx="382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b="1" dirty="0"/>
              <a:t>Two Types of Post-hoc Detection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A4A003-FF39-D52D-06E2-CEBD333CF664}"/>
              </a:ext>
            </a:extLst>
          </p:cNvPr>
          <p:cNvSpPr txBox="1"/>
          <p:nvPr/>
        </p:nvSpPr>
        <p:spPr>
          <a:xfrm>
            <a:off x="532093" y="1702972"/>
            <a:ext cx="6302366" cy="15220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" altLang="ko-KR" sz="1600" b="1" dirty="0"/>
              <a:t>Zero-shot Detection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u</a:t>
            </a:r>
            <a:r>
              <a:rPr lang="en" altLang="ko-KR" sz="1600" dirty="0" err="1"/>
              <a:t>ses</a:t>
            </a:r>
            <a:r>
              <a:rPr lang="en" altLang="ko-KR" sz="1600" dirty="0"/>
              <a:t> statistical signatures of AI-generated content</a:t>
            </a:r>
          </a:p>
          <a:p>
            <a:pPr lvl="0">
              <a:lnSpc>
                <a:spcPct val="150000"/>
              </a:lnSpc>
            </a:pPr>
            <a:r>
              <a:rPr lang="en" altLang="ko-KR" sz="1600" b="1" dirty="0"/>
              <a:t>Training-based Detection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trains a binary classifier on human- and AI-generated content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F9806B-63C3-8D24-FC78-28683739A406}"/>
              </a:ext>
            </a:extLst>
          </p:cNvPr>
          <p:cNvSpPr txBox="1"/>
          <p:nvPr/>
        </p:nvSpPr>
        <p:spPr>
          <a:xfrm>
            <a:off x="532093" y="3718009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b="1" dirty="0" err="1"/>
              <a:t>Limitations</a:t>
            </a:r>
            <a:endParaRPr kumimoji="1" lang="en-US" altLang="ko-KR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EFF67-E65B-8892-3BF6-DDB904A592F2}"/>
              </a:ext>
            </a:extLst>
          </p:cNvPr>
          <p:cNvSpPr txBox="1"/>
          <p:nvPr/>
        </p:nvSpPr>
        <p:spPr>
          <a:xfrm>
            <a:off x="532093" y="4162935"/>
            <a:ext cx="5743816" cy="1152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/>
              <a:t>Limited </a:t>
            </a:r>
            <a:r>
              <a:rPr lang="ko-KR" altLang="ko-KR" sz="1600" dirty="0" err="1"/>
              <a:t>performance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newer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generative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models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No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granular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information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about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model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versions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users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Suboptimal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for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effective</a:t>
            </a:r>
            <a:r>
              <a:rPr lang="ko-KR" altLang="ko-KR" sz="1600" dirty="0"/>
              <a:t> AI-</a:t>
            </a:r>
            <a:r>
              <a:rPr lang="ko-KR" altLang="ko-KR" sz="1600" dirty="0" err="1"/>
              <a:t>generated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content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detection</a:t>
            </a:r>
            <a:endParaRPr lang="ko-KR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87716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FC7DF-1DE8-9291-4C70-2FCE845F1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546F33-5777-9E02-324A-010FCD743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181235"/>
            <a:ext cx="10515600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History</a:t>
            </a:r>
            <a:r>
              <a:rPr lang="ko-KR" altLang="ko-KR" sz="3200" b="1" dirty="0"/>
              <a:t> of </a:t>
            </a:r>
            <a:r>
              <a:rPr lang="ko-KR" altLang="ko-KR" sz="3200" b="1" dirty="0" err="1"/>
              <a:t>Watermarking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D0D634-A5AC-6A19-5A7C-92413F54A208}"/>
              </a:ext>
            </a:extLst>
          </p:cNvPr>
          <p:cNvSpPr/>
          <p:nvPr/>
        </p:nvSpPr>
        <p:spPr>
          <a:xfrm>
            <a:off x="532093" y="1415303"/>
            <a:ext cx="2891590" cy="41350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 dirty="0">
                <a:solidFill>
                  <a:schemeClr val="tx1"/>
                </a:solidFill>
              </a:rPr>
              <a:t>13th Century</a:t>
            </a:r>
            <a:endParaRPr kumimoji="1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8DF4C-33CD-70AE-FBBC-2BD45122DF87}"/>
              </a:ext>
            </a:extLst>
          </p:cNvPr>
          <p:cNvSpPr txBox="1"/>
          <p:nvPr/>
        </p:nvSpPr>
        <p:spPr>
          <a:xfrm>
            <a:off x="532093" y="1952006"/>
            <a:ext cx="2891590" cy="7833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ko-KR" sz="1600" dirty="0"/>
              <a:t>Paper </a:t>
            </a:r>
            <a:r>
              <a:rPr lang="ko-KR" altLang="ko-KR" sz="1600" dirty="0" err="1"/>
              <a:t>Watermarks</a:t>
            </a:r>
            <a:br>
              <a:rPr lang="ko-KR" altLang="ko-KR" sz="1600" dirty="0"/>
            </a:br>
            <a:r>
              <a:rPr lang="ko-KR" altLang="ko-KR" sz="1600" dirty="0"/>
              <a:t>→ </a:t>
            </a:r>
            <a:r>
              <a:rPr lang="ko-KR" altLang="ko-KR" sz="1600" dirty="0" err="1"/>
              <a:t>Identification</a:t>
            </a:r>
            <a:r>
              <a:rPr lang="ko-KR" altLang="ko-KR" sz="1600" dirty="0"/>
              <a:t> &amp; </a:t>
            </a:r>
            <a:r>
              <a:rPr lang="ko-KR" altLang="ko-KR" sz="1600" dirty="0" err="1"/>
              <a:t>Quality</a:t>
            </a:r>
            <a:endParaRPr kumimoji="1" lang="ko-KR" altLang="en-US" sz="16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04A8812-CF0E-7817-48DE-9B2D2BB52E18}"/>
              </a:ext>
            </a:extLst>
          </p:cNvPr>
          <p:cNvSpPr/>
          <p:nvPr/>
        </p:nvSpPr>
        <p:spPr>
          <a:xfrm>
            <a:off x="4650204" y="1415303"/>
            <a:ext cx="4398103" cy="41350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 dirty="0">
                <a:solidFill>
                  <a:schemeClr val="tx1"/>
                </a:solidFill>
              </a:rPr>
              <a:t>18th Century</a:t>
            </a:r>
            <a:endParaRPr kumimoji="1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D247AE-4384-D951-3EBE-F055DB18636F}"/>
              </a:ext>
            </a:extLst>
          </p:cNvPr>
          <p:cNvSpPr txBox="1"/>
          <p:nvPr/>
        </p:nvSpPr>
        <p:spPr>
          <a:xfrm>
            <a:off x="4650205" y="1952006"/>
            <a:ext cx="4398102" cy="7833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" altLang="ko-KR" sz="1600" dirty="0"/>
              <a:t>Currency Watermarks</a:t>
            </a:r>
            <a:br>
              <a:rPr lang="en" altLang="ko-KR" sz="1600" dirty="0"/>
            </a:br>
            <a:r>
              <a:rPr lang="en" altLang="ko-KR" sz="1600" dirty="0"/>
              <a:t>→ Anti-counterfeiting &amp; Authentication</a:t>
            </a:r>
            <a:endParaRPr kumimoji="1" lang="ko-KR" altLang="en-US" sz="1600" dirty="0"/>
          </a:p>
        </p:txBody>
      </p:sp>
      <p:sp>
        <p:nvSpPr>
          <p:cNvPr id="9" name="오른쪽 화살표[R] 8">
            <a:extLst>
              <a:ext uri="{FF2B5EF4-FFF2-40B4-BE49-F238E27FC236}">
                <a16:creationId xmlns:a16="http://schemas.microsoft.com/office/drawing/2014/main" id="{CF8B68A7-418A-43C0-7DE5-904A22024F8E}"/>
              </a:ext>
            </a:extLst>
          </p:cNvPr>
          <p:cNvSpPr/>
          <p:nvPr/>
        </p:nvSpPr>
        <p:spPr>
          <a:xfrm>
            <a:off x="3816551" y="2024707"/>
            <a:ext cx="440785" cy="318977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F174842-8F2A-2DFB-C994-979035D0E9CA}"/>
              </a:ext>
            </a:extLst>
          </p:cNvPr>
          <p:cNvSpPr/>
          <p:nvPr/>
        </p:nvSpPr>
        <p:spPr>
          <a:xfrm>
            <a:off x="1273526" y="3171424"/>
            <a:ext cx="5624623" cy="41350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sz="1600" b="1" dirty="0">
                <a:solidFill>
                  <a:schemeClr val="tx1"/>
                </a:solidFill>
              </a:rPr>
              <a:t>Digital </a:t>
            </a:r>
            <a:r>
              <a:rPr lang="ko-KR" altLang="ko-KR" sz="1600" b="1" dirty="0" err="1">
                <a:solidFill>
                  <a:schemeClr val="tx1"/>
                </a:solidFill>
              </a:rPr>
              <a:t>Era</a:t>
            </a:r>
            <a:endParaRPr kumimoji="1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85900D-6644-DEAB-6ED9-C5A8980A72FA}"/>
              </a:ext>
            </a:extLst>
          </p:cNvPr>
          <p:cNvSpPr txBox="1"/>
          <p:nvPr/>
        </p:nvSpPr>
        <p:spPr>
          <a:xfrm>
            <a:off x="1273526" y="3708127"/>
            <a:ext cx="5624623" cy="7834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" altLang="ko-KR" sz="1600" dirty="0"/>
              <a:t>Digital Watermarks</a:t>
            </a:r>
            <a:br>
              <a:rPr lang="en" altLang="ko-KR" sz="1600" dirty="0"/>
            </a:br>
            <a:r>
              <a:rPr lang="en" altLang="ko-KR" sz="1600" dirty="0"/>
              <a:t>→ IP Protection · Source Tracing · Media Authentication</a:t>
            </a:r>
            <a:endParaRPr kumimoji="1" lang="ko-KR" altLang="en-US" sz="1600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5ADB6D0-24ED-C70B-8CCB-2A2414D997EE}"/>
              </a:ext>
            </a:extLst>
          </p:cNvPr>
          <p:cNvSpPr/>
          <p:nvPr/>
        </p:nvSpPr>
        <p:spPr>
          <a:xfrm>
            <a:off x="8104246" y="3171424"/>
            <a:ext cx="3554820" cy="41350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sz="1600" b="1" dirty="0" err="1">
                <a:solidFill>
                  <a:schemeClr val="tx1"/>
                </a:solidFill>
              </a:rPr>
              <a:t>GenAI</a:t>
            </a:r>
            <a:r>
              <a:rPr lang="ko-KR" altLang="ko-KR" sz="1600" b="1" dirty="0">
                <a:solidFill>
                  <a:schemeClr val="tx1"/>
                </a:solidFill>
              </a:rPr>
              <a:t> </a:t>
            </a:r>
            <a:r>
              <a:rPr lang="ko-KR" altLang="ko-KR" sz="1600" b="1" dirty="0" err="1">
                <a:solidFill>
                  <a:schemeClr val="tx1"/>
                </a:solidFill>
              </a:rPr>
              <a:t>Era</a:t>
            </a:r>
            <a:endParaRPr kumimoji="1"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77618-3EC0-CE4B-DA10-6A924E7E9709}"/>
              </a:ext>
            </a:extLst>
          </p:cNvPr>
          <p:cNvSpPr txBox="1"/>
          <p:nvPr/>
        </p:nvSpPr>
        <p:spPr>
          <a:xfrm>
            <a:off x="8104246" y="3708127"/>
            <a:ext cx="3554819" cy="7834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ko-KR" sz="1600" dirty="0" err="1"/>
              <a:t>GenAI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Watermarks</a:t>
            </a:r>
            <a:br>
              <a:rPr lang="ko-KR" altLang="ko-KR" sz="1600" dirty="0"/>
            </a:br>
            <a:r>
              <a:rPr lang="ko-KR" altLang="ko-KR" sz="1600" dirty="0"/>
              <a:t>→ AI-</a:t>
            </a:r>
            <a:r>
              <a:rPr lang="ko-KR" altLang="ko-KR" sz="1600" dirty="0" err="1"/>
              <a:t>generated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Content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Detection</a:t>
            </a:r>
            <a:endParaRPr kumimoji="1" lang="ko-KR" altLang="en-US" sz="1600" dirty="0"/>
          </a:p>
        </p:txBody>
      </p:sp>
      <p:sp>
        <p:nvSpPr>
          <p:cNvPr id="21" name="오른쪽 화살표[R] 20">
            <a:extLst>
              <a:ext uri="{FF2B5EF4-FFF2-40B4-BE49-F238E27FC236}">
                <a16:creationId xmlns:a16="http://schemas.microsoft.com/office/drawing/2014/main" id="{25C8C69C-7B11-557A-B9A8-8A35584A57E0}"/>
              </a:ext>
            </a:extLst>
          </p:cNvPr>
          <p:cNvSpPr/>
          <p:nvPr/>
        </p:nvSpPr>
        <p:spPr>
          <a:xfrm>
            <a:off x="7280805" y="3780827"/>
            <a:ext cx="440785" cy="318977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22" name="오른쪽 화살표[R] 21">
            <a:extLst>
              <a:ext uri="{FF2B5EF4-FFF2-40B4-BE49-F238E27FC236}">
                <a16:creationId xmlns:a16="http://schemas.microsoft.com/office/drawing/2014/main" id="{6CA61417-FB3A-3594-1232-0CB27B965550}"/>
              </a:ext>
            </a:extLst>
          </p:cNvPr>
          <p:cNvSpPr/>
          <p:nvPr/>
        </p:nvSpPr>
        <p:spPr>
          <a:xfrm>
            <a:off x="500660" y="3780827"/>
            <a:ext cx="440785" cy="318977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9074EB-2994-B56C-3196-625880D35D09}"/>
              </a:ext>
            </a:extLst>
          </p:cNvPr>
          <p:cNvSpPr txBox="1"/>
          <p:nvPr/>
        </p:nvSpPr>
        <p:spPr>
          <a:xfrm>
            <a:off x="3895782" y="5442697"/>
            <a:ext cx="4400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2800" b="1" dirty="0" err="1">
                <a:solidFill>
                  <a:schemeClr val="accent1"/>
                </a:solidFill>
              </a:rPr>
              <a:t>Authenticity</a:t>
            </a:r>
            <a:r>
              <a:rPr lang="ko-KR" altLang="en-US" sz="2800" b="1" dirty="0">
                <a:solidFill>
                  <a:schemeClr val="accent1"/>
                </a:solidFill>
              </a:rPr>
              <a:t> ∙ </a:t>
            </a:r>
            <a:r>
              <a:rPr lang="ko-KR" altLang="ko-KR" sz="2800" b="1" dirty="0" err="1">
                <a:solidFill>
                  <a:schemeClr val="accent1"/>
                </a:solidFill>
              </a:rPr>
              <a:t>Protection</a:t>
            </a:r>
            <a:endParaRPr lang="ko-KR" altLang="ko-KR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67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09027-CCB0-18D5-13D7-6AF3F633B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2778AE-C975-A511-9661-02BC46B1D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181235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Why Watermark GenAI Content?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AE792B8-960C-A464-EF88-A06AB24F9329}"/>
              </a:ext>
            </a:extLst>
          </p:cNvPr>
          <p:cNvSpPr/>
          <p:nvPr/>
        </p:nvSpPr>
        <p:spPr>
          <a:xfrm>
            <a:off x="2904577" y="1265517"/>
            <a:ext cx="6382846" cy="829582"/>
          </a:xfrm>
          <a:prstGeom prst="rect">
            <a:avLst/>
          </a:prstGeom>
          <a:solidFill>
            <a:srgbClr val="EEF8FB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Combating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Misinformation</a:t>
            </a:r>
            <a:br>
              <a:rPr lang="ko-KR" altLang="ko-KR" sz="1600" dirty="0">
                <a:solidFill>
                  <a:schemeClr val="tx1"/>
                </a:solidFill>
              </a:rPr>
            </a:br>
            <a:r>
              <a:rPr lang="ko-KR" altLang="ko-KR" sz="1600" dirty="0" err="1">
                <a:solidFill>
                  <a:schemeClr val="tx1"/>
                </a:solidFill>
              </a:rPr>
              <a:t>Trace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the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source</a:t>
            </a:r>
            <a:r>
              <a:rPr lang="ko-KR" altLang="ko-KR" sz="1600" dirty="0">
                <a:solidFill>
                  <a:schemeClr val="tx1"/>
                </a:solidFill>
              </a:rPr>
              <a:t> of AI-</a:t>
            </a:r>
            <a:r>
              <a:rPr lang="ko-KR" altLang="ko-KR" sz="1600" dirty="0" err="1">
                <a:solidFill>
                  <a:schemeClr val="tx1"/>
                </a:solidFill>
              </a:rPr>
              <a:t>generated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content</a:t>
            </a:r>
            <a:endParaRPr kumimoji="1"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08A4E5C-CA12-8254-B369-968B01C3FD8C}"/>
              </a:ext>
            </a:extLst>
          </p:cNvPr>
          <p:cNvSpPr/>
          <p:nvPr/>
        </p:nvSpPr>
        <p:spPr>
          <a:xfrm>
            <a:off x="2904577" y="2344486"/>
            <a:ext cx="6382846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Enhancing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Fraud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Detection</a:t>
            </a:r>
            <a:br>
              <a:rPr lang="ko-KR" altLang="ko-KR" sz="1600" dirty="0">
                <a:solidFill>
                  <a:schemeClr val="tx1"/>
                </a:solidFill>
              </a:rPr>
            </a:br>
            <a:r>
              <a:rPr lang="ko-KR" altLang="ko-KR" sz="1600" dirty="0" err="1">
                <a:solidFill>
                  <a:schemeClr val="tx1"/>
                </a:solidFill>
              </a:rPr>
              <a:t>Identify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sophisticated</a:t>
            </a:r>
            <a:r>
              <a:rPr lang="ko-KR" altLang="ko-KR" sz="1600" dirty="0">
                <a:solidFill>
                  <a:schemeClr val="tx1"/>
                </a:solidFill>
              </a:rPr>
              <a:t> AI-</a:t>
            </a:r>
            <a:r>
              <a:rPr lang="ko-KR" altLang="ko-KR" sz="1600" dirty="0" err="1">
                <a:solidFill>
                  <a:schemeClr val="tx1"/>
                </a:solidFill>
              </a:rPr>
              <a:t>generated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scams</a:t>
            </a:r>
            <a:endParaRPr kumimoji="1"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B460663-AB1B-D7E1-3E24-ED9EA160006A}"/>
              </a:ext>
            </a:extLst>
          </p:cNvPr>
          <p:cNvSpPr/>
          <p:nvPr/>
        </p:nvSpPr>
        <p:spPr>
          <a:xfrm>
            <a:off x="2904577" y="3423455"/>
            <a:ext cx="6382846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Deterring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Academic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Dishonesty</a:t>
            </a:r>
            <a:br>
              <a:rPr lang="ko-KR" altLang="ko-KR" sz="1600" dirty="0">
                <a:solidFill>
                  <a:schemeClr val="tx1"/>
                </a:solidFill>
              </a:rPr>
            </a:br>
            <a:r>
              <a:rPr lang="ko-KR" altLang="ko-KR" sz="1600" dirty="0" err="1">
                <a:solidFill>
                  <a:schemeClr val="tx1"/>
                </a:solidFill>
              </a:rPr>
              <a:t>Identify</a:t>
            </a:r>
            <a:r>
              <a:rPr lang="ko-KR" altLang="ko-KR" sz="1600" dirty="0">
                <a:solidFill>
                  <a:schemeClr val="tx1"/>
                </a:solidFill>
              </a:rPr>
              <a:t> AI-</a:t>
            </a:r>
            <a:r>
              <a:rPr lang="ko-KR" altLang="ko-KR" sz="1600" dirty="0" err="1">
                <a:solidFill>
                  <a:schemeClr val="tx1"/>
                </a:solidFill>
              </a:rPr>
              <a:t>generated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academic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content</a:t>
            </a:r>
            <a:endParaRPr kumimoji="1"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27E2DCE-63A2-CCF6-BD41-546043DE1BD3}"/>
              </a:ext>
            </a:extLst>
          </p:cNvPr>
          <p:cNvSpPr/>
          <p:nvPr/>
        </p:nvSpPr>
        <p:spPr>
          <a:xfrm>
            <a:off x="2904577" y="4502424"/>
            <a:ext cx="6382846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Avoiding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Training</a:t>
            </a:r>
            <a:r>
              <a:rPr lang="ko-KR" altLang="ko-KR" b="1" dirty="0">
                <a:solidFill>
                  <a:schemeClr val="tx1"/>
                </a:solidFill>
              </a:rPr>
              <a:t> Data </a:t>
            </a:r>
            <a:r>
              <a:rPr lang="ko-KR" altLang="ko-KR" b="1" dirty="0" err="1">
                <a:solidFill>
                  <a:schemeClr val="tx1"/>
                </a:solidFill>
              </a:rPr>
              <a:t>Contamination</a:t>
            </a:r>
            <a:br>
              <a:rPr lang="ko-KR" altLang="ko-KR" sz="1600" dirty="0">
                <a:solidFill>
                  <a:schemeClr val="tx1"/>
                </a:solidFill>
              </a:rPr>
            </a:br>
            <a:r>
              <a:rPr lang="ko-KR" altLang="ko-KR" sz="1600" dirty="0" err="1">
                <a:solidFill>
                  <a:schemeClr val="tx1"/>
                </a:solidFill>
              </a:rPr>
              <a:t>Prevent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contamination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by</a:t>
            </a:r>
            <a:r>
              <a:rPr lang="ko-KR" altLang="ko-KR" sz="1600" dirty="0">
                <a:solidFill>
                  <a:schemeClr val="tx1"/>
                </a:solidFill>
              </a:rPr>
              <a:t> AI-</a:t>
            </a:r>
            <a:r>
              <a:rPr lang="ko-KR" altLang="ko-KR" sz="1600" dirty="0" err="1">
                <a:solidFill>
                  <a:schemeClr val="tx1"/>
                </a:solidFill>
              </a:rPr>
              <a:t>generated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data</a:t>
            </a:r>
            <a:endParaRPr kumimoji="1"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302B73-2309-1ED6-59C0-F2F3E28F55EB}"/>
              </a:ext>
            </a:extLst>
          </p:cNvPr>
          <p:cNvSpPr/>
          <p:nvPr/>
        </p:nvSpPr>
        <p:spPr>
          <a:xfrm>
            <a:off x="2904577" y="5592483"/>
            <a:ext cx="6382846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Providing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Signatures</a:t>
            </a:r>
            <a:r>
              <a:rPr lang="ko-KR" altLang="ko-KR" b="1" dirty="0">
                <a:solidFill>
                  <a:schemeClr val="tx1"/>
                </a:solidFill>
              </a:rPr>
              <a:t> &amp; </a:t>
            </a:r>
            <a:r>
              <a:rPr lang="ko-KR" altLang="ko-KR" b="1" dirty="0" err="1">
                <a:solidFill>
                  <a:schemeClr val="tx1"/>
                </a:solidFill>
              </a:rPr>
              <a:t>Attribution</a:t>
            </a:r>
            <a:br>
              <a:rPr lang="ko-KR" altLang="ko-KR" sz="1600" dirty="0">
                <a:solidFill>
                  <a:schemeClr val="tx1"/>
                </a:solidFill>
              </a:rPr>
            </a:br>
            <a:r>
              <a:rPr lang="ko-KR" altLang="ko-KR" sz="1600" dirty="0" err="1">
                <a:solidFill>
                  <a:schemeClr val="tx1"/>
                </a:solidFill>
              </a:rPr>
              <a:t>Verify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content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generated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by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a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specific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model</a:t>
            </a:r>
            <a:endParaRPr kumimoji="1"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A7D36A1-5AF2-B305-2AF9-3A9125058A7C}"/>
              </a:ext>
            </a:extLst>
          </p:cNvPr>
          <p:cNvSpPr/>
          <p:nvPr/>
        </p:nvSpPr>
        <p:spPr>
          <a:xfrm>
            <a:off x="2494279" y="1265517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1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33208B85-A138-EA18-DDE0-5A972D867D40}"/>
              </a:ext>
            </a:extLst>
          </p:cNvPr>
          <p:cNvSpPr/>
          <p:nvPr/>
        </p:nvSpPr>
        <p:spPr>
          <a:xfrm>
            <a:off x="2494279" y="2355007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2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5FBA81A-3409-D90B-DD26-3F6D18119EFC}"/>
              </a:ext>
            </a:extLst>
          </p:cNvPr>
          <p:cNvSpPr/>
          <p:nvPr/>
        </p:nvSpPr>
        <p:spPr>
          <a:xfrm>
            <a:off x="2494279" y="3423455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3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5E0B0D7-0F02-03E3-4122-C7393333A483}"/>
              </a:ext>
            </a:extLst>
          </p:cNvPr>
          <p:cNvSpPr/>
          <p:nvPr/>
        </p:nvSpPr>
        <p:spPr>
          <a:xfrm>
            <a:off x="2494279" y="4513999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4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23212EED-82BB-6B50-9654-C66628737D39}"/>
              </a:ext>
            </a:extLst>
          </p:cNvPr>
          <p:cNvSpPr/>
          <p:nvPr/>
        </p:nvSpPr>
        <p:spPr>
          <a:xfrm>
            <a:off x="2494278" y="5604058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5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06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563E7-7FCD-2FD6-98B4-F494EA20D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6FC36FCD-6C65-8770-25A1-241401E244B9}"/>
              </a:ext>
            </a:extLst>
          </p:cNvPr>
          <p:cNvSpPr/>
          <p:nvPr/>
        </p:nvSpPr>
        <p:spPr>
          <a:xfrm>
            <a:off x="5674476" y="1255810"/>
            <a:ext cx="5638565" cy="2163484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982EA3B-E2FC-B52A-08AF-B4F4D9D3838D}"/>
              </a:ext>
            </a:extLst>
          </p:cNvPr>
          <p:cNvSpPr/>
          <p:nvPr/>
        </p:nvSpPr>
        <p:spPr>
          <a:xfrm>
            <a:off x="925498" y="1255810"/>
            <a:ext cx="4252558" cy="2163484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BC4968B-5AE9-F528-9FCD-636281B0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181235"/>
            <a:ext cx="10515600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Basic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Watermarking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Scheme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10BD19-DD5F-9F3E-6B50-A6B9988170B4}"/>
                  </a:ext>
                </a:extLst>
              </p:cNvPr>
              <p:cNvSpPr txBox="1"/>
              <p:nvPr/>
            </p:nvSpPr>
            <p:spPr>
              <a:xfrm>
                <a:off x="1106251" y="1946405"/>
                <a:ext cx="171626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1" lang="en-US" altLang="ko-KR" sz="2800" i="1" smtClean="0">
                          <a:latin typeface="Cambria Math" panose="02040503050406030204" pitchFamily="18" charset="0"/>
                        </a:rPr>
                        <m:t>M</m:t>
                      </m:r>
                      <m:d>
                        <m:dPr>
                          <m:ctrlPr>
                            <a:rPr kumimoji="1" lang="ko-KR" alt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ko-KR" altLang="en-US" sz="28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kumimoji="1" lang="en-US" altLang="ko-KR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ko-KR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ko-KR" altLang="en-US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10BD19-DD5F-9F3E-6B50-A6B998817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251" y="1946405"/>
                <a:ext cx="1716265" cy="430887"/>
              </a:xfrm>
              <a:prstGeom prst="rect">
                <a:avLst/>
              </a:prstGeom>
              <a:blipFill>
                <a:blip r:embed="rId3"/>
                <a:stretch>
                  <a:fillRect l="-730" b="-8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178AE7C-5372-687B-DDD1-5372E604597C}"/>
              </a:ext>
            </a:extLst>
          </p:cNvPr>
          <p:cNvSpPr txBox="1"/>
          <p:nvPr/>
        </p:nvSpPr>
        <p:spPr>
          <a:xfrm>
            <a:off x="1106251" y="2766213"/>
            <a:ext cx="3307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Generate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response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i="1" dirty="0" err="1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prompt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i="1" dirty="0">
                <a:solidFill>
                  <a:schemeClr val="bg1">
                    <a:lumMod val="50000"/>
                  </a:schemeClr>
                </a:solidFill>
              </a:rPr>
              <a:t>π</a:t>
            </a:r>
            <a:endParaRPr kumimoji="1" lang="en-US" altLang="ko-KR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ko-KR" sz="1400" dirty="0">
                <a:solidFill>
                  <a:schemeClr val="bg1">
                    <a:lumMod val="50000"/>
                  </a:schemeClr>
                </a:solidFill>
              </a:rPr>
              <a:t>* x :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text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image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audio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video</a:t>
            </a:r>
            <a:r>
              <a:rPr lang="en-US" altLang="ko-KR" sz="1400" dirty="0">
                <a:solidFill>
                  <a:schemeClr val="bg1">
                    <a:lumMod val="50000"/>
                  </a:schemeClr>
                </a:solidFill>
              </a:rPr>
              <a:t>, …</a:t>
            </a:r>
            <a:endParaRPr kumimoji="1" lang="ko-KR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D5383E-A1FA-505E-7181-5D4691D2DEFD}"/>
                  </a:ext>
                </a:extLst>
              </p:cNvPr>
              <p:cNvSpPr txBox="1"/>
              <p:nvPr/>
            </p:nvSpPr>
            <p:spPr>
              <a:xfrm>
                <a:off x="5829435" y="1837885"/>
                <a:ext cx="2145826" cy="7911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kumimoji="1"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kumimoji="1" lang="en-US" altLang="ko-KR" sz="2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mr>
                        <m:mr>
                          <m:e>
                            <m:r>
                              <a:rPr kumimoji="1" lang="en-US" altLang="ko-KR" sz="2800" b="0" i="1" smtClean="0">
                                <a:latin typeface="Cambria Math" panose="02040503050406030204" pitchFamily="18" charset="0"/>
                              </a:rPr>
                              <m:t>𝑔𝑘</m:t>
                            </m:r>
                          </m:e>
                        </m:mr>
                      </m:m>
                      <m:d>
                        <m:dPr>
                          <m:ctrlPr>
                            <a:rPr kumimoji="1"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kumimoji="1" lang="en-US" altLang="ko-KR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sz="28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kumimoji="1" lang="en-US" altLang="ko-KR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ko-KR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ko-KR" altLang="en-US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D5383E-A1FA-505E-7181-5D4691D2D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435" y="1837885"/>
                <a:ext cx="2145826" cy="791179"/>
              </a:xfrm>
              <a:prstGeom prst="rect">
                <a:avLst/>
              </a:prstGeom>
              <a:blipFill>
                <a:blip r:embed="rId4"/>
                <a:stretch>
                  <a:fillRect l="-5294" t="-1587" r="-1765" b="-206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229F0CD-515E-91D6-A2DE-DF8A9BA05FC3}"/>
              </a:ext>
            </a:extLst>
          </p:cNvPr>
          <p:cNvSpPr txBox="1"/>
          <p:nvPr/>
        </p:nvSpPr>
        <p:spPr>
          <a:xfrm>
            <a:off x="1106251" y="1331404"/>
            <a:ext cx="2144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b="1" dirty="0"/>
              <a:t>Generative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F4617B-6CFA-614B-0D9D-61AB4A4C0346}"/>
              </a:ext>
            </a:extLst>
          </p:cNvPr>
          <p:cNvSpPr txBox="1"/>
          <p:nvPr/>
        </p:nvSpPr>
        <p:spPr>
          <a:xfrm>
            <a:off x="5774787" y="1331404"/>
            <a:ext cx="664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b="1" dirty="0"/>
              <a:t>Generative Model + Watermark Generation Key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305FA3-CD57-62FB-4C40-24745C37504E}"/>
              </a:ext>
            </a:extLst>
          </p:cNvPr>
          <p:cNvSpPr txBox="1"/>
          <p:nvPr/>
        </p:nvSpPr>
        <p:spPr>
          <a:xfrm>
            <a:off x="5774787" y="2766213"/>
            <a:ext cx="6097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Generate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watermarked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response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using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generation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dirty="0" err="1">
                <a:solidFill>
                  <a:schemeClr val="bg1">
                    <a:lumMod val="50000"/>
                  </a:schemeClr>
                </a:solidFill>
              </a:rPr>
              <a:t>key</a:t>
            </a:r>
            <a:r>
              <a:rPr lang="ko-KR" altLang="ko-K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ko-KR" sz="1400" i="1" dirty="0" err="1">
                <a:solidFill>
                  <a:schemeClr val="bg1">
                    <a:lumMod val="50000"/>
                  </a:schemeClr>
                </a:solidFill>
              </a:rPr>
              <a:t>gk</a:t>
            </a:r>
            <a:endParaRPr lang="ko-KR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3E6883-1434-421A-F2A4-AAB36B28CC9E}"/>
              </a:ext>
            </a:extLst>
          </p:cNvPr>
          <p:cNvSpPr txBox="1"/>
          <p:nvPr/>
        </p:nvSpPr>
        <p:spPr>
          <a:xfrm>
            <a:off x="925498" y="4139467"/>
            <a:ext cx="269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b="1" dirty="0"/>
              <a:t>Watermark Algorithms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66242A-78B8-01FE-2B4C-C0EA7901D5A6}"/>
              </a:ext>
            </a:extLst>
          </p:cNvPr>
          <p:cNvSpPr txBox="1"/>
          <p:nvPr/>
        </p:nvSpPr>
        <p:spPr>
          <a:xfrm>
            <a:off x="925498" y="4584393"/>
            <a:ext cx="7220566" cy="1152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b="1" dirty="0" err="1"/>
              <a:t>Detect</a:t>
            </a:r>
            <a:r>
              <a:rPr lang="ko-KR" altLang="ko-KR" sz="1600" b="1" dirty="0"/>
              <a:t>(</a:t>
            </a:r>
            <a:r>
              <a:rPr lang="ko-KR" altLang="ko-KR" sz="1600" b="1" dirty="0" err="1"/>
              <a:t>x</a:t>
            </a:r>
            <a:r>
              <a:rPr lang="ko-KR" altLang="ko-KR" sz="1600" b="1" dirty="0"/>
              <a:t>)</a:t>
            </a:r>
            <a:r>
              <a:rPr lang="ko-KR" altLang="ko-KR" sz="1600" dirty="0"/>
              <a:t> → </a:t>
            </a:r>
            <a:r>
              <a:rPr lang="ko-KR" altLang="ko-KR" sz="1600" dirty="0" err="1"/>
              <a:t>Tests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content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for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b="1" dirty="0" err="1"/>
              <a:t>Decode</a:t>
            </a:r>
            <a:r>
              <a:rPr lang="ko-KR" altLang="ko-KR" sz="1600" b="1" dirty="0"/>
              <a:t>(</a:t>
            </a:r>
            <a:r>
              <a:rPr lang="ko-KR" altLang="ko-KR" sz="1600" b="1" dirty="0" err="1"/>
              <a:t>x</a:t>
            </a:r>
            <a:r>
              <a:rPr lang="ko-KR" altLang="ko-KR" sz="1600" b="1" dirty="0"/>
              <a:t>)</a:t>
            </a:r>
            <a:r>
              <a:rPr lang="ko-KR" altLang="ko-KR" sz="1600" dirty="0"/>
              <a:t> → </a:t>
            </a:r>
            <a:r>
              <a:rPr lang="ko-KR" altLang="ko-KR" sz="1600" dirty="0" err="1"/>
              <a:t>Recovers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embedded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message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b="1" dirty="0" err="1"/>
              <a:t>Attribute</a:t>
            </a:r>
            <a:r>
              <a:rPr lang="ko-KR" altLang="ko-KR" sz="1600" b="1" dirty="0"/>
              <a:t>(</a:t>
            </a:r>
            <a:r>
              <a:rPr lang="ko-KR" altLang="ko-KR" sz="1600" b="1" dirty="0" err="1"/>
              <a:t>x</a:t>
            </a:r>
            <a:r>
              <a:rPr lang="ko-KR" altLang="ko-KR" sz="1600" b="1" dirty="0"/>
              <a:t>)</a:t>
            </a:r>
            <a:r>
              <a:rPr lang="ko-KR" altLang="ko-KR" sz="1600" dirty="0"/>
              <a:t> → </a:t>
            </a:r>
            <a:r>
              <a:rPr lang="ko-KR" altLang="ko-KR" sz="1600" dirty="0" err="1"/>
              <a:t>Tests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for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exact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match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with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generation</a:t>
            </a:r>
            <a:endParaRPr lang="ko-KR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25819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9BCF5-39C9-D00F-91EE-478BA694B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E1894E-419A-EDA2-23A5-A84AFBB3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287560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Desired Properties of Watermarking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E800DDE-0644-6481-0A0B-71C71D8D2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353915"/>
              </p:ext>
            </p:extLst>
          </p:nvPr>
        </p:nvGraphicFramePr>
        <p:xfrm>
          <a:off x="662637" y="1474576"/>
          <a:ext cx="10671670" cy="592599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420359994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2934087466"/>
                    </a:ext>
                  </a:extLst>
                </a:gridCol>
              </a:tblGrid>
              <a:tr h="5925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Quality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Preserve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the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quality</a:t>
                      </a:r>
                      <a:r>
                        <a:rPr lang="ko-KR" sz="1600" dirty="0"/>
                        <a:t> of </a:t>
                      </a:r>
                      <a:r>
                        <a:rPr lang="ko-KR" sz="1600" dirty="0" err="1"/>
                        <a:t>generated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content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377695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08B592D-D68D-E013-AC69-D696FB215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67150"/>
              </p:ext>
            </p:extLst>
          </p:nvPr>
        </p:nvGraphicFramePr>
        <p:xfrm>
          <a:off x="662637" y="2197764"/>
          <a:ext cx="10671670" cy="592599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4267503999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743316853"/>
                    </a:ext>
                  </a:extLst>
                </a:gridCol>
              </a:tblGrid>
              <a:tr h="5925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False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Positive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Rate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Avoid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flagging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non-watermarked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content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849705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3110C9E-A2A8-91D2-F155-7E90F9127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635229"/>
              </p:ext>
            </p:extLst>
          </p:nvPr>
        </p:nvGraphicFramePr>
        <p:xfrm>
          <a:off x="662637" y="2920952"/>
          <a:ext cx="10671670" cy="615054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602499536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2081712110"/>
                    </a:ext>
                  </a:extLst>
                </a:gridCol>
              </a:tblGrid>
              <a:tr h="6150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False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Negative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Rate</a:t>
                      </a:r>
                      <a:r>
                        <a:rPr lang="ko-KR" sz="1600" b="1" dirty="0"/>
                        <a:t> and </a:t>
                      </a:r>
                      <a:r>
                        <a:rPr lang="ko-KR" sz="1600" b="1" dirty="0" err="1"/>
                        <a:t>Robustness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Remain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detectable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after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content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modifications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398985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DF55039-546E-1870-54E7-AEBD7FA5A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14513"/>
              </p:ext>
            </p:extLst>
          </p:nvPr>
        </p:nvGraphicFramePr>
        <p:xfrm>
          <a:off x="662637" y="3666595"/>
          <a:ext cx="10671670" cy="58479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64070654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3803550968"/>
                    </a:ext>
                  </a:extLst>
                </a:gridCol>
              </a:tblGrid>
              <a:tr h="5847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Unforgeability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Prevent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attackers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from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forging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watermarked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content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879116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AEB96882-30E5-6D55-0447-7035579B9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985821"/>
              </p:ext>
            </p:extLst>
          </p:nvPr>
        </p:nvGraphicFramePr>
        <p:xfrm>
          <a:off x="662637" y="4381974"/>
          <a:ext cx="10671670" cy="595423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2553206324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2367962744"/>
                    </a:ext>
                  </a:extLst>
                </a:gridCol>
              </a:tblGrid>
              <a:tr h="5954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Messages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Support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messages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embedded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in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the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content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026838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4B6D41C0-4B80-3E7A-7FD4-E3A18CA52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659629"/>
              </p:ext>
            </p:extLst>
          </p:nvPr>
        </p:nvGraphicFramePr>
        <p:xfrm>
          <a:off x="662637" y="5107986"/>
          <a:ext cx="10671670" cy="592599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387828">
                  <a:extLst>
                    <a:ext uri="{9D8B030D-6E8A-4147-A177-3AD203B41FA5}">
                      <a16:colId xmlns:a16="http://schemas.microsoft.com/office/drawing/2014/main" val="2119837771"/>
                    </a:ext>
                  </a:extLst>
                </a:gridCol>
                <a:gridCol w="6283842">
                  <a:extLst>
                    <a:ext uri="{9D8B030D-6E8A-4147-A177-3AD203B41FA5}">
                      <a16:colId xmlns:a16="http://schemas.microsoft.com/office/drawing/2014/main" val="3820815510"/>
                    </a:ext>
                  </a:extLst>
                </a:gridCol>
              </a:tblGrid>
              <a:tr h="5925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Efficiency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 err="1"/>
                        <a:t>Minimize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computational</a:t>
                      </a:r>
                      <a:r>
                        <a:rPr lang="ko-KR" sz="1600" dirty="0"/>
                        <a:t> </a:t>
                      </a:r>
                      <a:r>
                        <a:rPr lang="ko-KR" sz="1600" dirty="0" err="1"/>
                        <a:t>overhead</a:t>
                      </a:r>
                      <a:endParaRPr lang="ko-KR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493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04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E39B3-1D1B-D725-69AD-FED57CA2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사각형 설명선[R] 11">
            <a:extLst>
              <a:ext uri="{FF2B5EF4-FFF2-40B4-BE49-F238E27FC236}">
                <a16:creationId xmlns:a16="http://schemas.microsoft.com/office/drawing/2014/main" id="{82B1D5C0-F7D2-4E62-0C45-4146230493D9}"/>
              </a:ext>
            </a:extLst>
          </p:cNvPr>
          <p:cNvSpPr/>
          <p:nvPr/>
        </p:nvSpPr>
        <p:spPr>
          <a:xfrm>
            <a:off x="1998921" y="1334633"/>
            <a:ext cx="7262037" cy="589866"/>
          </a:xfrm>
          <a:prstGeom prst="wedgeRoundRectCallout">
            <a:avLst>
              <a:gd name="adj1" fmla="val -41863"/>
              <a:gd name="adj2" fmla="val 6922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sz="1600" dirty="0" err="1">
                <a:solidFill>
                  <a:schemeClr val="tx1"/>
                </a:solidFill>
              </a:rPr>
              <a:t>Attackers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aim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to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compromise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watermarks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while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preserving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content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quality</a:t>
            </a:r>
            <a:endParaRPr lang="ko-KR" altLang="ko-KR" sz="1600" dirty="0">
              <a:solidFill>
                <a:schemeClr val="tx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586E17E-0A18-AA3F-2440-427AA573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287560"/>
            <a:ext cx="10515600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Threat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Models</a:t>
            </a:r>
            <a:r>
              <a:rPr lang="ko-KR" altLang="ko-KR" sz="3200" b="1" dirty="0"/>
              <a:t> — </a:t>
            </a:r>
            <a:r>
              <a:rPr lang="ko-KR" altLang="ko-KR" sz="3200" b="1" dirty="0" err="1"/>
              <a:t>Attack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Objectives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pic>
        <p:nvPicPr>
          <p:cNvPr id="10" name="그림 9" descr="Hacker - Free security icons">
            <a:extLst>
              <a:ext uri="{FF2B5EF4-FFF2-40B4-BE49-F238E27FC236}">
                <a16:creationId xmlns:a16="http://schemas.microsoft.com/office/drawing/2014/main" id="{0BFDC4DD-4BA1-EAE8-4A40-E51F0FFD2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070" y="1400946"/>
            <a:ext cx="1047106" cy="1047106"/>
          </a:xfrm>
          <a:prstGeom prst="rect">
            <a:avLst/>
          </a:prstGeom>
        </p:spPr>
      </p:pic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9B4F6DCB-D4C3-73EF-8F7E-0FD1B285C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34151"/>
              </p:ext>
            </p:extLst>
          </p:nvPr>
        </p:nvGraphicFramePr>
        <p:xfrm>
          <a:off x="1259464" y="2907765"/>
          <a:ext cx="9673071" cy="24829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4357">
                  <a:extLst>
                    <a:ext uri="{9D8B030D-6E8A-4147-A177-3AD203B41FA5}">
                      <a16:colId xmlns:a16="http://schemas.microsoft.com/office/drawing/2014/main" val="3387055506"/>
                    </a:ext>
                  </a:extLst>
                </a:gridCol>
                <a:gridCol w="3224357">
                  <a:extLst>
                    <a:ext uri="{9D8B030D-6E8A-4147-A177-3AD203B41FA5}">
                      <a16:colId xmlns:a16="http://schemas.microsoft.com/office/drawing/2014/main" val="1832820348"/>
                    </a:ext>
                  </a:extLst>
                </a:gridCol>
                <a:gridCol w="3224357">
                  <a:extLst>
                    <a:ext uri="{9D8B030D-6E8A-4147-A177-3AD203B41FA5}">
                      <a16:colId xmlns:a16="http://schemas.microsoft.com/office/drawing/2014/main" val="2360214999"/>
                    </a:ext>
                  </a:extLst>
                </a:gridCol>
              </a:tblGrid>
              <a:tr h="6853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b="1" dirty="0" err="1"/>
                        <a:t>Watermark</a:t>
                      </a:r>
                      <a:r>
                        <a:rPr lang="ko-KR" b="1" dirty="0"/>
                        <a:t> </a:t>
                      </a:r>
                      <a:r>
                        <a:rPr lang="ko-KR" b="1" dirty="0" err="1"/>
                        <a:t>Removal</a:t>
                      </a:r>
                      <a:endParaRPr lang="ko-KR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b="1"/>
                        <a:t>Watermark Forgery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b="1" dirty="0" err="1"/>
                        <a:t>Secret</a:t>
                      </a:r>
                      <a:r>
                        <a:rPr lang="ko-KR" b="1" dirty="0"/>
                        <a:t> </a:t>
                      </a:r>
                      <a:r>
                        <a:rPr lang="ko-KR" b="1" dirty="0" err="1"/>
                        <a:t>Extraction</a:t>
                      </a:r>
                      <a:endParaRPr lang="ko-KR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626"/>
                  </a:ext>
                </a:extLst>
              </a:tr>
              <a:tr h="11027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0" dirty="0" err="1"/>
                        <a:t>Make</a:t>
                      </a:r>
                      <a:r>
                        <a:rPr lang="ko-KR" sz="1600" b="0" dirty="0"/>
                        <a:t> </a:t>
                      </a:r>
                      <a:r>
                        <a:rPr lang="ko-KR" sz="1600" b="0" dirty="0" err="1"/>
                        <a:t>watermarked</a:t>
                      </a:r>
                      <a:r>
                        <a:rPr lang="ko-KR" sz="1600" b="0" dirty="0"/>
                        <a:t> </a:t>
                      </a:r>
                      <a:r>
                        <a:rPr lang="ko-KR" sz="1600" b="0" dirty="0" err="1"/>
                        <a:t>content</a:t>
                      </a:r>
                      <a:r>
                        <a:rPr lang="ko-KR" sz="1600" b="0" dirty="0"/>
                        <a:t> </a:t>
                      </a:r>
                      <a:r>
                        <a:rPr lang="ko-KR" sz="1600" b="0" dirty="0" err="1"/>
                        <a:t>undetectable</a:t>
                      </a:r>
                      <a:endParaRPr lang="ko-K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0"/>
                        <a:t>Make non-watermarked content appear watermarked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0"/>
                        <a:t>Extract the secret watermark key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6585258"/>
                  </a:ext>
                </a:extLst>
              </a:tr>
              <a:tr h="6948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e.g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.,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resizing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noise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text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edits</a:t>
                      </a:r>
                      <a:endParaRPr 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Reconstruct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or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imitate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watermarks</a:t>
                      </a:r>
                      <a:endParaRPr 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Enables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easier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removal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or</a:t>
                      </a:r>
                      <a:r>
                        <a:rPr lang="ko-KR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ko-KR" sz="14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forgery</a:t>
                      </a:r>
                      <a:endParaRPr lang="ko-KR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2880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415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DB7FF-BAB4-EE19-607D-CA503318A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사각형 설명선[R] 11">
            <a:extLst>
              <a:ext uri="{FF2B5EF4-FFF2-40B4-BE49-F238E27FC236}">
                <a16:creationId xmlns:a16="http://schemas.microsoft.com/office/drawing/2014/main" id="{9C3ECFC9-00FF-A532-716F-B2D857EE95E4}"/>
              </a:ext>
            </a:extLst>
          </p:cNvPr>
          <p:cNvSpPr/>
          <p:nvPr/>
        </p:nvSpPr>
        <p:spPr>
          <a:xfrm>
            <a:off x="1998922" y="1334633"/>
            <a:ext cx="4221126" cy="589866"/>
          </a:xfrm>
          <a:prstGeom prst="wedgeRoundRectCallout">
            <a:avLst>
              <a:gd name="adj1" fmla="val -41863"/>
              <a:gd name="adj2" fmla="val 6922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What</a:t>
            </a:r>
            <a:r>
              <a:rPr lang="ko-KR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can</a:t>
            </a:r>
            <a:r>
              <a:rPr lang="ko-KR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ko-KR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adversary</a:t>
            </a:r>
            <a:r>
              <a:rPr lang="ko-KR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access</a:t>
            </a:r>
            <a:r>
              <a:rPr lang="ko-KR" altLang="ko-K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3BCAD31-67D9-BD6C-BCDF-E8388858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3" y="287560"/>
            <a:ext cx="10515600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Adversary Knowledge &amp; Capabilities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pic>
        <p:nvPicPr>
          <p:cNvPr id="10" name="그림 9" descr="Hacker - Free security icons">
            <a:extLst>
              <a:ext uri="{FF2B5EF4-FFF2-40B4-BE49-F238E27FC236}">
                <a16:creationId xmlns:a16="http://schemas.microsoft.com/office/drawing/2014/main" id="{5AA1B6E1-9149-5FCC-98AE-2078C513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070" y="1400946"/>
            <a:ext cx="1047106" cy="10471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9034B5-2305-115F-AFE8-E92757BC192D}"/>
              </a:ext>
            </a:extLst>
          </p:cNvPr>
          <p:cNvSpPr txBox="1"/>
          <p:nvPr/>
        </p:nvSpPr>
        <p:spPr>
          <a:xfrm>
            <a:off x="911287" y="6108775"/>
            <a:ext cx="106175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2400" b="1" dirty="0" err="1">
                <a:solidFill>
                  <a:schemeClr val="accent1"/>
                </a:solidFill>
              </a:rPr>
              <a:t>Adversary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capabilities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determine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the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feasibility</a:t>
            </a:r>
            <a:r>
              <a:rPr lang="ko-KR" altLang="ko-KR" sz="2400" b="1" dirty="0">
                <a:solidFill>
                  <a:schemeClr val="accent1"/>
                </a:solidFill>
              </a:rPr>
              <a:t> and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success</a:t>
            </a:r>
            <a:r>
              <a:rPr lang="ko-KR" altLang="ko-KR" sz="2400" b="1" dirty="0">
                <a:solidFill>
                  <a:schemeClr val="accent1"/>
                </a:solidFill>
              </a:rPr>
              <a:t> of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attacks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D31ED62-393A-1755-64AB-601B30039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569884"/>
              </p:ext>
            </p:extLst>
          </p:nvPr>
        </p:nvGraphicFramePr>
        <p:xfrm>
          <a:off x="1053277" y="2551815"/>
          <a:ext cx="10085446" cy="3327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2723">
                  <a:extLst>
                    <a:ext uri="{9D8B030D-6E8A-4147-A177-3AD203B41FA5}">
                      <a16:colId xmlns:a16="http://schemas.microsoft.com/office/drawing/2014/main" val="2486887295"/>
                    </a:ext>
                  </a:extLst>
                </a:gridCol>
                <a:gridCol w="5042723">
                  <a:extLst>
                    <a:ext uri="{9D8B030D-6E8A-4147-A177-3AD203B41FA5}">
                      <a16:colId xmlns:a16="http://schemas.microsoft.com/office/drawing/2014/main" val="1454352163"/>
                    </a:ext>
                  </a:extLst>
                </a:gridCol>
              </a:tblGrid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Generator</a:t>
                      </a:r>
                      <a:r>
                        <a:rPr lang="ko-KR" sz="1600" b="1" dirty="0"/>
                        <a:t> Oracle Access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Generate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additional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watermarked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outputs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066124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/>
                        <a:t>Access </a:t>
                      </a:r>
                      <a:r>
                        <a:rPr lang="ko-KR" sz="1600" b="1" dirty="0" err="1"/>
                        <a:t>to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Watermarked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Content</a:t>
                      </a:r>
                      <a:endParaRPr lang="ko-KR" sz="1600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/>
                        <a:t>Access </a:t>
                      </a:r>
                      <a:r>
                        <a:rPr lang="ko-KR" sz="1400" dirty="0" err="1"/>
                        <a:t>to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existing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watermarked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outputs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049611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/>
                        <a:t>Access </a:t>
                      </a:r>
                      <a:r>
                        <a:rPr lang="ko-KR" sz="1600" b="1" dirty="0" err="1"/>
                        <a:t>to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Non-Watermarked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Content</a:t>
                      </a:r>
                      <a:endParaRPr lang="ko-KR" sz="1600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/>
                        <a:t>Access </a:t>
                      </a:r>
                      <a:r>
                        <a:rPr lang="ko-KR" sz="1400" dirty="0" err="1"/>
                        <a:t>to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non-watermarked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outputs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990331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White-box</a:t>
                      </a:r>
                      <a:r>
                        <a:rPr lang="ko-KR" sz="1600" b="1" dirty="0"/>
                        <a:t> Access </a:t>
                      </a:r>
                      <a:r>
                        <a:rPr lang="ko-KR" sz="1600" b="1" dirty="0" err="1"/>
                        <a:t>to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the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Model</a:t>
                      </a:r>
                      <a:endParaRPr lang="ko-KR" sz="1600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/>
                        <a:t>Access </a:t>
                      </a:r>
                      <a:r>
                        <a:rPr lang="ko-KR" sz="1400" dirty="0" err="1"/>
                        <a:t>to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model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internals</a:t>
                      </a:r>
                      <a:r>
                        <a:rPr lang="ko-KR" sz="1400" dirty="0"/>
                        <a:t> and </a:t>
                      </a:r>
                      <a:r>
                        <a:rPr lang="ko-KR" sz="1400" dirty="0" err="1"/>
                        <a:t>generation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process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3789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Non-Watermarked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Generator</a:t>
                      </a:r>
                      <a:r>
                        <a:rPr lang="ko-KR" sz="1600" b="1" dirty="0"/>
                        <a:t> Access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Query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the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model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without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watermarking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269466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Chosen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Key</a:t>
                      </a:r>
                      <a:r>
                        <a:rPr lang="ko-KR" sz="1600" b="1" dirty="0"/>
                        <a:t> Oracle Access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Generate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outputs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using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chosen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watermark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keys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255320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Verifier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Feedback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Granularity</a:t>
                      </a:r>
                      <a:endParaRPr lang="ko-KR" sz="1600" b="1" dirty="0"/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Level</a:t>
                      </a:r>
                      <a:r>
                        <a:rPr lang="ko-KR" sz="1400" dirty="0"/>
                        <a:t> of </a:t>
                      </a:r>
                      <a:r>
                        <a:rPr lang="ko-KR" sz="1400" dirty="0" err="1"/>
                        <a:t>feedback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from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the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verifier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186794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Verifier</a:t>
                      </a:r>
                      <a:r>
                        <a:rPr lang="ko-KR" sz="1600" b="1" dirty="0"/>
                        <a:t> Oracle Access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Repeatedly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query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the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verifier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057097"/>
                  </a:ext>
                </a:extLst>
              </a:tr>
              <a:tr h="3697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b="1" dirty="0" err="1"/>
                        <a:t>Surrogate</a:t>
                      </a:r>
                      <a:r>
                        <a:rPr lang="ko-KR" sz="1600" b="1" dirty="0"/>
                        <a:t> </a:t>
                      </a:r>
                      <a:r>
                        <a:rPr lang="ko-KR" sz="1600" b="1" dirty="0" err="1"/>
                        <a:t>Model</a:t>
                      </a:r>
                      <a:r>
                        <a:rPr lang="ko-KR" sz="1600" b="1" dirty="0"/>
                        <a:t> Access</a:t>
                      </a:r>
                    </a:p>
                  </a:txBody>
                  <a:tcPr anchor="ctr">
                    <a:solidFill>
                      <a:srgbClr val="EE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400" dirty="0" err="1"/>
                        <a:t>Use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other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models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for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paraphrasing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or</a:t>
                      </a:r>
                      <a:r>
                        <a:rPr lang="ko-KR" sz="1400" dirty="0"/>
                        <a:t> </a:t>
                      </a:r>
                      <a:r>
                        <a:rPr lang="ko-KR" sz="1400" dirty="0" err="1"/>
                        <a:t>editing</a:t>
                      </a:r>
                      <a:endParaRPr lang="ko-KR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561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008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24B7A-6E05-FD79-49F3-6A9EC08C0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B756FC-D671-B805-9A10-985FB911D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2" y="287560"/>
            <a:ext cx="11355107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Key aspects of evaluation </a:t>
            </a:r>
            <a:r>
              <a:rPr lang="en-US" altLang="ko-KR" sz="3200" b="1" dirty="0"/>
              <a:t>-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①</a:t>
            </a:r>
            <a:r>
              <a:rPr lang="ko-KR" altLang="en-US" sz="3200" b="1" dirty="0"/>
              <a:t> </a:t>
            </a:r>
            <a:r>
              <a:rPr lang="ko-KR" altLang="ko-KR" sz="3200" b="1" dirty="0" err="1"/>
              <a:t>Detection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Effectiveness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23EC93-0F06-3585-C12E-F3976A02E9B0}"/>
              </a:ext>
            </a:extLst>
          </p:cNvPr>
          <p:cNvSpPr txBox="1"/>
          <p:nvPr/>
        </p:nvSpPr>
        <p:spPr>
          <a:xfrm>
            <a:off x="606520" y="1298576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“</a:t>
            </a:r>
            <a:r>
              <a:rPr lang="ko-KR" altLang="ko-KR" dirty="0" err="1"/>
              <a:t>Effective</a:t>
            </a:r>
            <a:r>
              <a:rPr lang="ko-KR" altLang="ko-KR" dirty="0"/>
              <a:t> </a:t>
            </a:r>
            <a:r>
              <a:rPr lang="ko-KR" altLang="ko-KR" dirty="0" err="1"/>
              <a:t>detection</a:t>
            </a:r>
            <a:r>
              <a:rPr lang="ko-KR" altLang="ko-KR" dirty="0"/>
              <a:t> </a:t>
            </a:r>
            <a:r>
              <a:rPr lang="ko-KR" altLang="ko-KR" dirty="0" err="1"/>
              <a:t>with</a:t>
            </a:r>
            <a:r>
              <a:rPr lang="ko-KR" altLang="ko-KR" dirty="0"/>
              <a:t> </a:t>
            </a:r>
            <a:r>
              <a:rPr lang="ko-KR" altLang="ko-KR" dirty="0" err="1"/>
              <a:t>a</a:t>
            </a:r>
            <a:r>
              <a:rPr lang="ko-KR" altLang="ko-KR" dirty="0"/>
              <a:t> </a:t>
            </a:r>
            <a:r>
              <a:rPr lang="ko-KR" altLang="ko-KR" dirty="0" err="1"/>
              <a:t>low</a:t>
            </a:r>
            <a:r>
              <a:rPr lang="ko-KR" altLang="ko-KR" dirty="0"/>
              <a:t> </a:t>
            </a:r>
            <a:r>
              <a:rPr lang="ko-KR" altLang="ko-KR" dirty="0" err="1"/>
              <a:t>false-positive</a:t>
            </a:r>
            <a:r>
              <a:rPr lang="ko-KR" altLang="ko-KR" dirty="0"/>
              <a:t> </a:t>
            </a:r>
            <a:r>
              <a:rPr lang="ko-KR" altLang="ko-KR" dirty="0" err="1"/>
              <a:t>rate</a:t>
            </a:r>
            <a:r>
              <a:rPr lang="en-US" altLang="ko-KR" dirty="0"/>
              <a:t>”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EACEC-DA24-6601-F3D9-57868B5C6974}"/>
              </a:ext>
            </a:extLst>
          </p:cNvPr>
          <p:cNvSpPr txBox="1"/>
          <p:nvPr/>
        </p:nvSpPr>
        <p:spPr>
          <a:xfrm>
            <a:off x="606520" y="1902975"/>
            <a:ext cx="6097772" cy="2630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ko-KR" sz="1600" b="1" dirty="0"/>
              <a:t>AUROC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Trade-off between True Positive Rate and False Positive Rate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Overall detection performance</a:t>
            </a:r>
          </a:p>
          <a:p>
            <a:pPr>
              <a:lnSpc>
                <a:spcPct val="150000"/>
              </a:lnSpc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Fixed FPR Comparisons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Fix FPR at a low level (e.g., 0.1%)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Evaluate detection performance at the fixed FPR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C0B7B-8D44-D3C0-FFCE-776F9C9AA9E6}"/>
              </a:ext>
            </a:extLst>
          </p:cNvPr>
          <p:cNvSpPr txBox="1"/>
          <p:nvPr/>
        </p:nvSpPr>
        <p:spPr>
          <a:xfrm>
            <a:off x="606520" y="5434641"/>
            <a:ext cx="6097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2000" b="1" dirty="0" err="1">
                <a:solidFill>
                  <a:schemeClr val="accent1"/>
                </a:solidFill>
              </a:rPr>
              <a:t>Theoretical</a:t>
            </a:r>
            <a:r>
              <a:rPr lang="ko-KR" altLang="ko-KR" sz="2000" b="1" dirty="0">
                <a:solidFill>
                  <a:schemeClr val="accent1"/>
                </a:solidFill>
              </a:rPr>
              <a:t> </a:t>
            </a:r>
            <a:r>
              <a:rPr lang="ko-KR" altLang="ko-KR" sz="2000" b="1" dirty="0" err="1">
                <a:solidFill>
                  <a:schemeClr val="accent1"/>
                </a:solidFill>
              </a:rPr>
              <a:t>Bounds</a:t>
            </a:r>
            <a:r>
              <a:rPr lang="ko-KR" altLang="ko-KR" sz="2000" b="1" dirty="0">
                <a:solidFill>
                  <a:schemeClr val="accent1"/>
                </a:solidFill>
              </a:rPr>
              <a:t> + </a:t>
            </a:r>
            <a:r>
              <a:rPr lang="ko-KR" altLang="ko-KR" sz="2000" b="1" dirty="0" err="1">
                <a:solidFill>
                  <a:schemeClr val="accent1"/>
                </a:solidFill>
              </a:rPr>
              <a:t>Empirical</a:t>
            </a:r>
            <a:r>
              <a:rPr lang="ko-KR" altLang="ko-KR" sz="2000" b="1" dirty="0">
                <a:solidFill>
                  <a:schemeClr val="accent1"/>
                </a:solidFill>
              </a:rPr>
              <a:t> </a:t>
            </a:r>
            <a:r>
              <a:rPr lang="ko-KR" altLang="ko-KR" sz="2000" b="1" dirty="0" err="1">
                <a:solidFill>
                  <a:schemeClr val="accent1"/>
                </a:solidFill>
              </a:rPr>
              <a:t>Measurements</a:t>
            </a:r>
            <a:endParaRPr lang="ko-KR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FEBFEA-6F2B-8987-F1A1-958717A402C3}"/>
              </a:ext>
            </a:extLst>
          </p:cNvPr>
          <p:cNvSpPr txBox="1"/>
          <p:nvPr/>
        </p:nvSpPr>
        <p:spPr>
          <a:xfrm>
            <a:off x="7171093" y="6108775"/>
            <a:ext cx="4838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ko-KR" altLang="en-US" sz="1200" b="1" dirty="0"/>
              <a:t>* </a:t>
            </a:r>
            <a:r>
              <a:rPr lang="ko-KR" altLang="ko-KR" sz="1200" b="1" dirty="0"/>
              <a:t>FPR (</a:t>
            </a:r>
            <a:r>
              <a:rPr lang="ko-KR" altLang="ko-KR" sz="1200" b="1" dirty="0" err="1"/>
              <a:t>False</a:t>
            </a:r>
            <a:r>
              <a:rPr lang="ko-KR" altLang="ko-KR" sz="1200" b="1" dirty="0"/>
              <a:t> </a:t>
            </a:r>
            <a:r>
              <a:rPr lang="ko-KR" altLang="ko-KR" sz="1200" b="1" dirty="0" err="1"/>
              <a:t>Positive</a:t>
            </a:r>
            <a:r>
              <a:rPr lang="ko-KR" altLang="ko-KR" sz="1200" b="1" dirty="0"/>
              <a:t> </a:t>
            </a:r>
            <a:r>
              <a:rPr lang="ko-KR" altLang="ko-KR" sz="1200" b="1" dirty="0" err="1"/>
              <a:t>Rate</a:t>
            </a:r>
            <a:r>
              <a:rPr lang="ko-KR" altLang="ko-KR" sz="1200" b="1" dirty="0"/>
              <a:t>):</a:t>
            </a:r>
            <a:r>
              <a:rPr lang="ko-KR" altLang="ko-KR" sz="1200" dirty="0"/>
              <a:t> </a:t>
            </a:r>
            <a:r>
              <a:rPr lang="ko-KR" altLang="ko-KR" sz="1200" dirty="0" err="1"/>
              <a:t>Human</a:t>
            </a:r>
            <a:r>
              <a:rPr lang="ko-KR" altLang="ko-KR" sz="1200" dirty="0"/>
              <a:t> </a:t>
            </a:r>
            <a:r>
              <a:rPr lang="ko-KR" altLang="ko-KR" sz="1200" dirty="0" err="1"/>
              <a:t>content</a:t>
            </a:r>
            <a:r>
              <a:rPr lang="ko-KR" altLang="ko-KR" sz="1200" dirty="0"/>
              <a:t> → </a:t>
            </a:r>
            <a:r>
              <a:rPr lang="ko-KR" altLang="ko-KR" sz="1200" dirty="0" err="1"/>
              <a:t>detected</a:t>
            </a:r>
            <a:r>
              <a:rPr lang="ko-KR" altLang="ko-KR" sz="1200" dirty="0"/>
              <a:t> </a:t>
            </a:r>
            <a:r>
              <a:rPr lang="ko-KR" altLang="ko-KR" sz="1200" dirty="0" err="1"/>
              <a:t>as</a:t>
            </a:r>
            <a:r>
              <a:rPr lang="ko-KR" altLang="ko-KR" sz="1200" dirty="0"/>
              <a:t> AI</a:t>
            </a:r>
            <a:endParaRPr lang="en-US" altLang="ko-KR" sz="1200" dirty="0"/>
          </a:p>
          <a:p>
            <a:pPr lvl="0"/>
            <a:r>
              <a:rPr lang="ko-KR" altLang="en-US" sz="1200" b="1" dirty="0"/>
              <a:t>* </a:t>
            </a:r>
            <a:r>
              <a:rPr lang="ko-KR" altLang="ko-KR" sz="1200" b="1" dirty="0"/>
              <a:t>FNR (</a:t>
            </a:r>
            <a:r>
              <a:rPr lang="ko-KR" altLang="ko-KR" sz="1200" b="1" dirty="0" err="1"/>
              <a:t>False</a:t>
            </a:r>
            <a:r>
              <a:rPr lang="ko-KR" altLang="ko-KR" sz="1200" b="1" dirty="0"/>
              <a:t> </a:t>
            </a:r>
            <a:r>
              <a:rPr lang="ko-KR" altLang="ko-KR" sz="1200" b="1" dirty="0" err="1"/>
              <a:t>Negative</a:t>
            </a:r>
            <a:r>
              <a:rPr lang="ko-KR" altLang="ko-KR" sz="1200" b="1" dirty="0"/>
              <a:t> </a:t>
            </a:r>
            <a:r>
              <a:rPr lang="ko-KR" altLang="ko-KR" sz="1200" b="1" dirty="0" err="1"/>
              <a:t>Rate</a:t>
            </a:r>
            <a:r>
              <a:rPr lang="ko-KR" altLang="ko-KR" sz="1200" b="1" dirty="0"/>
              <a:t>):</a:t>
            </a:r>
            <a:r>
              <a:rPr lang="ko-KR" altLang="ko-KR" sz="1200" dirty="0"/>
              <a:t> AI </a:t>
            </a:r>
            <a:r>
              <a:rPr lang="ko-KR" altLang="ko-KR" sz="1200" dirty="0" err="1"/>
              <a:t>content</a:t>
            </a:r>
            <a:r>
              <a:rPr lang="ko-KR" altLang="ko-KR" sz="1200" dirty="0"/>
              <a:t> → </a:t>
            </a:r>
            <a:r>
              <a:rPr lang="ko-KR" altLang="ko-KR" sz="1200" dirty="0" err="1"/>
              <a:t>detected</a:t>
            </a:r>
            <a:r>
              <a:rPr lang="ko-KR" altLang="ko-KR" sz="1200" dirty="0"/>
              <a:t> </a:t>
            </a:r>
            <a:r>
              <a:rPr lang="ko-KR" altLang="ko-KR" sz="1200" dirty="0" err="1"/>
              <a:t>as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Human</a:t>
            </a:r>
            <a:endParaRPr lang="ko-KR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6284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EEE00-D025-CE8A-DE34-AF8A503D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534E2-1FD2-D7AD-BCD9-2D3850717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Key aspects of evaluation </a:t>
            </a:r>
            <a:r>
              <a:rPr lang="en-US" altLang="ko-KR" sz="3200" b="1" dirty="0"/>
              <a:t>-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②</a:t>
            </a:r>
            <a:r>
              <a:rPr lang="ko-KR" altLang="en-US" sz="3200" b="1" dirty="0"/>
              <a:t> </a:t>
            </a:r>
            <a:r>
              <a:rPr lang="en" altLang="ko-KR" sz="3200" b="1" dirty="0"/>
              <a:t>Robustness Against Attacks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37116-AD94-73D7-9353-56925F609185}"/>
              </a:ext>
            </a:extLst>
          </p:cNvPr>
          <p:cNvSpPr txBox="1"/>
          <p:nvPr/>
        </p:nvSpPr>
        <p:spPr>
          <a:xfrm>
            <a:off x="978659" y="1352587"/>
            <a:ext cx="449710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ko-KR" sz="2000" b="1" dirty="0" err="1"/>
              <a:t>Evasion</a:t>
            </a:r>
            <a:r>
              <a:rPr lang="ko-KR" altLang="ko-KR" sz="2000" b="1" dirty="0"/>
              <a:t> </a:t>
            </a:r>
            <a:r>
              <a:rPr lang="ko-KR" altLang="ko-KR" sz="2000" b="1" dirty="0" err="1"/>
              <a:t>Attacks</a:t>
            </a:r>
            <a:endParaRPr lang="ko-KR" altLang="en-US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CC6EC7-DA20-A8ED-461F-F2456FA8163A}"/>
              </a:ext>
            </a:extLst>
          </p:cNvPr>
          <p:cNvSpPr txBox="1"/>
          <p:nvPr/>
        </p:nvSpPr>
        <p:spPr>
          <a:xfrm>
            <a:off x="978659" y="1913608"/>
            <a:ext cx="6097772" cy="3922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ko-KR" sz="1600" b="1" dirty="0"/>
              <a:t>① Edit Attacks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Text deletion / replacement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Image distortion / noise</a:t>
            </a:r>
          </a:p>
          <a:p>
            <a:pPr>
              <a:lnSpc>
                <a:spcPct val="150000"/>
              </a:lnSpc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② Regeneration Attacks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Paraphrasing / summarization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Regeneration with another model</a:t>
            </a:r>
          </a:p>
          <a:p>
            <a:pPr>
              <a:lnSpc>
                <a:spcPct val="150000"/>
              </a:lnSpc>
            </a:pPr>
            <a:endParaRPr lang="en" altLang="ko-KR" sz="1600" b="1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③ </a:t>
            </a:r>
            <a:r>
              <a:rPr lang="en" altLang="ko-KR" sz="1600" b="1" dirty="0" err="1"/>
              <a:t>Downsampling</a:t>
            </a:r>
            <a:r>
              <a:rPr lang="en" altLang="ko-KR" sz="1600" b="1" dirty="0"/>
              <a:t> Attacks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Extract only part of the output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dirty="0"/>
              <a:t>e.g., Emoji (Pineapple) Attack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433E1A-BC48-9ECB-FC69-C16160D7E450}"/>
              </a:ext>
            </a:extLst>
          </p:cNvPr>
          <p:cNvSpPr txBox="1"/>
          <p:nvPr/>
        </p:nvSpPr>
        <p:spPr>
          <a:xfrm>
            <a:off x="6328144" y="1352587"/>
            <a:ext cx="449710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" altLang="ko-KR" sz="2000" b="1" dirty="0"/>
              <a:t>Forging Attacks</a:t>
            </a:r>
            <a:endParaRPr lang="ko-KR" alt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CC12FB-DCA9-1CFB-8AAA-F1D238FA7696}"/>
              </a:ext>
            </a:extLst>
          </p:cNvPr>
          <p:cNvSpPr txBox="1"/>
          <p:nvPr/>
        </p:nvSpPr>
        <p:spPr>
          <a:xfrm>
            <a:off x="6328144" y="1913608"/>
            <a:ext cx="4497108" cy="1152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Make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non-watermarked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content</a:t>
            </a:r>
            <a:r>
              <a:rPr lang="ko-KR" altLang="ko-KR" sz="1600" dirty="0"/>
              <a:t> </a:t>
            </a:r>
            <a:r>
              <a:rPr lang="ko-KR" altLang="ko-KR" sz="1600" b="1" dirty="0" err="1"/>
              <a:t>appear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watermarked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May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not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require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b="1" dirty="0" err="1"/>
              <a:t>exact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key</a:t>
            </a:r>
            <a:endParaRPr lang="ko-KR" altLang="ko-K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FE8FEF-E4AA-2CD3-E07E-772554389047}"/>
              </a:ext>
            </a:extLst>
          </p:cNvPr>
          <p:cNvSpPr txBox="1"/>
          <p:nvPr/>
        </p:nvSpPr>
        <p:spPr>
          <a:xfrm>
            <a:off x="1643603" y="5781757"/>
            <a:ext cx="6097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ko-KR" altLang="ko-K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Word 🍍 Word 🍍 Word 🍍 Word</a:t>
            </a:r>
          </a:p>
        </p:txBody>
      </p:sp>
    </p:spTree>
    <p:extLst>
      <p:ext uri="{BB962C8B-B14F-4D97-AF65-F5344CB8AC3E}">
        <p14:creationId xmlns:p14="http://schemas.microsoft.com/office/powerpoint/2010/main" val="3419267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19FB9-9869-4CA6-72BA-3A4E28F2F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2C857E-4FDA-382D-0A91-9053494F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en" altLang="ko-KR" sz="3200" b="1" dirty="0"/>
              <a:t>Key aspects of evaluation </a:t>
            </a:r>
            <a:r>
              <a:rPr lang="en-US" altLang="ko-KR" sz="3200" b="1" dirty="0"/>
              <a:t>-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③</a:t>
            </a:r>
            <a:r>
              <a:rPr lang="ko-KR" altLang="en-US" sz="3200" b="1" dirty="0"/>
              <a:t> </a:t>
            </a:r>
            <a:r>
              <a:rPr lang="ko-KR" altLang="ko-KR" sz="3200" b="1" dirty="0" err="1"/>
              <a:t>Quality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Assessment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FB7B91-BCC6-EDE4-CE7F-9E26AD65A383}"/>
              </a:ext>
            </a:extLst>
          </p:cNvPr>
          <p:cNvSpPr txBox="1"/>
          <p:nvPr/>
        </p:nvSpPr>
        <p:spPr>
          <a:xfrm>
            <a:off x="978659" y="1916117"/>
            <a:ext cx="4497108" cy="400110"/>
          </a:xfrm>
          <a:prstGeom prst="rect">
            <a:avLst/>
          </a:prstGeom>
          <a:solidFill>
            <a:srgbClr val="EEF8FB"/>
          </a:solidFill>
        </p:spPr>
        <p:txBody>
          <a:bodyPr wrap="square">
            <a:spAutoFit/>
          </a:bodyPr>
          <a:lstStyle/>
          <a:p>
            <a:r>
              <a:rPr lang="ko-KR" altLang="ko-KR" sz="2000" b="1" dirty="0" err="1"/>
              <a:t>Text</a:t>
            </a:r>
            <a:r>
              <a:rPr lang="ko-KR" altLang="ko-KR" sz="2000" b="1" dirty="0"/>
              <a:t> </a:t>
            </a:r>
            <a:r>
              <a:rPr lang="ko-KR" altLang="ko-KR" sz="2000" b="1" dirty="0" err="1"/>
              <a:t>Quality</a:t>
            </a:r>
            <a:endParaRPr lang="ko-KR" alt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800BD6-2D18-9836-4CA3-7A39931BCB82}"/>
              </a:ext>
            </a:extLst>
          </p:cNvPr>
          <p:cNvSpPr txBox="1"/>
          <p:nvPr/>
        </p:nvSpPr>
        <p:spPr>
          <a:xfrm>
            <a:off x="978659" y="2381442"/>
            <a:ext cx="4794820" cy="365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Perplexity (PPL)</a:t>
            </a:r>
            <a:br>
              <a:rPr lang="en" altLang="ko-KR" sz="1400" dirty="0"/>
            </a:br>
            <a:r>
              <a:rPr lang="en" altLang="ko-KR" sz="1200" dirty="0"/>
              <a:t>Fluency of generated text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Diversity</a:t>
            </a:r>
            <a:br>
              <a:rPr lang="en" altLang="ko-KR" sz="1400" dirty="0"/>
            </a:br>
            <a:r>
              <a:rPr lang="en" altLang="ko-KR" sz="1200" dirty="0"/>
              <a:t>Diversity and repetition of generated text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MAUVE Score</a:t>
            </a:r>
            <a:br>
              <a:rPr lang="en" altLang="ko-KR" sz="1400" dirty="0"/>
            </a:br>
            <a:r>
              <a:rPr lang="en" altLang="ko-KR" sz="1200" dirty="0"/>
              <a:t>Similarity to human-written text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LLM-as-a-Judge</a:t>
            </a:r>
            <a:br>
              <a:rPr lang="en" altLang="ko-KR" sz="1400" dirty="0"/>
            </a:br>
            <a:r>
              <a:rPr lang="en" altLang="ko-KR" sz="1200" dirty="0"/>
              <a:t>Comparison of watermarked vs. unwatermarked text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Human Evaluation</a:t>
            </a:r>
            <a:br>
              <a:rPr lang="en" altLang="ko-KR" sz="1400" dirty="0"/>
            </a:br>
            <a:r>
              <a:rPr lang="en" altLang="ko-KR" sz="1200" dirty="0"/>
              <a:t>Clarity · Coherence · Overall quality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Task-specific Evaluation</a:t>
            </a:r>
            <a:br>
              <a:rPr lang="en" altLang="ko-KR" sz="1400" dirty="0"/>
            </a:br>
            <a:r>
              <a:rPr lang="en" altLang="ko-KR" sz="1200" dirty="0"/>
              <a:t>Evaluation based on specific tasks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8673C8-3C00-F204-EF11-21A2060B7875}"/>
              </a:ext>
            </a:extLst>
          </p:cNvPr>
          <p:cNvSpPr txBox="1"/>
          <p:nvPr/>
        </p:nvSpPr>
        <p:spPr>
          <a:xfrm>
            <a:off x="6328144" y="1916117"/>
            <a:ext cx="4497108" cy="400110"/>
          </a:xfrm>
          <a:prstGeom prst="rect">
            <a:avLst/>
          </a:prstGeom>
          <a:solidFill>
            <a:srgbClr val="EEF8FB"/>
          </a:solidFill>
        </p:spPr>
        <p:txBody>
          <a:bodyPr wrap="square">
            <a:spAutoFit/>
          </a:bodyPr>
          <a:lstStyle/>
          <a:p>
            <a:r>
              <a:rPr lang="ko-KR" altLang="ko-KR" sz="2000" b="1" dirty="0" err="1"/>
              <a:t>Image</a:t>
            </a:r>
            <a:r>
              <a:rPr lang="ko-KR" altLang="ko-KR" sz="2000" b="1" dirty="0"/>
              <a:t> </a:t>
            </a:r>
            <a:r>
              <a:rPr lang="ko-KR" altLang="ko-KR" sz="2000" b="1" dirty="0" err="1"/>
              <a:t>Quality</a:t>
            </a:r>
            <a:endParaRPr lang="ko-KR" alt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DD6ECF-31E7-2358-5F8A-430A67193CBC}"/>
              </a:ext>
            </a:extLst>
          </p:cNvPr>
          <p:cNvSpPr txBox="1"/>
          <p:nvPr/>
        </p:nvSpPr>
        <p:spPr>
          <a:xfrm>
            <a:off x="6328144" y="2381442"/>
            <a:ext cx="4497108" cy="974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PSNR / SSIM </a:t>
            </a:r>
          </a:p>
          <a:p>
            <a:pPr lvl="0">
              <a:lnSpc>
                <a:spcPct val="150000"/>
              </a:lnSpc>
            </a:pPr>
            <a:r>
              <a:rPr lang="ko-KR" altLang="en-US" sz="1200" dirty="0"/>
              <a:t>     </a:t>
            </a:r>
            <a:r>
              <a:rPr lang="en" altLang="ko-KR" sz="1200" dirty="0"/>
              <a:t>Quality of post-generation watermarked images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400" b="1" dirty="0"/>
              <a:t>Human Evaluation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E59236-5148-E599-4618-56E5825DFA53}"/>
              </a:ext>
            </a:extLst>
          </p:cNvPr>
          <p:cNvSpPr txBox="1"/>
          <p:nvPr/>
        </p:nvSpPr>
        <p:spPr>
          <a:xfrm>
            <a:off x="606519" y="1298576"/>
            <a:ext cx="8941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dirty="0" err="1"/>
              <a:t>Evaluate</a:t>
            </a:r>
            <a:r>
              <a:rPr lang="ko-KR" altLang="ko-KR" dirty="0"/>
              <a:t> </a:t>
            </a:r>
            <a:r>
              <a:rPr lang="ko-KR" altLang="ko-KR" dirty="0" err="1"/>
              <a:t>whether</a:t>
            </a:r>
            <a:r>
              <a:rPr lang="ko-KR" altLang="ko-KR" dirty="0"/>
              <a:t> </a:t>
            </a:r>
            <a:r>
              <a:rPr lang="ko-KR" altLang="ko-KR" dirty="0" err="1"/>
              <a:t>watermarking</a:t>
            </a:r>
            <a:r>
              <a:rPr lang="ko-KR" altLang="ko-KR" dirty="0"/>
              <a:t> </a:t>
            </a:r>
            <a:r>
              <a:rPr lang="ko-KR" altLang="ko-KR" dirty="0" err="1"/>
              <a:t>preserves</a:t>
            </a:r>
            <a:r>
              <a:rPr lang="ko-KR" altLang="ko-KR" dirty="0"/>
              <a:t> </a:t>
            </a:r>
            <a:r>
              <a:rPr lang="ko-KR" altLang="ko-KR" dirty="0" err="1"/>
              <a:t>the</a:t>
            </a:r>
            <a:r>
              <a:rPr lang="ko-KR" altLang="ko-KR" dirty="0"/>
              <a:t> </a:t>
            </a:r>
            <a:r>
              <a:rPr lang="ko-KR" altLang="ko-KR" dirty="0" err="1"/>
              <a:t>quality</a:t>
            </a:r>
            <a:r>
              <a:rPr lang="ko-KR" altLang="ko-KR" dirty="0"/>
              <a:t> of </a:t>
            </a:r>
            <a:r>
              <a:rPr lang="ko-KR" altLang="ko-KR" dirty="0" err="1"/>
              <a:t>the</a:t>
            </a:r>
            <a:r>
              <a:rPr lang="ko-KR" altLang="ko-KR" dirty="0"/>
              <a:t> </a:t>
            </a:r>
            <a:r>
              <a:rPr lang="ko-KR" altLang="ko-KR" dirty="0" err="1"/>
              <a:t>original</a:t>
            </a:r>
            <a:r>
              <a:rPr lang="ko-KR" altLang="ko-KR" dirty="0"/>
              <a:t> </a:t>
            </a:r>
            <a:r>
              <a:rPr lang="ko-KR" altLang="ko-KR" dirty="0" err="1"/>
              <a:t>content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6650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FF21A-0DAC-4F1D-DBCE-73364AE94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5EC9C6-50CF-3E7A-4B0C-6FB946D0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Representative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Schemes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–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Text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B59D47-0B6A-92B9-55DA-91696D04361D}"/>
              </a:ext>
            </a:extLst>
          </p:cNvPr>
          <p:cNvSpPr txBox="1"/>
          <p:nvPr/>
        </p:nvSpPr>
        <p:spPr>
          <a:xfrm>
            <a:off x="478928" y="1181043"/>
            <a:ext cx="11089295" cy="400110"/>
          </a:xfrm>
          <a:prstGeom prst="rect">
            <a:avLst/>
          </a:prstGeom>
          <a:solidFill>
            <a:srgbClr val="EEF8FB"/>
          </a:solidFill>
        </p:spPr>
        <p:txBody>
          <a:bodyPr wrap="square">
            <a:spAutoFit/>
          </a:bodyPr>
          <a:lstStyle/>
          <a:p>
            <a:r>
              <a:rPr lang="ko-KR" altLang="ko-KR" sz="2000" b="1" dirty="0" err="1"/>
              <a:t>Green-Red</a:t>
            </a:r>
            <a:r>
              <a:rPr lang="ko-KR" altLang="ko-KR" sz="2000" b="1" dirty="0"/>
              <a:t> </a:t>
            </a:r>
            <a:r>
              <a:rPr lang="ko-KR" altLang="ko-KR" sz="2000" b="1" dirty="0" err="1"/>
              <a:t>Watermark</a:t>
            </a:r>
            <a:endParaRPr lang="en-US" altLang="ko-KR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7E827-1F95-C0F7-B2E7-FB4EA491403F}"/>
              </a:ext>
            </a:extLst>
          </p:cNvPr>
          <p:cNvSpPr txBox="1"/>
          <p:nvPr/>
        </p:nvSpPr>
        <p:spPr>
          <a:xfrm>
            <a:off x="553356" y="1710712"/>
            <a:ext cx="5273286" cy="4476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Generation</a:t>
            </a:r>
            <a:endParaRPr lang="en-US" altLang="ko-KR" sz="1600" b="1" dirty="0"/>
          </a:p>
          <a:p>
            <a:pPr>
              <a:lnSpc>
                <a:spcPct val="150000"/>
              </a:lnSpc>
              <a:buNone/>
            </a:pPr>
            <a:endParaRPr lang="ko-KR" altLang="ko-KR" sz="1600" dirty="0"/>
          </a:p>
          <a:p>
            <a:pPr>
              <a:lnSpc>
                <a:spcPct val="150000"/>
              </a:lnSpc>
              <a:buNone/>
            </a:pPr>
            <a:r>
              <a:rPr lang="ko-KR" altLang="ko-KR" sz="1600" dirty="0"/>
              <a:t>① </a:t>
            </a:r>
            <a:r>
              <a:rPr lang="ko-KR" altLang="ko-KR" sz="1600" dirty="0" err="1"/>
              <a:t>Vocabulary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Partition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Partition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vocabulary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into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Red</a:t>
            </a:r>
            <a:r>
              <a:rPr lang="ko-KR" altLang="ko-KR" sz="1600" dirty="0"/>
              <a:t> (</a:t>
            </a:r>
            <a:r>
              <a:rPr lang="ko-KR" altLang="ko-KR" sz="1600" dirty="0" err="1"/>
              <a:t>R</a:t>
            </a:r>
            <a:r>
              <a:rPr lang="ko-KR" altLang="ko-KR" sz="1600" dirty="0"/>
              <a:t>) / </a:t>
            </a:r>
            <a:r>
              <a:rPr lang="ko-KR" altLang="ko-KR" sz="1600" dirty="0" err="1"/>
              <a:t>Green</a:t>
            </a:r>
            <a:r>
              <a:rPr lang="ko-KR" altLang="ko-KR" sz="1600" dirty="0"/>
              <a:t> (</a:t>
            </a:r>
            <a:r>
              <a:rPr lang="ko-KR" altLang="ko-KR" sz="1600" dirty="0" err="1"/>
              <a:t>G</a:t>
            </a:r>
            <a:r>
              <a:rPr lang="ko-KR" altLang="ko-KR" sz="1600" dirty="0"/>
              <a:t>) </a:t>
            </a:r>
            <a:r>
              <a:rPr lang="ko-KR" altLang="ko-KR" sz="1600" dirty="0" err="1"/>
              <a:t>Lists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Based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</a:t>
            </a:r>
            <a:r>
              <a:rPr lang="ko-KR" altLang="ko-KR" sz="1600" dirty="0"/>
              <a:t> PRF / </a:t>
            </a:r>
            <a:r>
              <a:rPr lang="ko-KR" altLang="ko-KR" sz="1600" dirty="0" err="1"/>
              <a:t>hash</a:t>
            </a:r>
            <a:r>
              <a:rPr lang="ko-KR" altLang="ko-KR" sz="1600" dirty="0"/>
              <a:t> </a:t>
            </a:r>
            <a:r>
              <a:rPr lang="ko-KR" altLang="ko-KR" sz="1600" dirty="0" err="1"/>
              <a:t>function</a:t>
            </a:r>
            <a:endParaRPr lang="ko-KR" altLang="ko-KR" sz="1600" dirty="0"/>
          </a:p>
          <a:p>
            <a:pPr>
              <a:lnSpc>
                <a:spcPct val="150000"/>
              </a:lnSpc>
              <a:buNone/>
            </a:pPr>
            <a:endParaRPr lang="ko-KR" altLang="ko-KR" sz="1600" dirty="0"/>
          </a:p>
          <a:p>
            <a:pPr>
              <a:lnSpc>
                <a:spcPct val="150000"/>
              </a:lnSpc>
              <a:buNone/>
            </a:pPr>
            <a:r>
              <a:rPr lang="ko-KR" altLang="ko-KR" sz="1600" dirty="0"/>
              <a:t>② </a:t>
            </a:r>
            <a:r>
              <a:rPr lang="ko-KR" altLang="ko-KR" sz="1600" dirty="0" err="1"/>
              <a:t>Green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Bias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Add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</a:t>
            </a:r>
            <a:r>
              <a:rPr lang="ko-KR" altLang="ko-KR" sz="1600" dirty="0"/>
              <a:t> </a:t>
            </a:r>
            <a:r>
              <a:rPr lang="ko-KR" altLang="ko-KR" sz="1600" dirty="0" err="1"/>
              <a:t>bias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δ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Green-token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logits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Increase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probability</a:t>
            </a:r>
            <a:r>
              <a:rPr lang="ko-KR" altLang="ko-KR" sz="1600" dirty="0"/>
              <a:t> of </a:t>
            </a:r>
            <a:r>
              <a:rPr lang="ko-KR" altLang="ko-KR" sz="1600" dirty="0" err="1"/>
              <a:t>Green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tokens</a:t>
            </a:r>
            <a:endParaRPr lang="ko-KR" altLang="ko-KR" sz="1600" dirty="0"/>
          </a:p>
          <a:p>
            <a:pPr>
              <a:lnSpc>
                <a:spcPct val="150000"/>
              </a:lnSpc>
              <a:buNone/>
            </a:pPr>
            <a:endParaRPr lang="ko-KR" altLang="ko-KR" sz="1600" dirty="0"/>
          </a:p>
          <a:p>
            <a:pPr>
              <a:lnSpc>
                <a:spcPct val="150000"/>
              </a:lnSpc>
              <a:buNone/>
            </a:pPr>
            <a:r>
              <a:rPr lang="ko-KR" altLang="ko-KR" sz="1600" dirty="0"/>
              <a:t>③ </a:t>
            </a:r>
            <a:r>
              <a:rPr lang="ko-KR" altLang="ko-KR" sz="1600" dirty="0" err="1"/>
              <a:t>Watermarked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Text</a:t>
            </a:r>
            <a:endParaRPr lang="ko-KR" altLang="ko-KR" sz="16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Higher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proportion</a:t>
            </a:r>
            <a:r>
              <a:rPr lang="ko-KR" altLang="ko-KR" sz="1600" dirty="0"/>
              <a:t> of </a:t>
            </a:r>
            <a:r>
              <a:rPr lang="ko-KR" altLang="ko-KR" sz="1600" dirty="0" err="1"/>
              <a:t>Green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tokens</a:t>
            </a:r>
            <a:endParaRPr lang="ko-KR" altLang="ko-KR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04D73-0A48-26AB-C0B3-976677B52523}"/>
              </a:ext>
            </a:extLst>
          </p:cNvPr>
          <p:cNvSpPr txBox="1"/>
          <p:nvPr/>
        </p:nvSpPr>
        <p:spPr>
          <a:xfrm>
            <a:off x="6223823" y="1710712"/>
            <a:ext cx="5273286" cy="2630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Detection</a:t>
            </a:r>
            <a:endParaRPr lang="ko-KR" altLang="ko-KR" sz="1600" dirty="0"/>
          </a:p>
          <a:p>
            <a:pPr lvl="0">
              <a:lnSpc>
                <a:spcPct val="150000"/>
              </a:lnSpc>
            </a:pPr>
            <a:endParaRPr lang="en-US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Categorize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Red</a:t>
            </a:r>
            <a:r>
              <a:rPr lang="ko-KR" altLang="ko-KR" sz="1600" dirty="0"/>
              <a:t> / </a:t>
            </a:r>
            <a:r>
              <a:rPr lang="ko-KR" altLang="ko-KR" sz="1600" dirty="0" err="1"/>
              <a:t>Green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using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same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hash</a:t>
            </a:r>
            <a:r>
              <a:rPr lang="ko-KR" altLang="ko-KR" sz="1600" dirty="0"/>
              <a:t> </a:t>
            </a:r>
            <a:r>
              <a:rPr lang="ko-KR" altLang="ko-KR" sz="1600" dirty="0" err="1"/>
              <a:t>function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Calculate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Green-token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ratio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Determine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whether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z-metric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exceeds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threshold</a:t>
            </a:r>
            <a:endParaRPr lang="ko-KR" altLang="ko-KR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CD99E0-3C3C-2C06-0A94-FB4F4AED3FB8}"/>
              </a:ext>
            </a:extLst>
          </p:cNvPr>
          <p:cNvSpPr txBox="1"/>
          <p:nvPr/>
        </p:nvSpPr>
        <p:spPr>
          <a:xfrm>
            <a:off x="6365360" y="5317660"/>
            <a:ext cx="6097772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ko-KR" b="1" dirty="0" err="1">
                <a:solidFill>
                  <a:schemeClr val="accent1"/>
                </a:solidFill>
              </a:rPr>
              <a:t>Limitation</a:t>
            </a:r>
            <a:endParaRPr lang="en-US" altLang="ko-KR" b="1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b="1" dirty="0">
                <a:solidFill>
                  <a:schemeClr val="accent1"/>
                </a:solidFill>
              </a:rPr>
              <a:t>=&gt;</a:t>
            </a:r>
            <a:r>
              <a:rPr lang="ko-KR" altLang="en-US" b="1" dirty="0">
                <a:solidFill>
                  <a:schemeClr val="accent1"/>
                </a:solidFill>
              </a:rPr>
              <a:t> </a:t>
            </a:r>
            <a:r>
              <a:rPr lang="ko-KR" altLang="ko-KR" dirty="0" err="1">
                <a:solidFill>
                  <a:schemeClr val="accent1"/>
                </a:solidFill>
              </a:rPr>
              <a:t>Nonzero</a:t>
            </a:r>
            <a:r>
              <a:rPr lang="ko-KR" altLang="ko-KR" dirty="0">
                <a:solidFill>
                  <a:schemeClr val="accent1"/>
                </a:solidFill>
              </a:rPr>
              <a:t> </a:t>
            </a:r>
            <a:r>
              <a:rPr lang="ko-KR" altLang="ko-KR" dirty="0" err="1">
                <a:solidFill>
                  <a:schemeClr val="accent1"/>
                </a:solidFill>
              </a:rPr>
              <a:t>distortion</a:t>
            </a:r>
            <a:r>
              <a:rPr lang="ko-KR" altLang="ko-KR" dirty="0">
                <a:solidFill>
                  <a:schemeClr val="accent1"/>
                </a:solidFill>
              </a:rPr>
              <a:t> </a:t>
            </a:r>
            <a:r>
              <a:rPr lang="ko-KR" altLang="ko-KR" dirty="0" err="1">
                <a:solidFill>
                  <a:schemeClr val="accent1"/>
                </a:solidFill>
              </a:rPr>
              <a:t>in</a:t>
            </a:r>
            <a:r>
              <a:rPr lang="ko-KR" altLang="ko-KR" dirty="0">
                <a:solidFill>
                  <a:schemeClr val="accent1"/>
                </a:solidFill>
              </a:rPr>
              <a:t> </a:t>
            </a:r>
            <a:r>
              <a:rPr lang="ko-KR" altLang="ko-KR" dirty="0" err="1">
                <a:solidFill>
                  <a:schemeClr val="accent1"/>
                </a:solidFill>
              </a:rPr>
              <a:t>token</a:t>
            </a:r>
            <a:r>
              <a:rPr lang="ko-KR" altLang="ko-KR" dirty="0">
                <a:solidFill>
                  <a:schemeClr val="accent1"/>
                </a:solidFill>
              </a:rPr>
              <a:t> </a:t>
            </a:r>
            <a:r>
              <a:rPr lang="ko-KR" altLang="ko-KR" dirty="0" err="1">
                <a:solidFill>
                  <a:schemeClr val="accent1"/>
                </a:solidFill>
              </a:rPr>
              <a:t>generation</a:t>
            </a:r>
            <a:endParaRPr lang="ko-KR" altLang="ko-K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216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5C500-F190-5480-0C4D-28D3265E9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2BF7DD-3B67-FB0E-24C3-623E6A4D1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Representative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Schemes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–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Text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FD0DB-1E41-125D-BD5F-2F2024E0C0C0}"/>
              </a:ext>
            </a:extLst>
          </p:cNvPr>
          <p:cNvSpPr txBox="1"/>
          <p:nvPr/>
        </p:nvSpPr>
        <p:spPr>
          <a:xfrm>
            <a:off x="574621" y="1375297"/>
            <a:ext cx="8059016" cy="410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1600" b="1" dirty="0" err="1"/>
              <a:t>Gumbel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Distortion-free watermarking using </a:t>
            </a:r>
            <a:r>
              <a:rPr lang="en" altLang="ko-KR" sz="1600" dirty="0" err="1"/>
              <a:t>pseudorandomness</a:t>
            </a:r>
            <a:endParaRPr lang="en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ko-KR" sz="1600" dirty="0"/>
          </a:p>
          <a:p>
            <a:pPr>
              <a:lnSpc>
                <a:spcPct val="150000"/>
              </a:lnSpc>
            </a:pPr>
            <a:r>
              <a:rPr lang="ko-KR" altLang="ko-KR" sz="1600" b="1" dirty="0" err="1"/>
              <a:t>Undetectable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Undetectable</a:t>
            </a:r>
            <a:r>
              <a:rPr lang="ko-KR" altLang="ko-KR" sz="1600" dirty="0"/>
              <a:t>, </a:t>
            </a:r>
            <a:r>
              <a:rPr lang="ko-KR" altLang="ko-KR" sz="1600" dirty="0" err="1"/>
              <a:t>but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vulnerable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substitutions</a:t>
            </a:r>
            <a:endParaRPr lang="en-US" altLang="ko-KR" sz="1600" dirty="0"/>
          </a:p>
          <a:p>
            <a:pPr lvl="0">
              <a:lnSpc>
                <a:spcPct val="150000"/>
              </a:lnSpc>
            </a:pPr>
            <a:endParaRPr lang="ko-KR" altLang="ko-KR" sz="1600" dirty="0"/>
          </a:p>
          <a:p>
            <a:pPr>
              <a:lnSpc>
                <a:spcPct val="150000"/>
              </a:lnSpc>
            </a:pPr>
            <a:r>
              <a:rPr lang="ko-KR" altLang="ko-KR" sz="1600" b="1" dirty="0" err="1"/>
              <a:t>Pseudorandom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Error-Correcting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Codes</a:t>
            </a:r>
            <a:r>
              <a:rPr lang="ko-KR" altLang="ko-KR" sz="1600" b="1" dirty="0"/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Undetectability</a:t>
            </a:r>
            <a:r>
              <a:rPr lang="ko-KR" altLang="ko-KR" sz="1600" dirty="0"/>
              <a:t> + </a:t>
            </a:r>
            <a:r>
              <a:rPr lang="ko-KR" altLang="ko-KR" sz="1600" dirty="0" err="1"/>
              <a:t>Robustness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through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pseudorandom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codes</a:t>
            </a:r>
            <a:endParaRPr lang="en-US" altLang="ko-KR" sz="1600" dirty="0"/>
          </a:p>
          <a:p>
            <a:pPr lvl="0">
              <a:lnSpc>
                <a:spcPct val="150000"/>
              </a:lnSpc>
            </a:pPr>
            <a:endParaRPr lang="ko-KR" altLang="ko-KR" sz="1600" dirty="0"/>
          </a:p>
          <a:p>
            <a:pPr>
              <a:lnSpc>
                <a:spcPct val="150000"/>
              </a:lnSpc>
            </a:pPr>
            <a:r>
              <a:rPr lang="ko-KR" altLang="ko-KR" sz="1600" b="1" dirty="0" err="1"/>
              <a:t>Semantic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Sentence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Watermark</a:t>
            </a:r>
            <a:r>
              <a:rPr lang="ko-KR" altLang="ko-KR" sz="1600" b="1" dirty="0"/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Sentence-level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watermarking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robust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token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modifications</a:t>
            </a:r>
            <a:endParaRPr lang="ko-KR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443344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37EFB-4678-11E3-8818-78571CB92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C2AC39-913C-D76C-A333-755D35AF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Representative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Schemes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–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Image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8AD1E-3918-1DF5-AD8F-15BB7CE20338}"/>
              </a:ext>
            </a:extLst>
          </p:cNvPr>
          <p:cNvSpPr txBox="1"/>
          <p:nvPr/>
        </p:nvSpPr>
        <p:spPr>
          <a:xfrm>
            <a:off x="574621" y="1375297"/>
            <a:ext cx="5273286" cy="3738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ko-KR" sz="1600" b="1" dirty="0"/>
              <a:t>Stable Signature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Fixed binary signature through model fine-tuning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May reduce generation quality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Vulnerable to regeneration attacks</a:t>
            </a:r>
            <a:endParaRPr lang="en" altLang="ko-KR" sz="1600" b="1" dirty="0"/>
          </a:p>
          <a:p>
            <a:pPr>
              <a:lnSpc>
                <a:spcPct val="150000"/>
              </a:lnSpc>
            </a:pPr>
            <a:endParaRPr lang="en" altLang="ko-KR" sz="1600" b="1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Tree-Ring Watermark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Ring pattern in latent space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May reduce quality and variability</a:t>
            </a:r>
          </a:p>
          <a:p>
            <a:pPr>
              <a:lnSpc>
                <a:spcPct val="150000"/>
              </a:lnSpc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b="1" dirty="0"/>
              <a:t>+</a:t>
            </a:r>
            <a:r>
              <a:rPr lang="ko-KR" altLang="en-US" sz="1600" b="1" dirty="0"/>
              <a:t> </a:t>
            </a:r>
            <a:r>
              <a:rPr lang="en" altLang="ko-KR" sz="1600" b="1" dirty="0"/>
              <a:t>Gaussian Shading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 </a:t>
            </a:r>
            <a:r>
              <a:rPr lang="en" altLang="ko-KR" sz="1600" b="1" dirty="0"/>
              <a:t>PRC Watermark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…</a:t>
            </a:r>
            <a:endParaRPr lang="en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2146131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D143C-88B5-26B9-C0EA-6348F1951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77EFEB-B4B9-70B0-3C8F-17A106930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Representative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Watermark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Schemes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–</a:t>
            </a:r>
            <a:r>
              <a:rPr lang="ko-KR" altLang="en-US" sz="3200" b="1" dirty="0"/>
              <a:t> </a:t>
            </a:r>
            <a:r>
              <a:rPr lang="en-US" altLang="ko-KR" sz="3200" b="1" dirty="0"/>
              <a:t>Video and Audio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087CCD-D651-265E-5465-FDDC267D18B6}"/>
              </a:ext>
            </a:extLst>
          </p:cNvPr>
          <p:cNvSpPr txBox="1"/>
          <p:nvPr/>
        </p:nvSpPr>
        <p:spPr>
          <a:xfrm>
            <a:off x="574621" y="1375297"/>
            <a:ext cx="5273286" cy="2630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1600" b="1" dirty="0" err="1"/>
              <a:t>Video</a:t>
            </a:r>
            <a:endParaRPr lang="ko-KR" altLang="ko-KR" sz="16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Traditional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video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watermarking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Frame-level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post-processing</a:t>
            </a:r>
            <a:endParaRPr lang="en-US" altLang="ko-KR" sz="1600" dirty="0"/>
          </a:p>
          <a:p>
            <a:pPr lvl="0">
              <a:lnSpc>
                <a:spcPct val="150000"/>
              </a:lnSpc>
            </a:pPr>
            <a:endParaRPr lang="ko-KR" altLang="ko-KR" sz="1600" dirty="0"/>
          </a:p>
          <a:p>
            <a:pPr>
              <a:lnSpc>
                <a:spcPct val="150000"/>
              </a:lnSpc>
            </a:pPr>
            <a:r>
              <a:rPr lang="ko-KR" altLang="ko-KR" sz="1600" b="1" dirty="0" err="1"/>
              <a:t>Audio</a:t>
            </a:r>
            <a:endParaRPr lang="ko-KR" altLang="ko-KR" sz="16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Trained</a:t>
            </a:r>
            <a:r>
              <a:rPr lang="ko-KR" altLang="ko-KR" sz="1600" dirty="0"/>
              <a:t> / </a:t>
            </a:r>
            <a:r>
              <a:rPr lang="ko-KR" altLang="ko-KR" sz="1600" dirty="0" err="1"/>
              <a:t>fine-tuned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watermark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encoders</a:t>
            </a:r>
            <a:endParaRPr lang="ko-KR" altLang="ko-KR" sz="16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 err="1"/>
              <a:t>Mainly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Text-to-Speech</a:t>
            </a:r>
            <a:endParaRPr lang="ko-KR" altLang="ko-KR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04760-07C7-60B3-49A8-821AF948DE20}"/>
              </a:ext>
            </a:extLst>
          </p:cNvPr>
          <p:cNvSpPr txBox="1"/>
          <p:nvPr/>
        </p:nvSpPr>
        <p:spPr>
          <a:xfrm>
            <a:off x="574621" y="4679454"/>
            <a:ext cx="7562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ko-KR" b="1" dirty="0" err="1"/>
              <a:t>Fewer</a:t>
            </a:r>
            <a:r>
              <a:rPr lang="ko-KR" altLang="ko-KR" b="1" dirty="0"/>
              <a:t> </a:t>
            </a:r>
            <a:r>
              <a:rPr lang="ko-KR" altLang="ko-KR" b="1" dirty="0" err="1"/>
              <a:t>GenAI-specific</a:t>
            </a:r>
            <a:r>
              <a:rPr lang="ko-KR" altLang="ko-KR" b="1" dirty="0"/>
              <a:t> </a:t>
            </a:r>
            <a:r>
              <a:rPr lang="ko-KR" altLang="ko-KR" b="1" dirty="0" err="1"/>
              <a:t>studies</a:t>
            </a:r>
            <a:r>
              <a:rPr lang="ko-KR" altLang="ko-KR" b="1" dirty="0"/>
              <a:t> </a:t>
            </a:r>
            <a:r>
              <a:rPr lang="ko-KR" altLang="ko-KR" b="1" dirty="0" err="1"/>
              <a:t>than</a:t>
            </a:r>
            <a:r>
              <a:rPr lang="ko-KR" altLang="ko-KR" b="1" dirty="0"/>
              <a:t> </a:t>
            </a:r>
            <a:r>
              <a:rPr lang="ko-KR" altLang="ko-KR" b="1" dirty="0" err="1"/>
              <a:t>text</a:t>
            </a:r>
            <a:r>
              <a:rPr lang="ko-KR" altLang="ko-KR" b="1" dirty="0"/>
              <a:t> and </a:t>
            </a:r>
            <a:r>
              <a:rPr lang="ko-KR" altLang="ko-KR" b="1" dirty="0" err="1"/>
              <a:t>image</a:t>
            </a:r>
            <a:r>
              <a:rPr lang="ko-KR" altLang="ko-KR" b="1" dirty="0"/>
              <a:t> </a:t>
            </a:r>
            <a:r>
              <a:rPr lang="ko-KR" altLang="ko-KR" b="1" dirty="0" err="1"/>
              <a:t>watermarking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3140014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9E719-7F79-4E0C-9D25-F8F26C69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F2946D-3DC7-32F6-CE68-C463782B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Open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Research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Problems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441851F-2B5B-1D88-0358-567E615D5849}"/>
              </a:ext>
            </a:extLst>
          </p:cNvPr>
          <p:cNvSpPr/>
          <p:nvPr/>
        </p:nvSpPr>
        <p:spPr>
          <a:xfrm>
            <a:off x="2500539" y="1286783"/>
            <a:ext cx="7898103" cy="829582"/>
          </a:xfrm>
          <a:prstGeom prst="rect">
            <a:avLst/>
          </a:prstGeom>
          <a:solidFill>
            <a:srgbClr val="EEF8FB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ko-KR" b="1" dirty="0">
                <a:solidFill>
                  <a:schemeClr val="tx1"/>
                </a:solidFill>
              </a:rPr>
              <a:t>Robustness &amp; Public Attribution</a:t>
            </a:r>
          </a:p>
          <a:p>
            <a:pPr algn="ctr"/>
            <a:r>
              <a:rPr lang="en" altLang="ko-KR" sz="1600" dirty="0">
                <a:solidFill>
                  <a:schemeClr val="tx1"/>
                </a:solidFill>
              </a:rPr>
              <a:t>Strong robustness + efficient public attribution remains challenging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24F4E2-F74F-9537-5666-2171D83619D1}"/>
              </a:ext>
            </a:extLst>
          </p:cNvPr>
          <p:cNvSpPr/>
          <p:nvPr/>
        </p:nvSpPr>
        <p:spPr>
          <a:xfrm>
            <a:off x="2500539" y="2365752"/>
            <a:ext cx="7898103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ko-KR" b="1" dirty="0">
                <a:solidFill>
                  <a:schemeClr val="tx1"/>
                </a:solidFill>
              </a:rPr>
              <a:t>Trade-offs Among Properties</a:t>
            </a:r>
          </a:p>
          <a:p>
            <a:pPr algn="ctr"/>
            <a:r>
              <a:rPr lang="en" altLang="ko-KR" sz="1600" dirty="0">
                <a:solidFill>
                  <a:schemeClr val="tx1"/>
                </a:solidFill>
              </a:rPr>
              <a:t>Need a better balance among desired properties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D4DFE65-2ABD-AD6F-60B1-EA9FB5859ED3}"/>
              </a:ext>
            </a:extLst>
          </p:cNvPr>
          <p:cNvSpPr/>
          <p:nvPr/>
        </p:nvSpPr>
        <p:spPr>
          <a:xfrm>
            <a:off x="2500539" y="3444721"/>
            <a:ext cx="7898103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ko-KR" b="1" dirty="0">
                <a:solidFill>
                  <a:schemeClr val="tx1"/>
                </a:solidFill>
              </a:rPr>
              <a:t>Proof-of-Generation</a:t>
            </a:r>
          </a:p>
          <a:p>
            <a:pPr algn="ctr"/>
            <a:r>
              <a:rPr lang="en" altLang="ko-KR" sz="1600" dirty="0">
                <a:solidFill>
                  <a:schemeClr val="tx1"/>
                </a:solidFill>
              </a:rPr>
              <a:t>Existing watermarks may not provide convincing proof of generation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52E896-2BD8-1993-3254-05300C8F0DE0}"/>
              </a:ext>
            </a:extLst>
          </p:cNvPr>
          <p:cNvSpPr/>
          <p:nvPr/>
        </p:nvSpPr>
        <p:spPr>
          <a:xfrm>
            <a:off x="2500539" y="4523690"/>
            <a:ext cx="7898103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ko-KR" b="1" dirty="0">
                <a:solidFill>
                  <a:schemeClr val="tx1"/>
                </a:solidFill>
              </a:rPr>
              <a:t>Semantic Watermarking</a:t>
            </a:r>
          </a:p>
          <a:p>
            <a:pPr algn="ctr"/>
            <a:r>
              <a:rPr lang="en" altLang="ko-KR" sz="1600" dirty="0">
                <a:solidFill>
                  <a:schemeClr val="tx1"/>
                </a:solidFill>
              </a:rPr>
              <a:t>Paragraph/document-level watermarking remains an open challenge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B93D25B-1FA7-F879-ED15-609565C2C3D6}"/>
              </a:ext>
            </a:extLst>
          </p:cNvPr>
          <p:cNvSpPr/>
          <p:nvPr/>
        </p:nvSpPr>
        <p:spPr>
          <a:xfrm>
            <a:off x="2500539" y="5613749"/>
            <a:ext cx="7898103" cy="829582"/>
          </a:xfrm>
          <a:prstGeom prst="rect">
            <a:avLst/>
          </a:prstGeom>
          <a:solidFill>
            <a:srgbClr val="EEF8FB"/>
          </a:solidFill>
          <a:ln>
            <a:solidFill>
              <a:srgbClr val="EEF8FB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b="1" dirty="0" err="1">
                <a:solidFill>
                  <a:schemeClr val="tx1"/>
                </a:solidFill>
              </a:rPr>
              <a:t>Open-Source</a:t>
            </a:r>
            <a:r>
              <a:rPr lang="ko-KR" altLang="ko-KR" b="1" dirty="0">
                <a:solidFill>
                  <a:schemeClr val="tx1"/>
                </a:solidFill>
              </a:rPr>
              <a:t> </a:t>
            </a:r>
            <a:r>
              <a:rPr lang="ko-KR" altLang="ko-KR" b="1" dirty="0" err="1">
                <a:solidFill>
                  <a:schemeClr val="tx1"/>
                </a:solidFill>
              </a:rPr>
              <a:t>Models</a:t>
            </a:r>
            <a:endParaRPr lang="ko-KR" altLang="ko-KR" dirty="0">
              <a:solidFill>
                <a:schemeClr val="tx1"/>
              </a:solidFill>
            </a:endParaRPr>
          </a:p>
          <a:p>
            <a:pPr lvl="0" algn="ctr"/>
            <a:r>
              <a:rPr lang="ko-KR" altLang="ko-KR" sz="1600" dirty="0" err="1">
                <a:solidFill>
                  <a:schemeClr val="tx1"/>
                </a:solidFill>
              </a:rPr>
              <a:t>Generation-based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watermarks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can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be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bypassed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by</a:t>
            </a:r>
            <a:r>
              <a:rPr lang="ko-KR" altLang="ko-KR" sz="1600" dirty="0">
                <a:solidFill>
                  <a:schemeClr val="tx1"/>
                </a:solidFill>
              </a:rPr>
              <a:t> </a:t>
            </a:r>
            <a:r>
              <a:rPr lang="ko-KR" altLang="ko-KR" sz="1600" dirty="0" err="1">
                <a:solidFill>
                  <a:schemeClr val="tx1"/>
                </a:solidFill>
              </a:rPr>
              <a:t>users</a:t>
            </a:r>
            <a:endParaRPr lang="ko-KR" altLang="ko-KR" sz="1600" dirty="0">
              <a:solidFill>
                <a:schemeClr val="tx1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EC2E83ED-DB7F-93BE-1F67-C4C54683401E}"/>
              </a:ext>
            </a:extLst>
          </p:cNvPr>
          <p:cNvSpPr/>
          <p:nvPr/>
        </p:nvSpPr>
        <p:spPr>
          <a:xfrm>
            <a:off x="2090242" y="1286783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1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BB07405-E40A-FFC1-5729-78676CF7FF34}"/>
              </a:ext>
            </a:extLst>
          </p:cNvPr>
          <p:cNvSpPr/>
          <p:nvPr/>
        </p:nvSpPr>
        <p:spPr>
          <a:xfrm>
            <a:off x="2090242" y="2376273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2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1985F080-3EE3-8192-9BB3-3AA2607DEC0C}"/>
              </a:ext>
            </a:extLst>
          </p:cNvPr>
          <p:cNvSpPr/>
          <p:nvPr/>
        </p:nvSpPr>
        <p:spPr>
          <a:xfrm>
            <a:off x="2090242" y="3444721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3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F6B2301-CFFC-77CC-F296-D037DB59C5B0}"/>
              </a:ext>
            </a:extLst>
          </p:cNvPr>
          <p:cNvSpPr/>
          <p:nvPr/>
        </p:nvSpPr>
        <p:spPr>
          <a:xfrm>
            <a:off x="2090242" y="4535265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4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1805F62-F59B-782A-DC7C-1C98A4731F8C}"/>
              </a:ext>
            </a:extLst>
          </p:cNvPr>
          <p:cNvSpPr/>
          <p:nvPr/>
        </p:nvSpPr>
        <p:spPr>
          <a:xfrm>
            <a:off x="2090241" y="5625324"/>
            <a:ext cx="820595" cy="8295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5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109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4A019-0B9B-B9E0-0F81-50A556C65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D48A14-F085-C02C-6F51-CE4E628C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Practical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Challenges</a:t>
            </a:r>
            <a:r>
              <a:rPr lang="ko-KR" altLang="ko-KR" sz="3200" b="1" dirty="0"/>
              <a:t> &amp; Future </a:t>
            </a:r>
            <a:r>
              <a:rPr lang="ko-KR" altLang="ko-KR" sz="3200" b="1" dirty="0" err="1"/>
              <a:t>Direction</a:t>
            </a:r>
            <a:r>
              <a:rPr lang="en-US" altLang="ko-KR" sz="3200" b="1" dirty="0"/>
              <a:t>s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88D3E-D2FB-4083-7CA4-5F03171DAF1E}"/>
              </a:ext>
            </a:extLst>
          </p:cNvPr>
          <p:cNvSpPr txBox="1"/>
          <p:nvPr/>
        </p:nvSpPr>
        <p:spPr>
          <a:xfrm>
            <a:off x="574621" y="1375297"/>
            <a:ext cx="7867630" cy="4476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ko-KR" sz="1600" b="1" dirty="0"/>
              <a:t>Privacy Risks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Watermarks may enable user tracking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Efficient Key Replacement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Key replacement can be difficult for fine-tuned models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Policy &amp; Standardization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Requires widespread adoption and coordination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" altLang="ko-KR" sz="1600" dirty="0"/>
          </a:p>
          <a:p>
            <a:pPr>
              <a:lnSpc>
                <a:spcPct val="150000"/>
              </a:lnSpc>
            </a:pPr>
            <a:r>
              <a:rPr lang="en" altLang="ko-KR" sz="1600" b="1" dirty="0"/>
              <a:t>Other Applications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Model watermarking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Dataset watermarking</a:t>
            </a:r>
          </a:p>
        </p:txBody>
      </p:sp>
    </p:spTree>
    <p:extLst>
      <p:ext uri="{BB962C8B-B14F-4D97-AF65-F5344CB8AC3E}">
        <p14:creationId xmlns:p14="http://schemas.microsoft.com/office/powerpoint/2010/main" val="1832057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75970-6544-D5E4-F556-AAA76F63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E1533A-75D4-8E9F-F093-3112B830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69" y="272199"/>
            <a:ext cx="11659908" cy="908844"/>
          </a:xfrm>
        </p:spPr>
        <p:txBody>
          <a:bodyPr>
            <a:normAutofit/>
          </a:bodyPr>
          <a:lstStyle/>
          <a:p>
            <a:r>
              <a:rPr lang="ko-KR" altLang="ko-KR" sz="3200" b="1" dirty="0" err="1"/>
              <a:t>Conclusion</a:t>
            </a:r>
            <a:endParaRPr kumimoji="1" lang="ko-KR" altLang="en-US" sz="3200" b="1" dirty="0">
              <a:latin typeface="+mn-lt"/>
              <a:ea typeface="NanumGothic" panose="020D0604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663A8C-4576-5380-6D0F-52FA4ECBA335}"/>
              </a:ext>
            </a:extLst>
          </p:cNvPr>
          <p:cNvSpPr txBox="1"/>
          <p:nvPr/>
        </p:nvSpPr>
        <p:spPr>
          <a:xfrm>
            <a:off x="659681" y="1322134"/>
            <a:ext cx="9451881" cy="1937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ko-KR" b="1" dirty="0"/>
              <a:t>Watermarking for AI-Generated Content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A promising approach for distinguishing AI-generated and human-created content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Requires consideration of properties, threats, and evaluation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Still faces technical and practical challenges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ko-KR" sz="1600" dirty="0"/>
              <a:t>Future research can further improve watermark performance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CE3F3-9588-9E44-5613-0BA088CA0921}"/>
              </a:ext>
            </a:extLst>
          </p:cNvPr>
          <p:cNvSpPr txBox="1"/>
          <p:nvPr/>
        </p:nvSpPr>
        <p:spPr>
          <a:xfrm>
            <a:off x="659681" y="4072269"/>
            <a:ext cx="7461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ko-KR" sz="2400" b="1" dirty="0" err="1">
                <a:solidFill>
                  <a:schemeClr val="accent1"/>
                </a:solidFill>
              </a:rPr>
              <a:t>Toward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safer</a:t>
            </a:r>
            <a:r>
              <a:rPr lang="ko-KR" altLang="ko-KR" sz="2400" b="1" dirty="0">
                <a:solidFill>
                  <a:schemeClr val="accent1"/>
                </a:solidFill>
              </a:rPr>
              <a:t> and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more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trustworthy</a:t>
            </a:r>
            <a:r>
              <a:rPr lang="ko-KR" altLang="ko-KR" sz="2400" b="1" dirty="0">
                <a:solidFill>
                  <a:schemeClr val="accent1"/>
                </a:solidFill>
              </a:rPr>
              <a:t>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use</a:t>
            </a:r>
            <a:r>
              <a:rPr lang="ko-KR" altLang="ko-KR" sz="2400" b="1" dirty="0">
                <a:solidFill>
                  <a:schemeClr val="accent1"/>
                </a:solidFill>
              </a:rPr>
              <a:t> of </a:t>
            </a:r>
            <a:r>
              <a:rPr lang="ko-KR" altLang="ko-KR" sz="2400" b="1" dirty="0" err="1">
                <a:solidFill>
                  <a:schemeClr val="accent1"/>
                </a:solidFill>
              </a:rPr>
              <a:t>GenAI</a:t>
            </a:r>
            <a:endParaRPr kumimoji="1" lang="ko-KR" alt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0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7B38-94B9-7652-7B7B-B286AD5E0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321274-4BC3-A60C-B5D0-19270E7A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603" y="2974578"/>
            <a:ext cx="3842794" cy="908844"/>
          </a:xfrm>
        </p:spPr>
        <p:txBody>
          <a:bodyPr>
            <a:noAutofit/>
          </a:bodyPr>
          <a:lstStyle/>
          <a:p>
            <a:r>
              <a:rPr kumimoji="1" lang="en-US" altLang="ko-KR" sz="5400" b="1" dirty="0">
                <a:latin typeface="+mn-lt"/>
                <a:ea typeface="NanumGothic" panose="020D0604000000000000" pitchFamily="34" charset="-127"/>
              </a:rPr>
              <a:t>Thank you</a:t>
            </a:r>
            <a:endParaRPr kumimoji="1" lang="ko-KR" altLang="en-US" sz="5400" b="1" dirty="0">
              <a:latin typeface="+mn-lt"/>
              <a:ea typeface="NanumGothic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2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865B089-DED7-3644-8520-E39C0D12814D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0a3b0458-faf4-46bf-b913-a664c6be8af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8797</TotalTime>
  <Words>1345</Words>
  <Application>Microsoft Macintosh PowerPoint</Application>
  <PresentationFormat>와이드스크린</PresentationFormat>
  <Paragraphs>305</Paragraphs>
  <Slides>23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7" baseType="lpstr">
      <vt:lpstr>맑은 고딕</vt:lpstr>
      <vt:lpstr>Arial</vt:lpstr>
      <vt:lpstr>Cambria Math</vt:lpstr>
      <vt:lpstr>Office 테마</vt:lpstr>
      <vt:lpstr>SoK: Watermarking for  AI-Generated Content </vt:lpstr>
      <vt:lpstr>Gen AI and Watermarking scheme</vt:lpstr>
      <vt:lpstr>Limitations of Existing Approaches</vt:lpstr>
      <vt:lpstr>Why Watermarking?</vt:lpstr>
      <vt:lpstr>Comparison with Prior Surveys</vt:lpstr>
      <vt:lpstr>Limitations of Post-hoc Detection</vt:lpstr>
      <vt:lpstr>History of Watermarking</vt:lpstr>
      <vt:lpstr>Why Watermark GenAI Content?</vt:lpstr>
      <vt:lpstr>Basic Watermarking Scheme</vt:lpstr>
      <vt:lpstr>Desired Properties of Watermarking</vt:lpstr>
      <vt:lpstr>Threat Models — Attack Objectives</vt:lpstr>
      <vt:lpstr>Adversary Knowledge &amp; Capabilities</vt:lpstr>
      <vt:lpstr>Key aspects of evaluation - ① Detection Effectiveness</vt:lpstr>
      <vt:lpstr>Key aspects of evaluation - ② Robustness Against Attacks</vt:lpstr>
      <vt:lpstr>Key aspects of evaluation - ③ Quality Assessment</vt:lpstr>
      <vt:lpstr>Representative Watermark Schemes – Text</vt:lpstr>
      <vt:lpstr>Representative Watermark Schemes – Text</vt:lpstr>
      <vt:lpstr>Representative Watermark Schemes – Image</vt:lpstr>
      <vt:lpstr>Representative Watermark Schemes – Video and Audio</vt:lpstr>
      <vt:lpstr>Open Research Problems</vt:lpstr>
      <vt:lpstr>Practical Challenges &amp; Future Directions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지소영</dc:creator>
  <cp:lastModifiedBy>지소영</cp:lastModifiedBy>
  <cp:revision>3</cp:revision>
  <dcterms:created xsi:type="dcterms:W3CDTF">2026-09-16T05:54:21Z</dcterms:created>
  <dcterms:modified xsi:type="dcterms:W3CDTF">2026-09-23T02:54:32Z</dcterms:modified>
</cp:coreProperties>
</file>