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89" r:id="rId5"/>
    <p:sldId id="259" r:id="rId6"/>
    <p:sldId id="260" r:id="rId7"/>
    <p:sldId id="290" r:id="rId8"/>
    <p:sldId id="262" r:id="rId9"/>
    <p:sldId id="264" r:id="rId10"/>
    <p:sldId id="265" r:id="rId11"/>
    <p:sldId id="291" r:id="rId12"/>
    <p:sldId id="292" r:id="rId13"/>
    <p:sldId id="293" r:id="rId14"/>
    <p:sldId id="266" r:id="rId15"/>
    <p:sldId id="267" r:id="rId16"/>
    <p:sldId id="294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95" r:id="rId27"/>
    <p:sldId id="278" r:id="rId28"/>
    <p:sldId id="281" r:id="rId29"/>
    <p:sldId id="282" r:id="rId30"/>
    <p:sldId id="283" r:id="rId31"/>
    <p:sldId id="296" r:id="rId32"/>
    <p:sldId id="314" r:id="rId33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61" autoAdjust="0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6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8074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E89A0-F8EF-59B3-91BB-3F6AB0D0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281F8E-1207-B516-1DA3-D9D2BEE2EC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DACF69-9C35-5BE4-DA26-1756A2249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DBA4C-CA17-7448-602B-B3C107E834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25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E43F1-3587-4315-31F8-F868ED953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56CF72-F110-45E0-B1A0-2621CAB405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F92CB7-D784-D91E-CCB7-9422C6D68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5A54C-1306-1250-19F3-F6C5B6987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36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7DBD3-7CA5-684D-0F6B-3D26F95AE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1CD9EB-81FD-ABF3-18BD-3B5D10129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2F682-B5AF-20C9-6A04-0775EC572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616F0-F74D-FF6F-3E86-B0348A76E0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42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CC5D-3461-27E9-9362-960AB2860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6FA74E-B945-EC4B-CA44-219954FAA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53BE9-37CC-32EE-1A15-782EB4AC4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8E5D3-52B9-4428-0D1D-CAE7840CE9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4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1DCF5-C68F-1992-8724-B80EE6939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73E7A-20A6-F2A1-8194-A21D93AC27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7408DB-7AC2-501E-DB1C-715C408D4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EA3C0-E06F-811F-48DD-E4BD43206C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437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47E3D-F05D-3B6C-266B-624B97F9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5FB70F-A1CC-D07A-AC66-6FE1B3D0A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DCD70-BACD-6B7B-9271-7E51BFEA3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CB246-3AD2-6599-9E58-5316D6AF9F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09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51252-79F1-3744-B759-E5F455521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0EB50-3BCC-C5AD-B94A-E35A37B95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5DB000-C6DA-37BB-A0F5-26D867661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A5686-DEAD-66C5-FDE6-787FB1D51C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972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54710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65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048256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ZIP isn’t your ZIP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32688" y="2770632"/>
            <a:ext cx="72786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Identifying and Exploiting Semantic Gaps Between ZIP Parsers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05840" y="3685032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Yufan You, Jianjun Chen, Qi Wang, Haixin Duan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USENIX Security 2025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1005840" y="4873752"/>
            <a:ext cx="7132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Kyungchan Kim, AASLAB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2026-09-30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 is more than an archive format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22960" y="1037844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All these file formats use ZIP as the underlying container.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685800" y="1628354"/>
            <a:ext cx="1691640" cy="9601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777240" y="1701506"/>
            <a:ext cx="15087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85800" y="269820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</a:rPr>
              <a:t>OOXML / ODF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679192" y="1628354"/>
            <a:ext cx="1691640" cy="9601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2770632" y="1701506"/>
            <a:ext cx="15087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2679192" y="269820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</a:rPr>
              <a:t>JAR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72584" y="1628354"/>
            <a:ext cx="1691640" cy="9601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4764024" y="1701506"/>
            <a:ext cx="15087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672584" y="269820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</a:rPr>
              <a:t>APK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665976" y="1628354"/>
            <a:ext cx="1691640" cy="9601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757416" y="1701506"/>
            <a:ext cx="15087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65976" y="269820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</a:rPr>
              <a:t>VSIX / XPI / CRX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4400" y="2944729"/>
            <a:ext cx="7315200" cy="1051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parser bug can affect far more than “unzipping a file.”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68680" y="5705206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1005840" y="585151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ZIP is a container, parser semantics become part of the application security boundary.</a:t>
            </a:r>
            <a:endParaRPr lang="en-US" sz="1500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09600577-D172-48F4-130D-A1217D461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166" y="3553973"/>
            <a:ext cx="2151034" cy="13776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80937BB-1FC9-C9BC-07FA-F4A29CE9FF03}"/>
              </a:ext>
            </a:extLst>
          </p:cNvPr>
          <p:cNvSpPr txBox="1"/>
          <p:nvPr/>
        </p:nvSpPr>
        <p:spPr>
          <a:xfrm>
            <a:off x="6605698" y="4860667"/>
            <a:ext cx="15985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900" dirty="0"/>
              <a:t>Open a pptx file with </a:t>
            </a:r>
            <a:r>
              <a:rPr lang="en-US" altLang="ko-KR" sz="900" dirty="0" err="1"/>
              <a:t>BandiZip</a:t>
            </a:r>
            <a:endParaRPr lang="ko-KR" altLang="en-US" sz="900" dirty="0"/>
          </a:p>
        </p:txBody>
      </p:sp>
      <p:sp>
        <p:nvSpPr>
          <p:cNvPr id="19" name="슬라이드 번호 개체 틀 18">
            <a:extLst>
              <a:ext uri="{FF2B5EF4-FFF2-40B4-BE49-F238E27FC236}">
                <a16:creationId xmlns:a16="http://schemas.microsoft.com/office/drawing/2014/main" id="{15D235F1-D489-297A-EA8F-D851647807E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Problem: One ZIP, Multiple Meanings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85800" y="1870790"/>
            <a:ext cx="1965960" cy="530352"/>
          </a:xfrm>
          <a:prstGeom prst="roundRect">
            <a:avLst>
              <a:gd name="adj" fmla="val 862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731520" y="1898222"/>
            <a:ext cx="1874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Scanner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92240" y="1870790"/>
            <a:ext cx="1965960" cy="530352"/>
          </a:xfrm>
          <a:prstGeom prst="roundRect">
            <a:avLst>
              <a:gd name="adj" fmla="val 862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6537960" y="1898222"/>
            <a:ext cx="1874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10712" y="1528732"/>
            <a:ext cx="2286000" cy="86868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3502152" y="1601884"/>
            <a:ext cx="21031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ZIP bytes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320540" y="261313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13232" y="2922350"/>
            <a:ext cx="1920240" cy="960120"/>
          </a:xfrm>
          <a:prstGeom prst="rect">
            <a:avLst/>
          </a:prstGeom>
          <a:solidFill>
            <a:srgbClr val="FFFFFF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804672" y="2995502"/>
            <a:ext cx="17373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Parser A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“benign content”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510528" y="2922350"/>
            <a:ext cx="1920240" cy="960120"/>
          </a:xfrm>
          <a:prstGeom prst="rect">
            <a:avLst/>
          </a:prstGeom>
          <a:solidFill>
            <a:srgbClr val="FFFFFF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583920" y="2995502"/>
            <a:ext cx="180209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Parser B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“malicious content”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3246120" y="3333830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2937"/>
                </a:solidFill>
              </a:rPr>
              <a:t>Semantic gap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331720" y="4202510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ko-KR" sz="1700" dirty="0">
                <a:solidFill>
                  <a:srgbClr val="6B7280"/>
                </a:solidFill>
              </a:rPr>
              <a:t>Security Scanner Interpretation </a:t>
            </a:r>
            <a:br>
              <a:rPr lang="en-US" altLang="ko-KR" sz="1700" dirty="0">
                <a:solidFill>
                  <a:srgbClr val="6B7280"/>
                </a:solidFill>
              </a:rPr>
            </a:br>
            <a:r>
              <a:rPr lang="en-US" altLang="ko-KR" sz="1700" dirty="0">
                <a:solidFill>
                  <a:srgbClr val="6B7280"/>
                </a:solidFill>
              </a:rPr>
              <a:t>≠</a:t>
            </a:r>
            <a:br>
              <a:rPr lang="en-US" altLang="ko-KR" sz="1700" dirty="0">
                <a:solidFill>
                  <a:srgbClr val="6B7280"/>
                </a:solidFill>
              </a:rPr>
            </a:br>
            <a:r>
              <a:rPr lang="en-US" altLang="ko-KR" sz="1700" dirty="0">
                <a:solidFill>
                  <a:srgbClr val="6B7280"/>
                </a:solidFill>
              </a:rPr>
              <a:t>Application Interpretation</a:t>
            </a:r>
            <a:endParaRPr lang="en-US" altLang="ko-KR" sz="1700" dirty="0"/>
          </a:p>
        </p:txBody>
      </p:sp>
      <p:sp>
        <p:nvSpPr>
          <p:cNvPr id="17" name="Shape 15"/>
          <p:cNvSpPr/>
          <p:nvPr/>
        </p:nvSpPr>
        <p:spPr>
          <a:xfrm>
            <a:off x="804672" y="5678184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941832" y="582448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attacker does not need to break the parser — only make two parsers disagree.</a:t>
            </a:r>
            <a:endParaRPr lang="en-US" sz="1500" dirty="0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8CA5C49-A65F-6E6A-A8DF-3CF8D10ED31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FBC04-4ABB-8978-80D3-78DD1FFE0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353EAAE-AA91-5987-3067-46A9B9EB8C43}"/>
              </a:ext>
            </a:extLst>
          </p:cNvPr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Legacy Format with Decades of Compatibility</a:t>
            </a: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E3D0D45F-721E-9A8E-3439-740D8DE0F83C}"/>
              </a:ext>
            </a:extLst>
          </p:cNvPr>
          <p:cNvSpPr/>
          <p:nvPr/>
        </p:nvSpPr>
        <p:spPr>
          <a:xfrm>
            <a:off x="457200" y="2039112"/>
            <a:ext cx="2514600" cy="13716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0F82B8D1-A2F3-F777-AC72-BD2B7835E37D}"/>
              </a:ext>
            </a:extLst>
          </p:cNvPr>
          <p:cNvSpPr txBox="1"/>
          <p:nvPr/>
        </p:nvSpPr>
        <p:spPr>
          <a:xfrm>
            <a:off x="640080" y="2148840"/>
            <a:ext cx="2148840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1989</a:t>
            </a:r>
            <a:endParaRPr lang="en-US" sz="1800" dirty="0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9C9F59E0-1EED-54BB-7682-8B1963718DC1}"/>
              </a:ext>
            </a:extLst>
          </p:cNvPr>
          <p:cNvSpPr txBox="1"/>
          <p:nvPr/>
        </p:nvSpPr>
        <p:spPr>
          <a:xfrm>
            <a:off x="640080" y="2542032"/>
            <a:ext cx="2148840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PKWARE APPNOTE.txt</a:t>
            </a:r>
            <a:endParaRPr lang="en-US" sz="1150" dirty="0"/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98BAF7D7-FBC4-36B3-F600-712C453F00BF}"/>
              </a:ext>
            </a:extLst>
          </p:cNvPr>
          <p:cNvSpPr txBox="1"/>
          <p:nvPr/>
        </p:nvSpPr>
        <p:spPr>
          <a:xfrm>
            <a:off x="640080" y="2843784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 spec — loosely written</a:t>
            </a:r>
            <a:endParaRPr lang="en-US" sz="1000" dirty="0"/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29AE6C6A-ADA4-C413-679F-31D258BBFB27}"/>
              </a:ext>
            </a:extLst>
          </p:cNvPr>
          <p:cNvSpPr/>
          <p:nvPr/>
        </p:nvSpPr>
        <p:spPr>
          <a:xfrm>
            <a:off x="3108960" y="2039112"/>
            <a:ext cx="2514600" cy="13716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77686494-52CF-3A71-933C-A98F32A09D69}"/>
              </a:ext>
            </a:extLst>
          </p:cNvPr>
          <p:cNvSpPr txBox="1"/>
          <p:nvPr/>
        </p:nvSpPr>
        <p:spPr>
          <a:xfrm>
            <a:off x="3291840" y="2148840"/>
            <a:ext cx="2148840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2003</a:t>
            </a:r>
            <a:endParaRPr lang="en-US" sz="1800" dirty="0"/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5421871A-CBCE-83FB-5B16-D2A6ECCBC0D9}"/>
              </a:ext>
            </a:extLst>
          </p:cNvPr>
          <p:cNvSpPr txBox="1"/>
          <p:nvPr/>
        </p:nvSpPr>
        <p:spPr>
          <a:xfrm>
            <a:off x="3291840" y="2542032"/>
            <a:ext cx="2148840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CVE-2003-1154</a:t>
            </a:r>
            <a:endParaRPr lang="en-US" sz="1150" dirty="0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A9D59014-0EDA-DF78-1F8C-4745A340A36F}"/>
              </a:ext>
            </a:extLst>
          </p:cNvPr>
          <p:cNvSpPr txBox="1"/>
          <p:nvPr/>
        </p:nvSpPr>
        <p:spPr>
          <a:xfrm>
            <a:off x="3291840" y="2843784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documented ZIP ambiguity CVE. bypass virus detection using malformed email attachments.</a:t>
            </a: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9B33F1D4-E81A-596B-4D96-4ABA113EA863}"/>
              </a:ext>
            </a:extLst>
          </p:cNvPr>
          <p:cNvSpPr/>
          <p:nvPr/>
        </p:nvSpPr>
        <p:spPr>
          <a:xfrm>
            <a:off x="5760720" y="2039112"/>
            <a:ext cx="2514600" cy="13716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08CBC5CF-881B-AF77-E8E0-452AE34E8501}"/>
              </a:ext>
            </a:extLst>
          </p:cNvPr>
          <p:cNvSpPr txBox="1"/>
          <p:nvPr/>
        </p:nvSpPr>
        <p:spPr>
          <a:xfrm>
            <a:off x="5943600" y="2148840"/>
            <a:ext cx="2148840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2015</a:t>
            </a:r>
            <a:endParaRPr lang="en-US" sz="1800" dirty="0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07C05AE9-6C6C-A7A8-BB1D-4B729B85BA1C}"/>
              </a:ext>
            </a:extLst>
          </p:cNvPr>
          <p:cNvSpPr txBox="1"/>
          <p:nvPr/>
        </p:nvSpPr>
        <p:spPr>
          <a:xfrm>
            <a:off x="5943600" y="2542032"/>
            <a:ext cx="2148840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ISO/IEC 21320-1</a:t>
            </a:r>
            <a:endParaRPr lang="en-US" sz="1150" dirty="0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CF4CF97D-BEE4-1314-1F0C-B47D5418719A}"/>
              </a:ext>
            </a:extLst>
          </p:cNvPr>
          <p:cNvSpPr txBox="1"/>
          <p:nvPr/>
        </p:nvSpPr>
        <p:spPr>
          <a:xfrm>
            <a:off x="5943599" y="2843784"/>
            <a:ext cx="2261937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standard </a:t>
            </a:r>
            <a:b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(compress </a:t>
            </a:r>
            <a:r>
              <a:rPr lang="en-US" sz="100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charset, …)</a:t>
            </a:r>
            <a:b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still leaves details open</a:t>
            </a:r>
            <a:endParaRPr lang="en-US" sz="1000" dirty="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CC0B6304-4A69-8E80-06A9-6A92FCB439AE}"/>
              </a:ext>
            </a:extLst>
          </p:cNvPr>
          <p:cNvSpPr txBox="1"/>
          <p:nvPr/>
        </p:nvSpPr>
        <p:spPr>
          <a:xfrm>
            <a:off x="457200" y="4197096"/>
            <a:ext cx="8229600" cy="185077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no single correct implementation, programmers default to Postel's Law </a:t>
            </a:r>
            <a:b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"be conservative in what you do, be liberal in what you accept from others"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Parsers try to salvage malformed files instead of rejecting them, so disagreements survive.</a:t>
            </a:r>
            <a:endParaRPr lang="en-US" sz="1200" dirty="0"/>
          </a:p>
        </p:txBody>
      </p: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25032D0-99F2-4A29-1148-2E5AC8955F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78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 File Structure: Redundant Metadata by Design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14400" y="4215384"/>
            <a:ext cx="7315200" cy="1051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LFH and CDH both store filename, compression method, sizes, CRC32 and flags.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central directory makes metadata compact for fast access;</a:t>
            </a:r>
            <a:b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LFH metadata also supports streaming.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redundancy creates multiple candidate “truths” when the fields disagree.</a:t>
            </a:r>
            <a:endParaRPr lang="en-US" sz="1500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CE8AD9D3-D02B-0C70-CB86-46CB2285B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219" y="1005840"/>
            <a:ext cx="3297562" cy="3236496"/>
          </a:xfrm>
          <a:prstGeom prst="rect">
            <a:avLst/>
          </a:prstGeom>
        </p:spPr>
      </p:pic>
      <p:sp>
        <p:nvSpPr>
          <p:cNvPr id="23" name="슬라이드 번호 개체 틀 22">
            <a:extLst>
              <a:ext uri="{FF2B5EF4-FFF2-40B4-BE49-F238E27FC236}">
                <a16:creationId xmlns:a16="http://schemas.microsoft.com/office/drawing/2014/main" id="{05F3CD2F-7151-9107-D78C-6825D0FDE6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Ways to Read the Same ZIP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60019" y="123444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Standard parsing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653639" y="123444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Streaming parsing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87880" y="1783080"/>
            <a:ext cx="2590399" cy="23317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556957" y="1856232"/>
            <a:ext cx="2452244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981500" y="1783080"/>
            <a:ext cx="2590399" cy="23317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6050577" y="1856232"/>
            <a:ext cx="2452244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64189" y="2446743"/>
            <a:ext cx="2037781" cy="283464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798728" y="2474175"/>
            <a:ext cx="19687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EOCDR at end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64189" y="2830791"/>
            <a:ext cx="2037781" cy="283464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798728" y="2858223"/>
            <a:ext cx="19687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 central directory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64189" y="3214839"/>
            <a:ext cx="2037781" cy="283464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798728" y="3242271"/>
            <a:ext cx="19687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Iterate CDHs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257809" y="2204427"/>
            <a:ext cx="2037781" cy="283464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6292348" y="2231859"/>
            <a:ext cx="19687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beginning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257809" y="2588475"/>
            <a:ext cx="2037781" cy="283464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6292348" y="2615907"/>
            <a:ext cx="19687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LFHs sequentially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257809" y="2972523"/>
            <a:ext cx="2037781" cy="283464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6292348" y="2999955"/>
            <a:ext cx="19687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LFH metadata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257809" y="3356571"/>
            <a:ext cx="2037781" cy="283464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/>
          <p:nvPr/>
        </p:nvSpPr>
        <p:spPr>
          <a:xfrm>
            <a:off x="6292348" y="3384003"/>
            <a:ext cx="19687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Ignore / later check CDH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60120" y="4600635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Different APIs may legitimately choose different reading models.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9"/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Standard-vs-streaming behavior is itself a source of semantic gaps.</a:t>
            </a:r>
            <a:endParaRPr lang="en-US" sz="1500" dirty="0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CB3235D0-6AC0-93CA-B2F8-08136D45F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840" y="1700784"/>
            <a:ext cx="2589506" cy="2541552"/>
          </a:xfrm>
          <a:prstGeom prst="rect">
            <a:avLst/>
          </a:prstGeom>
        </p:spPr>
      </p:pic>
      <p:sp>
        <p:nvSpPr>
          <p:cNvPr id="36" name="슬라이드 번호 개체 틀 35">
            <a:extLst>
              <a:ext uri="{FF2B5EF4-FFF2-40B4-BE49-F238E27FC236}">
                <a16:creationId xmlns:a16="http://schemas.microsoft.com/office/drawing/2014/main" id="{B0376B87-A486-953D-5AFA-A1374A332AB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4A964-DA7E-C3A3-1944-95052C846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CACAD93-D3B2-6FCC-0C6E-5382E279DA15}"/>
              </a:ext>
            </a:extLst>
          </p:cNvPr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Motivating Example</a:t>
            </a:r>
            <a:endParaRPr lang="en-US" sz="280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FE2F4F90-9D41-C4CA-9EAE-C9C03DC8E234}"/>
              </a:ext>
            </a:extLst>
          </p:cNvPr>
          <p:cNvSpPr/>
          <p:nvPr/>
        </p:nvSpPr>
        <p:spPr>
          <a:xfrm>
            <a:off x="783497" y="4017427"/>
            <a:ext cx="7223760" cy="2167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AutoNum type="arabicPeriod"/>
            </a:pPr>
            <a:r>
              <a:rPr lang="ko-KR" altLang="ko-KR" sz="1600" b="1" dirty="0" err="1"/>
              <a:t>Hide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the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malware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from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the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scanner</a:t>
            </a:r>
            <a:endParaRPr lang="en-US" altLang="ko-KR" sz="1600" b="1" dirty="0"/>
          </a:p>
          <a:p>
            <a:pPr lvl="1"/>
            <a:r>
              <a:rPr lang="ko-KR" altLang="ko-KR" sz="1600" dirty="0" err="1"/>
              <a:t>Set</a:t>
            </a:r>
            <a:r>
              <a:rPr lang="ko-KR" altLang="ko-KR" sz="1600" dirty="0"/>
              <a:t> CDH </a:t>
            </a:r>
            <a:r>
              <a:rPr lang="ko-KR" altLang="ko-KR" sz="1600" dirty="0" err="1"/>
              <a:t>file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size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</a:t>
            </a:r>
            <a:r>
              <a:rPr lang="ko-KR" altLang="ko-KR" sz="1600" dirty="0"/>
              <a:t> 1 </a:t>
            </a:r>
            <a:r>
              <a:rPr lang="ko-KR" altLang="ko-KR" sz="1600" dirty="0" err="1"/>
              <a:t>byte</a:t>
            </a:r>
            <a:r>
              <a:rPr lang="ko-KR" altLang="ko-KR" sz="1600" dirty="0"/>
              <a:t> </a:t>
            </a:r>
            <a:endParaRPr lang="en-US" altLang="ko-KR" sz="1600" dirty="0"/>
          </a:p>
          <a:p>
            <a:pPr lvl="1"/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ko-KR" sz="1600" b="1" dirty="0" err="1"/>
              <a:t>Preserve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extraction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for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the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victim</a:t>
            </a:r>
            <a:endParaRPr lang="en-US" altLang="ko-KR" sz="1600" b="1" dirty="0"/>
          </a:p>
          <a:p>
            <a:pPr lvl="1"/>
            <a:r>
              <a:rPr lang="ko-KR" altLang="ko-KR" sz="1600" dirty="0" err="1"/>
              <a:t>Keep</a:t>
            </a:r>
            <a:r>
              <a:rPr lang="ko-KR" altLang="ko-KR" sz="1600" dirty="0"/>
              <a:t> LFH </a:t>
            </a:r>
            <a:r>
              <a:rPr lang="ko-KR" altLang="ko-KR" sz="1600" dirty="0" err="1"/>
              <a:t>file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size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unchanged</a:t>
            </a:r>
            <a:r>
              <a:rPr lang="ko-KR" altLang="ko-KR" sz="1600" dirty="0"/>
              <a:t> </a:t>
            </a:r>
            <a:endParaRPr lang="en-US" altLang="ko-KR" sz="1600" dirty="0"/>
          </a:p>
          <a:p>
            <a:pPr lvl="1"/>
            <a:endParaRPr lang="en-US" altLang="ko-KR" sz="1600" dirty="0"/>
          </a:p>
          <a:p>
            <a:pPr marL="342900" indent="-342900">
              <a:buFont typeface="+mj-lt"/>
              <a:buAutoNum type="arabicPeriod"/>
            </a:pPr>
            <a:r>
              <a:rPr lang="ko-KR" altLang="ko-KR" sz="1600" b="1" dirty="0" err="1"/>
              <a:t>Exploit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the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semantic</a:t>
            </a:r>
            <a:r>
              <a:rPr lang="ko-KR" altLang="ko-KR" sz="1600" b="1" dirty="0"/>
              <a:t> </a:t>
            </a:r>
            <a:r>
              <a:rPr lang="ko-KR" altLang="ko-KR" sz="1600" b="1" dirty="0" err="1"/>
              <a:t>gap</a:t>
            </a:r>
            <a:br>
              <a:rPr lang="ko-KR" altLang="ko-KR" sz="1600" dirty="0"/>
            </a:br>
            <a:r>
              <a:rPr lang="ko-KR" altLang="ko-KR" sz="1600" dirty="0" err="1"/>
              <a:t>Scanner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sees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benign</a:t>
            </a:r>
            <a:r>
              <a:rPr lang="ko-KR" altLang="ko-KR" sz="1600" dirty="0"/>
              <a:t> → </a:t>
            </a:r>
            <a:r>
              <a:rPr lang="ko-KR" altLang="ko-KR" sz="1600" dirty="0" err="1"/>
              <a:t>unarchiver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extracts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malware</a:t>
            </a:r>
            <a:endParaRPr lang="ko-KR" altLang="ko-KR" sz="1600" dirty="0"/>
          </a:p>
        </p:txBody>
      </p:sp>
      <p:sp>
        <p:nvSpPr>
          <p:cNvPr id="36" name="슬라이드 번호 개체 틀 35">
            <a:extLst>
              <a:ext uri="{FF2B5EF4-FFF2-40B4-BE49-F238E27FC236}">
                <a16:creationId xmlns:a16="http://schemas.microsoft.com/office/drawing/2014/main" id="{DD4662C0-53C5-7DF0-BA09-D1E543202AF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19872" y="6547104"/>
            <a:ext cx="320040" cy="182880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7</a:t>
            </a:fld>
            <a:endParaRPr 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E36A381-47A7-54B7-A01B-A8C0CF2E3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331" y="1354519"/>
            <a:ext cx="3821625" cy="216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78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Individual Bugs to a Systematic Measurement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68680" y="12801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</a:rPr>
              <a:t>Prior work mainly found: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1737360"/>
            <a:ext cx="3291840" cy="1554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177800" indent="-177800">
              <a:lnSpc>
                <a:spcPct val="200000"/>
              </a:lnSpc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 Slip</a:t>
            </a:r>
            <a:r>
              <a:rPr lang="en-US" sz="1500" baseline="30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  <a:p>
            <a:pPr marL="177800" indent="-177800">
              <a:lnSpc>
                <a:spcPct val="200000"/>
              </a:lnSpc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 bombs</a:t>
            </a:r>
            <a:r>
              <a:rPr lang="en-US" sz="1500" baseline="30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baseline="30000" dirty="0"/>
          </a:p>
          <a:p>
            <a:pPr marL="177800" indent="-177800">
              <a:lnSpc>
                <a:spcPct val="200000"/>
              </a:lnSpc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AV bypass</a:t>
            </a:r>
            <a:r>
              <a:rPr lang="en-US" sz="1500" baseline="30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  <a:p>
            <a:pPr marL="177800" indent="-177800">
              <a:lnSpc>
                <a:spcPct val="200000"/>
              </a:lnSpc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 bugs</a:t>
            </a:r>
            <a:r>
              <a:rPr lang="en-US" sz="1500" baseline="30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baseline="30000" dirty="0"/>
          </a:p>
        </p:txBody>
      </p:sp>
      <p:sp>
        <p:nvSpPr>
          <p:cNvPr id="5" name="Text 3"/>
          <p:cNvSpPr/>
          <p:nvPr/>
        </p:nvSpPr>
        <p:spPr>
          <a:xfrm>
            <a:off x="4754880" y="12801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</a:rPr>
              <a:t>This paper asks: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800600" y="1737359"/>
            <a:ext cx="3429000" cy="2374669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285750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rgbClr val="1F2937"/>
                </a:solidFill>
              </a:rPr>
              <a:t>How do we systematically identify inconsistencies between ZIP parsers?</a:t>
            </a:r>
            <a:endParaRPr lang="en-US" altLang="ko-KR" sz="1600" dirty="0"/>
          </a:p>
          <a:p>
            <a:pPr marL="285750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current prevalence of inconsistencies among real-world ZIP parsers?</a:t>
            </a:r>
          </a:p>
          <a:p>
            <a:pPr marL="285750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rgbClr val="1F2937"/>
                </a:solidFill>
              </a:rPr>
              <a:t>How can these inconsistencies be exploited in real-world products?</a:t>
            </a:r>
            <a:endParaRPr lang="en-US" altLang="ko-KR" sz="1600" dirty="0"/>
          </a:p>
          <a:p>
            <a:pPr marL="285750" indent="-285750">
              <a:lnSpc>
                <a:spcPct val="200000"/>
              </a:lnSpc>
              <a:buSzPct val="100000"/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246120" y="23317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868680" y="4852220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1005840" y="499852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contribution is systematic differential fuzzing, not a single new ZIP parser bug.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66928" y="6330776"/>
            <a:ext cx="7269480" cy="42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228600" indent="-228600">
              <a:buAutoNum type="arabicParenR"/>
            </a:pPr>
            <a:r>
              <a:rPr lang="en-US" sz="700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Snyk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Zip Slip Vulnerability, 2018</a:t>
            </a:r>
          </a:p>
          <a:p>
            <a:pPr marL="228600" indent="-228600">
              <a:buAutoNum type="arabicParenR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David Fifield. A better zip bomb. In 13th USENIX Workshop</a:t>
            </a:r>
          </a:p>
          <a:p>
            <a:pPr marL="228600" indent="-228600">
              <a:buAutoNum type="arabicParenR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CVE-2003-1154, 2003.</a:t>
            </a:r>
          </a:p>
          <a:p>
            <a:pPr marL="228600" indent="-228600">
              <a:buAutoNum type="arabicParenR"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Jay Freeman. Exploit (&amp; Fix) Android "Master Key"</a:t>
            </a: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14ED8EEA-4B2B-D6B7-C7A8-FFCA481F822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ZIPDIFF: Differential Fuzzing Workflow</a:t>
            </a:r>
            <a:endParaRPr lang="en-US" sz="2800" dirty="0"/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8EE7B1E3-A5E0-C66A-03C3-023A50D138F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9</a:t>
            </a:fld>
            <a:endParaRPr lang="en-US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F3054F86-B027-827E-FDDE-78BDF41C8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142" y="2248488"/>
            <a:ext cx="4463716" cy="27046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Generator</a:t>
            </a:r>
            <a:endParaRPr lang="en-US" sz="2800" dirty="0"/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1F92167E-B1B8-D546-90AE-0BA978E6177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10</a:t>
            </a:fld>
            <a:endParaRPr 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128DA48A-3EA3-0621-3CD3-C9BA78C63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142" y="1480209"/>
            <a:ext cx="4463716" cy="2704616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95CB6A9D-A124-FA2B-B92A-11AC3FC2C06B}"/>
              </a:ext>
            </a:extLst>
          </p:cNvPr>
          <p:cNvSpPr/>
          <p:nvPr/>
        </p:nvSpPr>
        <p:spPr>
          <a:xfrm>
            <a:off x="2406316" y="2791327"/>
            <a:ext cx="818147" cy="643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 27">
            <a:extLst>
              <a:ext uri="{FF2B5EF4-FFF2-40B4-BE49-F238E27FC236}">
                <a16:creationId xmlns:a16="http://schemas.microsoft.com/office/drawing/2014/main" id="{A3073A95-E3CA-803B-01CE-99111033947F}"/>
              </a:ext>
            </a:extLst>
          </p:cNvPr>
          <p:cNvSpPr/>
          <p:nvPr/>
        </p:nvSpPr>
        <p:spPr>
          <a:xfrm>
            <a:off x="960120" y="4783515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Builds well-formed ZIP seed files by randomly choosing filenames, file contents, compression methods, and ZIP features.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84ABB-587B-7A8C-0413-369E2927F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F3007DD-6933-666B-8416-BB968EBD2C3A}"/>
              </a:ext>
            </a:extLst>
          </p:cNvPr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Mutator</a:t>
            </a:r>
            <a:endParaRPr lang="en-US" sz="28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7E2A8AF-2ACD-C4C5-5F84-71751E01C236}"/>
              </a:ext>
            </a:extLst>
          </p:cNvPr>
          <p:cNvSpPr/>
          <p:nvPr/>
        </p:nvSpPr>
        <p:spPr>
          <a:xfrm>
            <a:off x="713232" y="3578898"/>
            <a:ext cx="3749040" cy="2788207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FEFF482-45FE-1548-6FD0-54E15FB18249}"/>
              </a:ext>
            </a:extLst>
          </p:cNvPr>
          <p:cNvSpPr/>
          <p:nvPr/>
        </p:nvSpPr>
        <p:spPr>
          <a:xfrm>
            <a:off x="804672" y="3120261"/>
            <a:ext cx="3566160" cy="3099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B893913-A3E0-CCD5-9F12-B8184F25787A}"/>
              </a:ext>
            </a:extLst>
          </p:cNvPr>
          <p:cNvSpPr/>
          <p:nvPr/>
        </p:nvSpPr>
        <p:spPr>
          <a:xfrm>
            <a:off x="4681728" y="3578898"/>
            <a:ext cx="3749040" cy="2788207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E0D0BB2-4CF4-69B4-F657-2E4F2C1E8B61}"/>
              </a:ext>
            </a:extLst>
          </p:cNvPr>
          <p:cNvSpPr/>
          <p:nvPr/>
        </p:nvSpPr>
        <p:spPr>
          <a:xfrm>
            <a:off x="4773168" y="3120261"/>
            <a:ext cx="3566160" cy="3099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F682F7E-BDD9-1945-C66F-FF8371089CE3}"/>
              </a:ext>
            </a:extLst>
          </p:cNvPr>
          <p:cNvSpPr/>
          <p:nvPr/>
        </p:nvSpPr>
        <p:spPr>
          <a:xfrm>
            <a:off x="1005840" y="381736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2937"/>
                </a:solidFill>
              </a:rPr>
              <a:t>ZIP-level mutations</a:t>
            </a:r>
            <a:endParaRPr lang="en-US" sz="19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760372C-BBFA-BD3B-96E0-18C272E86E16}"/>
              </a:ext>
            </a:extLst>
          </p:cNvPr>
          <p:cNvSpPr/>
          <p:nvPr/>
        </p:nvSpPr>
        <p:spPr>
          <a:xfrm>
            <a:off x="1417320" y="4256274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11111"/>
                </a:solidFill>
              </a:rPr>
              <a:t>46 strategies</a:t>
            </a:r>
            <a:endParaRPr lang="en-US" sz="2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1F0D0CB-05BB-EAD8-F461-5679C0CB0EB7}"/>
              </a:ext>
            </a:extLst>
          </p:cNvPr>
          <p:cNvSpPr/>
          <p:nvPr/>
        </p:nvSpPr>
        <p:spPr>
          <a:xfrm>
            <a:off x="1005840" y="4942074"/>
            <a:ext cx="3182112" cy="1463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individual ZIP fields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Structure-aware values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repair offsets/sizes to keep samples parseable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mutations can be chained</a:t>
            </a:r>
            <a:endParaRPr lang="en-US" sz="13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CEB321C-930F-F764-BAEB-35BCAA73CB79}"/>
              </a:ext>
            </a:extLst>
          </p:cNvPr>
          <p:cNvSpPr/>
          <p:nvPr/>
        </p:nvSpPr>
        <p:spPr>
          <a:xfrm>
            <a:off x="4983480" y="381736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2937"/>
                </a:solidFill>
              </a:rPr>
              <a:t>Byte-level mutations</a:t>
            </a:r>
            <a:endParaRPr lang="en-US" sz="19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2D9E762-6E05-9D49-FCA8-9F8D320EB4D7}"/>
              </a:ext>
            </a:extLst>
          </p:cNvPr>
          <p:cNvSpPr/>
          <p:nvPr/>
        </p:nvSpPr>
        <p:spPr>
          <a:xfrm>
            <a:off x="5394960" y="4256274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11111"/>
                </a:solidFill>
              </a:rPr>
              <a:t>Raw bytes</a:t>
            </a:r>
            <a:endParaRPr lang="en-US" sz="2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FB884A2-AB1D-73CA-F420-BF4D07974624}"/>
              </a:ext>
            </a:extLst>
          </p:cNvPr>
          <p:cNvSpPr/>
          <p:nvPr/>
        </p:nvSpPr>
        <p:spPr>
          <a:xfrm>
            <a:off x="4983480" y="4942074"/>
            <a:ext cx="3182112" cy="1463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Insertion / deletion / modification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Duplication / splicing / bit flips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malformed edge cases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raw mutation, ZIP-level structure is no longer available</a:t>
            </a:r>
            <a:endParaRPr lang="en-US" sz="1350" dirty="0"/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C749A831-3F20-5745-9707-B9C2F43F5FD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19872" y="6547104"/>
            <a:ext cx="320040" cy="182880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11</a:t>
            </a:fld>
            <a:endParaRPr 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7D38741-8764-CD27-0A61-BBBACD445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417" y="892506"/>
            <a:ext cx="3499166" cy="2120184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43FE4C07-8113-3385-B3B1-C7A6066BC73A}"/>
              </a:ext>
            </a:extLst>
          </p:cNvPr>
          <p:cNvSpPr/>
          <p:nvPr/>
        </p:nvSpPr>
        <p:spPr>
          <a:xfrm>
            <a:off x="4054643" y="1293395"/>
            <a:ext cx="565483" cy="4391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2513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4C61D-C917-FCD1-192B-A230E4B92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3DA7F82-AC6E-B7E5-16E9-0BB637DD8D40}"/>
              </a:ext>
            </a:extLst>
          </p:cNvPr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 Parsers</a:t>
            </a:r>
            <a:endParaRPr lang="en-US" sz="28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DD08AFE-676F-BBB1-C152-3DE5DB8A3D53}"/>
              </a:ext>
            </a:extLst>
          </p:cNvPr>
          <p:cNvSpPr/>
          <p:nvPr/>
        </p:nvSpPr>
        <p:spPr>
          <a:xfrm>
            <a:off x="804672" y="3120261"/>
            <a:ext cx="3566160" cy="3099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18FAA72-A737-329F-F885-BA1567A9FE09}"/>
              </a:ext>
            </a:extLst>
          </p:cNvPr>
          <p:cNvSpPr/>
          <p:nvPr/>
        </p:nvSpPr>
        <p:spPr>
          <a:xfrm>
            <a:off x="4773168" y="3120261"/>
            <a:ext cx="3566160" cy="3099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11849AF5-1C07-72BC-E6FB-1D2FFE88EDE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19872" y="6547104"/>
            <a:ext cx="320040" cy="182880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12</a:t>
            </a:fld>
            <a:endParaRPr 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8392B8AE-D57D-60B0-FB0B-98A3A3D51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142" y="1480209"/>
            <a:ext cx="4463716" cy="2704616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36F05C0D-9C5D-50CB-B624-A1E3710ED623}"/>
              </a:ext>
            </a:extLst>
          </p:cNvPr>
          <p:cNvSpPr/>
          <p:nvPr/>
        </p:nvSpPr>
        <p:spPr>
          <a:xfrm>
            <a:off x="5342022" y="1955132"/>
            <a:ext cx="818147" cy="643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 27">
            <a:extLst>
              <a:ext uri="{FF2B5EF4-FFF2-40B4-BE49-F238E27FC236}">
                <a16:creationId xmlns:a16="http://schemas.microsoft.com/office/drawing/2014/main" id="{D303DCC8-C90C-FC64-C1ED-F8399ED51008}"/>
              </a:ext>
            </a:extLst>
          </p:cNvPr>
          <p:cNvSpPr/>
          <p:nvPr/>
        </p:nvSpPr>
        <p:spPr>
          <a:xfrm>
            <a:off x="960120" y="4783515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ko-KR" sz="1600" dirty="0" err="1"/>
              <a:t>Run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same</a:t>
            </a:r>
            <a:r>
              <a:rPr lang="ko-KR" altLang="ko-KR" sz="1600" dirty="0"/>
              <a:t> ZIP </a:t>
            </a:r>
            <a:r>
              <a:rPr lang="ko-KR" altLang="ko-KR" sz="1600" dirty="0" err="1"/>
              <a:t>sample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on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all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parsers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</a:t>
            </a:r>
            <a:r>
              <a:rPr lang="ko-KR" altLang="ko-KR" sz="1600" dirty="0"/>
              <a:t> </a:t>
            </a:r>
            <a:r>
              <a:rPr lang="ko-KR" altLang="ko-KR" sz="1600" dirty="0" err="1"/>
              <a:t>observe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differences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in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parsing</a:t>
            </a:r>
            <a:r>
              <a:rPr lang="ko-KR" altLang="ko-KR" sz="1600" dirty="0"/>
              <a:t> </a:t>
            </a:r>
            <a:r>
              <a:rPr lang="ko-KR" altLang="ko-KR" sz="1600" dirty="0" err="1"/>
              <a:t>behavior</a:t>
            </a:r>
            <a:r>
              <a:rPr lang="ko-KR" altLang="ko-KR" sz="1600" dirty="0"/>
              <a:t>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148285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E0D8B-1A68-653A-1552-51D68025F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64C62FB-BEF9-95C6-76FF-CD2AA4FF6E52}"/>
              </a:ext>
            </a:extLst>
          </p:cNvPr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 Analyzer</a:t>
            </a:r>
            <a:endParaRPr lang="en-US" sz="2800" dirty="0"/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8AEF493E-E974-47D7-CB6D-8B3C05795C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19872" y="6547104"/>
            <a:ext cx="320040" cy="182880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13</a:t>
            </a:fld>
            <a:endParaRPr 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12BBE935-42B3-B6D1-D5D0-9ED1A68C0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142" y="1451051"/>
            <a:ext cx="4463716" cy="2704616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6379809F-B95D-0E82-0559-67D34586459F}"/>
              </a:ext>
            </a:extLst>
          </p:cNvPr>
          <p:cNvSpPr/>
          <p:nvPr/>
        </p:nvSpPr>
        <p:spPr>
          <a:xfrm>
            <a:off x="5342022" y="2774201"/>
            <a:ext cx="818147" cy="643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27">
            <a:extLst>
              <a:ext uri="{FF2B5EF4-FFF2-40B4-BE49-F238E27FC236}">
                <a16:creationId xmlns:a16="http://schemas.microsoft.com/office/drawing/2014/main" id="{629B835F-087A-8658-2ABA-8274475C94E5}"/>
              </a:ext>
            </a:extLst>
          </p:cNvPr>
          <p:cNvSpPr/>
          <p:nvPr/>
        </p:nvSpPr>
        <p:spPr>
          <a:xfrm>
            <a:off x="960120" y="4783515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ko-KR" sz="1600" dirty="0" err="1"/>
              <a:t>Hashes</a:t>
            </a:r>
            <a:r>
              <a:rPr lang="ko-KR" altLang="ko-KR" sz="1600" dirty="0"/>
              <a:t> and </a:t>
            </a:r>
            <a:r>
              <a:rPr lang="ko-KR" altLang="ko-KR" sz="1600" dirty="0" err="1"/>
              <a:t>compares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the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extracted</a:t>
            </a:r>
            <a:r>
              <a:rPr lang="ko-KR" altLang="ko-KR" sz="1600" dirty="0"/>
              <a:t> </a:t>
            </a:r>
            <a:r>
              <a:rPr lang="ko-KR" altLang="ko-KR" sz="1600" dirty="0" err="1"/>
              <a:t>outputs</a:t>
            </a:r>
            <a:r>
              <a:rPr lang="ko-KR" altLang="ko-KR" sz="1600" dirty="0"/>
              <a:t> </a:t>
            </a:r>
            <a:r>
              <a:rPr lang="ko-KR" altLang="ko-KR" sz="1600" dirty="0" err="1"/>
              <a:t>to</a:t>
            </a:r>
            <a:r>
              <a:rPr lang="ko-KR" altLang="ko-KR" sz="1600" dirty="0"/>
              <a:t> </a:t>
            </a:r>
            <a:r>
              <a:rPr lang="ko-KR" altLang="ko-KR" sz="1600" dirty="0" err="1"/>
              <a:t>detect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parser</a:t>
            </a:r>
            <a:r>
              <a:rPr lang="ko-KR" altLang="ko-KR" sz="1600" dirty="0"/>
              <a:t> </a:t>
            </a:r>
            <a:r>
              <a:rPr lang="ko-KR" altLang="ko-KR" sz="1600" dirty="0" err="1"/>
              <a:t>discrepancies</a:t>
            </a:r>
            <a:r>
              <a:rPr lang="ko-KR" altLang="ko-KR" sz="1600" dirty="0"/>
              <a:t>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141032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 Analyzer — Algorithm 1</a:t>
            </a:r>
            <a:endParaRPr lang="en-US" sz="2800" dirty="0"/>
          </a:p>
        </p:txBody>
      </p:sp>
      <p:sp>
        <p:nvSpPr>
          <p:cNvPr id="20" name="Shape 18"/>
          <p:cNvSpPr/>
          <p:nvPr/>
        </p:nvSpPr>
        <p:spPr>
          <a:xfrm>
            <a:off x="868680" y="5782617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1005840" y="5928921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 1 converts an extracted file tree into one comparable digest.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3A3963DD-DE36-32F3-D55D-98F8EB312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338" y="1005840"/>
            <a:ext cx="2621922" cy="462012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Interesting Sample Detection — Algorithm 2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02698" y="2388246"/>
            <a:ext cx="1005840" cy="502920"/>
          </a:xfrm>
          <a:prstGeom prst="roundRect">
            <a:avLst>
              <a:gd name="adj" fmla="val 909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748418" y="2415678"/>
            <a:ext cx="914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891418" y="2461398"/>
            <a:ext cx="5760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</a:rPr>
              <a:t>Parsers that successfully extract the sample. </a:t>
            </a:r>
            <a:br>
              <a:rPr lang="en-US" sz="1500" dirty="0">
                <a:solidFill>
                  <a:srgbClr val="1F2937"/>
                </a:solidFill>
              </a:rPr>
            </a:br>
            <a:r>
              <a:rPr lang="en-US" sz="1500" dirty="0">
                <a:solidFill>
                  <a:srgbClr val="1F2937"/>
                </a:solidFill>
              </a:rPr>
              <a:t>e.g., ok={p1, p2, p3}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02698" y="3394086"/>
            <a:ext cx="1005840" cy="502920"/>
          </a:xfrm>
          <a:prstGeom prst="roundRect">
            <a:avLst>
              <a:gd name="adj" fmla="val 909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748418" y="3421518"/>
            <a:ext cx="914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891418" y="3467238"/>
            <a:ext cx="5760720" cy="3621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rgbClr val="1F2937"/>
                </a:solidFill>
              </a:rPr>
              <a:t>Parser pairs that both succeed but produce </a:t>
            </a:r>
          </a:p>
          <a:p>
            <a:r>
              <a:rPr lang="en-US" sz="1500" dirty="0">
                <a:solidFill>
                  <a:srgbClr val="1F2937"/>
                </a:solidFill>
              </a:rPr>
              <a:t>different hashes. </a:t>
            </a:r>
            <a:br>
              <a:rPr lang="en-US" sz="1500" dirty="0">
                <a:solidFill>
                  <a:srgbClr val="1F2937"/>
                </a:solidFill>
              </a:rPr>
            </a:br>
            <a:r>
              <a:rPr lang="en-US" sz="1500" dirty="0">
                <a:solidFill>
                  <a:srgbClr val="1F2937"/>
                </a:solidFill>
              </a:rPr>
              <a:t>e.g., </a:t>
            </a:r>
            <a:r>
              <a:rPr lang="en-US" sz="1500" dirty="0" err="1">
                <a:solidFill>
                  <a:srgbClr val="1F2937"/>
                </a:solidFill>
              </a:rPr>
              <a:t>incons</a:t>
            </a:r>
            <a:r>
              <a:rPr lang="en-US" altLang="ko-KR" sz="1500" dirty="0">
                <a:solidFill>
                  <a:srgbClr val="1F2937"/>
                </a:solidFill>
              </a:rPr>
              <a:t>={(p1, p2), (p2, p3)}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1570" y="4619382"/>
            <a:ext cx="2971800" cy="79552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913010" y="4650562"/>
            <a:ext cx="2788920" cy="6911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seed covers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sample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73530" y="4619382"/>
            <a:ext cx="2971800" cy="79552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5164970" y="4650562"/>
            <a:ext cx="2788920" cy="6911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sample covers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seed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58730" y="550635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280"/>
                </a:solidFill>
              </a:rPr>
              <a:t>→ boring / return false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210690" y="550635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280"/>
                </a:solidFill>
              </a:rPr>
              <a:t>→ replace weaker seed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CF7811B-380D-3236-71CE-60E72E1A7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110" y="1735647"/>
            <a:ext cx="2948250" cy="254428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C4A91-8FB0-FC51-46F6-72200B574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5A31FD0-1D0E-E6C1-8C50-2268C28EE588}"/>
              </a:ext>
            </a:extLst>
          </p:cNvPr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Mutation Strategy Selector: Exploration vs. Exploitation</a:t>
            </a:r>
            <a:endParaRPr lang="en-US" sz="28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83A5A17-F9D5-E1ED-ED48-5AFDCFD9C78D}"/>
              </a:ext>
            </a:extLst>
          </p:cNvPr>
          <p:cNvSpPr/>
          <p:nvPr/>
        </p:nvSpPr>
        <p:spPr>
          <a:xfrm>
            <a:off x="804672" y="117043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</a:rPr>
              <a:t>UCB score</a:t>
            </a:r>
            <a:endParaRPr lang="en-US" sz="16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C6FA9AA-5985-DBBE-4281-83CBEC807A66}"/>
              </a:ext>
            </a:extLst>
          </p:cNvPr>
          <p:cNvSpPr/>
          <p:nvPr/>
        </p:nvSpPr>
        <p:spPr>
          <a:xfrm>
            <a:off x="868680" y="2427071"/>
            <a:ext cx="3566160" cy="976745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F979D8D-13AC-86C9-06E8-93CD0EA8DE58}"/>
              </a:ext>
            </a:extLst>
          </p:cNvPr>
          <p:cNvSpPr/>
          <p:nvPr/>
        </p:nvSpPr>
        <p:spPr>
          <a:xfrm>
            <a:off x="960120" y="2500223"/>
            <a:ext cx="33832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3D85577-DA7A-050E-ABF3-E86E705FCFDD}"/>
              </a:ext>
            </a:extLst>
          </p:cNvPr>
          <p:cNvSpPr/>
          <p:nvPr/>
        </p:nvSpPr>
        <p:spPr>
          <a:xfrm>
            <a:off x="4709160" y="2427071"/>
            <a:ext cx="3566160" cy="976745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5744043-E060-CCE8-9D03-F300A1FC6F7B}"/>
              </a:ext>
            </a:extLst>
          </p:cNvPr>
          <p:cNvSpPr/>
          <p:nvPr/>
        </p:nvSpPr>
        <p:spPr>
          <a:xfrm>
            <a:off x="4800600" y="2500223"/>
            <a:ext cx="33832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7CE7E4D-59E1-4DAD-5138-AEB9B7261680}"/>
              </a:ext>
            </a:extLst>
          </p:cNvPr>
          <p:cNvSpPr/>
          <p:nvPr/>
        </p:nvSpPr>
        <p:spPr>
          <a:xfrm>
            <a:off x="1097280" y="2673959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Rᵢ / Nᵢ</a:t>
            </a:r>
            <a:endParaRPr lang="en-US" sz="20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E3E3369-4EB7-5BFC-192D-84FE12E2527D}"/>
              </a:ext>
            </a:extLst>
          </p:cNvPr>
          <p:cNvSpPr/>
          <p:nvPr/>
        </p:nvSpPr>
        <p:spPr>
          <a:xfrm>
            <a:off x="2148840" y="2637383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</a:rPr>
              <a:t>Exploitation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</a:rPr>
              <a:t>How well has this mutation worked?</a:t>
            </a:r>
            <a:endParaRPr lang="en-US" sz="15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5036AEA-27F7-DC90-A127-26CDB7048E86}"/>
              </a:ext>
            </a:extLst>
          </p:cNvPr>
          <p:cNvSpPr/>
          <p:nvPr/>
        </p:nvSpPr>
        <p:spPr>
          <a:xfrm>
            <a:off x="4956048" y="2673959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√(...)</a:t>
            </a:r>
            <a:endParaRPr lang="en-US" sz="20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7FC9937-F1D7-77D3-03F5-AA288E42E67C}"/>
              </a:ext>
            </a:extLst>
          </p:cNvPr>
          <p:cNvSpPr/>
          <p:nvPr/>
        </p:nvSpPr>
        <p:spPr>
          <a:xfrm>
            <a:off x="5925312" y="2637383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</a:rPr>
              <a:t>Exploration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</a:rPr>
              <a:t>Has this mutation been under-tested?</a:t>
            </a:r>
            <a:endParaRPr lang="en-US" sz="15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C653EDE-606D-557C-D5EA-ABC5C7767CB8}"/>
              </a:ext>
            </a:extLst>
          </p:cNvPr>
          <p:cNvSpPr/>
          <p:nvPr/>
        </p:nvSpPr>
        <p:spPr>
          <a:xfrm>
            <a:off x="914400" y="4553712"/>
            <a:ext cx="7315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r>
              <a:rPr lang="en-US" sz="1550" dirty="0">
                <a:solidFill>
                  <a:srgbClr val="1F2937"/>
                </a:solidFill>
              </a:rPr>
              <a:t>where </a:t>
            </a:r>
          </a:p>
          <a:p>
            <a:pPr lvl="1"/>
            <a:r>
              <a:rPr lang="en-US" sz="1550" dirty="0">
                <a:solidFill>
                  <a:srgbClr val="1F2937"/>
                </a:solidFill>
              </a:rPr>
              <a:t>Ni is the number of times the mutation is used, </a:t>
            </a:r>
          </a:p>
          <a:p>
            <a:pPr lvl="1"/>
            <a:r>
              <a:rPr lang="en-US" sz="1550" dirty="0">
                <a:solidFill>
                  <a:srgbClr val="1F2937"/>
                </a:solidFill>
              </a:rPr>
              <a:t>Ri is the reward of the mutation gained from interesting samples, </a:t>
            </a:r>
          </a:p>
          <a:p>
            <a:pPr lvl="1"/>
            <a:r>
              <a:rPr lang="en-US" sz="1550" dirty="0">
                <a:solidFill>
                  <a:srgbClr val="1F2937"/>
                </a:solidFill>
              </a:rPr>
              <a:t>K is the total number of mutation strategies</a:t>
            </a:r>
            <a:endParaRPr lang="en-US" sz="15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36DA3A1-F77E-C0F2-7180-0F4C551DE638}"/>
              </a:ext>
            </a:extLst>
          </p:cNvPr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0B40076-FE24-8532-957C-0EB34A227EEB}"/>
              </a:ext>
            </a:extLst>
          </p:cNvPr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 mutations that work — without permanently abandoning unexplored strategies.</a:t>
            </a:r>
            <a:endParaRPr lang="en-US" sz="15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CEF71375-664F-E2D8-609E-CD0E9341A6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2B8CD7B9-195F-615A-D7AF-13176E8AF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007" y="1272866"/>
            <a:ext cx="3977985" cy="94598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0DA72AD0-2271-35CE-85D7-F4BA22506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3007" y="3643823"/>
            <a:ext cx="3977985" cy="70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11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Fuzzing Loop — Algorithm 3</a:t>
            </a:r>
            <a:endParaRPr lang="en-US" sz="2800" dirty="0"/>
          </a:p>
        </p:txBody>
      </p:sp>
      <p:sp>
        <p:nvSpPr>
          <p:cNvPr id="25" name="Shape 23"/>
          <p:cNvSpPr/>
          <p:nvPr/>
        </p:nvSpPr>
        <p:spPr>
          <a:xfrm>
            <a:off x="868680" y="5695880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/>
          <p:nvPr/>
        </p:nvSpPr>
        <p:spPr>
          <a:xfrm>
            <a:off x="1005840" y="5842184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 3 is the adaptive control loop tying mutation feedback to future fuzzing choices.</a:t>
            </a:r>
            <a:endParaRPr lang="en-US" sz="15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5E7675A1-2603-6251-5D21-F3A778B5A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625" y="932688"/>
            <a:ext cx="2649786" cy="48080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Setup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85800" y="1325880"/>
            <a:ext cx="1691640" cy="9601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777240" y="1399032"/>
            <a:ext cx="15087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481328"/>
            <a:ext cx="1691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85800" y="1938528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</a:rPr>
              <a:t>ZIP parsers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679192" y="1325880"/>
            <a:ext cx="1691640" cy="9601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2770632" y="1399032"/>
            <a:ext cx="15087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679192" y="1481328"/>
            <a:ext cx="1691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679192" y="1938528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</a:rPr>
              <a:t>languages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672584" y="1325880"/>
            <a:ext cx="1691640" cy="9601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4764024" y="1399032"/>
            <a:ext cx="15087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672584" y="1481328"/>
            <a:ext cx="1691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672584" y="1938528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</a:rPr>
              <a:t>applications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665976" y="1325880"/>
            <a:ext cx="1691640" cy="9601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6757416" y="1399032"/>
            <a:ext cx="150876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665976" y="1481328"/>
            <a:ext cx="1691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46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6665976" y="1938528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</a:rPr>
              <a:t>libraries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14400" y="2743199"/>
            <a:ext cx="7315200" cy="3007895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and streaming APIs are treated as separate parsers when both exist.</a:t>
            </a:r>
            <a:endParaRPr lang="en-US" sz="1450" dirty="0"/>
          </a:p>
          <a:p>
            <a:pPr marL="177800" indent="-177800"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stable versions where possible; parser independence checked from dependencies/source.</a:t>
            </a:r>
            <a:endParaRPr lang="en-US" sz="1450" dirty="0"/>
          </a:p>
          <a:p>
            <a:pPr marL="177800" indent="-177800">
              <a:buSzPct val="100000"/>
              <a:buChar char="•"/>
            </a:pPr>
            <a:r>
              <a:rPr lang="en-US" altLang="ko-KR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Server: 2 GHz 112-core CPU, 944 GB RAM.</a:t>
            </a:r>
            <a:endParaRPr lang="en-US" altLang="ko-KR" sz="1400" dirty="0"/>
          </a:p>
          <a:p>
            <a:pPr marL="177800" indent="-177800">
              <a:buSzPct val="100000"/>
              <a:buChar char="•"/>
            </a:pPr>
            <a:endParaRPr lang="en-US" sz="1450" dirty="0">
              <a:solidFill>
                <a:srgbClr val="1F293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77800" indent="-177800">
              <a:buSzPct val="100000"/>
              <a:buChar char="•"/>
            </a:pP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Result: Parser Disagreement Is Nearly Universal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234440" y="1572768"/>
            <a:ext cx="6675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1,221 / 1,225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1143000" y="2606040"/>
            <a:ext cx="6858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B7280"/>
                </a:solidFill>
              </a:rPr>
              <a:t>parser pairs affected by at least one ambiguity type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246120" y="3401568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99.7%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2286000" y="409651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B7280"/>
                </a:solidFill>
              </a:rPr>
              <a:t>of all parser pairs in the experiment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 disagreement is an ecosystem-wide phenomenon, not an isolated implementation bug.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Parsing Ambiguity Types in Three Categories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1371600"/>
            <a:ext cx="2587752" cy="3529584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594360" y="1444752"/>
            <a:ext cx="2404872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67512" y="1600200"/>
            <a:ext cx="22585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F2937"/>
                </a:solidFill>
              </a:rPr>
              <a:t>A · Redundant Metadata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49808" y="2267712"/>
            <a:ext cx="210312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1F2937"/>
                </a:solidFill>
              </a:rPr>
              <a:t>A1 Compression Method</a:t>
            </a:r>
            <a:endParaRPr lang="en-US" sz="1380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A2 File Size</a:t>
            </a:r>
            <a:endParaRPr lang="en-US" sz="1380" b="1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A3 Filename</a:t>
            </a:r>
            <a:endParaRPr lang="en-US" sz="1380" b="1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A4 Fake Directory</a:t>
            </a:r>
            <a:endParaRPr lang="en-US" sz="1380" b="1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A5 Fake Encryption</a:t>
            </a:r>
            <a:endParaRPr lang="en-US" sz="1380" b="1" dirty="0"/>
          </a:p>
        </p:txBody>
      </p:sp>
      <p:sp>
        <p:nvSpPr>
          <p:cNvPr id="7" name="Shape 5"/>
          <p:cNvSpPr/>
          <p:nvPr/>
        </p:nvSpPr>
        <p:spPr>
          <a:xfrm>
            <a:off x="3374136" y="1371600"/>
            <a:ext cx="2587752" cy="3529584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3465576" y="1444752"/>
            <a:ext cx="2404872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38728" y="1600200"/>
            <a:ext cx="22585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F2937"/>
                </a:solidFill>
              </a:rPr>
              <a:t>B · File Path Processing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3621024" y="2267712"/>
            <a:ext cx="210312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1F2937"/>
                </a:solidFill>
              </a:rPr>
              <a:t>B1 Duplicate Files</a:t>
            </a:r>
            <a:endParaRPr lang="en-US" sz="1380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B2 Invalid Characters</a:t>
            </a:r>
            <a:endParaRPr lang="en-US" sz="1380" b="1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B3 Path Canonicalization</a:t>
            </a:r>
            <a:endParaRPr lang="en-US" sz="1380" b="1" dirty="0"/>
          </a:p>
          <a:p>
            <a:pPr marL="0" indent="0">
              <a:buNone/>
            </a:pPr>
            <a:r>
              <a:rPr lang="en-US" sz="1380" dirty="0">
                <a:solidFill>
                  <a:srgbClr val="1F2937"/>
                </a:solidFill>
              </a:rPr>
              <a:t>B4 Case Sensitivity</a:t>
            </a:r>
            <a:endParaRPr lang="en-US" sz="1380" dirty="0"/>
          </a:p>
        </p:txBody>
      </p:sp>
      <p:sp>
        <p:nvSpPr>
          <p:cNvPr id="11" name="Shape 9"/>
          <p:cNvSpPr/>
          <p:nvPr/>
        </p:nvSpPr>
        <p:spPr>
          <a:xfrm>
            <a:off x="6245352" y="1371600"/>
            <a:ext cx="2587752" cy="3529584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6336792" y="1444752"/>
            <a:ext cx="2404872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9944" y="1600200"/>
            <a:ext cx="22585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F2937"/>
                </a:solidFill>
              </a:rPr>
              <a:t>C · Structure Positioning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492240" y="2267712"/>
            <a:ext cx="210312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C1 Streaming Parsing</a:t>
            </a:r>
            <a:endParaRPr lang="en-US" sz="1380" b="1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C2 EOCDR Selection</a:t>
            </a:r>
            <a:endParaRPr lang="en-US" sz="1380" b="1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C3 CDH Count</a:t>
            </a:r>
            <a:endParaRPr lang="en-US" sz="1380" b="1" dirty="0"/>
          </a:p>
          <a:p>
            <a:pPr marL="0" indent="0">
              <a:buNone/>
            </a:pPr>
            <a:r>
              <a:rPr lang="en-US" sz="1380" dirty="0">
                <a:solidFill>
                  <a:srgbClr val="1F2937"/>
                </a:solidFill>
              </a:rPr>
              <a:t>C4 Offset Shift</a:t>
            </a:r>
            <a:endParaRPr lang="en-US" sz="1380" dirty="0"/>
          </a:p>
          <a:p>
            <a:pPr marL="0" indent="0">
              <a:buNone/>
            </a:pPr>
            <a:r>
              <a:rPr lang="en-US" sz="1380" b="1" dirty="0">
                <a:solidFill>
                  <a:srgbClr val="1F2937"/>
                </a:solidFill>
              </a:rPr>
              <a:t>C5 ZIP64 EOCD Processing</a:t>
            </a:r>
            <a:endParaRPr lang="en-US" sz="1380" b="1" dirty="0"/>
          </a:p>
        </p:txBody>
      </p:sp>
      <p:sp>
        <p:nvSpPr>
          <p:cNvPr id="15" name="Text 13"/>
          <p:cNvSpPr/>
          <p:nvPr/>
        </p:nvSpPr>
        <p:spPr>
          <a:xfrm>
            <a:off x="914400" y="51389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F2937"/>
                </a:solidFill>
              </a:rPr>
              <a:t>10 of the 14 types were newly discovered or extended with new variants / techniques.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Representative Finding A: Redundant Metadata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6868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</a:rPr>
              <a:t>A2 · File Size Confusion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68680" y="1783080"/>
            <a:ext cx="3291840" cy="14173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960120" y="1856232"/>
            <a:ext cx="3108960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CDH size = 10 bytes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LFH size = 100 bytes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ZIP64 may add more candidates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68680" y="34290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280"/>
                </a:solidFill>
              </a:rPr>
              <a:t>Parsers may truncate, pad, or choose different size sources.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489204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</a:rPr>
              <a:t>A3 · Filename Confusion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892040" y="1783080"/>
            <a:ext cx="3291840" cy="141732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4983480" y="1856232"/>
            <a:ext cx="3108960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LFH filename = benign.txt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CDH filename = payload.exe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Unicode Path extra field = third choice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892040" y="34290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280"/>
                </a:solidFill>
              </a:rPr>
              <a:t>Different precedence rules can make the “same entry” appear under different names.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is not only duplicated values — ZIP can expose multiple independent sources for one semantic property.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Representative Finding B: File Path Processing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49808" y="1325880"/>
            <a:ext cx="3657600" cy="338328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841248" y="1399032"/>
            <a:ext cx="347472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736592" y="1325880"/>
            <a:ext cx="3657600" cy="338328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4828032" y="1399032"/>
            <a:ext cx="347472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05840" y="1627632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B1 · Duplicate Files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463040" y="22860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content.xml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content.xml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97280" y="327355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280"/>
                </a:solidFill>
              </a:rPr>
              <a:t>Which duplicate wins — </a:t>
            </a:r>
            <a:br>
              <a:rPr lang="en-US" sz="1450" dirty="0">
                <a:solidFill>
                  <a:srgbClr val="6B7280"/>
                </a:solidFill>
              </a:rPr>
            </a:br>
            <a:r>
              <a:rPr lang="en-US" sz="1450" dirty="0">
                <a:solidFill>
                  <a:srgbClr val="6B7280"/>
                </a:solidFill>
              </a:rPr>
              <a:t>first, last, or error?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992624" y="1627632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B3 · Path Canonicalization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001768" y="2286000"/>
            <a:ext cx="31181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content.xml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./content.xml</a:t>
            </a:r>
          </a:p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onsolas" pitchFamily="34" charset="0"/>
              </a:rPr>
              <a:t>./a/../content.xml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074920" y="33375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280"/>
                </a:solidFill>
              </a:rPr>
              <a:t>Same path after normalization for some parsers, different paths for others.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interpretation can switch which logical file occupies a security-sensitive pathname.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Representative Finding C: ZIP Structure Positioning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2998992"/>
            <a:ext cx="2587752" cy="2496312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594360" y="1490472"/>
            <a:ext cx="2404872" cy="31912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335024" y="3245880"/>
            <a:ext cx="914400" cy="438912"/>
          </a:xfrm>
          <a:prstGeom prst="roundRect">
            <a:avLst>
              <a:gd name="adj" fmla="val 10417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1380744" y="32733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67512" y="3913392"/>
            <a:ext cx="2258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937"/>
                </a:solidFill>
              </a:rPr>
              <a:t>Streaming Parsing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40664" y="4215144"/>
            <a:ext cx="211226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6B7280"/>
                </a:solidFill>
              </a:rPr>
              <a:t>Standard parser follows CDHs; streaming parser walks LFHs sequentially.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3374136" y="2998992"/>
            <a:ext cx="2587752" cy="2496312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3465576" y="1490472"/>
            <a:ext cx="2404872" cy="31912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06240" y="3245880"/>
            <a:ext cx="914400" cy="438912"/>
          </a:xfrm>
          <a:prstGeom prst="roundRect">
            <a:avLst>
              <a:gd name="adj" fmla="val 10417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4251960" y="32733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38728" y="3913392"/>
            <a:ext cx="2258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937"/>
                </a:solidFill>
              </a:rPr>
              <a:t>EOCDR Selection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11880" y="4215144"/>
            <a:ext cx="211226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6B7280"/>
                </a:solidFill>
              </a:rPr>
              <a:t>Multiple valid-looking EOCDR signatures can lead parsers to different central directories.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45352" y="2998992"/>
            <a:ext cx="2587752" cy="2496312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6336792" y="1490472"/>
            <a:ext cx="2404872" cy="31912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077456" y="3245880"/>
            <a:ext cx="914400" cy="438912"/>
          </a:xfrm>
          <a:prstGeom prst="roundRect">
            <a:avLst>
              <a:gd name="adj" fmla="val 10417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7123176" y="32733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C5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9944" y="3913392"/>
            <a:ext cx="2258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937"/>
                </a:solidFill>
              </a:rPr>
              <a:t>ZIP64 EOCD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483096" y="4215144"/>
            <a:ext cx="211226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6B7280"/>
                </a:solidFill>
              </a:rPr>
              <a:t>Parsers differ on when and how regular EOCDR fields are overridden by ZIP64 metadata.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868680" y="5746764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1005840" y="589306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parsers disagree on where the archive structures are, they may effectively read different ZIP files from the same bytes.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F1E9F860-1629-665E-9057-615FFDA61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728" y="882636"/>
            <a:ext cx="2128338" cy="20889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Real-World Exploitation Scenarios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005840" y="1234440"/>
            <a:ext cx="548640" cy="457200"/>
          </a:xfrm>
          <a:prstGeom prst="roundRect">
            <a:avLst>
              <a:gd name="adj" fmla="val 10000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51560" y="1261872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828800" y="1298448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</a:rPr>
              <a:t>Secure email gateway bypass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005840" y="2039112"/>
            <a:ext cx="548640" cy="457200"/>
          </a:xfrm>
          <a:prstGeom prst="roundRect">
            <a:avLst>
              <a:gd name="adj" fmla="val 10000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51560" y="2066544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828800" y="210312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</a:rPr>
              <a:t>Office document content spoofing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005840" y="2843784"/>
            <a:ext cx="548640" cy="457200"/>
          </a:xfrm>
          <a:prstGeom prst="roundRect">
            <a:avLst>
              <a:gd name="adj" fmla="val 10000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1051560" y="2871216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828800" y="290779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</a:rPr>
              <a:t>Office document signature forgery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1005840" y="3648456"/>
            <a:ext cx="548640" cy="457200"/>
          </a:xfrm>
          <a:prstGeom prst="roundRect">
            <a:avLst>
              <a:gd name="adj" fmla="val 10000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1051560" y="3675888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828800" y="371246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</a:rPr>
              <a:t>Spring Boot nested JAR signature forgery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1005840" y="4453128"/>
            <a:ext cx="548640" cy="457200"/>
          </a:xfrm>
          <a:prstGeom prst="roundRect">
            <a:avLst>
              <a:gd name="adj" fmla="val 10000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1051560" y="4480560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828800" y="4517136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</a:rPr>
              <a:t>VS Code extension ID impersonation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/>
          <p:nvPr/>
        </p:nvSpPr>
        <p:spPr>
          <a:xfrm>
            <a:off x="1005840" y="5440680"/>
            <a:ext cx="7132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recurring pattern: </a:t>
            </a:r>
            <a:b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validator/parser A approves one interpretation; </a:t>
            </a:r>
            <a:b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consumer/parser B uses another.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 1: Secure Email Gateway Bypass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85800" y="1810512"/>
            <a:ext cx="2011680" cy="530352"/>
          </a:xfrm>
          <a:prstGeom prst="roundRect">
            <a:avLst>
              <a:gd name="adj" fmla="val 862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731520" y="1837944"/>
            <a:ext cx="1920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Gateway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46520" y="1810512"/>
            <a:ext cx="2011680" cy="530352"/>
          </a:xfrm>
          <a:prstGeom prst="roundRect">
            <a:avLst>
              <a:gd name="adj" fmla="val 862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6492240" y="1837944"/>
            <a:ext cx="1920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Extractor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01568" y="1655064"/>
            <a:ext cx="2359152" cy="84124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3493008" y="1728216"/>
            <a:ext cx="217627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Crafted ZIP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malware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61488" y="19476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852160" y="19476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49808" y="2880360"/>
            <a:ext cx="1874520" cy="987552"/>
          </a:xfrm>
          <a:prstGeom prst="rect">
            <a:avLst/>
          </a:prstGeom>
          <a:solidFill>
            <a:srgbClr val="FFFFFF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841248" y="2953512"/>
            <a:ext cx="1691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Scanner parser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misses / truncates / misclassifies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510528" y="2880360"/>
            <a:ext cx="1874520" cy="987552"/>
          </a:xfrm>
          <a:prstGeom prst="rect">
            <a:avLst/>
          </a:prstGeom>
          <a:solidFill>
            <a:srgbClr val="FFFFFF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601968" y="2953512"/>
            <a:ext cx="1691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Extractor parser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recovers malware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1005840" y="414223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“Scanned”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297680" y="4096512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CA3AF"/>
                </a:solidFill>
              </a:rPr>
              <a:t>≠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263640" y="414223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“same content later”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security gateways are especially exposed because the later host may not share the gateway’s parser semantics.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34F29C54-24F8-ABF7-8AC7-E2F572EC1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1" y="4663440"/>
            <a:ext cx="3493959" cy="47548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4EBC6-6B85-2507-2DE4-87748CFA9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D51D251-73B7-8D3A-184C-065FBF79430A}"/>
              </a:ext>
            </a:extLst>
          </p:cNvPr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 1: Secure Email Gateway Bypass</a:t>
            </a:r>
            <a:endParaRPr lang="en-US" sz="28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7F3D341-220D-9383-AE88-74FEF3D3D317}"/>
              </a:ext>
            </a:extLst>
          </p:cNvPr>
          <p:cNvSpPr/>
          <p:nvPr/>
        </p:nvSpPr>
        <p:spPr>
          <a:xfrm>
            <a:off x="685800" y="1810512"/>
            <a:ext cx="2011680" cy="530352"/>
          </a:xfrm>
          <a:prstGeom prst="roundRect">
            <a:avLst>
              <a:gd name="adj" fmla="val 862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4DE9FEA-3EAB-E401-33F0-5C5809078D21}"/>
              </a:ext>
            </a:extLst>
          </p:cNvPr>
          <p:cNvSpPr/>
          <p:nvPr/>
        </p:nvSpPr>
        <p:spPr>
          <a:xfrm>
            <a:off x="731520" y="1837944"/>
            <a:ext cx="1920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Gateway</a:t>
            </a:r>
            <a:endParaRPr lang="en-US" sz="14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8B3BC1C-CE86-3430-D129-CFEFCC273F21}"/>
              </a:ext>
            </a:extLst>
          </p:cNvPr>
          <p:cNvSpPr/>
          <p:nvPr/>
        </p:nvSpPr>
        <p:spPr>
          <a:xfrm>
            <a:off x="6446520" y="1810512"/>
            <a:ext cx="2011680" cy="530352"/>
          </a:xfrm>
          <a:prstGeom prst="roundRect">
            <a:avLst>
              <a:gd name="adj" fmla="val 862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99F5106-A612-CB06-421E-C483E30E5680}"/>
              </a:ext>
            </a:extLst>
          </p:cNvPr>
          <p:cNvSpPr/>
          <p:nvPr/>
        </p:nvSpPr>
        <p:spPr>
          <a:xfrm>
            <a:off x="6492240" y="1837944"/>
            <a:ext cx="1920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Extractor</a:t>
            </a:r>
            <a:endParaRPr lang="en-US" sz="14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25D3FF55-8AF3-A11F-5071-4257CB6A1E36}"/>
              </a:ext>
            </a:extLst>
          </p:cNvPr>
          <p:cNvSpPr/>
          <p:nvPr/>
        </p:nvSpPr>
        <p:spPr>
          <a:xfrm>
            <a:off x="3401568" y="1655064"/>
            <a:ext cx="2359152" cy="84124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60479A2-5F80-B35F-C50E-0A9399139841}"/>
              </a:ext>
            </a:extLst>
          </p:cNvPr>
          <p:cNvSpPr/>
          <p:nvPr/>
        </p:nvSpPr>
        <p:spPr>
          <a:xfrm>
            <a:off x="3493008" y="1728216"/>
            <a:ext cx="217627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Crafted ZIP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malware</a:t>
            </a:r>
            <a:endParaRPr lang="en-US" sz="1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75598AC-4672-9079-1FE1-99D8CAD78D35}"/>
              </a:ext>
            </a:extLst>
          </p:cNvPr>
          <p:cNvSpPr/>
          <p:nvPr/>
        </p:nvSpPr>
        <p:spPr>
          <a:xfrm>
            <a:off x="2761488" y="19476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90C3153-D5F4-85D9-6B30-B72DE4A6BB05}"/>
              </a:ext>
            </a:extLst>
          </p:cNvPr>
          <p:cNvSpPr/>
          <p:nvPr/>
        </p:nvSpPr>
        <p:spPr>
          <a:xfrm>
            <a:off x="5852160" y="19476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3E2B44D-0DA1-98FC-AA7F-028716BF3724}"/>
              </a:ext>
            </a:extLst>
          </p:cNvPr>
          <p:cNvSpPr/>
          <p:nvPr/>
        </p:nvSpPr>
        <p:spPr>
          <a:xfrm>
            <a:off x="749808" y="2880360"/>
            <a:ext cx="1874520" cy="987552"/>
          </a:xfrm>
          <a:prstGeom prst="rect">
            <a:avLst/>
          </a:prstGeom>
          <a:solidFill>
            <a:srgbClr val="FFFFFF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0E654A8-1A40-B171-CC1F-FAC3FE4035FE}"/>
              </a:ext>
            </a:extLst>
          </p:cNvPr>
          <p:cNvSpPr/>
          <p:nvPr/>
        </p:nvSpPr>
        <p:spPr>
          <a:xfrm>
            <a:off x="841248" y="2953512"/>
            <a:ext cx="1691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Scanner parser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misses / truncates / misclassifies</a:t>
            </a:r>
            <a:endParaRPr lang="en-US" sz="145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0CC5B90D-5C5B-E789-D748-B76DA0A1FCB4}"/>
              </a:ext>
            </a:extLst>
          </p:cNvPr>
          <p:cNvSpPr/>
          <p:nvPr/>
        </p:nvSpPr>
        <p:spPr>
          <a:xfrm>
            <a:off x="6510528" y="2880360"/>
            <a:ext cx="1874520" cy="987552"/>
          </a:xfrm>
          <a:prstGeom prst="rect">
            <a:avLst/>
          </a:prstGeom>
          <a:solidFill>
            <a:srgbClr val="FFFFFF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7AFC9A63-6617-C127-C6A9-CD37884F82EE}"/>
              </a:ext>
            </a:extLst>
          </p:cNvPr>
          <p:cNvSpPr/>
          <p:nvPr/>
        </p:nvSpPr>
        <p:spPr>
          <a:xfrm>
            <a:off x="6601968" y="2953512"/>
            <a:ext cx="1691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Extractor parser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recovers malware</a:t>
            </a:r>
            <a:endParaRPr lang="en-US" sz="145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617D796-1F7F-3B13-94C6-EEB9B3B15077}"/>
              </a:ext>
            </a:extLst>
          </p:cNvPr>
          <p:cNvSpPr/>
          <p:nvPr/>
        </p:nvSpPr>
        <p:spPr>
          <a:xfrm>
            <a:off x="1005840" y="414223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“Scanned”</a:t>
            </a:r>
            <a:endParaRPr lang="en-US" sz="18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1529E551-8307-1AEE-07C6-15CF99CC8BBC}"/>
              </a:ext>
            </a:extLst>
          </p:cNvPr>
          <p:cNvSpPr/>
          <p:nvPr/>
        </p:nvSpPr>
        <p:spPr>
          <a:xfrm>
            <a:off x="4297680" y="4096512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CA3AF"/>
                </a:solidFill>
              </a:rPr>
              <a:t>≠</a:t>
            </a:r>
            <a:endParaRPr lang="en-US" sz="22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8C5EEB18-CE1F-B408-9D62-3BBB8D0FD5B9}"/>
              </a:ext>
            </a:extLst>
          </p:cNvPr>
          <p:cNvSpPr/>
          <p:nvPr/>
        </p:nvSpPr>
        <p:spPr>
          <a:xfrm>
            <a:off x="6263640" y="414223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“same content later”</a:t>
            </a:r>
            <a:endParaRPr lang="en-US" sz="180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0DF62006-1E80-DC89-5FE2-CE26BF28F22C}"/>
              </a:ext>
            </a:extLst>
          </p:cNvPr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CF189E48-74C2-4CAD-4505-58FA444D5CD0}"/>
              </a:ext>
            </a:extLst>
          </p:cNvPr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security gateways are especially exposed because the later host may not share the gateway’s parser semantics.</a:t>
            </a:r>
            <a:endParaRPr lang="en-US" sz="15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164A0CB7-7D26-6A22-F82A-12BD7D7C329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AA9EA133-8678-C533-7E3D-E657F3252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1" y="4663440"/>
            <a:ext cx="3493959" cy="47548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B2F02CA-0A57-6D0A-52D0-761201582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92" y="925613"/>
            <a:ext cx="4801016" cy="50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79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Attacks 2–3: Office Content Spoofing &amp; Signature Forgery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85800" y="1325880"/>
            <a:ext cx="3749040" cy="361188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777240" y="1399032"/>
            <a:ext cx="3566160" cy="346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709160" y="1325880"/>
            <a:ext cx="3749040" cy="361188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4800600" y="1399032"/>
            <a:ext cx="3566160" cy="346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87552" y="162763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Content spoofing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600200" y="2331720"/>
            <a:ext cx="29718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WORD/DOCUMENT.XML</a:t>
            </a:r>
          </a:p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word/document.xml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10912" y="162763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</a:rPr>
              <a:t>LibreOffice Signature forgery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102352" y="2331720"/>
            <a:ext cx="29718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Signature verifier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uses normal parsing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Document recovery mode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F2937"/>
                </a:solidFill>
              </a:rPr>
              <a:t>shows another file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application can contain two parsing modes with different semantics — </a:t>
            </a:r>
            <a:b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 to break the trust model.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4CE4C3C5-A746-92AB-C934-84D4C25033BF}"/>
              </a:ext>
            </a:extLst>
          </p:cNvPr>
          <p:cNvSpPr/>
          <p:nvPr/>
        </p:nvSpPr>
        <p:spPr>
          <a:xfrm>
            <a:off x="1651453" y="3168396"/>
            <a:ext cx="280416" cy="198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EFBF12-463B-2765-EEEA-5229E757DE9A}"/>
              </a:ext>
            </a:extLst>
          </p:cNvPr>
          <p:cNvSpPr txBox="1"/>
          <p:nvPr/>
        </p:nvSpPr>
        <p:spPr>
          <a:xfrm>
            <a:off x="1059578" y="308279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CNKI</a:t>
            </a:r>
            <a:endParaRPr lang="ko-KR" altLang="en-US" sz="1400" dirty="0"/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5230C6A7-226E-0063-B7B9-87FF7D399845}"/>
              </a:ext>
            </a:extLst>
          </p:cNvPr>
          <p:cNvSpPr/>
          <p:nvPr/>
        </p:nvSpPr>
        <p:spPr>
          <a:xfrm>
            <a:off x="1641067" y="2898755"/>
            <a:ext cx="280416" cy="198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D1FA04-9AAE-BD46-092D-8E208F040FF6}"/>
              </a:ext>
            </a:extLst>
          </p:cNvPr>
          <p:cNvSpPr txBox="1"/>
          <p:nvPr/>
        </p:nvSpPr>
        <p:spPr>
          <a:xfrm>
            <a:off x="655886" y="2819174"/>
            <a:ext cx="966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WPS, </a:t>
            </a:r>
            <a:r>
              <a:rPr lang="ko-KR" altLang="ko-KR" sz="1400" dirty="0" err="1"/>
              <a:t>Libre</a:t>
            </a:r>
            <a:endParaRPr lang="ko-KR" altLang="en-US" sz="1400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3899F851-0F7E-FD78-EB39-E4AE55BCC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923" y="2238580"/>
            <a:ext cx="3519837" cy="205775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Disclosure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21792" y="1325880"/>
            <a:ext cx="3657600" cy="114300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713232" y="1399032"/>
            <a:ext cx="34747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04672" y="162306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</a:rPr>
              <a:t>Gmail, </a:t>
            </a:r>
            <a:r>
              <a:rPr lang="en-US" sz="1700" b="1" dirty="0" err="1">
                <a:solidFill>
                  <a:srgbClr val="1F2937"/>
                </a:solidFill>
              </a:rPr>
              <a:t>Coremail</a:t>
            </a:r>
            <a:endParaRPr lang="en-US" sz="1700" b="1" dirty="0">
              <a:solidFill>
                <a:srgbClr val="1F2937"/>
              </a:solidFill>
            </a:endParaRPr>
          </a:p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</a:rPr>
              <a:t>Zoho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286000" y="1527048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600" dirty="0">
                <a:solidFill>
                  <a:srgbClr val="6B7280"/>
                </a:solidFill>
              </a:rPr>
              <a:t>$1937 bounty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873752" y="1325880"/>
            <a:ext cx="3657600" cy="114300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4965192" y="1399032"/>
            <a:ext cx="34747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056632" y="152704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</a:rPr>
              <a:t>LibreOffice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537960" y="1527048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600" dirty="0">
                <a:solidFill>
                  <a:srgbClr val="6B7280"/>
                </a:solidFill>
              </a:rPr>
              <a:t>CVE-2024-7788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1792" y="2926080"/>
            <a:ext cx="3657600" cy="114300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713232" y="2999232"/>
            <a:ext cx="34747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04672" y="312724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</a:rPr>
              <a:t>Go archive/zip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286000" y="3127248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600" dirty="0">
                <a:solidFill>
                  <a:srgbClr val="6B7280"/>
                </a:solidFill>
              </a:rPr>
              <a:t>CVE-2024-24789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873752" y="2926080"/>
            <a:ext cx="3657600" cy="1143000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4965192" y="2999232"/>
            <a:ext cx="34747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056632" y="312724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</a:rPr>
              <a:t>Spring Boot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37960" y="3127248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600" dirty="0">
                <a:solidFill>
                  <a:srgbClr val="6B7280"/>
                </a:solidFill>
              </a:rPr>
              <a:t>CVE-2024-38807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60120" y="4709160"/>
            <a:ext cx="7223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F2937"/>
                </a:solidFill>
              </a:rPr>
              <a:t>Other acknowledgments / fixes included Naver, Outlook, libzip and Open VSX.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66928" y="6291072"/>
            <a:ext cx="7269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Paper Sec. 7.1</a:t>
            </a:r>
            <a:endParaRPr lang="en-US" sz="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Mitigation Strategies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207008"/>
            <a:ext cx="3703320" cy="859536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749808" y="128016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68096" y="130759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</a:rPr>
              <a:t>Same parser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011680" y="129844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Use the same parser across validation and consumption when possible.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58368" y="2304288"/>
            <a:ext cx="3703320" cy="859536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749808" y="237744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68096" y="2404872"/>
            <a:ext cx="11521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</a:rPr>
              <a:t>On-access scanning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011680" y="239572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Scan the actual extracted/consumed representation.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58368" y="3401568"/>
            <a:ext cx="3703320" cy="859536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749808" y="347472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8096" y="350215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</a:rPr>
              <a:t>Normalize ZIP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011680" y="349300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Extract and repack before further processing.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58368" y="4498848"/>
            <a:ext cx="3703320" cy="859536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749808" y="457200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68096" y="459943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</a:rPr>
              <a:t>Detect ambiguous patterns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2011680" y="459028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Reject conflicting fields, holes, overlaps, suspicious structures.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846320" y="1207008"/>
            <a:ext cx="3703320" cy="859536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4937760" y="128016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956048" y="130759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</a:rPr>
              <a:t>Multiple parsing logics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199632" y="129844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Compare several parsers or parsing choices.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846320" y="2304288"/>
            <a:ext cx="3703320" cy="859536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4937760" y="237744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956048" y="240487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</a:rPr>
              <a:t>Fix unique behavior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199632" y="239572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Bring outlier parsers closer to ecosystem consensus.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846320" y="3401568"/>
            <a:ext cx="3703320" cy="859536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/>
          <p:nvPr/>
        </p:nvSpPr>
        <p:spPr>
          <a:xfrm>
            <a:off x="4937760" y="3474720"/>
            <a:ext cx="3520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956048" y="350215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</a:rPr>
              <a:t>Better format design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6199632" y="349300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Unambiguous locations, conflict rules, safe extensions.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868680" y="5676484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30"/>
          <p:cNvSpPr/>
          <p:nvPr/>
        </p:nvSpPr>
        <p:spPr>
          <a:xfrm>
            <a:off x="1005840" y="582278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strongest fix is semantic consistency across the whole workflow, not merely “more validation.”</a:t>
            </a:r>
            <a:endParaRPr lang="en-US" sz="15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960120" y="1325880"/>
            <a:ext cx="7223760" cy="3200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Black-box fuzzing uses parser outputs only</a:t>
            </a:r>
          </a:p>
          <a:p>
            <a:pPr marL="177800" indent="-177800">
              <a:buSzPct val="100000"/>
              <a:buChar char="•"/>
            </a:pPr>
            <a:endParaRPr lang="en-US" sz="1600" dirty="0">
              <a:solidFill>
                <a:srgbClr val="1F293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File-system extraction may not exactly reflect a parser’s internal state</a:t>
            </a:r>
            <a:b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(e.g., duplicate-file overwrites).</a:t>
            </a:r>
          </a:p>
          <a:p>
            <a:pPr marL="177800" indent="-177800">
              <a:buSzPct val="100000"/>
              <a:buChar char="•"/>
            </a:pP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five exploitation scenarios were investigated, while ZIP appears in many other security-sensitive contexts.</a:t>
            </a:r>
          </a:p>
          <a:p>
            <a:pPr marL="177800" indent="-177800">
              <a:buSzPct val="100000"/>
              <a:buChar char="•"/>
            </a:pP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methodology focuses on ZIP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68680" y="5413248"/>
            <a:ext cx="7406640" cy="658368"/>
          </a:xfrm>
          <a:prstGeom prst="rect">
            <a:avLst/>
          </a:prstGeom>
          <a:solidFill>
            <a:srgbClr val="F9FAFB"/>
          </a:solidFill>
          <a:ln w="1016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1005840" y="555955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ZIPDIFF trades internal coverage visibility for broad cross-language parser compatibility.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19872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CA3A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68317B9-6756-C195-94F5-BD91064B418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31</a:t>
            </a:fld>
            <a:endParaRPr lang="en-US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9A23DD03-FAD5-C62D-94C2-EBA235141958}"/>
              </a:ext>
            </a:extLst>
          </p:cNvPr>
          <p:cNvSpPr/>
          <p:nvPr/>
        </p:nvSpPr>
        <p:spPr>
          <a:xfrm>
            <a:off x="566928" y="384048"/>
            <a:ext cx="80284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o-KR" altLang="ko-KR" sz="2800" dirty="0" err="1"/>
              <a:t>Open</a:t>
            </a:r>
            <a:r>
              <a:rPr lang="ko-KR" altLang="ko-KR" sz="2800" dirty="0"/>
              <a:t> </a:t>
            </a:r>
            <a:r>
              <a:rPr lang="ko-KR" altLang="ko-KR" sz="2800" dirty="0" err="1"/>
              <a:t>Research</a:t>
            </a:r>
            <a:r>
              <a:rPr lang="ko-KR" altLang="ko-KR" sz="2800" dirty="0"/>
              <a:t> </a:t>
            </a:r>
            <a:r>
              <a:rPr lang="ko-KR" altLang="ko-KR" sz="2800" dirty="0" err="1"/>
              <a:t>Questions</a:t>
            </a:r>
            <a:endParaRPr lang="en-US" sz="28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52B0F78C-7AA9-451D-75A6-EBF35D3FF8CE}"/>
              </a:ext>
            </a:extLst>
          </p:cNvPr>
          <p:cNvSpPr/>
          <p:nvPr/>
        </p:nvSpPr>
        <p:spPr>
          <a:xfrm>
            <a:off x="960120" y="1531826"/>
            <a:ext cx="7223760" cy="3200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lvl="0"/>
            <a:r>
              <a:rPr lang="ko-KR" altLang="ko-KR" b="1" dirty="0"/>
              <a:t>Beyond ZIP</a:t>
            </a:r>
            <a:endParaRPr lang="ko-KR" altLang="ko-KR" dirty="0"/>
          </a:p>
          <a:p>
            <a:pPr lvl="1"/>
            <a:r>
              <a:rPr lang="ko-KR" altLang="ko-KR" dirty="0" err="1"/>
              <a:t>Can</a:t>
            </a:r>
            <a:r>
              <a:rPr lang="ko-KR" altLang="ko-KR" dirty="0"/>
              <a:t> </a:t>
            </a:r>
            <a:r>
              <a:rPr lang="ko-KR" altLang="ko-KR" dirty="0" err="1"/>
              <a:t>similar</a:t>
            </a:r>
            <a:r>
              <a:rPr lang="ko-KR" altLang="ko-KR" dirty="0"/>
              <a:t> </a:t>
            </a:r>
            <a:r>
              <a:rPr lang="ko-KR" altLang="ko-KR" dirty="0" err="1"/>
              <a:t>parser</a:t>
            </a:r>
            <a:r>
              <a:rPr lang="ko-KR" altLang="ko-KR" dirty="0"/>
              <a:t> </a:t>
            </a:r>
            <a:r>
              <a:rPr lang="ko-KR" altLang="ko-KR" dirty="0" err="1"/>
              <a:t>semantic</a:t>
            </a:r>
            <a:r>
              <a:rPr lang="ko-KR" altLang="ko-KR" dirty="0"/>
              <a:t> </a:t>
            </a:r>
            <a:r>
              <a:rPr lang="ko-KR" altLang="ko-KR" dirty="0" err="1"/>
              <a:t>gaps</a:t>
            </a:r>
            <a:r>
              <a:rPr lang="ko-KR" altLang="ko-KR" dirty="0"/>
              <a:t> </a:t>
            </a:r>
            <a:r>
              <a:rPr lang="ko-KR" altLang="ko-KR" dirty="0" err="1"/>
              <a:t>be</a:t>
            </a:r>
            <a:r>
              <a:rPr lang="ko-KR" altLang="ko-KR" dirty="0"/>
              <a:t> </a:t>
            </a:r>
            <a:r>
              <a:rPr lang="ko-KR" altLang="ko-KR" dirty="0" err="1"/>
              <a:t>systematically</a:t>
            </a:r>
            <a:r>
              <a:rPr lang="ko-KR" altLang="ko-KR" dirty="0"/>
              <a:t> </a:t>
            </a:r>
            <a:r>
              <a:rPr lang="ko-KR" altLang="ko-KR" dirty="0" err="1"/>
              <a:t>discovered</a:t>
            </a:r>
            <a:r>
              <a:rPr lang="ko-KR" altLang="ko-KR" dirty="0"/>
              <a:t> </a:t>
            </a:r>
            <a:r>
              <a:rPr lang="ko-KR" altLang="ko-KR" dirty="0" err="1"/>
              <a:t>in</a:t>
            </a:r>
            <a:r>
              <a:rPr lang="ko-KR" altLang="ko-KR" dirty="0"/>
              <a:t> </a:t>
            </a:r>
            <a:r>
              <a:rPr lang="ko-KR" altLang="ko-KR" dirty="0" err="1"/>
              <a:t>other</a:t>
            </a:r>
            <a:r>
              <a:rPr lang="ko-KR" altLang="ko-KR" dirty="0"/>
              <a:t> </a:t>
            </a:r>
            <a:r>
              <a:rPr lang="ko-KR" altLang="ko-KR" dirty="0" err="1"/>
              <a:t>binary</a:t>
            </a:r>
            <a:r>
              <a:rPr lang="ko-KR" altLang="ko-KR" dirty="0"/>
              <a:t>/</a:t>
            </a:r>
            <a:r>
              <a:rPr lang="ko-KR" altLang="ko-KR" dirty="0" err="1"/>
              <a:t>container</a:t>
            </a:r>
            <a:r>
              <a:rPr lang="ko-KR" altLang="ko-KR" dirty="0"/>
              <a:t> </a:t>
            </a:r>
            <a:r>
              <a:rPr lang="ko-KR" altLang="ko-KR" dirty="0" err="1"/>
              <a:t>formats</a:t>
            </a:r>
            <a:r>
              <a:rPr lang="ko-KR" altLang="ko-KR" dirty="0"/>
              <a:t> </a:t>
            </a:r>
            <a:r>
              <a:rPr lang="ko-KR" altLang="ko-KR" dirty="0" err="1"/>
              <a:t>such</a:t>
            </a:r>
            <a:r>
              <a:rPr lang="ko-KR" altLang="ko-KR" dirty="0"/>
              <a:t> </a:t>
            </a:r>
            <a:r>
              <a:rPr lang="ko-KR" altLang="ko-KR" dirty="0" err="1"/>
              <a:t>as</a:t>
            </a:r>
            <a:r>
              <a:rPr lang="ko-KR" altLang="ko-KR" dirty="0"/>
              <a:t> PDF, </a:t>
            </a:r>
            <a:r>
              <a:rPr lang="ko-KR" altLang="ko-KR" dirty="0" err="1"/>
              <a:t>image</a:t>
            </a:r>
            <a:r>
              <a:rPr lang="ko-KR" altLang="ko-KR" dirty="0"/>
              <a:t> </a:t>
            </a:r>
            <a:r>
              <a:rPr lang="ko-KR" altLang="ko-KR" dirty="0" err="1"/>
              <a:t>formats</a:t>
            </a:r>
            <a:r>
              <a:rPr lang="ko-KR" altLang="ko-KR" dirty="0"/>
              <a:t>, ASN.1, EXI, </a:t>
            </a:r>
            <a:r>
              <a:rPr lang="ko-KR" altLang="ko-KR" dirty="0" err="1"/>
              <a:t>or</a:t>
            </a:r>
            <a:r>
              <a:rPr lang="ko-KR" altLang="ko-KR" dirty="0"/>
              <a:t> </a:t>
            </a:r>
            <a:r>
              <a:rPr lang="ko-KR" altLang="ko-KR" dirty="0" err="1"/>
              <a:t>protocol</a:t>
            </a:r>
            <a:r>
              <a:rPr lang="ko-KR" altLang="ko-KR" dirty="0"/>
              <a:t> </a:t>
            </a:r>
            <a:r>
              <a:rPr lang="ko-KR" altLang="ko-KR" dirty="0" err="1"/>
              <a:t>messages</a:t>
            </a:r>
            <a:r>
              <a:rPr lang="ko-KR" altLang="ko-KR" dirty="0"/>
              <a:t>?</a:t>
            </a:r>
            <a:endParaRPr lang="en-US" altLang="ko-KR" dirty="0"/>
          </a:p>
          <a:p>
            <a:pPr lvl="1"/>
            <a:endParaRPr lang="ko-KR" altLang="ko-KR" dirty="0"/>
          </a:p>
          <a:p>
            <a:pPr lvl="0"/>
            <a:r>
              <a:rPr lang="ko-KR" altLang="ko-KR" b="1" dirty="0" err="1"/>
              <a:t>Toward</a:t>
            </a:r>
            <a:r>
              <a:rPr lang="ko-KR" altLang="ko-KR" b="1" dirty="0"/>
              <a:t> </a:t>
            </a:r>
            <a:r>
              <a:rPr lang="ko-KR" altLang="ko-KR" b="1" dirty="0" err="1"/>
              <a:t>canonical</a:t>
            </a:r>
            <a:r>
              <a:rPr lang="ko-KR" altLang="ko-KR" b="1" dirty="0"/>
              <a:t> ZIP </a:t>
            </a:r>
            <a:r>
              <a:rPr lang="ko-KR" altLang="ko-KR" b="1" dirty="0" err="1"/>
              <a:t>semantics</a:t>
            </a:r>
            <a:endParaRPr lang="ko-KR" altLang="ko-KR" dirty="0"/>
          </a:p>
          <a:p>
            <a:pPr lvl="1"/>
            <a:r>
              <a:rPr lang="ko-KR" altLang="ko-KR" dirty="0" err="1"/>
              <a:t>Can</a:t>
            </a:r>
            <a:r>
              <a:rPr lang="ko-KR" altLang="ko-KR" dirty="0"/>
              <a:t> ZIP </a:t>
            </a:r>
            <a:r>
              <a:rPr lang="ko-KR" altLang="ko-KR" dirty="0" err="1"/>
              <a:t>define</a:t>
            </a:r>
            <a:r>
              <a:rPr lang="ko-KR" altLang="ko-KR" dirty="0"/>
              <a:t> </a:t>
            </a:r>
            <a:r>
              <a:rPr lang="ko-KR" altLang="ko-KR" dirty="0" err="1"/>
              <a:t>a</a:t>
            </a:r>
            <a:r>
              <a:rPr lang="ko-KR" altLang="ko-KR" dirty="0"/>
              <a:t> </a:t>
            </a:r>
            <a:r>
              <a:rPr lang="ko-KR" altLang="ko-KR" dirty="0" err="1"/>
              <a:t>stricter</a:t>
            </a:r>
            <a:r>
              <a:rPr lang="ko-KR" altLang="ko-KR" dirty="0"/>
              <a:t> </a:t>
            </a:r>
            <a:r>
              <a:rPr lang="ko-KR" altLang="ko-KR" dirty="0" err="1"/>
              <a:t>canonical</a:t>
            </a:r>
            <a:r>
              <a:rPr lang="ko-KR" altLang="ko-KR" dirty="0"/>
              <a:t> </a:t>
            </a:r>
            <a:r>
              <a:rPr lang="ko-KR" altLang="ko-KR" dirty="0" err="1"/>
              <a:t>interpretation</a:t>
            </a:r>
            <a:r>
              <a:rPr lang="ko-KR" altLang="ko-KR" dirty="0"/>
              <a:t> </a:t>
            </a:r>
            <a:r>
              <a:rPr lang="ko-KR" altLang="ko-KR" dirty="0" err="1"/>
              <a:t>so</a:t>
            </a:r>
            <a:r>
              <a:rPr lang="ko-KR" altLang="ko-KR" dirty="0"/>
              <a:t> </a:t>
            </a:r>
            <a:r>
              <a:rPr lang="ko-KR" altLang="ko-KR" dirty="0" err="1"/>
              <a:t>that</a:t>
            </a:r>
            <a:r>
              <a:rPr lang="ko-KR" altLang="ko-KR" dirty="0"/>
              <a:t> </a:t>
            </a:r>
            <a:r>
              <a:rPr lang="ko-KR" altLang="ko-KR" dirty="0" err="1"/>
              <a:t>different</a:t>
            </a:r>
            <a:r>
              <a:rPr lang="ko-KR" altLang="ko-KR" dirty="0"/>
              <a:t> </a:t>
            </a:r>
            <a:r>
              <a:rPr lang="ko-KR" altLang="ko-KR" dirty="0" err="1"/>
              <a:t>parsers</a:t>
            </a:r>
            <a:r>
              <a:rPr lang="ko-KR" altLang="ko-KR" dirty="0"/>
              <a:t> </a:t>
            </a:r>
            <a:r>
              <a:rPr lang="ko-KR" altLang="ko-KR" dirty="0" err="1"/>
              <a:t>produce</a:t>
            </a:r>
            <a:r>
              <a:rPr lang="ko-KR" altLang="ko-KR" dirty="0"/>
              <a:t> </a:t>
            </a:r>
            <a:r>
              <a:rPr lang="ko-KR" altLang="ko-KR" dirty="0" err="1"/>
              <a:t>the</a:t>
            </a:r>
            <a:r>
              <a:rPr lang="ko-KR" altLang="ko-KR" dirty="0"/>
              <a:t> </a:t>
            </a:r>
            <a:r>
              <a:rPr lang="ko-KR" altLang="ko-KR" dirty="0" err="1"/>
              <a:t>same</a:t>
            </a:r>
            <a:r>
              <a:rPr lang="ko-KR" altLang="ko-KR" dirty="0"/>
              <a:t> </a:t>
            </a:r>
            <a:r>
              <a:rPr lang="ko-KR" altLang="ko-KR" dirty="0" err="1"/>
              <a:t>semantics</a:t>
            </a:r>
            <a:r>
              <a:rPr lang="ko-KR" altLang="ko-KR" dirty="0"/>
              <a:t> </a:t>
            </a:r>
            <a:r>
              <a:rPr lang="ko-KR" altLang="ko-KR" dirty="0" err="1"/>
              <a:t>for</a:t>
            </a:r>
            <a:r>
              <a:rPr lang="ko-KR" altLang="ko-KR" dirty="0"/>
              <a:t> </a:t>
            </a:r>
            <a:r>
              <a:rPr lang="ko-KR" altLang="ko-KR" dirty="0" err="1"/>
              <a:t>the</a:t>
            </a:r>
            <a:r>
              <a:rPr lang="ko-KR" altLang="ko-KR" dirty="0"/>
              <a:t> </a:t>
            </a:r>
            <a:r>
              <a:rPr lang="ko-KR" altLang="ko-KR" dirty="0" err="1"/>
              <a:t>same</a:t>
            </a:r>
            <a:r>
              <a:rPr lang="ko-KR" altLang="ko-KR" dirty="0"/>
              <a:t> </a:t>
            </a:r>
            <a:r>
              <a:rPr lang="ko-KR" altLang="ko-KR" dirty="0" err="1"/>
              <a:t>archive</a:t>
            </a:r>
            <a:r>
              <a:rPr lang="ko-KR" altLang="ko-K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16003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171C885-EF8F-2B8A-540F-0E945635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Thanks</a:t>
            </a:r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2FA59CE-C29A-39FC-3213-39BBB71E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8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1751</Words>
  <Application>Microsoft Office PowerPoint</Application>
  <PresentationFormat>화면 슬라이드 쇼(4:3)</PresentationFormat>
  <Paragraphs>364</Paragraphs>
  <Slides>32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7" baseType="lpstr">
      <vt:lpstr>Arial</vt:lpstr>
      <vt:lpstr>Calibri</vt:lpstr>
      <vt:lpstr>Cambria</vt:lpstr>
      <vt:lpstr>Consolas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Thanks</vt:lpstr>
    </vt:vector>
  </TitlesOfParts>
  <Company>AASLAB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ZIP isn't your ZIP</dc:title>
  <dc:subject>My ZIP isn't your ZIP presentation draft</dc:subject>
  <dc:creator>OpenAI</dc:creator>
  <cp:lastModifiedBy>Kyungchan Kim</cp:lastModifiedBy>
  <cp:revision>10</cp:revision>
  <dcterms:created xsi:type="dcterms:W3CDTF">2026-09-29T09:46:51Z</dcterms:created>
  <dcterms:modified xsi:type="dcterms:W3CDTF">2026-09-29T23:31:08Z</dcterms:modified>
</cp:coreProperties>
</file>