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91"/>
    <p:restoredTop sz="78682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ko-KR" alt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ko-KR" alt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b="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ko-KR" sz="1200" b="1" i="0" u="none" kern="1200" cap="none" spc="0" baseline="0" dirty="0">
              <a:ln>
                <a:noFill/>
              </a:ln>
              <a:solidFill>
                <a:schemeClr val="bg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ko-KR" sz="1200" dirty="0">
              <a:latin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" altLang="ko-KR" sz="1200" dirty="0">
              <a:latin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ko-K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ko-KR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ko-KR" sz="120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051BA-A86D-EBC9-B653-FF7319E28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8269B-BE85-9119-4CEB-AD1872157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A1A91F-97AD-FBBD-F068-25C95A4D7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ko-KR" sz="120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CFC13-079F-462B-D0B9-F03A1FDB829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0349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200" kern="120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5644E1-62E8-4B8B-3475-76237BB47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31A7EDC-41CC-00E0-1BFF-49E8BFACA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EF10D7-41EC-CA24-C50F-FFDBDE0BC84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CB6293-618F-FF75-F67E-4785088537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F09391-1102-EE1E-69D2-E656913E33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D4C80-A807-89D7-7396-340D9321C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55251C-3BFD-52D2-AB69-E7ABAE49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29DD6C-8C23-8CDA-1856-61EC3E5B00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461700-3951-B6EB-B976-AA4379C002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EFB2F5-B829-0F66-AEB2-5C1A0CBCB4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5D8FC6-528B-4485-74BD-E4908899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F49759-2090-38FA-7BE1-2C17CA17D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41E4CB-F493-A160-E899-F32DDC4A48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7A31A0-3123-16EE-8C9D-0E3F839A7B6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791735-35B3-184D-7B83-10E390F93C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CE15E4-9979-7479-A30E-D67B2476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68FCCC-F0C8-3122-682F-A8FB24B48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ED1700-0A06-AFBD-9366-4F5D46DE028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67784C-436D-D5F2-FD96-CE84EB29F83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8CF6744-314C-B5AA-99DE-7524AB2F47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99E1E0-76B7-22A0-B3E1-DD3BF04439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93EC6E-452F-2241-508C-1862C8C42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C157358-6D80-98CD-BB45-D8E0086B1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51B9E39-FBB4-7E22-0AA3-1C608B8E540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69EBE21-C883-5931-7066-81AC78E5457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32C83F7-7F20-3599-EDFE-E9A5A6D5B30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18345B7-0149-334D-F37C-F258F579F3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E9D8F0F-581D-6973-247F-A278404319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962DA0F-8291-4833-8B02-DB5603CCD4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1DB9FF-239A-D912-0C18-404EA758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51D53E-1AAC-5BC8-7DBF-F61AA740A4A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0E4ACB-4F7F-C1D8-641B-CAE21476B9A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E8811E-CC1E-1E89-EAB4-0AAD9B9540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2028F7B-75E2-7BD2-33DB-79E3657EAA7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1F9F369-15DF-358D-90CE-1BC30BDD9A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4A08F3-0019-C92C-6E5D-EE18D17535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D7B94D-721B-05F7-91CF-03E13BBC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C0B424-34DB-CA7A-C34B-CB854D1D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70F595-AE65-C159-7D83-8DB69A01A0F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3517CD-901B-C1F4-307A-157865636C7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CE6C24B-8988-0FD6-07D4-AAA1ABA6E1C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73A67AA-F300-18A3-368B-10F60E5E33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EE0EB6-6F11-8825-D525-3031AE1B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32A1137-3DA8-69C2-B341-8D793DE0AD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FB23CED-CC3B-9CD4-707F-76F22E445B0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0CF03C-576A-DF41-BD6C-476D703136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61FF83-A972-4973-C3E4-0EFC63A2858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3AAB6A-5BF0-49BD-205A-A5286A01FC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94E552-0647-DC50-D0A3-0DE67C04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1A34E81-E8FA-9669-D35E-81AD02FB0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D7E073-0C61-A7FA-A15D-B665463B3BE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FC28EF-8B45-2C7C-AA8E-B08D0A790B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B08869-FABE-12B9-4909-D54DE5FE58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C8C64DA-AD28-7F1A-B4B5-40C375BCE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0DC0E07-CFAB-28DE-BE94-3A37669A0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630DD9-DF3F-6D75-260D-36A412232AD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2B044C-8861-E15D-87A1-737099F3AD6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158411-7234-3E14-F651-BE637830DD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50A8947-5D74-9C4A-AFD7-3E67C8ADD25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A696A6D-5FC1-B2F5-C8EA-5447D24D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2A7018-96E7-BB07-88D8-9551E76DF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마스터 텍스트 스타일을 편집하려면 클릭</a:t>
            </a:r>
          </a:p>
          <a:p>
            <a:pPr lvl="1">
              <a:buNone/>
            </a:pPr>
            <a:r>
              <a:t>두 번째 수준</a:t>
            </a:r>
          </a:p>
          <a:p>
            <a:pPr lvl="2">
              <a:buNone/>
            </a:pPr>
            <a:r>
              <a:t>세 번째 수준</a:t>
            </a:r>
          </a:p>
          <a:p>
            <a:pPr lvl="3">
              <a:buNone/>
            </a:pPr>
            <a:r>
              <a:t>네 번째 수준</a:t>
            </a:r>
          </a:p>
          <a:p>
            <a:pPr lvl="4">
              <a:buNone/>
            </a:pPr>
            <a:r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72F4E7-53B4-D8AC-041B-E7C10B3BBBE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D5868-3F45-1444-AA93-12D0A917378B}" type="datetimeFigureOut">
              <a:t>2026. 9. 29.</a:t>
            </a:fld>
            <a:endParaRPr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4BA335-B147-04BF-9108-2B67B3CCCDA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EC7EE-B019-E427-D1E1-2D70405AA9B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A8947-5D74-9C4A-AFD7-3E67C8ADD257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0E8475-B71F-3CC3-7E22-49B3C202E8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4400"/>
              <a:t>Evading Watermark-based Detection of AI-Generated Content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4F08E78-C989-59F1-E223-6BEC8B8D0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10492"/>
            <a:ext cx="9144000" cy="1047307"/>
          </a:xfrm>
        </p:spPr>
        <p:txBody>
          <a:bodyPr>
            <a:normAutofit/>
          </a:bodyPr>
          <a:lstStyle/>
          <a:p>
            <a:r>
              <a:rPr sz="1600"/>
              <a:t>So Young Ji, AASLAB</a:t>
            </a:r>
          </a:p>
          <a:p>
            <a:endParaRPr sz="1600"/>
          </a:p>
          <a:p>
            <a:r>
              <a:rPr sz="1600"/>
              <a:t>2026-09-30</a:t>
            </a:r>
          </a:p>
        </p:txBody>
      </p:sp>
    </p:spTree>
    <p:extLst>
      <p:ext uri="{BB962C8B-B14F-4D97-AF65-F5344CB8AC3E}">
        <p14:creationId xmlns:p14="http://schemas.microsoft.com/office/powerpoint/2010/main" val="24773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D8FB34-4E14-CF0F-9081-7F052F6DE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Generative AI and the Need for Detection</a:t>
            </a:r>
            <a:endParaRPr sz="2800" b="1">
              <a:latin typeface="+mn-lt"/>
              <a:ea typeface="+mn-lt"/>
              <a:cs typeface="+mn-lt"/>
            </a:endParaRPr>
          </a:p>
        </p:txBody>
      </p:sp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4118ADD0-A042-64CD-2ADB-E60B8A1812A4}"/>
              </a:ext>
            </a:extLst>
          </p:cNvPr>
          <p:cNvSpPr>
            <a:spLocks noGrp="1"/>
          </p:cNvSpPr>
          <p:nvPr/>
        </p:nvSpPr>
        <p:spPr>
          <a:xfrm>
            <a:off x="685800" y="1751057"/>
            <a:ext cx="10820400" cy="80679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B"/>
            </a:solidFill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t>Higher productivity in search, image creation, and game design</a:t>
            </a:r>
          </a:p>
        </p:txBody>
      </p:sp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1A250FAC-8795-6133-1A68-92E9FBBC9A79}"/>
              </a:ext>
            </a:extLst>
          </p:cNvPr>
          <p:cNvSpPr>
            <a:spLocks noGrp="1"/>
          </p:cNvSpPr>
          <p:nvPr/>
        </p:nvSpPr>
        <p:spPr>
          <a:xfrm>
            <a:off x="685800" y="1751057"/>
            <a:ext cx="133350" cy="806792"/>
          </a:xfrm>
          <a:prstGeom prst="roundRect">
            <a:avLst>
              <a:gd name="adj" fmla="val 50000"/>
            </a:avLst>
          </a:prstGeom>
          <a:solidFill>
            <a:srgbClr val="2CB7C9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256B5-63ED-BD03-A03C-4459901EC313}"/>
              </a:ext>
            </a:extLst>
          </p:cNvPr>
          <p:cNvSpPr>
            <a:spLocks noGrp="1"/>
          </p:cNvSpPr>
          <p:nvPr/>
        </p:nvSpPr>
        <p:spPr>
          <a:xfrm>
            <a:off x="589364" y="1205774"/>
            <a:ext cx="5506636" cy="369332"/>
          </a:xfrm>
          <a:prstGeom prst="rect">
            <a:avLst/>
          </a:prstGeom>
          <a:noFill/>
        </p:spPr>
        <p:txBody>
          <a:bodyPr wrap="none">
            <a:normAutofit fontScale="95015"/>
          </a:bodyPr>
          <a:lstStyle/>
          <a:p>
            <a:r>
              <a:t>Generative AI produces highly realistic images and text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CA787FDD-C4C5-F7E6-6EBB-3669BA83305E}"/>
              </a:ext>
            </a:extLst>
          </p:cNvPr>
          <p:cNvSpPr>
            <a:spLocks noGrp="1"/>
          </p:cNvSpPr>
          <p:nvPr/>
        </p:nvSpPr>
        <p:spPr>
          <a:xfrm>
            <a:off x="685800" y="2817428"/>
            <a:ext cx="10820400" cy="1274548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9E1EB"/>
            </a:solidFill>
          </a:ln>
        </p:spPr>
        <p:txBody>
          <a:bodyPr anchor="ctr">
            <a:normAutofit/>
          </a:bodyPr>
          <a:lstStyle/>
          <a:p>
            <a:pPr algn="ctr">
              <a:buNone/>
            </a:pPr>
            <a:r>
              <a:t>• Disinformation and manipulated images</a:t>
            </a:r>
          </a:p>
          <a:p>
            <a:pPr algn="ctr">
              <a:buNone/>
            </a:pPr>
            <a:r>
              <a:t>• Academic misconduct</a:t>
            </a:r>
          </a:p>
          <a:p>
            <a:pPr algn="ctr">
              <a:buNone/>
            </a:pPr>
            <a:r>
              <a:t>• Ownership and copyright disputes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A1EE4CD7-1A0F-7159-46B1-7E2FDA63EFF6}"/>
              </a:ext>
            </a:extLst>
          </p:cNvPr>
          <p:cNvSpPr>
            <a:spLocks noGrp="1"/>
          </p:cNvSpPr>
          <p:nvPr/>
        </p:nvSpPr>
        <p:spPr>
          <a:xfrm>
            <a:off x="685800" y="2817428"/>
            <a:ext cx="133350" cy="1274548"/>
          </a:xfrm>
          <a:prstGeom prst="roundRect">
            <a:avLst>
              <a:gd name="adj" fmla="val 50000"/>
            </a:avLst>
          </a:prstGeom>
          <a:solidFill>
            <a:srgbClr val="F26B5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BD60BD-80F2-84B2-22AA-CA863F7E475D}"/>
              </a:ext>
            </a:extLst>
          </p:cNvPr>
          <p:cNvSpPr>
            <a:spLocks noGrp="1"/>
          </p:cNvSpPr>
          <p:nvPr/>
        </p:nvSpPr>
        <p:spPr>
          <a:xfrm>
            <a:off x="1349586" y="4572685"/>
            <a:ext cx="6511719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t>Need: reliable identification of AI-generated content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2EB660-3051-3CF1-3A38-348733CA836F}"/>
              </a:ext>
            </a:extLst>
          </p:cNvPr>
          <p:cNvSpPr>
            <a:spLocks noGrp="1"/>
          </p:cNvSpPr>
          <p:nvPr/>
        </p:nvSpPr>
        <p:spPr>
          <a:xfrm>
            <a:off x="8065525" y="4526518"/>
            <a:ext cx="18028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/>
              <a:t>Watermark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88FFF8-C133-290F-EA98-97F06052561B}"/>
              </a:ext>
            </a:extLst>
          </p:cNvPr>
          <p:cNvSpPr>
            <a:spLocks noGrp="1"/>
          </p:cNvSpPr>
          <p:nvPr/>
        </p:nvSpPr>
        <p:spPr>
          <a:xfrm>
            <a:off x="752475" y="5359838"/>
            <a:ext cx="7314211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t>Can detector-aware image changes evade watermark detection?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8B684F-C603-BB9C-B8C7-EEDD9903829B}"/>
              </a:ext>
            </a:extLst>
          </p:cNvPr>
          <p:cNvSpPr>
            <a:spLocks noGrp="1"/>
          </p:cNvSpPr>
          <p:nvPr/>
        </p:nvSpPr>
        <p:spPr>
          <a:xfrm>
            <a:off x="8194727" y="5282894"/>
            <a:ext cx="15444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 err="1"/>
              <a:t>WEvade</a:t>
            </a:r>
            <a:endParaRPr sz="2800" b="1" dirty="0"/>
          </a:p>
        </p:txBody>
      </p:sp>
    </p:spTree>
    <p:extLst>
      <p:ext uri="{BB962C8B-B14F-4D97-AF65-F5344CB8AC3E}">
        <p14:creationId xmlns:p14="http://schemas.microsoft.com/office/powerpoint/2010/main" val="385045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8EC124-AC42-C8D0-AD76-B592E858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Passive vs. Proactive Detection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C22CDF0F-F435-1094-16AE-F66E778B33B5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5067300" cy="2914650"/>
          </a:xfrm>
          <a:prstGeom prst="roundRect">
            <a:avLst>
              <a:gd name="adj" fmla="val 4615"/>
            </a:avLst>
          </a:prstGeom>
          <a:solidFill>
            <a:srgbClr val="EAF0F5"/>
          </a:solidFill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b="1" dirty="0"/>
              <a:t>Passive detection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Statistical artifacts left by generative models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600" b="1" dirty="0"/>
              <a:t>Weakness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Small image changes can remove the features used for detection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7C19B-AFC8-AEAC-BC08-DA71E5DCE1A7}"/>
              </a:ext>
            </a:extLst>
          </p:cNvPr>
          <p:cNvSpPr>
            <a:spLocks noGrp="1"/>
          </p:cNvSpPr>
          <p:nvPr/>
        </p:nvSpPr>
        <p:spPr>
          <a:xfrm>
            <a:off x="685800" y="1273668"/>
            <a:ext cx="6096000" cy="3693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t>AI-Generated Content Detection</a:t>
            </a:r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3BB4E511-202F-F2A4-01E5-499B2427F815}"/>
              </a:ext>
            </a:extLst>
          </p:cNvPr>
          <p:cNvSpPr>
            <a:spLocks noGrp="1"/>
          </p:cNvSpPr>
          <p:nvPr/>
        </p:nvSpPr>
        <p:spPr>
          <a:xfrm>
            <a:off x="6438900" y="1809750"/>
            <a:ext cx="5067300" cy="2914650"/>
          </a:xfrm>
          <a:prstGeom prst="roundRect">
            <a:avLst>
              <a:gd name="adj" fmla="val 4615"/>
            </a:avLst>
          </a:prstGeom>
          <a:solidFill>
            <a:srgbClr val="EAF0F5"/>
          </a:solidFill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b="1" dirty="0"/>
              <a:t>Proactive detection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Watermarks embedded during content generation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600" b="1" dirty="0"/>
              <a:t>Detection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Recover the watermark to identify AI-generated content</a:t>
            </a:r>
            <a:endParaRPr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8CA894-5903-57D8-C5C7-7DA41E590852}"/>
              </a:ext>
            </a:extLst>
          </p:cNvPr>
          <p:cNvSpPr>
            <a:spLocks noGrp="1"/>
          </p:cNvSpPr>
          <p:nvPr/>
        </p:nvSpPr>
        <p:spPr>
          <a:xfrm>
            <a:off x="7455429" y="5329652"/>
            <a:ext cx="2276585" cy="369332"/>
          </a:xfrm>
          <a:prstGeom prst="rect">
            <a:avLst/>
          </a:prstGeom>
          <a:noFill/>
        </p:spPr>
        <p:txBody>
          <a:bodyPr wrap="none">
            <a:normAutofit fontScale="96173"/>
          </a:bodyPr>
          <a:lstStyle/>
          <a:p>
            <a:r>
              <a:rPr dirty="0"/>
              <a:t>More robust to evasion attacks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9F68F-AA6F-A886-33BB-DE018A6468FE}"/>
              </a:ext>
            </a:extLst>
          </p:cNvPr>
          <p:cNvSpPr>
            <a:spLocks noGrp="1"/>
          </p:cNvSpPr>
          <p:nvPr/>
        </p:nvSpPr>
        <p:spPr>
          <a:xfrm>
            <a:off x="7878793" y="5934904"/>
            <a:ext cx="2375330" cy="3693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b="1"/>
              <a:t>Target of WEvade</a:t>
            </a:r>
          </a:p>
        </p:txBody>
      </p:sp>
      <p:sp>
        <p:nvSpPr>
          <p:cNvPr id="9" name="아래쪽 화살표[D] 8">
            <a:extLst>
              <a:ext uri="{FF2B5EF4-FFF2-40B4-BE49-F238E27FC236}">
                <a16:creationId xmlns:a16="http://schemas.microsoft.com/office/drawing/2014/main" id="{FEDAC173-9E3E-A56B-1465-147E92A4C8FC}"/>
              </a:ext>
            </a:extLst>
          </p:cNvPr>
          <p:cNvSpPr>
            <a:spLocks noGrp="1"/>
          </p:cNvSpPr>
          <p:nvPr/>
        </p:nvSpPr>
        <p:spPr>
          <a:xfrm>
            <a:off x="8738506" y="4811486"/>
            <a:ext cx="468086" cy="431080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37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3580EC-B562-4DD8-BFBF-BA6C3E5EB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Watermarking Components and Methods</a:t>
            </a:r>
            <a:endParaRPr sz="2600" b="1">
              <a:latin typeface="+mn-lt"/>
              <a:ea typeface="+mn-lt"/>
              <a:cs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모서리가 둥근 직사각형 2">
                <a:extLst>
                  <a:ext uri="{FF2B5EF4-FFF2-40B4-BE49-F238E27FC236}">
                    <a16:creationId xmlns:a16="http://schemas.microsoft.com/office/drawing/2014/main" id="{5DE4CB41-330A-672C-7F93-48B9B4D8039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318658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solidFill>
                <a:srgbClr val="EAF0F5"/>
              </a:solidFill>
              <a:ln w="0">
                <a:noFill/>
              </a:ln>
            </p:spPr>
            <p:txBody>
              <a:bodyPr anchor="ctr"/>
              <a:lstStyle/>
              <a:p>
                <a:pPr algn="ctr">
                  <a:buNone/>
                </a:pPr>
                <a:r>
                  <a:rPr sz="1600"/>
                  <a:t>watermark 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>
                          <a:latin typeface="Cambria Math"/>
                          <a:ea typeface="Cambria Math"/>
                          <a:cs typeface="Cambria Math"/>
                        </a:rPr>
                        <m:t>𝑤</m:t>
                      </m:r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3" name="모서리가 둥근 직사각형 2">
                <a:extLst>
                  <a:ext uri="{FF2B5EF4-FFF2-40B4-BE49-F238E27FC236}">
                    <a16:creationId xmlns:a16="http://schemas.microsoft.com/office/drawing/2014/main" id="{5DE4CB41-330A-672C-7F93-48B9B4D803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658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모서리가 둥근 직사각형 3">
                <a:extLst>
                  <a:ext uri="{FF2B5EF4-FFF2-40B4-BE49-F238E27FC236}">
                    <a16:creationId xmlns:a16="http://schemas.microsoft.com/office/drawing/2014/main" id="{3A56513B-ED3B-041C-5B34-B0C9021D7CD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00744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solidFill>
                <a:srgbClr val="EAF0F5"/>
              </a:solidFill>
              <a:ln w="0">
                <a:noFill/>
              </a:ln>
            </p:spPr>
            <p:txBody>
              <a:bodyPr anchor="ctr"/>
              <a:lstStyle/>
              <a:p>
                <a:pPr algn="ctr">
                  <a:buNone/>
                </a:pPr>
                <a:r>
                  <a:rPr sz="1600"/>
                  <a:t>image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>
                          <a:latin typeface="Cambria Math"/>
                          <a:ea typeface="Cambria Math"/>
                          <a:cs typeface="Cambria Math"/>
                        </a:rPr>
                        <m:t>𝐼</m:t>
                      </m:r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4" name="모서리가 둥근 직사각형 3">
                <a:extLst>
                  <a:ext uri="{FF2B5EF4-FFF2-40B4-BE49-F238E27FC236}">
                    <a16:creationId xmlns:a16="http://schemas.microsoft.com/office/drawing/2014/main" id="{3A56513B-ED3B-041C-5B34-B0C9021D7C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4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십자형[C] 4">
            <a:extLst>
              <a:ext uri="{FF2B5EF4-FFF2-40B4-BE49-F238E27FC236}">
                <a16:creationId xmlns:a16="http://schemas.microsoft.com/office/drawing/2014/main" id="{CCA9F99D-EF7F-EF8B-20A3-FE9AB813E5B7}"/>
              </a:ext>
            </a:extLst>
          </p:cNvPr>
          <p:cNvSpPr>
            <a:spLocks noGrp="1"/>
          </p:cNvSpPr>
          <p:nvPr/>
        </p:nvSpPr>
        <p:spPr>
          <a:xfrm>
            <a:off x="1962152" y="1655989"/>
            <a:ext cx="337457" cy="348343"/>
          </a:xfrm>
          <a:prstGeom prst="plus">
            <a:avLst>
              <a:gd name="adj" fmla="val 37903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아래쪽 화살표[D] 5">
            <a:extLst>
              <a:ext uri="{FF2B5EF4-FFF2-40B4-BE49-F238E27FC236}">
                <a16:creationId xmlns:a16="http://schemas.microsoft.com/office/drawing/2014/main" id="{89174CF5-D649-4308-F992-F73A3F546273}"/>
              </a:ext>
            </a:extLst>
          </p:cNvPr>
          <p:cNvSpPr>
            <a:spLocks noGrp="1"/>
          </p:cNvSpPr>
          <p:nvPr/>
        </p:nvSpPr>
        <p:spPr>
          <a:xfrm rot="16200000">
            <a:off x="3826329" y="1614620"/>
            <a:ext cx="468086" cy="431080"/>
          </a:xfrm>
          <a:prstGeom prst="downArrow">
            <a:avLst>
              <a:gd name="adj1" fmla="val 26744"/>
              <a:gd name="adj2" fmla="val 47475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모서리가 둥근 직사각형 6">
                <a:extLst>
                  <a:ext uri="{FF2B5EF4-FFF2-40B4-BE49-F238E27FC236}">
                    <a16:creationId xmlns:a16="http://schemas.microsoft.com/office/drawing/2014/main" id="{9083CF73-7B68-E095-7481-6E87FE2E9A9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373336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solidFill>
                <a:srgbClr val="DDF4F6"/>
              </a:solidFill>
              <a:ln w="0">
                <a:noFill/>
              </a:ln>
            </p:spPr>
            <p:txBody>
              <a:bodyPr anchor="ctr"/>
              <a:lstStyle/>
              <a:p>
                <a:pPr algn="ctr">
                  <a:buNone/>
                </a:pPr>
                <a:r>
                  <a:rPr sz="1600"/>
                  <a:t>encoder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>
                          <a:latin typeface="Cambria Math"/>
                          <a:ea typeface="Cambria Math"/>
                          <a:cs typeface="Cambria Math"/>
                        </a:rPr>
                        <m:t>𝐸</m:t>
                      </m:r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7" name="모서리가 둥근 직사각형 6">
                <a:extLst>
                  <a:ext uri="{FF2B5EF4-FFF2-40B4-BE49-F238E27FC236}">
                    <a16:creationId xmlns:a16="http://schemas.microsoft.com/office/drawing/2014/main" id="{9083CF73-7B68-E095-7481-6E87FE2E9A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336" y="1496786"/>
                <a:ext cx="1428750" cy="666750"/>
              </a:xfrm>
              <a:prstGeom prst="roundRect">
                <a:avLst>
                  <a:gd name="adj" fmla="val 20000"/>
                </a:avLst>
              </a:prstGeom>
              <a:blipFill>
                <a:blip r:embed="rId5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아래쪽 화살표[D] 7">
            <a:extLst>
              <a:ext uri="{FF2B5EF4-FFF2-40B4-BE49-F238E27FC236}">
                <a16:creationId xmlns:a16="http://schemas.microsoft.com/office/drawing/2014/main" id="{34E1F58C-FFCC-300B-69D0-5441C7E64F43}"/>
              </a:ext>
            </a:extLst>
          </p:cNvPr>
          <p:cNvSpPr>
            <a:spLocks noGrp="1"/>
          </p:cNvSpPr>
          <p:nvPr/>
        </p:nvSpPr>
        <p:spPr>
          <a:xfrm rot="16200000">
            <a:off x="5881007" y="1614620"/>
            <a:ext cx="468086" cy="431080"/>
          </a:xfrm>
          <a:prstGeom prst="downArrow">
            <a:avLst>
              <a:gd name="adj1" fmla="val 26744"/>
              <a:gd name="adj2" fmla="val 47475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모서리가 둥근 직사각형 9">
                <a:extLst>
                  <a:ext uri="{FF2B5EF4-FFF2-40B4-BE49-F238E27FC236}">
                    <a16:creationId xmlns:a16="http://schemas.microsoft.com/office/drawing/2014/main" id="{EF843A49-89E9-A415-8035-881F7222049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389916" y="1498146"/>
                <a:ext cx="2460170" cy="666750"/>
              </a:xfrm>
              <a:prstGeom prst="roundRect">
                <a:avLst>
                  <a:gd name="adj" fmla="val 20000"/>
                </a:avLst>
              </a:prstGeom>
              <a:solidFill>
                <a:srgbClr val="DFF3EB"/>
              </a:solidFill>
              <a:ln w="0">
                <a:noFill/>
              </a:ln>
            </p:spPr>
            <p:txBody>
              <a:bodyPr anchor="ctr"/>
              <a:lstStyle/>
              <a:p>
                <a:pPr algn="ctr">
                  <a:buNone/>
                </a:pPr>
                <a:r>
                  <a:rPr sz="1600"/>
                  <a:t>watermarked image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/>
                              <a:ea typeface="Cambria Math"/>
                              <a:cs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1600" b="0" i="1">
                              <a:latin typeface="Cambria Math"/>
                              <a:ea typeface="Cambria Math"/>
                              <a:cs typeface="Cambria Math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sz="1600"/>
              </a:p>
            </p:txBody>
          </p:sp>
        </mc:Choice>
        <mc:Fallback>
          <p:sp>
            <p:nvSpPr>
              <p:cNvPr id="10" name="모서리가 둥근 직사각형 9">
                <a:extLst>
                  <a:ext uri="{FF2B5EF4-FFF2-40B4-BE49-F238E27FC236}">
                    <a16:creationId xmlns:a16="http://schemas.microsoft.com/office/drawing/2014/main" id="{EF843A49-89E9-A415-8035-881F722204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916" y="1498146"/>
                <a:ext cx="2460170" cy="666750"/>
              </a:xfrm>
              <a:prstGeom prst="roundRect">
                <a:avLst>
                  <a:gd name="adj" fmla="val 20000"/>
                </a:avLst>
              </a:prstGeom>
              <a:blipFill>
                <a:blip r:embed="rId6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9DFB04-C29A-A09C-D933-9D3D496B4BD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00744" y="2613274"/>
                <a:ext cx="8318303" cy="315156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sz="1600" dirty="0"/>
                  <a:t>Decoder</a:t>
                </a:r>
                <a:r>
                  <a:rPr lang="ko-KR" altLang="en-US" sz="16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ko-KR" sz="16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sz="1600" b="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600" dirty="0"/>
                  <a:t>• Compare the recovered bitstring with the ground-truth watermark w</a:t>
                </a:r>
                <a:endParaRPr lang="en-US" sz="1600" dirty="0"/>
              </a:p>
              <a:p>
                <a:pPr>
                  <a:lnSpc>
                    <a:spcPct val="150000"/>
                  </a:lnSpc>
                  <a:buNone/>
                </a:pPr>
                <a:endParaRPr sz="16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600" dirty="0"/>
                  <a:t>• Output a bitstring even for an unwatermarked image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600" dirty="0"/>
                  <a:t>• Unwatermarked output is unrelated to w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ko-KR" altLang="en-US" sz="1600" dirty="0"/>
                  <a:t> </a:t>
                </a:r>
                <a:r>
                  <a:rPr lang="en-US" altLang="ko-KR" sz="1600" dirty="0">
                    <a:sym typeface="Wingdings" pitchFamily="2" charset="2"/>
                  </a:rPr>
                  <a:t></a:t>
                </a:r>
                <a:r>
                  <a:rPr lang="ko-KR" altLang="en-US" sz="1600" dirty="0">
                    <a:sym typeface="Wingdings" pitchFamily="2" charset="2"/>
                  </a:rPr>
                  <a:t> </a:t>
                </a:r>
                <a:r>
                  <a:rPr sz="1600" dirty="0"/>
                  <a:t>Expected bitwise accuracy: 0.5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9DFB04-C29A-A09C-D933-9D3D496B4B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4" y="2613274"/>
                <a:ext cx="8318303" cy="3151568"/>
              </a:xfrm>
              <a:prstGeom prst="rect">
                <a:avLst/>
              </a:prstGeom>
              <a:blipFill>
                <a:blip r:embed="rId7"/>
                <a:stretch>
                  <a:fillRect l="-4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39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F8E011-1E48-F62E-6B08-BAF1AD99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Watermarking Components and Methods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1705C-9BE3-DFC1-5A06-82E1228FFBD4}"/>
              </a:ext>
            </a:extLst>
          </p:cNvPr>
          <p:cNvSpPr>
            <a:spLocks noGrp="1"/>
          </p:cNvSpPr>
          <p:nvPr/>
        </p:nvSpPr>
        <p:spPr>
          <a:xfrm>
            <a:off x="468087" y="1219903"/>
            <a:ext cx="11255827" cy="2834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b="1" dirty="0"/>
              <a:t>Non-learning-based watermarking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Hand-designed encoder and decoder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Ex</a:t>
            </a:r>
            <a:r>
              <a:rPr lang="en-US" altLang="ko-KR" sz="1400" dirty="0"/>
              <a:t>)</a:t>
            </a:r>
            <a:r>
              <a:rPr sz="1400" dirty="0"/>
              <a:t> Stable Diffusion invisible watermark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600" b="1" dirty="0"/>
              <a:t>Learning-based watermarking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encoder</a:t>
            </a:r>
            <a:r>
              <a:rPr lang="en-US" altLang="ko-KR" sz="1400" dirty="0"/>
              <a:t>/</a:t>
            </a:r>
            <a:r>
              <a:rPr sz="1400" dirty="0"/>
              <a:t>decoder</a:t>
            </a:r>
            <a:r>
              <a:rPr lang="ko-KR" altLang="en-US" sz="1400" dirty="0"/>
              <a:t> </a:t>
            </a:r>
            <a:r>
              <a:rPr lang="en-US" altLang="ko-KR" sz="1400" dirty="0"/>
              <a:t>are Deep Neural Networks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Ex</a:t>
            </a:r>
            <a:r>
              <a:rPr lang="en-US" sz="1400" dirty="0"/>
              <a:t>)</a:t>
            </a:r>
            <a:r>
              <a:rPr sz="1400" dirty="0"/>
              <a:t> </a:t>
            </a:r>
            <a:r>
              <a:rPr sz="1400" dirty="0" err="1"/>
              <a:t>HiDDeN</a:t>
            </a:r>
            <a:r>
              <a:rPr sz="1400" dirty="0"/>
              <a:t> and UDH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Per-bit probabilities converted at a 0.5 threshold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A5F5D1-400E-E65F-3858-40C4CE53EA0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68086" y="4061199"/>
                <a:ext cx="11255827" cy="265176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sz="1400" b="1" dirty="0"/>
                  <a:t>Standard training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• Random watermark</a:t>
                </a:r>
                <a:r>
                  <a:rPr lang="ko-KR" altLang="en-US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400" dirty="0"/>
                  <a:t> for each image</a:t>
                </a:r>
                <a:r>
                  <a:rPr lang="ko-KR" altLang="en-US" sz="1400" dirty="0"/>
                  <a:t> </a:t>
                </a:r>
                <a14:m>
                  <m:oMath xmlns:m="http://schemas.openxmlformats.org/officeDocument/2006/math">
                    <m:r>
                      <a:rPr lang="en-US" altLang="ko-KR" sz="140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b="1" dirty="0"/>
                  <a:t>• </a:t>
                </a:r>
                <a:r>
                  <a:rPr sz="1400" dirty="0"/>
                  <a:t>Encoder embeds the watermark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• </a:t>
                </a:r>
                <a:r>
                  <a:rPr lang="en-US" altLang="ko-KR" sz="1400" dirty="0"/>
                  <a:t>E/D : </a:t>
                </a:r>
                <a:r>
                  <a:rPr lang="en" sz="1400" dirty="0"/>
                  <a:t>jointly trained for accurate watermark recovery</a:t>
                </a:r>
              </a:p>
              <a:p>
                <a:pPr>
                  <a:lnSpc>
                    <a:spcPct val="150000"/>
                  </a:lnSpc>
                  <a:buNone/>
                </a:pPr>
                <a:endParaRPr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b="1" dirty="0"/>
                  <a:t>Adversarial training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• Post-processing layer between encoder and decoder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• Recovery trained after JPEG, noise, blur, or color changes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A5F5D1-400E-E65F-3858-40C4CE53EA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86" y="4061199"/>
                <a:ext cx="11255827" cy="2651760"/>
              </a:xfrm>
              <a:prstGeom prst="rect">
                <a:avLst/>
              </a:prstGeom>
              <a:blipFill>
                <a:blip r:embed="rId3"/>
                <a:stretch>
                  <a:fillRect l="-113" b="-47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086" y="1219902"/>
            <a:ext cx="6550553" cy="19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6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1CB72E-EAA2-0A2E-1254-4FF7D717B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1097326"/>
          </a:xfrm>
        </p:spPr>
        <p:txBody>
          <a:bodyPr>
            <a:normAutofit/>
          </a:bodyPr>
          <a:lstStyle/>
          <a:p>
            <a:r>
              <a:rPr sz="2800" b="1"/>
              <a:t>WATERMARK-BASED DETECTORS</a:t>
            </a:r>
            <a:br/>
            <a:r>
              <a:rPr sz="2800" b="1"/>
              <a:t> </a:t>
            </a:r>
            <a:r>
              <a:rPr sz="2400" b="1"/>
              <a:t>- Single-Tail and Double-Tail Detectors</a:t>
            </a:r>
            <a:endParaRPr sz="2600" b="1">
              <a:latin typeface="+mn-lt"/>
              <a:ea typeface="+mn-lt"/>
              <a:cs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C74883-3388-7610-10C8-BE3577E6D21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33401" y="1394074"/>
                <a:ext cx="5559920" cy="1745991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none">
                <a:norm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lang="en" sz="1200" b="1" dirty="0"/>
                  <a:t>Detection setup</a:t>
                </a:r>
                <a:endParaRPr lang="en" sz="1200" dirty="0"/>
              </a:p>
              <a:p>
                <a:pPr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ko-KR" altLang="en-US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sz="1200" dirty="0"/>
                  <a:t>: input image</a:t>
                </a:r>
              </a:p>
              <a:p>
                <a:pPr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ko-KR" sz="12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ar-AE" altLang="ko-KR" sz="12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ar-AE" altLang="ko-KR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ar-AE" sz="1200" dirty="0"/>
                  <a:t>: </a:t>
                </a:r>
                <a:r>
                  <a:rPr lang="en" sz="1200" dirty="0"/>
                  <a:t>original image without a watermark</a:t>
                </a:r>
              </a:p>
              <a:p>
                <a:pPr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ko-KR" altLang="en-US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sz="1200" dirty="0"/>
                  <a:t>: watermarked image</a:t>
                </a:r>
              </a:p>
              <a:p>
                <a:pPr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</a:rPr>
                          <m:t>𝑝𝑤</m:t>
                        </m:r>
                      </m:sub>
                    </m:sSub>
                    <m:r>
                      <a:rPr lang="ko-KR" altLang="en-US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sz="1200" dirty="0"/>
                  <a:t>: post-processed watermarked image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ko-KR" altLang="en-US" sz="1200" dirty="0"/>
                  <a:t>𝐵𝐴</a:t>
                </a:r>
                <a:r>
                  <a:rPr lang="en-US" altLang="ko-KR" sz="1200" dirty="0"/>
                  <a:t>(𝑤1,𝑤2)</a:t>
                </a:r>
                <a:r>
                  <a:rPr lang="ko-KR" altLang="en-US" sz="1200" dirty="0"/>
                  <a:t> </a:t>
                </a:r>
                <a:r>
                  <a:rPr lang="en" sz="1200" dirty="0"/>
                  <a:t>: fraction of matching bits</a:t>
                </a:r>
                <a:endParaRPr sz="12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C74883-3388-7610-10C8-BE3577E6D2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1" y="1394074"/>
                <a:ext cx="5559920" cy="1745991"/>
              </a:xfrm>
              <a:prstGeom prst="rect">
                <a:avLst/>
              </a:prstGeom>
              <a:blipFill>
                <a:blip r:embed="rId3"/>
                <a:stretch>
                  <a:fillRect b="-1439"/>
                </a:stretch>
              </a:blip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23964C-8C74-9DFE-EE3A-14648A5CBA3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33400" y="3375270"/>
                <a:ext cx="10363200" cy="319366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sz="1600" b="1" dirty="0"/>
                  <a:t>Single-tail detector</a:t>
                </a:r>
                <a:endParaRPr sz="16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ko-KR" altLang="en-US" sz="1400" b="1" dirty="0"/>
                  <a:t>𝐵𝐴</a:t>
                </a:r>
                <a:r>
                  <a:rPr lang="en-US" altLang="ko-KR" sz="1400" b="1" dirty="0"/>
                  <a:t>(𝐷(𝐼),𝑤) &gt; 𝜏 </a:t>
                </a:r>
                <a:r>
                  <a:rPr lang="ko-KR" altLang="en-US" sz="1400" b="1" dirty="0"/>
                  <a:t>  </a:t>
                </a:r>
                <a:r>
                  <a:rPr lang="en-US" altLang="ko-KR" sz="1400" b="1" dirty="0">
                    <a:sym typeface="Wingdings" pitchFamily="2" charset="2"/>
                  </a:rPr>
                  <a:t></a:t>
                </a:r>
                <a:r>
                  <a:rPr lang="ko-KR" altLang="en-US" sz="1400" b="1" dirty="0">
                    <a:sym typeface="Wingdings" pitchFamily="2" charset="2"/>
                  </a:rPr>
                  <a:t>  </a:t>
                </a:r>
                <a:r>
                  <a:rPr sz="1400" b="1" dirty="0"/>
                  <a:t> AI-generated</a:t>
                </a:r>
                <a:endParaRPr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" sz="1400" dirty="0"/>
                  <a:t>𝐵𝐴(𝐷(𝐼𝑜),𝑤)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ko-KR" altLang="en-US" sz="1400" dirty="0"/>
                  <a:t>  </a:t>
                </a:r>
                <a:endParaRPr lang="en"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altLang="ko-KR" sz="1200" dirty="0"/>
                  <a:t>(</a:t>
                </a:r>
                <a:r>
                  <a:rPr sz="1200" dirty="0"/>
                  <a:t>m: matching bits   n: watermark length</a:t>
                </a:r>
                <a:r>
                  <a:rPr lang="en-US" altLang="ko-KR" sz="1200" dirty="0"/>
                  <a:t>)</a:t>
                </a:r>
                <a:endParaRPr sz="1050" dirty="0"/>
              </a:p>
              <a:p>
                <a:pPr>
                  <a:lnSpc>
                    <a:spcPct val="150000"/>
                  </a:lnSpc>
                  <a:buNone/>
                </a:pPr>
                <a:endParaRPr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Lower </a:t>
                </a:r>
                <a:r>
                  <a:rPr sz="1400" dirty="0" err="1"/>
                  <a:t>τ</a:t>
                </a:r>
                <a:r>
                  <a:rPr sz="1400" dirty="0"/>
                  <a:t> increases </a:t>
                </a:r>
                <a:r>
                  <a:rPr lang="en-US" sz="1400" dirty="0"/>
                  <a:t>FPR(F</a:t>
                </a:r>
                <a:r>
                  <a:rPr sz="1400" dirty="0"/>
                  <a:t>alse </a:t>
                </a:r>
                <a:r>
                  <a:rPr lang="en-US" sz="1400" dirty="0"/>
                  <a:t>P</a:t>
                </a:r>
                <a:r>
                  <a:rPr sz="1400" dirty="0"/>
                  <a:t>ositives</a:t>
                </a:r>
                <a:r>
                  <a:rPr lang="ko-KR" altLang="en-US" sz="1400" dirty="0"/>
                  <a:t> </a:t>
                </a:r>
                <a:r>
                  <a:rPr lang="en-US" altLang="ko-KR" sz="1400" dirty="0"/>
                  <a:t>Rate)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400" dirty="0"/>
                  <a:t>* </a:t>
                </a:r>
                <a:r>
                  <a:rPr lang="en-US" altLang="ko-KR" sz="1400" dirty="0"/>
                  <a:t>𝐹𝑃𝑅𝑠(𝜏) = </a:t>
                </a:r>
                <a:r>
                  <a:rPr lang="en-US" altLang="ko-KR" sz="1400" dirty="0" err="1"/>
                  <a:t>Pr</a:t>
                </a:r>
                <a:r>
                  <a:rPr lang="en-US" altLang="ko-KR" sz="1400" dirty="0"/>
                  <a:t>(𝐵𝐴(𝐷(𝐼𝑜),𝑤) &gt; 𝜏) </a:t>
                </a:r>
              </a:p>
              <a:p>
                <a:pPr>
                  <a:lnSpc>
                    <a:spcPct val="150000"/>
                  </a:lnSpc>
                </a:pPr>
                <a:endParaRPr lang="en-US" altLang="ko-KR" sz="1400" dirty="0"/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/>
                  <a:t>             =</a:t>
                </a:r>
              </a:p>
              <a:p>
                <a:pPr>
                  <a:lnSpc>
                    <a:spcPct val="150000"/>
                  </a:lnSpc>
                  <a:buNone/>
                </a:pPr>
                <a:endParaRPr sz="1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23964C-8C74-9DFE-EE3A-14648A5CBA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375270"/>
                <a:ext cx="10363200" cy="3193661"/>
              </a:xfrm>
              <a:prstGeom prst="rect">
                <a:avLst/>
              </a:prstGeom>
              <a:blipFill>
                <a:blip r:embed="rId4"/>
                <a:stretch>
                  <a:fillRect l="-3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121" y="5964540"/>
            <a:ext cx="2217964" cy="6938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CEA069-1F04-8A4D-3221-4082FF43E856}"/>
              </a:ext>
            </a:extLst>
          </p:cNvPr>
          <p:cNvSpPr>
            <a:spLocks noGrp="1"/>
          </p:cNvSpPr>
          <p:nvPr/>
        </p:nvSpPr>
        <p:spPr>
          <a:xfrm>
            <a:off x="8556172" y="5696240"/>
            <a:ext cx="3254828" cy="1051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dirty="0"/>
              <a:t>Unwatermarked images: BA ≈ 0.5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400" dirty="0"/>
              <a:t>=&gt;</a:t>
            </a:r>
            <a:r>
              <a:rPr lang="ko-KR" altLang="en-US" sz="1400" dirty="0"/>
              <a:t> </a:t>
            </a:r>
            <a:r>
              <a:rPr sz="1400" dirty="0"/>
              <a:t>Detection threshold: </a:t>
            </a:r>
            <a:r>
              <a:rPr sz="1400" dirty="0" err="1"/>
              <a:t>τ</a:t>
            </a:r>
            <a:r>
              <a:rPr sz="1400" dirty="0"/>
              <a:t> &gt; 0.5</a:t>
            </a:r>
          </a:p>
        </p:txBody>
      </p:sp>
    </p:spTree>
    <p:extLst>
      <p:ext uri="{BB962C8B-B14F-4D97-AF65-F5344CB8AC3E}">
        <p14:creationId xmlns:p14="http://schemas.microsoft.com/office/powerpoint/2010/main" val="366440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883C-864C-6C7B-BAB9-32D95049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1097326"/>
          </a:xfrm>
        </p:spPr>
        <p:txBody>
          <a:bodyPr>
            <a:normAutofit/>
          </a:bodyPr>
          <a:lstStyle/>
          <a:p>
            <a:r>
              <a:rPr sz="2800" b="1"/>
              <a:t>WATERMARK-BASED DETECTORS</a:t>
            </a:r>
            <a:br/>
            <a:r>
              <a:rPr sz="2800" b="1"/>
              <a:t> </a:t>
            </a:r>
            <a:r>
              <a:rPr sz="2400" b="1"/>
              <a:t>- Single-Tail and Double-Tail Detectors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227F2-90CF-4BE5-0602-D2BE28929CBA}"/>
              </a:ext>
            </a:extLst>
          </p:cNvPr>
          <p:cNvSpPr>
            <a:spLocks noGrp="1"/>
          </p:cNvSpPr>
          <p:nvPr/>
        </p:nvSpPr>
        <p:spPr>
          <a:xfrm>
            <a:off x="522514" y="1590014"/>
            <a:ext cx="10363200" cy="397480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b="1" dirty="0"/>
              <a:t>Double-tail detector</a:t>
            </a:r>
            <a:endParaRPr sz="16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Bit flipping drives BA close to 0</a:t>
            </a:r>
            <a:r>
              <a:rPr lang="ko-KR" altLang="en-US" sz="1400" dirty="0"/>
              <a:t>  </a:t>
            </a:r>
            <a:r>
              <a:rPr lang="en-US" altLang="ko-KR" sz="1400" dirty="0"/>
              <a:t>-&gt;</a:t>
            </a:r>
            <a:r>
              <a:rPr lang="ko-KR" altLang="en-US" sz="1400" dirty="0"/>
              <a:t> </a:t>
            </a:r>
            <a:r>
              <a:rPr sz="1400" dirty="0"/>
              <a:t>Values far from 0.5 are classified as AI-generated</a:t>
            </a:r>
            <a:endParaRPr sz="1400" b="1" dirty="0"/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lang="ko-KR" altLang="en-US" sz="1400" b="1" dirty="0"/>
              <a:t>𝐵𝐴</a:t>
            </a:r>
            <a:r>
              <a:rPr lang="en-US" altLang="ko-KR" sz="1400" b="1" dirty="0"/>
              <a:t>(𝐷(𝐼),𝑤) &gt; 𝜏 </a:t>
            </a:r>
            <a:r>
              <a:rPr lang="ko-KR" altLang="en-US" sz="1400" b="1" dirty="0"/>
              <a:t>  </a:t>
            </a:r>
            <a:r>
              <a:rPr lang="en-US" altLang="ko-KR" sz="1400" b="1" dirty="0"/>
              <a:t>       </a:t>
            </a:r>
            <a:r>
              <a:rPr lang="en-US" altLang="ko-KR" sz="1400" b="1" dirty="0">
                <a:sym typeface="Wingdings" pitchFamily="2" charset="2"/>
              </a:rPr>
              <a:t></a:t>
            </a:r>
            <a:r>
              <a:rPr lang="ko-KR" altLang="en-US" sz="1400" b="1" dirty="0">
                <a:sym typeface="Wingdings" pitchFamily="2" charset="2"/>
              </a:rPr>
              <a:t>  </a:t>
            </a:r>
            <a:r>
              <a:rPr sz="1400" b="1" dirty="0"/>
              <a:t> AI-generated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400" b="1" dirty="0">
                <a:sym typeface="Wingdings" pitchFamily="2" charset="2"/>
              </a:rPr>
              <a:t>𝐵𝐴(𝐷(𝐼),𝑤) &lt; 1 − 𝜏    </a:t>
            </a:r>
            <a:r>
              <a:rPr sz="1400" dirty="0"/>
              <a:t> </a:t>
            </a:r>
            <a:r>
              <a:rPr lang="ko-KR" altLang="en-US" sz="1400" dirty="0"/>
              <a:t>  </a:t>
            </a:r>
            <a:r>
              <a:rPr sz="1400" b="1" dirty="0"/>
              <a:t>AI-generated</a:t>
            </a:r>
          </a:p>
          <a:p>
            <a:pPr>
              <a:lnSpc>
                <a:spcPct val="150000"/>
              </a:lnSpc>
              <a:buNone/>
            </a:pPr>
            <a:endParaRPr lang="en-US" sz="1400" dirty="0"/>
          </a:p>
          <a:p>
            <a:pPr>
              <a:lnSpc>
                <a:spcPct val="150000"/>
              </a:lnSpc>
              <a:buNone/>
            </a:pPr>
            <a:r>
              <a:rPr lang="ko-KR" altLang="en-US" sz="1400" dirty="0"/>
              <a:t>*</a:t>
            </a:r>
            <a:r>
              <a:rPr lang="en-US" altLang="ko-KR" sz="1400" dirty="0"/>
              <a:t>𝐹𝑃𝑅𝑑 (𝜏) = </a:t>
            </a:r>
            <a:r>
              <a:rPr lang="en-US" altLang="ko-KR" sz="1400" dirty="0" err="1"/>
              <a:t>Pr</a:t>
            </a:r>
            <a:r>
              <a:rPr lang="en-US" altLang="ko-KR" sz="1400" dirty="0"/>
              <a:t>(𝐵𝐴(𝐷(𝐼𝑜),𝑤) &gt; 𝜏 or 𝐵𝐴(𝐷(𝐼𝑜),𝑤) &lt; 1 −𝜏) </a:t>
            </a:r>
            <a:endParaRPr lang="en-US" sz="1400" dirty="0"/>
          </a:p>
          <a:p>
            <a:pPr>
              <a:lnSpc>
                <a:spcPct val="150000"/>
              </a:lnSpc>
              <a:buNone/>
            </a:pPr>
            <a:endParaRPr lang="en-US" sz="1400" dirty="0"/>
          </a:p>
          <a:p>
            <a:pPr>
              <a:lnSpc>
                <a:spcPct val="150000"/>
              </a:lnSpc>
              <a:buNone/>
            </a:pPr>
            <a:r>
              <a:rPr lang="ko-KR" altLang="en-US" sz="1400" dirty="0"/>
              <a:t>             </a:t>
            </a:r>
            <a:r>
              <a:rPr lang="en-US" altLang="ko-KR" sz="1400" dirty="0"/>
              <a:t>=</a:t>
            </a:r>
            <a:endParaRPr lang="en-US" sz="1400" dirty="0"/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endParaRPr lang="en-US" sz="14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Two-tail FPR ≈ 2 × single-tail FPR</a:t>
            </a:r>
          </a:p>
        </p:txBody>
      </p:sp>
      <p:pic>
        <p:nvPicPr>
          <p:cNvPr id="9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214" y="4120770"/>
            <a:ext cx="3415101" cy="65805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686" y="4778829"/>
            <a:ext cx="4848951" cy="165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9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F74ECF-CAB8-C921-6238-C6AF8FFFE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Research Gap</a:t>
            </a:r>
            <a:endParaRPr sz="2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4C865D-EC6D-395A-E250-B04F2AFEA167}"/>
              </a:ext>
            </a:extLst>
          </p:cNvPr>
          <p:cNvSpPr>
            <a:spLocks noGrp="1"/>
          </p:cNvSpPr>
          <p:nvPr/>
        </p:nvSpPr>
        <p:spPr>
          <a:xfrm>
            <a:off x="402771" y="1261299"/>
            <a:ext cx="11146971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b="1" dirty="0"/>
              <a:t>Post-processing robustness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600" dirty="0"/>
              <a:t>=&gt;</a:t>
            </a:r>
            <a:r>
              <a:rPr lang="ko-KR" altLang="en-US" sz="1600" dirty="0"/>
              <a:t> </a:t>
            </a:r>
            <a:r>
              <a:rPr sz="1600" dirty="0"/>
              <a:t>The decoder must recover the watermark after compression or editing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AED0D1-6BDE-FCD1-16F7-CEB67DB47809}"/>
              </a:ext>
            </a:extLst>
          </p:cNvPr>
          <p:cNvSpPr>
            <a:spLocks noGrp="1"/>
          </p:cNvSpPr>
          <p:nvPr/>
        </p:nvSpPr>
        <p:spPr>
          <a:xfrm>
            <a:off x="402771" y="2198523"/>
            <a:ext cx="11332029" cy="198964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dirty="0"/>
              <a:t>Visible watermark</a:t>
            </a:r>
            <a:r>
              <a:rPr lang="en-US" sz="1400" dirty="0"/>
              <a:t> </a:t>
            </a:r>
            <a:r>
              <a:rPr sz="1400" dirty="0"/>
              <a:t>: easy to crop or erase</a:t>
            </a:r>
            <a:r>
              <a:rPr lang="ko-KR" altLang="en-US" sz="1400" dirty="0"/>
              <a:t>    </a:t>
            </a:r>
            <a:r>
              <a:rPr lang="en" altLang="ko-KR" sz="1400" dirty="0"/>
              <a:t>ex) DALL-</a:t>
            </a:r>
            <a:r>
              <a:rPr lang="en-US" altLang="ko-KR" sz="1400" dirty="0"/>
              <a:t>E</a:t>
            </a:r>
            <a:endParaRPr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dirty="0"/>
              <a:t>Non-learning-based</a:t>
            </a:r>
            <a:r>
              <a:rPr lang="en-US" sz="1400" dirty="0"/>
              <a:t> </a:t>
            </a:r>
            <a:r>
              <a:rPr sz="1400" dirty="0"/>
              <a:t>: vulnerable to JPEG compression</a:t>
            </a:r>
            <a:r>
              <a:rPr lang="ko-KR" altLang="en-US" sz="1400" dirty="0"/>
              <a:t>   </a:t>
            </a:r>
            <a:r>
              <a:rPr lang="en" altLang="ko-KR" sz="1400" dirty="0"/>
              <a:t>ex) Stable Diffusion</a:t>
            </a:r>
            <a:endParaRPr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400" dirty="0"/>
              <a:t>Learning-based: trained with a post-processing layer</a:t>
            </a:r>
          </a:p>
          <a:p>
            <a:pPr>
              <a:lnSpc>
                <a:spcPct val="150000"/>
              </a:lnSpc>
            </a:pPr>
            <a:r>
              <a:rPr lang="ko-KR" altLang="en-US" sz="1400" dirty="0"/>
              <a:t>    </a:t>
            </a:r>
            <a:r>
              <a:rPr lang="en-US" altLang="ko-KR" sz="1400" dirty="0">
                <a:sym typeface="Wingdings" pitchFamily="2" charset="2"/>
              </a:rPr>
              <a:t></a:t>
            </a:r>
            <a:r>
              <a:rPr lang="ko-KR" altLang="en-US" sz="1400" dirty="0">
                <a:sym typeface="Wingdings" pitchFamily="2" charset="2"/>
              </a:rPr>
              <a:t> </a:t>
            </a:r>
            <a:r>
              <a:rPr sz="1400" dirty="0"/>
              <a:t>Robust to standard transformations such as JPEG and Gaussian blur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8FD995-93F0-0920-E848-DE019FB26057}"/>
              </a:ext>
            </a:extLst>
          </p:cNvPr>
          <p:cNvSpPr>
            <a:spLocks noGrp="1"/>
          </p:cNvSpPr>
          <p:nvPr/>
        </p:nvSpPr>
        <p:spPr>
          <a:xfrm>
            <a:off x="402770" y="4659477"/>
            <a:ext cx="10101943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" dirty="0"/>
              <a:t>Prior work: Standard, predefined post-processing</a:t>
            </a:r>
            <a:br>
              <a:rPr lang="en" dirty="0"/>
            </a:br>
            <a:r>
              <a:rPr lang="en" dirty="0"/>
              <a:t>Our work: Adversarial post-processing tailored to each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32445D-AF24-9780-C0C6-76C3ED427FD7}"/>
              </a:ext>
            </a:extLst>
          </p:cNvPr>
          <p:cNvSpPr>
            <a:spLocks noGrp="1"/>
          </p:cNvSpPr>
          <p:nvPr/>
        </p:nvSpPr>
        <p:spPr>
          <a:xfrm>
            <a:off x="9514113" y="5067602"/>
            <a:ext cx="1349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/>
              <a:t>WEvade</a:t>
            </a:r>
          </a:p>
        </p:txBody>
      </p:sp>
    </p:spTree>
    <p:extLst>
      <p:ext uri="{BB962C8B-B14F-4D97-AF65-F5344CB8AC3E}">
        <p14:creationId xmlns:p14="http://schemas.microsoft.com/office/powerpoint/2010/main" val="1061860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C83542-C35E-D982-A443-1C5EBE316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Threat Model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3" name="모서리가 둥근 사각형 설명선[R] 2">
            <a:extLst>
              <a:ext uri="{FF2B5EF4-FFF2-40B4-BE49-F238E27FC236}">
                <a16:creationId xmlns:a16="http://schemas.microsoft.com/office/drawing/2014/main" id="{CB4FF7F7-CA52-D75F-A8EB-603A19BF9D84}"/>
              </a:ext>
            </a:extLst>
          </p:cNvPr>
          <p:cNvSpPr>
            <a:spLocks noGrp="1"/>
          </p:cNvSpPr>
          <p:nvPr/>
        </p:nvSpPr>
        <p:spPr>
          <a:xfrm>
            <a:off x="1998921" y="1015654"/>
            <a:ext cx="7047108" cy="2119431"/>
          </a:xfrm>
          <a:prstGeom prst="wedgeRoundRectCallout">
            <a:avLst>
              <a:gd name="adj1" fmla="val -41863"/>
              <a:gd name="adj2" fmla="val 6922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dirty="0">
                <a:solidFill>
                  <a:schemeClr val="tx1"/>
                </a:solidFill>
              </a:rPr>
              <a:t>Attacker obtains a watermarked image </a:t>
            </a:r>
            <a:r>
              <a:rPr lang="en" altLang="ko-KR" sz="1400" dirty="0">
                <a:solidFill>
                  <a:schemeClr val="tx1"/>
                </a:solidFill>
              </a:rPr>
              <a:t>𝐼𝑤</a:t>
            </a:r>
            <a:endParaRPr sz="1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tx1"/>
                </a:solidFill>
              </a:rPr>
              <a:t>Add a small perturbation: </a:t>
            </a:r>
            <a:r>
              <a:rPr lang="en" altLang="ko-KR" sz="1400" dirty="0">
                <a:solidFill>
                  <a:schemeClr val="tx1"/>
                </a:solidFill>
              </a:rPr>
              <a:t>𝐼</a:t>
            </a:r>
            <a:r>
              <a:rPr lang="en-US" altLang="ko-KR" sz="1400" dirty="0">
                <a:solidFill>
                  <a:schemeClr val="tx1"/>
                </a:solidFill>
              </a:rPr>
              <a:t>p</a:t>
            </a:r>
            <a:r>
              <a:rPr lang="en" altLang="ko-KR" sz="1400" dirty="0">
                <a:solidFill>
                  <a:schemeClr val="tx1"/>
                </a:solidFill>
              </a:rPr>
              <a:t>𝑤=𝐼𝑤+</a:t>
            </a:r>
            <a:r>
              <a:rPr lang="el-GR" altLang="ko-KR" sz="1400" dirty="0">
                <a:solidFill>
                  <a:schemeClr val="tx1"/>
                </a:solidFill>
              </a:rPr>
              <a:t>δ</a:t>
            </a:r>
            <a:r>
              <a:rPr lang="en" altLang="ko-KR" sz="1400" dirty="0">
                <a:solidFill>
                  <a:schemeClr val="tx1"/>
                </a:solidFill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Attacker’s goal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sz="1400" dirty="0">
                <a:solidFill>
                  <a:schemeClr val="tx1"/>
                </a:solidFill>
              </a:rPr>
              <a:t>: </a:t>
            </a:r>
            <a:r>
              <a:rPr lang="en" sz="1400" dirty="0">
                <a:solidFill>
                  <a:schemeClr val="tx1"/>
                </a:solidFill>
              </a:rPr>
              <a:t>Evade watermark detection while preserving visual quality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lang="en" altLang="ko-KR" sz="1400" dirty="0">
                <a:solidFill>
                  <a:schemeClr val="tx1"/>
                </a:solidFill>
              </a:rPr>
              <a:t>𝐼𝑤</a:t>
            </a:r>
            <a:r>
              <a:rPr sz="1400" dirty="0">
                <a:solidFill>
                  <a:schemeClr val="tx1"/>
                </a:solidFill>
              </a:rPr>
              <a:t> and </a:t>
            </a:r>
            <a:r>
              <a:rPr lang="en" altLang="ko-KR" sz="1400" dirty="0">
                <a:solidFill>
                  <a:schemeClr val="tx1"/>
                </a:solidFill>
              </a:rPr>
              <a:t>𝐼</a:t>
            </a:r>
            <a:r>
              <a:rPr lang="en-US" altLang="ko-KR" sz="1400" dirty="0">
                <a:solidFill>
                  <a:schemeClr val="tx1"/>
                </a:solidFill>
              </a:rPr>
              <a:t>p</a:t>
            </a:r>
            <a:r>
              <a:rPr lang="en" altLang="ko-KR" sz="1400" dirty="0">
                <a:solidFill>
                  <a:schemeClr val="tx1"/>
                </a:solidFill>
              </a:rPr>
              <a:t>𝑤</a:t>
            </a:r>
            <a:r>
              <a:rPr sz="1400" dirty="0">
                <a:solidFill>
                  <a:schemeClr val="tx1"/>
                </a:solidFill>
              </a:rPr>
              <a:t> appear nearly identical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400" dirty="0">
                <a:solidFill>
                  <a:schemeClr val="tx1"/>
                </a:solidFill>
              </a:rPr>
              <a:t>-</a:t>
            </a:r>
            <a:r>
              <a:rPr lang="ko-KR" altLang="en-US" sz="1400" dirty="0">
                <a:solidFill>
                  <a:schemeClr val="tx1"/>
                </a:solidFill>
              </a:rPr>
              <a:t> </a:t>
            </a:r>
            <a:r>
              <a:rPr sz="1400" dirty="0">
                <a:solidFill>
                  <a:schemeClr val="tx1"/>
                </a:solidFill>
              </a:rPr>
              <a:t>Detector returns non-AI-generated</a:t>
            </a:r>
          </a:p>
        </p:txBody>
      </p:sp>
      <p:pic>
        <p:nvPicPr>
          <p:cNvPr id="9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00" y="2905447"/>
            <a:ext cx="1047106" cy="1047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1C420E-FDBE-AF7F-F93E-0960BFE05AED}"/>
              </a:ext>
            </a:extLst>
          </p:cNvPr>
          <p:cNvSpPr>
            <a:spLocks noGrp="1"/>
          </p:cNvSpPr>
          <p:nvPr/>
        </p:nvSpPr>
        <p:spPr>
          <a:xfrm>
            <a:off x="1998921" y="4265756"/>
            <a:ext cx="8897679" cy="15544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dirty="0"/>
              <a:t>No access to the encoder or ground-truth watermark </a:t>
            </a:r>
            <a:r>
              <a:rPr lang="en" altLang="ko-KR" sz="1600" dirty="0"/>
              <a:t>𝑤</a:t>
            </a:r>
            <a:endParaRPr sz="1600" dirty="0"/>
          </a:p>
          <a:p>
            <a:pPr>
              <a:lnSpc>
                <a:spcPct val="150000"/>
              </a:lnSpc>
              <a:buNone/>
            </a:pPr>
            <a:r>
              <a:rPr lang="en-US" altLang="ko-KR" sz="1600" dirty="0"/>
              <a:t>=&gt;</a:t>
            </a:r>
            <a:r>
              <a:rPr lang="ko-KR" altLang="en-US" sz="1600" dirty="0"/>
              <a:t> </a:t>
            </a:r>
            <a:r>
              <a:rPr sz="1600" dirty="0"/>
              <a:t>Threat model depends on decoder access</a:t>
            </a:r>
          </a:p>
          <a:p>
            <a:pPr>
              <a:lnSpc>
                <a:spcPct val="150000"/>
              </a:lnSpc>
              <a:buNone/>
            </a:pPr>
            <a:r>
              <a:rPr sz="1600" dirty="0"/>
              <a:t>• White-box</a:t>
            </a:r>
          </a:p>
          <a:p>
            <a:pPr>
              <a:lnSpc>
                <a:spcPct val="150000"/>
              </a:lnSpc>
              <a:buNone/>
            </a:pPr>
            <a:r>
              <a:rPr sz="1600" dirty="0"/>
              <a:t>• Black-box</a:t>
            </a:r>
          </a:p>
        </p:txBody>
      </p:sp>
    </p:spTree>
    <p:extLst>
      <p:ext uri="{BB962C8B-B14F-4D97-AF65-F5344CB8AC3E}">
        <p14:creationId xmlns:p14="http://schemas.microsoft.com/office/powerpoint/2010/main" val="217593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8F26DE-F7DE-C62F-E90F-1EAA709BA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Threat Model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FE3872C4-214D-3C4E-B68E-58177206DF6D}"/>
              </a:ext>
            </a:extLst>
          </p:cNvPr>
          <p:cNvSpPr>
            <a:spLocks noGrp="1"/>
          </p:cNvSpPr>
          <p:nvPr/>
        </p:nvSpPr>
        <p:spPr>
          <a:xfrm>
            <a:off x="685799" y="1243691"/>
            <a:ext cx="10776857" cy="2348595"/>
          </a:xfrm>
          <a:prstGeom prst="roundRect">
            <a:avLst>
              <a:gd name="adj" fmla="val 4615"/>
            </a:avLst>
          </a:prstGeom>
          <a:solidFill>
            <a:srgbClr val="EAF0F5"/>
          </a:solidFill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b="1" dirty="0"/>
              <a:t>White-box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Full access to the decoder architecture and parameters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Perturbation optimized through the decoder</a:t>
            </a:r>
          </a:p>
          <a:p>
            <a:pPr>
              <a:lnSpc>
                <a:spcPct val="150000"/>
              </a:lnSpc>
              <a:buNone/>
            </a:pPr>
            <a:endParaRPr dirty="0"/>
          </a:p>
          <a:p>
            <a:pPr>
              <a:lnSpc>
                <a:spcPct val="150000"/>
              </a:lnSpc>
            </a:pPr>
            <a:r>
              <a:rPr sz="1400" b="1" dirty="0"/>
              <a:t>Goal</a:t>
            </a:r>
            <a:endParaRPr b="1" dirty="0"/>
          </a:p>
          <a:p>
            <a:pPr>
              <a:lnSpc>
                <a:spcPct val="150000"/>
              </a:lnSpc>
            </a:pPr>
            <a:r>
              <a:rPr sz="1400" dirty="0"/>
              <a:t>Evade every detector threshold </a:t>
            </a:r>
            <a:r>
              <a:rPr sz="1400" dirty="0" err="1"/>
              <a:t>τ</a:t>
            </a:r>
            <a:r>
              <a:rPr sz="1400" dirty="0"/>
              <a:t> &gt; 0.5, not one fixed threshold</a:t>
            </a:r>
            <a:endParaRPr dirty="0"/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E58C330D-E970-2407-0D88-40772108DFC6}"/>
              </a:ext>
            </a:extLst>
          </p:cNvPr>
          <p:cNvSpPr>
            <a:spLocks noGrp="1"/>
          </p:cNvSpPr>
          <p:nvPr/>
        </p:nvSpPr>
        <p:spPr>
          <a:xfrm>
            <a:off x="707571" y="4019548"/>
            <a:ext cx="10776857" cy="2098223"/>
          </a:xfrm>
          <a:prstGeom prst="roundRect">
            <a:avLst>
              <a:gd name="adj" fmla="val 4615"/>
            </a:avLst>
          </a:prstGeom>
          <a:solidFill>
            <a:srgbClr val="EAF0F5"/>
          </a:solidFill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b="1" dirty="0"/>
              <a:t>Black-box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No access to the target detector internals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Repeated image queries to the target detector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400" dirty="0"/>
              <a:t>  </a:t>
            </a:r>
            <a:r>
              <a:rPr lang="en-US" altLang="ko-KR" sz="1400" dirty="0"/>
              <a:t>-&gt;</a:t>
            </a:r>
            <a:r>
              <a:rPr sz="1400" dirty="0"/>
              <a:t>  </a:t>
            </a:r>
            <a:r>
              <a:rPr lang="en-US" altLang="ko-KR" sz="1400" dirty="0"/>
              <a:t>"</a:t>
            </a:r>
            <a:r>
              <a:rPr sz="1400" dirty="0"/>
              <a:t>AI-generated</a:t>
            </a:r>
            <a:r>
              <a:rPr lang="en-US" altLang="ko-KR" sz="1400" dirty="0"/>
              <a:t>"</a:t>
            </a:r>
            <a:r>
              <a:rPr sz="1400" dirty="0"/>
              <a:t> or </a:t>
            </a:r>
            <a:r>
              <a:rPr lang="en-US" altLang="ko-KR" sz="1400" dirty="0"/>
              <a:t>"</a:t>
            </a:r>
            <a:r>
              <a:rPr sz="1400" dirty="0"/>
              <a:t>non-AI-generated</a:t>
            </a:r>
            <a:r>
              <a:rPr lang="en-US" altLang="ko-KR" sz="1400" dirty="0"/>
              <a:t>"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46532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86D98E-59FB-6BCA-E11A-BB50AB38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Overview of WEvade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7A087A8E-2910-BA7F-5731-23BE65C7080B}"/>
              </a:ext>
            </a:extLst>
          </p:cNvPr>
          <p:cNvSpPr>
            <a:spLocks noGrp="1"/>
          </p:cNvSpPr>
          <p:nvPr/>
        </p:nvSpPr>
        <p:spPr>
          <a:xfrm>
            <a:off x="620485" y="3016704"/>
            <a:ext cx="5067300" cy="2590800"/>
          </a:xfrm>
          <a:prstGeom prst="roundRect">
            <a:avLst>
              <a:gd name="adj" fmla="val 46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FE8315E7-27E1-3C92-C98F-07D723A87427}"/>
              </a:ext>
            </a:extLst>
          </p:cNvPr>
          <p:cNvSpPr>
            <a:spLocks noGrp="1"/>
          </p:cNvSpPr>
          <p:nvPr/>
        </p:nvSpPr>
        <p:spPr>
          <a:xfrm>
            <a:off x="6406242" y="3016704"/>
            <a:ext cx="5067300" cy="2590800"/>
          </a:xfrm>
          <a:prstGeom prst="roundRect">
            <a:avLst>
              <a:gd name="adj" fmla="val 4615"/>
            </a:avLst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buNone/>
            </a:pPr>
            <a:endParaRPr sz="1600"/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BA2B5675-C0AC-D214-4320-9D28D19D2069}"/>
              </a:ext>
            </a:extLst>
          </p:cNvPr>
          <p:cNvSpPr>
            <a:spLocks noGrp="1"/>
          </p:cNvSpPr>
          <p:nvPr/>
        </p:nvSpPr>
        <p:spPr>
          <a:xfrm>
            <a:off x="947057" y="3856269"/>
            <a:ext cx="2002972" cy="1216478"/>
          </a:xfrm>
          <a:prstGeom prst="roundRect">
            <a:avLst>
              <a:gd name="adj" fmla="val 46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None/>
            </a:pPr>
            <a:r>
              <a:rPr sz="2000" b="1"/>
              <a:t>WEvade-W-I</a:t>
            </a:r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0368F22D-F91E-5C0D-8FB3-054D11642FBC}"/>
              </a:ext>
            </a:extLst>
          </p:cNvPr>
          <p:cNvSpPr>
            <a:spLocks noGrp="1"/>
          </p:cNvSpPr>
          <p:nvPr/>
        </p:nvSpPr>
        <p:spPr>
          <a:xfrm>
            <a:off x="3418114" y="3856269"/>
            <a:ext cx="2002972" cy="1216478"/>
          </a:xfrm>
          <a:prstGeom prst="roundRect">
            <a:avLst>
              <a:gd name="adj" fmla="val 46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None/>
            </a:pPr>
            <a:r>
              <a:rPr sz="2000" b="1"/>
              <a:t>WEvade-W-II</a:t>
            </a: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E77F178A-BBE8-752B-2DF9-3577A88E5278}"/>
              </a:ext>
            </a:extLst>
          </p:cNvPr>
          <p:cNvSpPr>
            <a:spLocks noGrp="1"/>
          </p:cNvSpPr>
          <p:nvPr/>
        </p:nvSpPr>
        <p:spPr>
          <a:xfrm>
            <a:off x="6708320" y="3856269"/>
            <a:ext cx="2002972" cy="1216478"/>
          </a:xfrm>
          <a:prstGeom prst="roundRect">
            <a:avLst>
              <a:gd name="adj" fmla="val 4615"/>
            </a:avLst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None/>
            </a:pPr>
            <a:r>
              <a:rPr sz="2000" b="1"/>
              <a:t>WEvade-B-S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3D219BF5-89AB-B4A4-32DB-78AA2C051BDE}"/>
              </a:ext>
            </a:extLst>
          </p:cNvPr>
          <p:cNvSpPr>
            <a:spLocks noGrp="1"/>
          </p:cNvSpPr>
          <p:nvPr/>
        </p:nvSpPr>
        <p:spPr>
          <a:xfrm>
            <a:off x="9165770" y="3856269"/>
            <a:ext cx="2002972" cy="1216478"/>
          </a:xfrm>
          <a:prstGeom prst="roundRect">
            <a:avLst>
              <a:gd name="adj" fmla="val 4615"/>
            </a:avLst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000" b="1" i="0" u="none" cap="none" spc="0">
                <a:ln>
                  <a:noFill/>
                </a:ln>
                <a:solidFill>
                  <a:prstClr val="white"/>
                </a:solidFill>
                <a:latin typeface="맑은 고딕"/>
                <a:ea typeface="맑은 고딕"/>
                <a:cs typeface="맑은 고딕"/>
              </a:rPr>
              <a:t>WEvade-B-Q</a:t>
            </a:r>
            <a:endParaRPr sz="2000" b="1" i="0" u="none" kern="1200" cap="none" spc="0" baseline="0">
              <a:ln>
                <a:noFill/>
              </a:ln>
              <a:solidFill>
                <a:prstClr val="white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FEB43E-02EE-391B-96D2-C5E96DC1DAC5}"/>
              </a:ext>
            </a:extLst>
          </p:cNvPr>
          <p:cNvSpPr>
            <a:spLocks noGrp="1"/>
          </p:cNvSpPr>
          <p:nvPr/>
        </p:nvSpPr>
        <p:spPr>
          <a:xfrm>
            <a:off x="4837771" y="1498546"/>
            <a:ext cx="251645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/>
              <a:t>WEvade</a:t>
            </a: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B729A604-2E10-4497-595C-8094C45C6013}"/>
              </a:ext>
            </a:extLst>
          </p:cNvPr>
          <p:cNvSpPr>
            <a:spLocks noGrp="1"/>
          </p:cNvSpPr>
          <p:nvPr/>
        </p:nvSpPr>
        <p:spPr>
          <a:xfrm>
            <a:off x="620485" y="2721170"/>
            <a:ext cx="5067300" cy="707829"/>
          </a:xfrm>
          <a:prstGeom prst="roundRect">
            <a:avLst>
              <a:gd name="adj" fmla="val 46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50000"/>
              </a:lnSpc>
              <a:buNone/>
            </a:pPr>
            <a:r>
              <a:rPr sz="2400" b="1" dirty="0"/>
              <a:t>White-box setting</a:t>
            </a:r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:a16="http://schemas.microsoft.com/office/drawing/2014/main" id="{7C57CD0E-FDB4-082F-AC1F-1E3D531F7A12}"/>
              </a:ext>
            </a:extLst>
          </p:cNvPr>
          <p:cNvSpPr>
            <a:spLocks noGrp="1"/>
          </p:cNvSpPr>
          <p:nvPr/>
        </p:nvSpPr>
        <p:spPr>
          <a:xfrm>
            <a:off x="6406242" y="2721170"/>
            <a:ext cx="5067300" cy="707829"/>
          </a:xfrm>
          <a:prstGeom prst="roundRect">
            <a:avLst>
              <a:gd name="adj" fmla="val 4615"/>
            </a:avLst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400" b="1" dirty="0"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Black</a:t>
            </a:r>
            <a:r>
              <a:rPr sz="2400" b="1" i="0" u="none" cap="none" spc="0" dirty="0">
                <a:ln>
                  <a:noFill/>
                </a:ln>
                <a:solidFill>
                  <a:schemeClr val="bg1"/>
                </a:solidFill>
                <a:latin typeface="맑은 고딕"/>
                <a:ea typeface="맑은 고딕"/>
                <a:cs typeface="맑은 고딕"/>
              </a:rPr>
              <a:t>-box setting</a:t>
            </a:r>
            <a:endParaRPr sz="2400" b="1" i="0" u="none" kern="1200" cap="none" spc="0" baseline="0" dirty="0">
              <a:ln>
                <a:noFill/>
              </a:ln>
              <a:solidFill>
                <a:schemeClr val="bg1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1765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1F6B46-68E4-E2F8-E259-7C4989FB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WEvade-W-I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279E32-7A56-7DFD-A439-FD891FAA8793}"/>
              </a:ext>
            </a:extLst>
          </p:cNvPr>
          <p:cNvSpPr>
            <a:spLocks noGrp="1"/>
          </p:cNvSpPr>
          <p:nvPr/>
        </p:nvSpPr>
        <p:spPr>
          <a:xfrm>
            <a:off x="435427" y="1106917"/>
            <a:ext cx="10711543" cy="5250339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" sz="1600" b="1" dirty="0"/>
              <a:t>Attack Strategy: Bit Flipping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" sz="1400" dirty="0"/>
              <a:t>Modify the image to produce the opposite bit sequence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" sz="1400" dirty="0"/>
              <a:t>𝐷(𝐼𝑤 +𝛿) = ¬𝐷(𝐼𝑤) </a:t>
            </a:r>
          </a:p>
          <a:p>
            <a:pPr>
              <a:lnSpc>
                <a:spcPct val="150000"/>
              </a:lnSpc>
              <a:buNone/>
            </a:pPr>
            <a:endParaRPr sz="1600" b="1" dirty="0"/>
          </a:p>
          <a:p>
            <a:pPr>
              <a:lnSpc>
                <a:spcPct val="150000"/>
              </a:lnSpc>
              <a:buNone/>
            </a:pPr>
            <a:r>
              <a:rPr lang="en-US" altLang="ko-KR" sz="1400" dirty="0"/>
              <a:t>=&gt;</a:t>
            </a:r>
            <a:r>
              <a:rPr lang="ko-KR" altLang="en-US" sz="1400" dirty="0"/>
              <a:t> </a:t>
            </a:r>
            <a:r>
              <a:rPr sz="1400" dirty="0"/>
              <a:t>Bitwise accuracy approaches 0</a:t>
            </a:r>
            <a:r>
              <a:rPr lang="ko-KR" altLang="en-US" sz="1400" dirty="0">
                <a:latin typeface="+mn-ea"/>
                <a:cs typeface="+mn-ea"/>
              </a:rPr>
              <a:t>  </a:t>
            </a:r>
            <a:r>
              <a:rPr lang="en-US" altLang="ko-KR" sz="1400" dirty="0">
                <a:latin typeface="+mn-ea"/>
                <a:cs typeface="+mn-ea"/>
              </a:rPr>
              <a:t>-&gt;</a:t>
            </a:r>
            <a:r>
              <a:rPr lang="ko-KR" altLang="en-US" sz="1400" dirty="0">
                <a:latin typeface="+mn-ea"/>
                <a:cs typeface="+mn-ea"/>
              </a:rPr>
              <a:t>  </a:t>
            </a:r>
            <a:r>
              <a:rPr sz="1400" dirty="0">
                <a:latin typeface="+mn-ea"/>
                <a:ea typeface="+mn-ea"/>
                <a:cs typeface="+mn-ea"/>
              </a:rPr>
              <a:t>Single-tail detector evaded</a:t>
            </a:r>
          </a:p>
          <a:p>
            <a:pPr>
              <a:lnSpc>
                <a:spcPct val="150000"/>
              </a:lnSpc>
              <a:buNone/>
            </a:pPr>
            <a:endParaRPr sz="16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dirty="0"/>
              <a:t>Optimization</a:t>
            </a: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sz="1400" dirty="0"/>
              <a:t>• </a:t>
            </a:r>
            <a:r>
              <a:rPr lang="en" sz="1400" dirty="0"/>
              <a:t>Constrain the perturbation</a:t>
            </a:r>
            <a:r>
              <a:rPr lang="ko-KR" altLang="en-US" sz="1400" dirty="0"/>
              <a:t> </a:t>
            </a:r>
            <a:r>
              <a:rPr lang="ko-KR" altLang="ko-KR" sz="1400" dirty="0"/>
              <a:t>𝑟</a:t>
            </a:r>
            <a:endParaRPr lang="en" sz="1400" dirty="0"/>
          </a:p>
          <a:p>
            <a:pPr>
              <a:lnSpc>
                <a:spcPct val="150000"/>
              </a:lnSpc>
            </a:pPr>
            <a:r>
              <a:rPr sz="1400" dirty="0"/>
              <a:t>• Minimize loss to the complemented target bits</a:t>
            </a:r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lang="en-US" sz="1600" dirty="0"/>
          </a:p>
          <a:p>
            <a:pPr>
              <a:lnSpc>
                <a:spcPct val="150000"/>
              </a:lnSpc>
            </a:pPr>
            <a:endParaRPr sz="1600" dirty="0"/>
          </a:p>
          <a:p>
            <a:pPr>
              <a:lnSpc>
                <a:spcPct val="150000"/>
              </a:lnSpc>
            </a:pPr>
            <a:r>
              <a:rPr sz="1400" dirty="0"/>
              <a:t>Limitation</a:t>
            </a:r>
          </a:p>
          <a:p>
            <a:pPr>
              <a:lnSpc>
                <a:spcPct val="150000"/>
              </a:lnSpc>
            </a:pPr>
            <a:r>
              <a:rPr sz="1400" dirty="0"/>
              <a:t>Guaranteed detection by a double-tail detector</a:t>
            </a:r>
          </a:p>
        </p:txBody>
      </p:sp>
      <p:pic>
        <p:nvPicPr>
          <p:cNvPr id="8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85" y="4249647"/>
            <a:ext cx="2669882" cy="488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ABFC3A-CF48-A539-DB75-FAF4E59D55AE}"/>
              </a:ext>
            </a:extLst>
          </p:cNvPr>
          <p:cNvSpPr txBox="1"/>
          <p:nvPr/>
        </p:nvSpPr>
        <p:spPr>
          <a:xfrm>
            <a:off x="6389914" y="1534886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/>
              <a:t>1</a:t>
            </a:r>
            <a:r>
              <a:rPr kumimoji="1" lang="ko-KR" altLang="en-US" dirty="0"/>
              <a:t> </a:t>
            </a:r>
            <a:r>
              <a:rPr kumimoji="1" lang="en-US" altLang="ko-KR" dirty="0"/>
              <a:t>0</a:t>
            </a:r>
            <a:r>
              <a:rPr kumimoji="1" lang="ko-KR" altLang="en-US" dirty="0"/>
              <a:t> </a:t>
            </a:r>
            <a:r>
              <a:rPr kumimoji="1" lang="en-US" altLang="ko-KR" dirty="0"/>
              <a:t>1</a:t>
            </a:r>
            <a:r>
              <a:rPr kumimoji="1" lang="ko-KR" altLang="en-US" dirty="0"/>
              <a:t> </a:t>
            </a:r>
            <a:r>
              <a:rPr kumimoji="1" lang="en-US" altLang="ko-KR" dirty="0"/>
              <a:t>1</a:t>
            </a:r>
            <a:r>
              <a:rPr kumimoji="1" lang="ko-KR" altLang="en-US" dirty="0"/>
              <a:t>   </a:t>
            </a:r>
            <a:r>
              <a:rPr kumimoji="1" lang="en-US" altLang="ko-KR" dirty="0">
                <a:sym typeface="Wingdings" pitchFamily="2" charset="2"/>
              </a:rPr>
              <a:t></a:t>
            </a:r>
            <a:r>
              <a:rPr kumimoji="1" lang="ko-KR" altLang="en-US" dirty="0">
                <a:sym typeface="Wingdings" pitchFamily="2" charset="2"/>
              </a:rPr>
              <a:t>  </a:t>
            </a:r>
            <a:r>
              <a:rPr kumimoji="1" lang="en-US" altLang="ko-KR" dirty="0">
                <a:sym typeface="Wingdings" pitchFamily="2" charset="2"/>
              </a:rPr>
              <a:t>0</a:t>
            </a:r>
            <a:r>
              <a:rPr kumimoji="1" lang="ko-KR" altLang="en-US" dirty="0">
                <a:sym typeface="Wingdings" pitchFamily="2" charset="2"/>
              </a:rPr>
              <a:t> </a:t>
            </a:r>
            <a:r>
              <a:rPr kumimoji="1" lang="en-US" altLang="ko-KR" dirty="0">
                <a:sym typeface="Wingdings" pitchFamily="2" charset="2"/>
              </a:rPr>
              <a:t>1</a:t>
            </a:r>
            <a:r>
              <a:rPr kumimoji="1" lang="ko-KR" altLang="en-US" dirty="0">
                <a:sym typeface="Wingdings" pitchFamily="2" charset="2"/>
              </a:rPr>
              <a:t> </a:t>
            </a:r>
            <a:r>
              <a:rPr kumimoji="1" lang="en-US" altLang="ko-KR" dirty="0">
                <a:sym typeface="Wingdings" pitchFamily="2" charset="2"/>
              </a:rPr>
              <a:t>0</a:t>
            </a:r>
            <a:r>
              <a:rPr kumimoji="1" lang="ko-KR" altLang="en-US" dirty="0">
                <a:sym typeface="Wingdings" pitchFamily="2" charset="2"/>
              </a:rPr>
              <a:t> </a:t>
            </a:r>
            <a:r>
              <a:rPr kumimoji="1" lang="en-US" altLang="ko-KR" dirty="0">
                <a:sym typeface="Wingdings" pitchFamily="2" charset="2"/>
              </a:rPr>
              <a:t>0</a:t>
            </a:r>
            <a:r>
              <a:rPr kumimoji="1" lang="ko-KR" alt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9847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AA976C-5A43-E95F-00D6-21777BB4B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WEvade-W-II</a:t>
            </a:r>
            <a:endParaRPr sz="2600" b="1">
              <a:latin typeface="+mn-lt"/>
              <a:ea typeface="+mn-lt"/>
              <a:cs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DE733F-1296-7FF1-6CB8-A88AB09A04B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35427" y="1106918"/>
                <a:ext cx="11146973" cy="566928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50000"/>
                  </a:lnSpc>
                  <a:buNone/>
                </a:pPr>
                <a:r>
                  <a:rPr sz="1600" b="1" dirty="0"/>
                  <a:t>Move bitwise accuracy toward 0.5, the level of an unwatermarked image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lang="en" sz="1400" dirty="0"/>
                  <a:t>|𝐵𝐴(𝐷(𝐼𝑤 + 𝛿),𝑤) − 0.5| ≤ 𝜖 </a:t>
                </a:r>
              </a:p>
              <a:p>
                <a:pPr>
                  <a:lnSpc>
                    <a:spcPct val="150000"/>
                  </a:lnSpc>
                  <a:buNone/>
                </a:pPr>
                <a:endParaRPr sz="1400" dirty="0"/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>
                    <a:latin typeface="+mn-ea"/>
                    <a:ea typeface="+mn-ea"/>
                    <a:cs typeface="+mn-ea"/>
                  </a:rPr>
                  <a:t>Random target watermark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>
                    <a:latin typeface="+mn-ea"/>
                    <a:ea typeface="+mn-ea"/>
                    <a:cs typeface="+mn-ea"/>
                  </a:rPr>
                  <a:t>• Independent of the unknown ground-truth watermark w</a:t>
                </a: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• Approximately half of the bits match w</a:t>
                </a:r>
                <a:endParaRPr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  <a:buNone/>
                </a:pPr>
                <a:r>
                  <a:rPr lang="en-US" altLang="ko-KR" sz="1400" dirty="0"/>
                  <a:t>=&gt; Bitwise accuracy approaches 0.5</a:t>
                </a:r>
                <a:r>
                  <a:rPr lang="ko-KR" altLang="en-US" sz="1400" dirty="0"/>
                  <a:t>  </a:t>
                </a:r>
                <a:r>
                  <a:rPr lang="en-US" altLang="ko-KR" sz="1400" dirty="0">
                    <a:latin typeface="+mn-ea"/>
                    <a:cs typeface="+mn-ea"/>
                  </a:rPr>
                  <a:t>-&gt;  Double</a:t>
                </a:r>
                <a:r>
                  <a:rPr lang="en-US" altLang="ko-KR" sz="1400" dirty="0">
                    <a:latin typeface="+mn-ea"/>
                    <a:ea typeface="+mn-ea"/>
                    <a:cs typeface="+mn-ea"/>
                  </a:rPr>
                  <a:t>-tail detector evaded</a:t>
                </a:r>
                <a:endParaRPr lang="en-US" altLang="ko-KR" sz="1400" dirty="0"/>
              </a:p>
              <a:p>
                <a:pPr>
                  <a:lnSpc>
                    <a:spcPct val="150000"/>
                  </a:lnSpc>
                  <a:buNone/>
                </a:pPr>
                <a:endParaRPr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  <a:buNone/>
                </a:pPr>
                <a:r>
                  <a:rPr sz="1400" dirty="0"/>
                  <a:t>Optimization</a:t>
                </a:r>
                <a:endParaRPr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" altLang="ko-KR" sz="1400" dirty="0"/>
                  <a:t>• Constrain the perturbation 𝑟</a:t>
                </a:r>
              </a:p>
              <a:p>
                <a:pPr>
                  <a:lnSpc>
                    <a:spcPct val="150000"/>
                  </a:lnSpc>
                </a:pPr>
                <a:r>
                  <a:rPr lang="en" altLang="ko-KR" sz="1400" dirty="0"/>
                  <a:t>• Minimize loss to the complemented target bits</a:t>
                </a:r>
              </a:p>
              <a:p>
                <a:pPr>
                  <a:lnSpc>
                    <a:spcPct val="150000"/>
                  </a:lnSpc>
                  <a:buNone/>
                </a:pPr>
                <a:endParaRPr lang="en-US"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  <a:buNone/>
                </a:pPr>
                <a:endParaRPr lang="en-US" sz="1400" dirty="0">
                  <a:latin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  <a:buNone/>
                </a:pPr>
                <a:endParaRPr sz="1400" dirty="0">
                  <a:latin typeface="+mn-ea"/>
                  <a:ea typeface="+mn-ea"/>
                  <a:cs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sz="1400" dirty="0"/>
                  <a:t>Result</a:t>
                </a:r>
              </a:p>
              <a:p>
                <a:pPr>
                  <a:lnSpc>
                    <a:spcPct val="150000"/>
                  </a:lnSpc>
                </a:pPr>
                <a:r>
                  <a:rPr sz="1400" b="1" dirty="0"/>
                  <a:t>Evades both single-tail and double-tail detectors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DE733F-1296-7FF1-6CB8-A88AB09A04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27" y="1106918"/>
                <a:ext cx="11146973" cy="5669280"/>
              </a:xfrm>
              <a:prstGeom prst="rect">
                <a:avLst/>
              </a:prstGeom>
              <a:blipFill>
                <a:blip r:embed="rId3"/>
                <a:stretch>
                  <a:fillRect l="-34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826002"/>
            <a:ext cx="2177144" cy="47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CBC8D-3B30-11B4-EFAA-086A7795A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WEvade-B-S</a:t>
            </a:r>
            <a:endParaRPr sz="2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BBB16C-5BE4-3EA5-0BD3-879CFE9FECC6}"/>
              </a:ext>
            </a:extLst>
          </p:cNvPr>
          <p:cNvSpPr>
            <a:spLocks noGrp="1"/>
          </p:cNvSpPr>
          <p:nvPr/>
        </p:nvSpPr>
        <p:spPr>
          <a:xfrm>
            <a:off x="435427" y="1106918"/>
            <a:ext cx="11190516" cy="4754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b="1" dirty="0"/>
              <a:t>Attack process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Train a surrogate encoder and decoder D′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Run the W-II white-box attack against D′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Transfer the perturbation to the target detector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b="1" dirty="0"/>
              <a:t>Key limitation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Surrogate and target decoders may output different watermarks for the same image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b="1" dirty="0"/>
              <a:t>Practical benefit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No target queries and one attack image can be tested across detectors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b="1" dirty="0"/>
              <a:t>Performance depends on surrogate-target similarity</a:t>
            </a:r>
          </a:p>
        </p:txBody>
      </p:sp>
    </p:spTree>
    <p:extLst>
      <p:ext uri="{BB962C8B-B14F-4D97-AF65-F5344CB8AC3E}">
        <p14:creationId xmlns:p14="http://schemas.microsoft.com/office/powerpoint/2010/main" val="1705691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27C08E-73EF-0C73-1A43-19445FACC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WEvade-B-Q</a:t>
            </a:r>
            <a:endParaRPr sz="2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EF378B-E8C4-AF72-D541-6F9A4DA8DD4E}"/>
              </a:ext>
            </a:extLst>
          </p:cNvPr>
          <p:cNvSpPr>
            <a:spLocks noGrp="1"/>
          </p:cNvSpPr>
          <p:nvPr/>
        </p:nvSpPr>
        <p:spPr>
          <a:xfrm>
            <a:off x="435427" y="1106918"/>
            <a:ext cx="11190516" cy="57291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" sz="1400" b="1" dirty="0"/>
              <a:t>Attack process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1400" dirty="0"/>
              <a:t>Query the target detector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1400" dirty="0"/>
              <a:t>Use binary outputs to find an adversarial image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1400" dirty="0"/>
              <a:t>Apply </a:t>
            </a:r>
            <a:r>
              <a:rPr lang="en" sz="1400" dirty="0" err="1"/>
              <a:t>HopSkipJump</a:t>
            </a:r>
            <a:r>
              <a:rPr lang="en" sz="1400" dirty="0"/>
              <a:t> to watermark detection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b="1" dirty="0"/>
              <a:t>Standard </a:t>
            </a:r>
            <a:r>
              <a:rPr sz="1400" b="1" dirty="0" err="1"/>
              <a:t>HopSkipJump</a:t>
            </a:r>
            <a:endParaRPr sz="1400" b="1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• Random start may be far from </a:t>
            </a:r>
            <a:r>
              <a:rPr lang="en" altLang="ko-KR" sz="1400" dirty="0"/>
              <a:t>𝐼𝑤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More iterations can increase perturbation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b="1" dirty="0" err="1"/>
              <a:t>WEvade</a:t>
            </a:r>
            <a:r>
              <a:rPr sz="1400" b="1" dirty="0"/>
              <a:t>-B-Q</a:t>
            </a:r>
          </a:p>
          <a:p>
            <a:pPr>
              <a:lnSpc>
                <a:spcPct val="150000"/>
              </a:lnSpc>
            </a:pPr>
            <a:r>
              <a:rPr sz="1400" dirty="0"/>
              <a:t>1. JPEG initialization near </a:t>
            </a:r>
            <a:r>
              <a:rPr lang="en" altLang="ko-KR" sz="1400" dirty="0"/>
              <a:t>𝐼𝑤</a:t>
            </a: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2. Early stopping when perturbation grows</a:t>
            </a:r>
          </a:p>
          <a:p>
            <a:pPr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b="1" dirty="0"/>
              <a:t>Result</a:t>
            </a:r>
          </a:p>
          <a:p>
            <a:pPr>
              <a:lnSpc>
                <a:spcPct val="150000"/>
              </a:lnSpc>
              <a:buNone/>
            </a:pPr>
            <a:r>
              <a:rPr sz="1400" b="1" dirty="0"/>
              <a:t>• </a:t>
            </a:r>
            <a:r>
              <a:rPr sz="1400" dirty="0"/>
              <a:t>Maintain a non-AI decision</a:t>
            </a:r>
          </a:p>
          <a:p>
            <a:pPr>
              <a:lnSpc>
                <a:spcPct val="150000"/>
              </a:lnSpc>
            </a:pPr>
            <a:r>
              <a:rPr sz="1400" dirty="0"/>
              <a:t>• Minimize distance from </a:t>
            </a:r>
            <a:r>
              <a:rPr lang="en" altLang="ko-KR" sz="1400" dirty="0"/>
              <a:t>𝐼𝑤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Evasion rate 1 for the queried detector</a:t>
            </a:r>
          </a:p>
        </p:txBody>
      </p:sp>
    </p:spTree>
    <p:extLst>
      <p:ext uri="{BB962C8B-B14F-4D97-AF65-F5344CB8AC3E}">
        <p14:creationId xmlns:p14="http://schemas.microsoft.com/office/powerpoint/2010/main" val="1034443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BB0432-89B7-D905-B134-8367F69AB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Theoretical Analysis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FFBFEB-1C0C-70B1-55EB-E0BFB3E97D5B}"/>
              </a:ext>
            </a:extLst>
          </p:cNvPr>
          <p:cNvSpPr>
            <a:spLocks noGrp="1"/>
          </p:cNvSpPr>
          <p:nvPr/>
        </p:nvSpPr>
        <p:spPr>
          <a:xfrm>
            <a:off x="500741" y="1106918"/>
            <a:ext cx="11353802" cy="54406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b="1" dirty="0">
                <a:latin typeface="+mn-ea"/>
                <a:ea typeface="+mn-ea"/>
                <a:cs typeface="+mn-ea"/>
              </a:rPr>
              <a:t>Evasion rate</a:t>
            </a:r>
            <a:r>
              <a:rPr lang="ko-KR" altLang="en-US" sz="1400" b="1" dirty="0">
                <a:latin typeface="+mn-ea"/>
                <a:cs typeface="+mn-ea"/>
              </a:rPr>
              <a:t> </a:t>
            </a:r>
            <a:r>
              <a:rPr lang="en-US" altLang="ko-KR" sz="1400" dirty="0">
                <a:latin typeface="+mn-ea"/>
                <a:cs typeface="+mn-ea"/>
              </a:rPr>
              <a:t>:</a:t>
            </a:r>
            <a:r>
              <a:rPr lang="ko-KR" altLang="en-US" sz="1400" dirty="0">
                <a:latin typeface="+mn-ea"/>
                <a:cs typeface="+mn-ea"/>
              </a:rPr>
              <a:t> </a:t>
            </a:r>
            <a:r>
              <a:rPr sz="1400" dirty="0"/>
              <a:t>Probability that an attack image is classified as non-AI-generated</a:t>
            </a: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b="1" dirty="0" err="1">
                <a:latin typeface="+mn-ea"/>
                <a:ea typeface="+mn-ea"/>
                <a:cs typeface="+mn-ea"/>
              </a:rPr>
              <a:t>WEvade</a:t>
            </a:r>
            <a:r>
              <a:rPr sz="1400" b="1" dirty="0">
                <a:latin typeface="+mn-ea"/>
                <a:ea typeface="+mn-ea"/>
                <a:cs typeface="+mn-ea"/>
              </a:rPr>
              <a:t>-W-I</a:t>
            </a: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Single-tail detector: 1</a:t>
            </a: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Double-tail detector: 0</a:t>
            </a:r>
          </a:p>
          <a:p>
            <a:pPr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b="1" dirty="0" err="1">
                <a:latin typeface="+mn-ea"/>
                <a:ea typeface="+mn-ea"/>
                <a:cs typeface="+mn-ea"/>
              </a:rPr>
              <a:t>WEvade</a:t>
            </a:r>
            <a:r>
              <a:rPr sz="1400" b="1" dirty="0">
                <a:latin typeface="+mn-ea"/>
                <a:ea typeface="+mn-ea"/>
                <a:cs typeface="+mn-ea"/>
              </a:rPr>
              <a:t>-W-II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</a:t>
            </a:r>
            <a:r>
              <a:rPr lang="en" altLang="ko-KR" sz="1400" dirty="0">
                <a:latin typeface="+mn-ea"/>
                <a:ea typeface="+mn-ea"/>
                <a:cs typeface="+mn-ea"/>
              </a:rPr>
              <a:t>Single-tail detector: </a:t>
            </a:r>
            <a:r>
              <a:rPr lang="ko-KR" altLang="en-US" sz="1400" dirty="0"/>
              <a:t> </a:t>
            </a:r>
            <a:r>
              <a:rPr sz="1400" dirty="0"/>
              <a:t>High-probability evasion</a:t>
            </a: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</a:t>
            </a:r>
            <a:r>
              <a:rPr lang="en" altLang="ko-KR" sz="1400" dirty="0">
                <a:latin typeface="+mn-ea"/>
                <a:ea typeface="+mn-ea"/>
                <a:cs typeface="+mn-ea"/>
              </a:rPr>
              <a:t>Double-tail detector</a:t>
            </a:r>
            <a:r>
              <a:rPr lang="en-US" altLang="ko-KR" sz="1400" dirty="0">
                <a:latin typeface="+mn-ea"/>
                <a:ea typeface="+mn-ea"/>
                <a:cs typeface="+mn-ea"/>
              </a:rPr>
              <a:t>:</a:t>
            </a:r>
            <a:r>
              <a:rPr lang="ko-KR" altLang="en-US" sz="1400" dirty="0">
                <a:latin typeface="+mn-ea"/>
                <a:ea typeface="+mn-ea"/>
                <a:cs typeface="+mn-ea"/>
              </a:rPr>
              <a:t> </a:t>
            </a:r>
            <a:r>
              <a:rPr sz="1400" dirty="0">
                <a:latin typeface="+mn-ea"/>
                <a:ea typeface="+mn-ea"/>
                <a:cs typeface="+mn-ea"/>
              </a:rPr>
              <a:t>High-probability evasion by targeting BA ≈ 0.5</a:t>
            </a:r>
          </a:p>
          <a:p>
            <a:pPr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b="1" dirty="0" err="1">
                <a:latin typeface="+mn-ea"/>
                <a:ea typeface="+mn-ea"/>
                <a:cs typeface="+mn-ea"/>
              </a:rPr>
              <a:t>WEvade</a:t>
            </a:r>
            <a:r>
              <a:rPr sz="1400" b="1" dirty="0">
                <a:latin typeface="+mn-ea"/>
                <a:ea typeface="+mn-ea"/>
                <a:cs typeface="+mn-ea"/>
              </a:rPr>
              <a:t>-B-S</a:t>
            </a: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Higher surrogate-target similarity increases evasion</a:t>
            </a:r>
          </a:p>
          <a:p>
            <a:pPr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b="1" dirty="0" err="1">
                <a:latin typeface="+mn-ea"/>
                <a:ea typeface="+mn-ea"/>
                <a:cs typeface="+mn-ea"/>
              </a:rPr>
              <a:t>WEvade</a:t>
            </a:r>
            <a:r>
              <a:rPr sz="1400" b="1" dirty="0">
                <a:latin typeface="+mn-ea"/>
                <a:ea typeface="+mn-ea"/>
                <a:cs typeface="+mn-ea"/>
              </a:rPr>
              <a:t>-B-Q</a:t>
            </a: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Evasion rate for the queried target detector: 1</a:t>
            </a:r>
          </a:p>
        </p:txBody>
      </p:sp>
    </p:spTree>
    <p:extLst>
      <p:ext uri="{BB962C8B-B14F-4D97-AF65-F5344CB8AC3E}">
        <p14:creationId xmlns:p14="http://schemas.microsoft.com/office/powerpoint/2010/main" val="3267845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9DD008-846E-F7E2-681D-5840E699B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Experimental Setup</a:t>
            </a:r>
            <a:endParaRPr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BF3B4-25C6-A058-038A-4704F402ED23}"/>
              </a:ext>
            </a:extLst>
          </p:cNvPr>
          <p:cNvSpPr>
            <a:spLocks noGrp="1"/>
          </p:cNvSpPr>
          <p:nvPr/>
        </p:nvSpPr>
        <p:spPr>
          <a:xfrm>
            <a:off x="522513" y="1189817"/>
            <a:ext cx="11310258" cy="5221301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400" b="1" dirty="0">
                <a:latin typeface="+mn-ea"/>
                <a:ea typeface="+mn-ea"/>
                <a:cs typeface="+mn-ea"/>
              </a:rPr>
              <a:t>Datasets</a:t>
            </a:r>
            <a:endParaRPr sz="14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COCO, ImageNet, Conceptual Captions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10,000 training images per dataset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100 watermarked test images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/>
              <a:t>• Image size: 128 × 128</a:t>
            </a:r>
            <a:endParaRPr sz="14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400" b="1" dirty="0">
                <a:latin typeface="+mn-ea"/>
                <a:ea typeface="+mn-ea"/>
                <a:cs typeface="+mn-ea"/>
              </a:rPr>
              <a:t>Post-processing baselines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1. JPEG compression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Lower quality factor Q means stronger compression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/>
              <a:t>• Stronger compression increases evasion and perturbation</a:t>
            </a:r>
            <a:endParaRPr sz="14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endParaRPr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2. Gaussian noise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Add zero-mean Gaussian noise to every pixel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• Larger standard deviation </a:t>
            </a:r>
            <a:r>
              <a:rPr sz="1400" dirty="0" err="1">
                <a:latin typeface="+mn-ea"/>
                <a:ea typeface="+mn-ea"/>
                <a:cs typeface="+mn-ea"/>
              </a:rPr>
              <a:t>σ</a:t>
            </a:r>
            <a:r>
              <a:rPr sz="1400" dirty="0">
                <a:latin typeface="+mn-ea"/>
                <a:ea typeface="+mn-ea"/>
                <a:cs typeface="+mn-ea"/>
              </a:rPr>
              <a:t> causes greater watermark damage and perturbation</a:t>
            </a:r>
            <a:endParaRPr lang="en-US" sz="1400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effectLst/>
                <a:latin typeface="+mn-ea"/>
              </a:rPr>
              <a:t>[</a:t>
            </a:r>
            <a:r>
              <a:rPr lang="ko-KR" altLang="en-US" sz="1100" dirty="0">
                <a:effectLst/>
                <a:latin typeface="+mn-ea"/>
              </a:rPr>
              <a:t> </a:t>
            </a:r>
            <a:r>
              <a:rPr lang="en-US" altLang="ko-KR" sz="1100" dirty="0">
                <a:effectLst/>
                <a:latin typeface="+mn-ea"/>
              </a:rPr>
              <a:t>-1, </a:t>
            </a:r>
            <a:r>
              <a:rPr lang="ko-KR" altLang="en-US" sz="1100" dirty="0">
                <a:effectLst/>
                <a:latin typeface="+mn-ea"/>
              </a:rPr>
              <a:t> </a:t>
            </a:r>
            <a:r>
              <a:rPr lang="en-US" altLang="ko-KR" sz="1100" dirty="0">
                <a:effectLst/>
                <a:latin typeface="+mn-ea"/>
              </a:rPr>
              <a:t>+2, </a:t>
            </a:r>
            <a:r>
              <a:rPr lang="ko-KR" altLang="en-US" sz="1100" dirty="0">
                <a:effectLst/>
                <a:latin typeface="+mn-ea"/>
              </a:rPr>
              <a:t>  </a:t>
            </a:r>
            <a:r>
              <a:rPr lang="en-US" altLang="ko-KR" sz="1100" dirty="0">
                <a:effectLst/>
                <a:latin typeface="+mn-ea"/>
              </a:rPr>
              <a:t>0, </a:t>
            </a:r>
            <a:r>
              <a:rPr lang="ko-KR" altLang="en-US" sz="1100" dirty="0">
                <a:effectLst/>
                <a:latin typeface="+mn-ea"/>
              </a:rPr>
              <a:t> </a:t>
            </a:r>
            <a:r>
              <a:rPr lang="en-US" altLang="ko-KR" sz="1100" dirty="0">
                <a:effectLst/>
                <a:latin typeface="+mn-ea"/>
              </a:rPr>
              <a:t>-2, </a:t>
            </a:r>
            <a:r>
              <a:rPr lang="ko-KR" altLang="en-US" sz="1100" dirty="0">
                <a:effectLst/>
                <a:latin typeface="+mn-ea"/>
              </a:rPr>
              <a:t>  </a:t>
            </a:r>
            <a:r>
              <a:rPr lang="en-US" altLang="ko-KR" sz="1100" dirty="0">
                <a:effectLst/>
                <a:latin typeface="+mn-ea"/>
              </a:rPr>
              <a:t>+1 ]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effectLst/>
                <a:latin typeface="+mn-ea"/>
              </a:rPr>
              <a:t>[</a:t>
            </a:r>
            <a:r>
              <a:rPr lang="ko-KR" altLang="en-US" sz="1100" dirty="0">
                <a:effectLst/>
                <a:latin typeface="+mn-ea"/>
              </a:rPr>
              <a:t> </a:t>
            </a:r>
            <a:r>
              <a:rPr lang="en-US" altLang="ko-KR" sz="1100" dirty="0">
                <a:effectLst/>
                <a:latin typeface="+mn-ea"/>
              </a:rPr>
              <a:t>15, +8, -20, +17, +5 ]</a:t>
            </a:r>
            <a:endParaRPr sz="1100" dirty="0">
              <a:latin typeface="+mn-ea"/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195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F27C33-7E79-A47D-AFCA-BD5FE5F07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Experimental Setup</a:t>
            </a:r>
            <a:endParaRPr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2F42D-4896-0F75-8471-1C6DB7B693D5}"/>
              </a:ext>
            </a:extLst>
          </p:cNvPr>
          <p:cNvSpPr>
            <a:spLocks noGrp="1"/>
          </p:cNvSpPr>
          <p:nvPr/>
        </p:nvSpPr>
        <p:spPr>
          <a:xfrm>
            <a:off x="522513" y="1189817"/>
            <a:ext cx="11310258" cy="329184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dirty="0"/>
              <a:t>3. Gaussian blur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Kernel size s, standard deviation </a:t>
            </a:r>
            <a:r>
              <a:rPr sz="1400" dirty="0" err="1"/>
              <a:t>σ</a:t>
            </a: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• Fix kernel size at 5 and increase </a:t>
            </a:r>
            <a:r>
              <a:rPr sz="1400" dirty="0" err="1"/>
              <a:t>σ</a:t>
            </a:r>
            <a:endParaRPr sz="1400" dirty="0"/>
          </a:p>
          <a:p>
            <a:pPr lvl="0">
              <a:lnSpc>
                <a:spcPct val="150000"/>
              </a:lnSpc>
              <a:buNone/>
            </a:pPr>
            <a:r>
              <a:rPr sz="1400" dirty="0"/>
              <a:t>• Larger </a:t>
            </a:r>
            <a:r>
              <a:rPr sz="1400" dirty="0" err="1"/>
              <a:t>σ</a:t>
            </a:r>
            <a:r>
              <a:rPr sz="1400" dirty="0"/>
              <a:t> mixes a wider neighborhood and produces stronger blur</a:t>
            </a:r>
          </a:p>
          <a:p>
            <a:pPr lvl="0">
              <a:lnSpc>
                <a:spcPct val="150000"/>
              </a:lnSpc>
              <a:buNone/>
            </a:pPr>
            <a:r>
              <a:rPr sz="1400" dirty="0"/>
              <a:t>• Stronger blur increases watermark damage and perturbation</a:t>
            </a:r>
          </a:p>
          <a:p>
            <a:pPr lvl="0">
              <a:lnSpc>
                <a:spcPct val="150000"/>
              </a:lnSpc>
              <a:buNone/>
            </a:pPr>
            <a:endParaRPr sz="14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4. Brightness</a:t>
            </a:r>
            <a:r>
              <a:rPr lang="en-US" altLang="ko-KR" sz="1400" dirty="0"/>
              <a:t>/</a:t>
            </a:r>
            <a:r>
              <a:rPr sz="1400" dirty="0"/>
              <a:t>contrast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Transform each pixel </a:t>
            </a:r>
            <a:r>
              <a:rPr lang="ko-KR" altLang="en-US" sz="1400" dirty="0"/>
              <a:t>𝑥</a:t>
            </a:r>
            <a:r>
              <a:rPr sz="1400" dirty="0"/>
              <a:t> into </a:t>
            </a:r>
            <a:r>
              <a:rPr lang="ko-KR" altLang="en-US" sz="1400" dirty="0"/>
              <a:t>𝑎𝑥 </a:t>
            </a:r>
            <a:r>
              <a:rPr lang="en-US" altLang="ko-KR" sz="1400" dirty="0"/>
              <a:t>+𝑏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Fix b = 0.2 and vary a</a:t>
            </a:r>
          </a:p>
          <a:p>
            <a:pPr>
              <a:lnSpc>
                <a:spcPct val="150000"/>
              </a:lnSpc>
              <a:buNone/>
            </a:pPr>
            <a:r>
              <a:rPr sz="1400" dirty="0"/>
              <a:t>• Larger changes increase watermark damage and perturbation</a:t>
            </a:r>
          </a:p>
        </p:txBody>
      </p:sp>
    </p:spTree>
    <p:extLst>
      <p:ext uri="{BB962C8B-B14F-4D97-AF65-F5344CB8AC3E}">
        <p14:creationId xmlns:p14="http://schemas.microsoft.com/office/powerpoint/2010/main" val="574601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025502-66EF-3EA9-EF7C-2418D7C3C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Experimental Setup</a:t>
            </a:r>
            <a:endParaRPr sz="28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C93658-7A50-1B3A-19E8-E11E7E77600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22513" y="1189817"/>
                <a:ext cx="11310258" cy="5216813"/>
              </a:xfrm>
              <a:prstGeom prst="rect">
                <a:avLst/>
              </a:prstGeom>
              <a:noFill/>
            </p:spPr>
            <p:txBody>
              <a:bodyPr wrap="square" anchor="t">
                <a:normAutofit fontScale="92500"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" sz="1600" b="1" dirty="0"/>
                  <a:t>Watermarking methods</a:t>
                </a:r>
              </a:p>
              <a:p>
                <a:pPr>
                  <a:lnSpc>
                    <a:spcPct val="150000"/>
                  </a:lnSpc>
                </a:pPr>
                <a:r>
                  <a:rPr lang="en" sz="1600" dirty="0" err="1"/>
                  <a:t>HiDDeN</a:t>
                </a:r>
                <a:r>
                  <a:rPr lang="en" sz="1600" dirty="0"/>
                  <a:t>: 30-bit    UDH: 256-bit</a:t>
                </a:r>
              </a:p>
              <a:p>
                <a:pPr>
                  <a:lnSpc>
                    <a:spcPct val="150000"/>
                  </a:lnSpc>
                </a:pPr>
                <a:r>
                  <a:rPr lang="en" altLang="ko-KR" sz="1600" dirty="0"/>
                  <a:t>Standard-trained encoder and decoder for the main experiments</a:t>
                </a:r>
                <a:br>
                  <a:rPr lang="en" altLang="ko-KR" sz="1600" dirty="0"/>
                </a:br>
                <a:r>
                  <a:rPr lang="en" altLang="ko-KR" sz="1600" dirty="0"/>
                  <a:t>Adversarial training to evaluate robustness against </a:t>
                </a:r>
                <a:r>
                  <a:rPr lang="en" altLang="ko-KR" sz="1600" dirty="0" err="1"/>
                  <a:t>WEvade</a:t>
                </a:r>
                <a:endParaRPr lang="en" altLang="ko-KR" sz="1600" dirty="0"/>
              </a:p>
              <a:p>
                <a:pPr>
                  <a:lnSpc>
                    <a:spcPct val="150000"/>
                  </a:lnSpc>
                </a:pPr>
                <a:endParaRPr lang="en" sz="1600" dirty="0"/>
              </a:p>
              <a:p>
                <a:pPr>
                  <a:lnSpc>
                    <a:spcPct val="150000"/>
                  </a:lnSpc>
                </a:pPr>
                <a:r>
                  <a:rPr lang="en-US" sz="1600" dirty="0"/>
                  <a:t>Random </a:t>
                </a:r>
                <a:r>
                  <a:rPr lang="en" sz="1600" dirty="0"/>
                  <a:t>training transformations: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/>
                  <a:t>none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/>
                  <a:t>JPEG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/>
                  <a:t>Gaussian noise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/>
                  <a:t>Gaussian blur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/>
                  <a:t>brightness/contrast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" sz="1300" dirty="0" err="1"/>
                  <a:t>WEvade</a:t>
                </a:r>
                <a:r>
                  <a:rPr lang="en" sz="1300" dirty="0"/>
                  <a:t>-W-II</a:t>
                </a:r>
              </a:p>
              <a:p>
                <a:pPr>
                  <a:lnSpc>
                    <a:spcPct val="150000"/>
                  </a:lnSpc>
                </a:pPr>
                <a:endParaRPr lang="en" sz="1600" dirty="0"/>
              </a:p>
              <a:p>
                <a:pPr>
                  <a:lnSpc>
                    <a:spcPct val="150000"/>
                  </a:lnSpc>
                </a:pPr>
                <a:r>
                  <a:rPr lang="en" altLang="ko-KR" sz="1600" b="1" dirty="0"/>
                  <a:t>Evaluation metrics</a:t>
                </a:r>
              </a:p>
              <a:p>
                <a:pPr>
                  <a:lnSpc>
                    <a:spcPct val="150000"/>
                  </a:lnSpc>
                </a:pPr>
                <a:r>
                  <a:rPr lang="en" sz="1600" dirty="0"/>
                  <a:t>Bitwise accuracy</a:t>
                </a:r>
                <a:r>
                  <a:rPr lang="en" altLang="ko-KR" sz="1600" dirty="0"/>
                  <a:t> </a:t>
                </a:r>
                <a:r>
                  <a:rPr lang="en" sz="1600" dirty="0"/>
                  <a:t>: matching-bit fraction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" sz="1600" dirty="0"/>
                  <a:t>Evasion rate</a:t>
                </a:r>
                <a:r>
                  <a:rPr lang="en" altLang="ko-KR" sz="1600" dirty="0"/>
                  <a:t> </a:t>
                </a:r>
                <a:r>
                  <a:rPr lang="en" sz="1600" dirty="0"/>
                  <a:t>: non-AI decision rate</a:t>
                </a:r>
              </a:p>
              <a:p>
                <a:pPr>
                  <a:lnSpc>
                    <a:spcPct val="150000"/>
                  </a:lnSpc>
                </a:pPr>
                <a:r>
                  <a:rPr lang="en" sz="1600" dirty="0"/>
                  <a:t>Average perturbation</a:t>
                </a:r>
                <a:r>
                  <a:rPr lang="en" altLang="ko-KR" sz="1600" dirty="0"/>
                  <a:t> </a:t>
                </a:r>
                <a:r>
                  <a:rPr lang="en" sz="16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ko-KR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altLang="ko-KR" sz="1600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ar-AE" altLang="ko-KR" sz="1600" i="1" dirty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ar-AE" altLang="ko-KR" sz="1600" dirty="0"/>
                  <a:t>-</a:t>
                </a:r>
                <a14:m>
                  <m:oMath xmlns:m="http://schemas.openxmlformats.org/officeDocument/2006/math">
                    <m:r>
                      <a:rPr lang="ar-AE" altLang="ko-KR" sz="1600" i="1" dirty="0" smtClean="0">
                        <a:latin typeface="Cambria Math" panose="02040503050406030204" pitchFamily="18" charset="0"/>
                      </a:rPr>
                      <m:t>𝑛𝑜𝑟𝑚</m:t>
                    </m:r>
                  </m:oMath>
                </a14:m>
                <a:r>
                  <a:rPr lang="ko-KR" altLang="en-US" sz="1600" dirty="0"/>
                  <a:t> </a:t>
                </a:r>
                <a:r>
                  <a:rPr lang="en" sz="1600" dirty="0"/>
                  <a:t>image change</a:t>
                </a:r>
                <a:endParaRPr sz="1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CC93658-7A50-1B3A-19E8-E11E7E7760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3" y="1189817"/>
                <a:ext cx="11310258" cy="5216813"/>
              </a:xfrm>
              <a:prstGeom prst="rect">
                <a:avLst/>
              </a:prstGeom>
              <a:blipFill>
                <a:blip r:embed="rId3"/>
                <a:stretch>
                  <a:fillRect l="-33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518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166A3C-BEA9-7767-956C-23B2B1FF2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Standard Post-Processing vs. WEvade-W-II</a:t>
            </a:r>
            <a:endParaRPr sz="2800"/>
          </a:p>
        </p:txBody>
      </p:sp>
      <p:pic>
        <p:nvPicPr>
          <p:cNvPr id="1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743" y="1030716"/>
            <a:ext cx="3446812" cy="23337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FBE04-DEF4-8C41-28DB-34B07EDED3C9}"/>
              </a:ext>
            </a:extLst>
          </p:cNvPr>
          <p:cNvSpPr>
            <a:spLocks noGrp="1"/>
          </p:cNvSpPr>
          <p:nvPr/>
        </p:nvSpPr>
        <p:spPr>
          <a:xfrm>
            <a:off x="511629" y="1185096"/>
            <a:ext cx="6096000" cy="15087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 b="1" dirty="0">
                <a:latin typeface="+mn-ea"/>
                <a:ea typeface="+mn-ea"/>
                <a:cs typeface="+mn-ea"/>
              </a:rPr>
              <a:t>Standard post-processing: Gaussian blur</a:t>
            </a: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Larger standard deviation </a:t>
            </a:r>
            <a:r>
              <a:rPr sz="1200" dirty="0" err="1">
                <a:latin typeface="+mn-ea"/>
                <a:ea typeface="+mn-ea"/>
                <a:cs typeface="+mn-ea"/>
              </a:rPr>
              <a:t>σ</a:t>
            </a:r>
            <a:endParaRPr sz="12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• Stronger blur</a:t>
            </a: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• Lower bitwise accuracy</a:t>
            </a:r>
            <a:endParaRPr sz="7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• Larger perturbation</a:t>
            </a:r>
            <a:endParaRPr sz="700" dirty="0">
              <a:latin typeface="+mn-ea"/>
              <a:ea typeface="+mn-ea"/>
              <a:cs typeface="+mn-ea"/>
            </a:endParaRPr>
          </a:p>
        </p:txBody>
      </p:sp>
      <p:pic>
        <p:nvPicPr>
          <p:cNvPr id="16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371" y="4164145"/>
            <a:ext cx="8292267" cy="22785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FC8247-1E25-68EA-3D86-37EE0AEF1FF1}"/>
              </a:ext>
            </a:extLst>
          </p:cNvPr>
          <p:cNvSpPr>
            <a:spLocks noGrp="1"/>
          </p:cNvSpPr>
          <p:nvPr/>
        </p:nvSpPr>
        <p:spPr>
          <a:xfrm>
            <a:off x="511629" y="2682091"/>
            <a:ext cx="9949542" cy="31902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endParaRPr lang="en" sz="1400" b="1" dirty="0">
              <a:latin typeface="+mn-ea"/>
              <a:cs typeface="+mn-lt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" sz="1400" b="1" dirty="0">
                <a:latin typeface="+mn-ea"/>
                <a:cs typeface="+mn-lt"/>
              </a:rPr>
              <a:t>Existing Methods vs. </a:t>
            </a:r>
            <a:r>
              <a:rPr lang="en" sz="1400" b="1" dirty="0" err="1">
                <a:latin typeface="+mn-ea"/>
                <a:cs typeface="+mn-lt"/>
              </a:rPr>
              <a:t>WEvade</a:t>
            </a:r>
            <a:endParaRPr lang="en" sz="1400" b="1" dirty="0">
              <a:latin typeface="+mn-ea"/>
              <a:cs typeface="+mn-lt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ko-KR" sz="1400" dirty="0">
                <a:latin typeface="+mn-ea"/>
                <a:cs typeface="Helvetica Neue"/>
              </a:rPr>
              <a:t>“</a:t>
            </a:r>
            <a:r>
              <a:rPr lang="en" sz="1400" dirty="0">
                <a:latin typeface="+mn-ea"/>
                <a:cs typeface="Helvetica Neue"/>
              </a:rPr>
              <a:t>Which method requires less image distortion for the same evasion performance?</a:t>
            </a:r>
            <a:r>
              <a:rPr lang="en-US" altLang="ko-KR" sz="1400" dirty="0">
                <a:latin typeface="+mn-ea"/>
                <a:cs typeface="Helvetica Neue"/>
              </a:rPr>
              <a:t>”</a:t>
            </a:r>
            <a:endParaRPr lang="en" sz="1400" dirty="0">
              <a:latin typeface="+mn-ea"/>
              <a:cs typeface="Helvetica Neue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n-ea"/>
                <a:cs typeface="Helvetica Neue"/>
              </a:rPr>
              <a:t> </a:t>
            </a:r>
            <a:r>
              <a:rPr lang="en-US" altLang="ko-KR" sz="1400" dirty="0">
                <a:latin typeface="+mn-ea"/>
                <a:cs typeface="Helvetica Neue"/>
              </a:rPr>
              <a:t>-&gt;</a:t>
            </a:r>
            <a:r>
              <a:rPr lang="ko-KR" altLang="en-US" sz="1400" dirty="0">
                <a:latin typeface="+mn-ea"/>
                <a:cs typeface="Helvetica Neue"/>
              </a:rPr>
              <a:t> </a:t>
            </a:r>
            <a:r>
              <a:rPr lang="en" altLang="ko-KR" sz="1400" b="1" dirty="0" err="1">
                <a:latin typeface="+mn-ea"/>
                <a:cs typeface="Helvetica Neue"/>
              </a:rPr>
              <a:t>WEvade</a:t>
            </a:r>
            <a:r>
              <a:rPr lang="en" altLang="ko-KR" sz="1400" b="1" dirty="0">
                <a:latin typeface="+mn-ea"/>
                <a:cs typeface="Helvetica Neue"/>
              </a:rPr>
              <a:t>-W-II</a:t>
            </a:r>
          </a:p>
          <a:p>
            <a:pPr>
              <a:lnSpc>
                <a:spcPct val="150000"/>
              </a:lnSpc>
              <a:buNone/>
            </a:pPr>
            <a:endParaRPr sz="1400" dirty="0">
              <a:latin typeface="+mn-ea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9846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B54A8-5CE4-0323-788A-D7E68B056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3885FA-3EAD-D98E-6369-BB67D4BA9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sz="2800" b="1"/>
              <a:t>Standard Post-Processing vs. WEvade-W-II</a:t>
            </a:r>
            <a:endParaRPr sz="280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B30011A-2875-E3C3-65A0-BAAF9C1A2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1752601"/>
            <a:ext cx="11330686" cy="330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40E3A4-CED9-41A2-4640-E63120F07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Analysis of WEvade-W-II and Adversarial Training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pic>
        <p:nvPicPr>
          <p:cNvPr id="11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764" y="1358900"/>
            <a:ext cx="5753100" cy="2070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E47878-DBCA-1D1F-EB50-C566D92B397D}"/>
              </a:ext>
            </a:extLst>
          </p:cNvPr>
          <p:cNvSpPr>
            <a:spLocks noGrp="1"/>
          </p:cNvSpPr>
          <p:nvPr/>
        </p:nvSpPr>
        <p:spPr>
          <a:xfrm>
            <a:off x="487136" y="1358900"/>
            <a:ext cx="5464628" cy="3553409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600" b="1" dirty="0">
                <a:latin typeface="+mn-ea"/>
                <a:ea typeface="+mn-ea"/>
                <a:cs typeface="+mn-ea"/>
              </a:rPr>
              <a:t>Evasion rate</a:t>
            </a: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Nearly identical under standard and adversarial training</a:t>
            </a:r>
          </a:p>
          <a:p>
            <a:pPr marL="0" marR="0">
              <a:lnSpc>
                <a:spcPct val="150000"/>
              </a:lnSpc>
              <a:buNone/>
            </a:pPr>
            <a:endParaRPr sz="1400" b="1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600" b="1" dirty="0"/>
              <a:t>Average perturbation</a:t>
            </a:r>
            <a:endParaRPr sz="1600" b="1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 dirty="0"/>
              <a:t>Attacking an </a:t>
            </a:r>
            <a:r>
              <a:rPr sz="1400" dirty="0" err="1"/>
              <a:t>adversarially</a:t>
            </a:r>
            <a:r>
              <a:rPr sz="1400" dirty="0"/>
              <a:t> trained decoder requires a larger </a:t>
            </a:r>
            <a:endParaRPr lang="en-US" sz="1400" dirty="0"/>
          </a:p>
          <a:p>
            <a:pPr>
              <a:lnSpc>
                <a:spcPct val="150000"/>
              </a:lnSpc>
              <a:buNone/>
            </a:pPr>
            <a:r>
              <a:rPr sz="1400" dirty="0"/>
              <a:t>perturbation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93693-8D1E-3164-07FE-42A7FAAA5D06}"/>
              </a:ext>
            </a:extLst>
          </p:cNvPr>
          <p:cNvSpPr>
            <a:spLocks noGrp="1"/>
          </p:cNvSpPr>
          <p:nvPr/>
        </p:nvSpPr>
        <p:spPr>
          <a:xfrm>
            <a:off x="487135" y="4390499"/>
            <a:ext cx="11062607" cy="197764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Adversarial training increases the perturbation required by W-II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ko-KR" sz="1400" dirty="0">
                <a:latin typeface="+mn-ea"/>
                <a:cs typeface="+mn-ea"/>
              </a:rPr>
              <a:t>-&gt;</a:t>
            </a:r>
            <a:r>
              <a:rPr lang="ko-KR" altLang="en-US" sz="1400" dirty="0">
                <a:latin typeface="+mn-ea"/>
                <a:cs typeface="+mn-ea"/>
              </a:rPr>
              <a:t> </a:t>
            </a:r>
            <a:r>
              <a:rPr sz="1400" dirty="0">
                <a:latin typeface="+mn-ea"/>
                <a:ea typeface="+mn-ea"/>
                <a:cs typeface="+mn-ea"/>
              </a:rPr>
              <a:t>Perturbation remains small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ko-KR" sz="1400" dirty="0">
                <a:latin typeface="+mn-ea"/>
                <a:cs typeface="+mn-ea"/>
              </a:rPr>
              <a:t>-&gt;</a:t>
            </a:r>
            <a:r>
              <a:rPr lang="ko-KR" altLang="en-US" sz="1400" dirty="0">
                <a:latin typeface="+mn-ea"/>
                <a:cs typeface="+mn-ea"/>
              </a:rPr>
              <a:t> </a:t>
            </a:r>
            <a:r>
              <a:rPr sz="1400" dirty="0">
                <a:latin typeface="+mn-ea"/>
                <a:ea typeface="+mn-ea"/>
                <a:cs typeface="+mn-ea"/>
              </a:rPr>
              <a:t>Image quality remains high</a:t>
            </a:r>
            <a:endParaRPr sz="1400" b="1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+mn-ea"/>
              </a:rPr>
              <a:t>=&gt;</a:t>
            </a:r>
            <a:r>
              <a:rPr sz="1600" dirty="0">
                <a:latin typeface="+mn-ea"/>
                <a:ea typeface="+mn-ea"/>
                <a:cs typeface="+mn-ea"/>
              </a:rPr>
              <a:t> </a:t>
            </a:r>
            <a:r>
              <a:rPr lang="en" sz="1600" b="1" dirty="0">
                <a:latin typeface="+mn-ea"/>
                <a:ea typeface="+mn-ea"/>
                <a:cs typeface="+mn-ea"/>
              </a:rPr>
              <a:t>Adversarial training does not fully prevent </a:t>
            </a:r>
            <a:r>
              <a:rPr lang="en" sz="1600" b="1" dirty="0" err="1">
                <a:latin typeface="+mn-ea"/>
                <a:ea typeface="+mn-ea"/>
                <a:cs typeface="+mn-ea"/>
              </a:rPr>
              <a:t>WEvade</a:t>
            </a:r>
            <a:endParaRPr lang="en" sz="1600" b="1" dirty="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</a:pPr>
            <a:endParaRPr sz="1400" b="1" dirty="0">
              <a:latin typeface="+mn-ea"/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6147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704F3D-FCD3-2E1A-297D-35CFE041B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Black-Box Attack Results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pic>
        <p:nvPicPr>
          <p:cNvPr id="8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750" y="1248433"/>
            <a:ext cx="5807114" cy="3149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49C9A1-D327-3ECE-8C04-33EF01D307AC}"/>
              </a:ext>
            </a:extLst>
          </p:cNvPr>
          <p:cNvSpPr>
            <a:spLocks noGrp="1"/>
          </p:cNvSpPr>
          <p:nvPr/>
        </p:nvSpPr>
        <p:spPr>
          <a:xfrm>
            <a:off x="487136" y="1358900"/>
            <a:ext cx="5464628" cy="373807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600" b="1">
                <a:latin typeface="+mn-ea"/>
                <a:ea typeface="+mn-ea"/>
                <a:cs typeface="+mn-ea"/>
              </a:rPr>
              <a:t>Evasion rate</a:t>
            </a:r>
          </a:p>
          <a:p>
            <a:pPr>
              <a:lnSpc>
                <a:spcPct val="15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• B-S declines as threshold τ decreases and approaches 0</a:t>
            </a:r>
          </a:p>
          <a:p>
            <a:pPr>
              <a:lnSpc>
                <a:spcPct val="15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• B-Q maintains an evasion rate of 1 across all thresholds</a:t>
            </a:r>
          </a:p>
          <a:p>
            <a:pPr marL="0" marR="0">
              <a:lnSpc>
                <a:spcPct val="150000"/>
              </a:lnSpc>
              <a:buNone/>
            </a:pPr>
            <a:endParaRPr sz="1600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600" b="1"/>
              <a:t>Average perturbation</a:t>
            </a:r>
            <a:endParaRPr sz="1600" b="1">
              <a:latin typeface="+mn-ea"/>
              <a:ea typeface="+mn-ea"/>
              <a:cs typeface="+mn-ea"/>
            </a:endParaRPr>
          </a:p>
          <a:p>
            <a:pPr>
              <a:lnSpc>
                <a:spcPct val="150000"/>
              </a:lnSpc>
              <a:buNone/>
            </a:pPr>
            <a:r>
              <a:rPr sz="1400"/>
              <a:t>• B-S is independent of target threshold τ</a:t>
            </a:r>
          </a:p>
          <a:p>
            <a:pPr>
              <a:lnSpc>
                <a:spcPct val="150000"/>
              </a:lnSpc>
              <a:buNone/>
            </a:pPr>
            <a:r>
              <a:rPr sz="1400"/>
              <a:t>• B-Q requires larger perturbation at lower thresholds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978087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0F0245-2054-5A8F-8D0E-71EDBABD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Evaluation on Stable Diffusion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91413-8982-7D63-2B95-74ED8385AA8A}"/>
              </a:ext>
            </a:extLst>
          </p:cNvPr>
          <p:cNvSpPr>
            <a:spLocks noGrp="1"/>
          </p:cNvSpPr>
          <p:nvPr/>
        </p:nvSpPr>
        <p:spPr>
          <a:xfrm>
            <a:off x="559468" y="1202994"/>
            <a:ext cx="8187490" cy="24231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200" b="1" dirty="0">
                <a:latin typeface="+mn-ea"/>
                <a:ea typeface="+mn-ea"/>
                <a:cs typeface="+mn-ea"/>
              </a:rPr>
              <a:t>Setting</a:t>
            </a:r>
            <a:endParaRPr sz="12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Checkpoint: sd-v1-1.ckpt</a:t>
            </a: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Embedded watermark: StableDiffusionV1</a:t>
            </a: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Watermark length: 136 bits</a:t>
            </a:r>
          </a:p>
          <a:p>
            <a:pPr marL="0" marR="0">
              <a:lnSpc>
                <a:spcPct val="150000"/>
              </a:lnSpc>
              <a:buNone/>
            </a:pPr>
            <a:r>
              <a:rPr sz="1200" dirty="0">
                <a:latin typeface="+mn-ea"/>
                <a:ea typeface="+mn-ea"/>
                <a:cs typeface="+mn-ea"/>
              </a:rPr>
              <a:t>Method: non-learning-based invisible watermark</a:t>
            </a:r>
          </a:p>
          <a:p>
            <a:pPr marL="0" marR="0">
              <a:lnSpc>
                <a:spcPct val="150000"/>
              </a:lnSpc>
              <a:buNone/>
            </a:pPr>
            <a:endParaRPr sz="1200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400" dirty="0">
                <a:latin typeface="+mn-ea"/>
                <a:ea typeface="+mn-ea"/>
                <a:cs typeface="+mn-ea"/>
              </a:rPr>
              <a:t>Before the attack</a:t>
            </a:r>
            <a:r>
              <a:rPr lang="en-US" altLang="ko-KR" sz="1400" dirty="0">
                <a:latin typeface="+mn-ea"/>
                <a:ea typeface="+mn-ea"/>
                <a:cs typeface="+mn-ea"/>
              </a:rPr>
              <a:t>,</a:t>
            </a:r>
            <a:r>
              <a:rPr lang="ko-KR" altLang="en-US" sz="1400" dirty="0">
                <a:latin typeface="+mn-ea"/>
                <a:ea typeface="+mn-ea"/>
                <a:cs typeface="+mn-ea"/>
              </a:rPr>
              <a:t> </a:t>
            </a:r>
            <a:r>
              <a:rPr lang="en-US" altLang="ko-KR" sz="1400" dirty="0">
                <a:latin typeface="+mn-ea"/>
                <a:ea typeface="+mn-ea"/>
                <a:cs typeface="+mn-ea"/>
              </a:rPr>
              <a:t>t</a:t>
            </a:r>
            <a:r>
              <a:rPr sz="1400" dirty="0">
                <a:latin typeface="+mn-ea"/>
                <a:ea typeface="+mn-ea"/>
                <a:cs typeface="+mn-ea"/>
              </a:rPr>
              <a:t>he decoder correctly recovers all 100 watermarks</a:t>
            </a:r>
          </a:p>
        </p:txBody>
      </p:sp>
      <p:pic>
        <p:nvPicPr>
          <p:cNvPr id="14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31" y="4126866"/>
            <a:ext cx="3022600" cy="2413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4DDAF-F6A3-A2B9-2DEF-545339CC1428}"/>
              </a:ext>
            </a:extLst>
          </p:cNvPr>
          <p:cNvSpPr>
            <a:spLocks noGrp="1"/>
          </p:cNvSpPr>
          <p:nvPr/>
        </p:nvSpPr>
        <p:spPr>
          <a:xfrm>
            <a:off x="1016668" y="3634219"/>
            <a:ext cx="4665675" cy="4114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400" b="1">
                <a:latin typeface="+mn-ea"/>
                <a:ea typeface="+mn-ea"/>
                <a:cs typeface="+mn-ea"/>
              </a:rPr>
              <a:t>JPEG compression on watermarked images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820BFA-E7B2-F051-919A-44403FA90FAE}"/>
              </a:ext>
            </a:extLst>
          </p:cNvPr>
          <p:cNvSpPr>
            <a:spLocks noGrp="1"/>
          </p:cNvSpPr>
          <p:nvPr/>
        </p:nvSpPr>
        <p:spPr>
          <a:xfrm>
            <a:off x="6966857" y="3626154"/>
            <a:ext cx="4665675" cy="69705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" sz="1400" b="1" dirty="0">
                <a:latin typeface="+mn-ea"/>
                <a:ea typeface="+mn-ea"/>
                <a:cs typeface="+mn-ea"/>
              </a:rPr>
              <a:t>JPEG and B-Q tuned to evade double-tail detection</a:t>
            </a:r>
          </a:p>
        </p:txBody>
      </p:sp>
      <p:pic>
        <p:nvPicPr>
          <p:cNvPr id="17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287" y="4192370"/>
            <a:ext cx="2865188" cy="242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05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D054CC-E2E8-CE5D-5462-05008F91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Evaluation on Stable Diffusion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1543FE-4D6C-02A5-6D7C-4BA4AE79E258}"/>
              </a:ext>
            </a:extLst>
          </p:cNvPr>
          <p:cNvSpPr>
            <a:spLocks noGrp="1"/>
          </p:cNvSpPr>
          <p:nvPr/>
        </p:nvSpPr>
        <p:spPr>
          <a:xfrm>
            <a:off x="535405" y="4489450"/>
            <a:ext cx="8187490" cy="1051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400"/>
              <a:t>(a) Stable Diffusion watermarked image</a:t>
            </a:r>
          </a:p>
          <a:p>
            <a:pPr>
              <a:lnSpc>
                <a:spcPct val="150000"/>
              </a:lnSpc>
              <a:buNone/>
            </a:pPr>
            <a:r>
              <a:rPr sz="1400"/>
              <a:t>(b) JPEG post-processing that evades detection</a:t>
            </a:r>
          </a:p>
          <a:p>
            <a:pPr>
              <a:lnSpc>
                <a:spcPct val="150000"/>
              </a:lnSpc>
              <a:buNone/>
            </a:pPr>
            <a:r>
              <a:rPr sz="1400"/>
              <a:t>(c) WEvade-B-Q post-processing that evades detection</a:t>
            </a:r>
          </a:p>
        </p:txBody>
      </p:sp>
      <p:pic>
        <p:nvPicPr>
          <p:cNvPr id="14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05" y="1348399"/>
            <a:ext cx="6691540" cy="25867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D42487-EA29-9402-B83B-9E3A72E99B4B}"/>
              </a:ext>
            </a:extLst>
          </p:cNvPr>
          <p:cNvSpPr>
            <a:spLocks noGrp="1"/>
          </p:cNvSpPr>
          <p:nvPr/>
        </p:nvSpPr>
        <p:spPr>
          <a:xfrm>
            <a:off x="643689" y="5879210"/>
            <a:ext cx="9588882" cy="640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buNone/>
            </a:pPr>
            <a:r>
              <a:rPr sz="1800" b="1" dirty="0" err="1">
                <a:latin typeface="+mn-ea"/>
                <a:ea typeface="+mn-ea"/>
                <a:cs typeface="+mn-ea"/>
              </a:rPr>
              <a:t>WEvade</a:t>
            </a:r>
            <a:r>
              <a:rPr sz="1800" b="1" dirty="0">
                <a:latin typeface="+mn-ea"/>
                <a:ea typeface="+mn-ea"/>
                <a:cs typeface="+mn-ea"/>
              </a:rPr>
              <a:t> applies to both learning-based and non-learning-based watermarking</a:t>
            </a:r>
            <a:endParaRPr sz="975" b="1" dirty="0">
              <a:latin typeface="+mn-ea"/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5185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06B6CA-466F-ED32-1C7C-CC323748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Discussion and Limitations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pic>
        <p:nvPicPr>
          <p:cNvPr id="13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63" y="2189748"/>
            <a:ext cx="1272674" cy="347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FFCBE7-85D0-1037-0307-B31806D87214}"/>
              </a:ext>
            </a:extLst>
          </p:cNvPr>
          <p:cNvSpPr>
            <a:spLocks noGrp="1"/>
          </p:cNvSpPr>
          <p:nvPr/>
        </p:nvSpPr>
        <p:spPr>
          <a:xfrm>
            <a:off x="760663" y="2536841"/>
            <a:ext cx="3345788" cy="338554"/>
          </a:xfrm>
          <a:prstGeom prst="rect">
            <a:avLst/>
          </a:prstGeom>
          <a:noFill/>
        </p:spPr>
        <p:txBody>
          <a:bodyPr wrap="none">
            <a:normAutofit fontScale="99874"/>
          </a:bodyPr>
          <a:lstStyle/>
          <a:p>
            <a:r>
              <a:rPr sz="1600" dirty="0"/>
              <a:t>Smaller means less visible change</a:t>
            </a:r>
          </a:p>
        </p:txBody>
      </p:sp>
      <p:pic>
        <p:nvPicPr>
          <p:cNvPr id="15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011" y="1244600"/>
            <a:ext cx="5588000" cy="4368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3B82EE-3B99-E750-0A93-7098539B0B5B}"/>
              </a:ext>
            </a:extLst>
          </p:cNvPr>
          <p:cNvSpPr>
            <a:spLocks noGrp="1"/>
          </p:cNvSpPr>
          <p:nvPr/>
        </p:nvSpPr>
        <p:spPr>
          <a:xfrm>
            <a:off x="760663" y="3305163"/>
            <a:ext cx="4677611" cy="1325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sz="1800" b="1" dirty="0">
                <a:latin typeface="+mn-ea"/>
                <a:ea typeface="+mn-ea"/>
                <a:cs typeface="+mn-ea"/>
              </a:rPr>
              <a:t>Future work</a:t>
            </a:r>
            <a:r>
              <a:rPr lang="en-US" altLang="ko-KR" sz="1800" b="1" dirty="0">
                <a:latin typeface="+mn-ea"/>
                <a:ea typeface="+mn-ea"/>
                <a:cs typeface="+mn-ea"/>
              </a:rPr>
              <a:t>)</a:t>
            </a:r>
            <a:endParaRPr sz="975" b="1" dirty="0">
              <a:latin typeface="+mn-ea"/>
              <a:ea typeface="+mn-ea"/>
              <a:cs typeface="+mn-ea"/>
            </a:endParaRPr>
          </a:p>
          <a:p>
            <a:pPr marL="0" marR="0">
              <a:lnSpc>
                <a:spcPct val="150000"/>
              </a:lnSpc>
              <a:buNone/>
            </a:pPr>
            <a:r>
              <a:rPr sz="1800" b="1" dirty="0">
                <a:latin typeface="+mn-ea"/>
                <a:ea typeface="+mn-ea"/>
                <a:cs typeface="+mn-ea"/>
              </a:rPr>
              <a:t>Quality metrics that better reflect human visual judgments of AI-generated images</a:t>
            </a:r>
            <a:endParaRPr sz="975" b="1" dirty="0">
              <a:latin typeface="+mn-ea"/>
              <a:ea typeface="+mn-ea"/>
              <a:cs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83EE21-7DF7-CA3A-42FB-B45EBD534A78}"/>
              </a:ext>
            </a:extLst>
          </p:cNvPr>
          <p:cNvSpPr>
            <a:spLocks noGrp="1"/>
          </p:cNvSpPr>
          <p:nvPr/>
        </p:nvSpPr>
        <p:spPr>
          <a:xfrm>
            <a:off x="760663" y="1385812"/>
            <a:ext cx="2738250" cy="369332"/>
          </a:xfrm>
          <a:prstGeom prst="rect">
            <a:avLst/>
          </a:prstGeom>
          <a:noFill/>
        </p:spPr>
        <p:txBody>
          <a:bodyPr wrap="none">
            <a:normAutofit fontScale="97998"/>
          </a:bodyPr>
          <a:lstStyle/>
          <a:p>
            <a:r>
              <a:rPr b="1"/>
              <a:t>Limits of Image Quality Metrics</a:t>
            </a:r>
          </a:p>
        </p:txBody>
      </p:sp>
    </p:spTree>
    <p:extLst>
      <p:ext uri="{BB962C8B-B14F-4D97-AF65-F5344CB8AC3E}">
        <p14:creationId xmlns:p14="http://schemas.microsoft.com/office/powerpoint/2010/main" val="586484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F2692F-CC87-14BA-47E5-BE014EE1F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/>
              <a:t>Discussion and Limitations</a:t>
            </a:r>
            <a:endParaRPr sz="2600" b="1">
              <a:latin typeface="+mn-lt"/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08BE0D-37E1-4DCB-C102-2F229EFCAC05}"/>
              </a:ext>
            </a:extLst>
          </p:cNvPr>
          <p:cNvSpPr>
            <a:spLocks noGrp="1"/>
          </p:cNvSpPr>
          <p:nvPr/>
        </p:nvSpPr>
        <p:spPr>
          <a:xfrm>
            <a:off x="760663" y="1253462"/>
            <a:ext cx="353635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/>
              <a:t>Provably robust watermarking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A71D3-311C-70A5-77C8-EFD6F2DED37A}"/>
              </a:ext>
            </a:extLst>
          </p:cNvPr>
          <p:cNvSpPr>
            <a:spLocks noGrp="1"/>
          </p:cNvSpPr>
          <p:nvPr/>
        </p:nvSpPr>
        <p:spPr>
          <a:xfrm>
            <a:off x="916780" y="1769338"/>
            <a:ext cx="10681369" cy="2560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dirty="0"/>
              <a:t>Why </a:t>
            </a:r>
            <a:r>
              <a:rPr sz="1600" dirty="0" err="1"/>
              <a:t>WEvade</a:t>
            </a:r>
            <a:r>
              <a:rPr sz="1600" dirty="0"/>
              <a:t> works</a:t>
            </a:r>
          </a:p>
          <a:p>
            <a:pPr>
              <a:lnSpc>
                <a:spcPct val="150000"/>
              </a:lnSpc>
              <a:buNone/>
            </a:pPr>
            <a:r>
              <a:rPr lang="en" sz="1400" dirty="0"/>
              <a:t>Existing watermarking methods cannot guarantee robustness against all bounded perturbations.</a:t>
            </a:r>
          </a:p>
          <a:p>
            <a:pPr>
              <a:lnSpc>
                <a:spcPct val="150000"/>
              </a:lnSpc>
              <a:buNone/>
            </a:pPr>
            <a:endParaRPr sz="1600" dirty="0"/>
          </a:p>
          <a:p>
            <a:pPr>
              <a:lnSpc>
                <a:spcPct val="150000"/>
              </a:lnSpc>
              <a:buNone/>
            </a:pPr>
            <a:r>
              <a:rPr sz="1600" b="1" dirty="0"/>
              <a:t>Needed defense</a:t>
            </a:r>
          </a:p>
          <a:p>
            <a:pPr>
              <a:lnSpc>
                <a:spcPct val="150000"/>
              </a:lnSpc>
              <a:buNone/>
            </a:pPr>
            <a:r>
              <a:rPr sz="1600" dirty="0"/>
              <a:t>Provable recovery of a similar watermark under bounded perturbations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E8AFF8-237F-61DF-2169-AA48C8A651A9}"/>
              </a:ext>
            </a:extLst>
          </p:cNvPr>
          <p:cNvSpPr>
            <a:spLocks noGrp="1"/>
          </p:cNvSpPr>
          <p:nvPr/>
        </p:nvSpPr>
        <p:spPr>
          <a:xfrm>
            <a:off x="760663" y="4144992"/>
            <a:ext cx="22405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/>
              <a:t>Text watermarking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9A516-1263-093D-0093-1B0C3D231507}"/>
              </a:ext>
            </a:extLst>
          </p:cNvPr>
          <p:cNvSpPr>
            <a:spLocks noGrp="1"/>
          </p:cNvSpPr>
          <p:nvPr/>
        </p:nvSpPr>
        <p:spPr>
          <a:xfrm>
            <a:off x="916779" y="4584132"/>
            <a:ext cx="10681369" cy="207579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dirty="0"/>
              <a:t>Paraphrasing easily damages non-learning-based text watermarks</a:t>
            </a:r>
          </a:p>
          <a:p>
            <a:pPr>
              <a:lnSpc>
                <a:spcPct val="150000"/>
              </a:lnSpc>
              <a:buNone/>
            </a:pPr>
            <a:endParaRPr sz="1600" dirty="0"/>
          </a:p>
          <a:p>
            <a:pPr>
              <a:lnSpc>
                <a:spcPct val="150000"/>
              </a:lnSpc>
              <a:buNone/>
            </a:pPr>
            <a:r>
              <a:rPr sz="1600" b="1" dirty="0"/>
              <a:t>Future 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1600" dirty="0"/>
              <a:t>Improving learned text watermarking through adversarial training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1600" dirty="0"/>
              <a:t>Extending adaptive adversarial post-processing like </a:t>
            </a:r>
            <a:r>
              <a:rPr lang="en" sz="1600" dirty="0" err="1"/>
              <a:t>WEvade</a:t>
            </a:r>
            <a:r>
              <a:rPr lang="en" sz="1600" dirty="0"/>
              <a:t> to text</a:t>
            </a:r>
          </a:p>
        </p:txBody>
      </p:sp>
    </p:spTree>
    <p:extLst>
      <p:ext uri="{BB962C8B-B14F-4D97-AF65-F5344CB8AC3E}">
        <p14:creationId xmlns:p14="http://schemas.microsoft.com/office/powerpoint/2010/main" val="3915222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350FBC-2E95-6BC6-7D36-2619DB1B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62" y="198074"/>
            <a:ext cx="11751276" cy="908844"/>
          </a:xfrm>
        </p:spPr>
        <p:txBody>
          <a:bodyPr>
            <a:normAutofit/>
          </a:bodyPr>
          <a:lstStyle/>
          <a:p>
            <a:r>
              <a:rPr sz="2800" b="1" dirty="0"/>
              <a:t>Contributions and Conclusion</a:t>
            </a:r>
            <a:endParaRPr sz="2600" b="1" dirty="0">
              <a:latin typeface="+mn-lt"/>
              <a:ea typeface="+mn-lt"/>
              <a:cs typeface="+mn-lt"/>
            </a:endParaRPr>
          </a:p>
        </p:txBody>
      </p: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9CDFEC69-A29E-3F78-351E-6A137B505828}"/>
              </a:ext>
            </a:extLst>
          </p:cNvPr>
          <p:cNvSpPr>
            <a:spLocks noGrp="1"/>
          </p:cNvSpPr>
          <p:nvPr/>
        </p:nvSpPr>
        <p:spPr>
          <a:xfrm>
            <a:off x="685800" y="1685384"/>
            <a:ext cx="10922620" cy="2693068"/>
          </a:xfrm>
          <a:prstGeom prst="roundRect">
            <a:avLst>
              <a:gd name="adj" fmla="val 17778"/>
            </a:avLst>
          </a:prstGeom>
          <a:solidFill>
            <a:srgbClr val="DDF4F6"/>
          </a:solidFill>
          <a:ln w="0"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1. WEvade: imperceptible perturbations that evade watermark detection</a:t>
            </a:r>
          </a:p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2. Four attacks across white-box and black-box settings</a:t>
            </a:r>
          </a:p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3. Theoretical analysis of attack evasion rates</a:t>
            </a:r>
          </a:p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4. Vulnerabilities in HiDDeN, UDH, and Stable Diffusion</a:t>
            </a:r>
          </a:p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5. Higher evasion with less distortion than standard post-processing</a:t>
            </a:r>
          </a:p>
          <a:p>
            <a:pPr>
              <a:lnSpc>
                <a:spcPct val="150000"/>
              </a:lnSpc>
              <a:buNone/>
            </a:pPr>
            <a:r>
              <a:rPr sz="1600">
                <a:latin typeface="+mn-ea"/>
                <a:ea typeface="+mn-ea"/>
                <a:cs typeface="+mn-ea"/>
              </a:rPr>
              <a:t>6. Adversarial training improves robustness but does not stop WEvade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957D5C26-CD9A-C066-868E-DB8F2531E338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10922620" cy="1347788"/>
          </a:xfrm>
          <a:prstGeom prst="roundRect">
            <a:avLst>
              <a:gd name="adj" fmla="val 17778"/>
            </a:avLst>
          </a:prstGeom>
          <a:solidFill>
            <a:srgbClr val="DFF3EB"/>
          </a:solidFill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sz="1600" dirty="0"/>
              <a:t>Watermarks can support AI-content detection, but standard editing robustness does not guarantee security </a:t>
            </a:r>
            <a:endParaRPr lang="en-US" sz="1600" dirty="0"/>
          </a:p>
          <a:p>
            <a:pPr>
              <a:lnSpc>
                <a:spcPct val="150000"/>
              </a:lnSpc>
              <a:buNone/>
            </a:pPr>
            <a:r>
              <a:rPr sz="1600" dirty="0"/>
              <a:t>against detector-aware attacks. Future systems need provable detection guarantees under bounded perturbations</a:t>
            </a:r>
          </a:p>
        </p:txBody>
      </p:sp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B4CC9A07-3DEA-5EB4-B7AB-B7D9D1679041}"/>
              </a:ext>
            </a:extLst>
          </p:cNvPr>
          <p:cNvSpPr/>
          <p:nvPr/>
        </p:nvSpPr>
        <p:spPr>
          <a:xfrm>
            <a:off x="1085088" y="1191232"/>
            <a:ext cx="2279904" cy="4902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Contributions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" name="모서리가 둥근 직사각형 3">
            <a:extLst>
              <a:ext uri="{FF2B5EF4-FFF2-40B4-BE49-F238E27FC236}">
                <a16:creationId xmlns:a16="http://schemas.microsoft.com/office/drawing/2014/main" id="{8840E61A-06C0-1256-F604-D679E9A53182}"/>
              </a:ext>
            </a:extLst>
          </p:cNvPr>
          <p:cNvSpPr/>
          <p:nvPr/>
        </p:nvSpPr>
        <p:spPr>
          <a:xfrm>
            <a:off x="1085088" y="4462766"/>
            <a:ext cx="2279904" cy="4902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b="1" dirty="0">
                <a:solidFill>
                  <a:schemeClr val="tx1"/>
                </a:solidFill>
              </a:rPr>
              <a:t>Conclusion</a:t>
            </a:r>
            <a:endParaRPr kumimoji="1"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03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321274-4BC3-A60C-B5D0-19270E7A3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603" y="2974578"/>
            <a:ext cx="3842794" cy="908844"/>
          </a:xfrm>
        </p:spPr>
        <p:txBody>
          <a:bodyPr>
            <a:noAutofit/>
          </a:bodyPr>
          <a:lstStyle/>
          <a:p>
            <a:r>
              <a:rPr sz="5400" b="1">
                <a:latin typeface="+mn-lt"/>
                <a:ea typeface="+mn-lt"/>
                <a:cs typeface="+mn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22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1655</Words>
  <Application>Microsoft Macintosh PowerPoint</Application>
  <DocSecurity>0</DocSecurity>
  <PresentationFormat>와이드스크린</PresentationFormat>
  <Paragraphs>329</Paragraphs>
  <Slides>29</Slides>
  <Notes>29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5" baseType="lpstr">
      <vt:lpstr>맑은 고딕</vt:lpstr>
      <vt:lpstr>Arial</vt:lpstr>
      <vt:lpstr>Cambria Math</vt:lpstr>
      <vt:lpstr>Helvetica Neue</vt:lpstr>
      <vt:lpstr>Wingdings</vt:lpstr>
      <vt:lpstr>Office 테마</vt:lpstr>
      <vt:lpstr>Evading Watermark-based Detection of AI-Generated Content</vt:lpstr>
      <vt:lpstr>Generative AI and the Need for Detection</vt:lpstr>
      <vt:lpstr>Passive vs. Proactive Detection</vt:lpstr>
      <vt:lpstr>Watermarking Components and Methods</vt:lpstr>
      <vt:lpstr>Watermarking Components and Methods</vt:lpstr>
      <vt:lpstr>WATERMARK-BASED DETECTORS  - Single-Tail and Double-Tail Detectors</vt:lpstr>
      <vt:lpstr>WATERMARK-BASED DETECTORS  - Single-Tail and Double-Tail Detectors</vt:lpstr>
      <vt:lpstr>Research Gap</vt:lpstr>
      <vt:lpstr>Threat Model</vt:lpstr>
      <vt:lpstr>Threat Model</vt:lpstr>
      <vt:lpstr>Overview of WEvade</vt:lpstr>
      <vt:lpstr>WEvade-W-I</vt:lpstr>
      <vt:lpstr>WEvade-W-II</vt:lpstr>
      <vt:lpstr>WEvade-B-S</vt:lpstr>
      <vt:lpstr>WEvade-B-Q</vt:lpstr>
      <vt:lpstr>Theoretical Analysis</vt:lpstr>
      <vt:lpstr>Experimental Setup</vt:lpstr>
      <vt:lpstr>Experimental Setup</vt:lpstr>
      <vt:lpstr>Experimental Setup</vt:lpstr>
      <vt:lpstr>Standard Post-Processing vs. WEvade-W-II</vt:lpstr>
      <vt:lpstr>Standard Post-Processing vs. WEvade-W-II</vt:lpstr>
      <vt:lpstr>Analysis of WEvade-W-II and Adversarial Training</vt:lpstr>
      <vt:lpstr>Black-Box Attack Results</vt:lpstr>
      <vt:lpstr>Evaluation on Stable Diffusion</vt:lpstr>
      <vt:lpstr>Evaluation on Stable Diffusion</vt:lpstr>
      <vt:lpstr>Discussion and Limitations</vt:lpstr>
      <vt:lpstr>Discussion and Limitations</vt:lpstr>
      <vt:lpstr>Contributions and 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지소영</cp:lastModifiedBy>
  <cp:revision>4</cp:revision>
  <dcterms:created xsi:type="dcterms:W3CDTF">2026-09-29T13:04:37Z</dcterms:created>
  <dcterms:modified xsi:type="dcterms:W3CDTF">2026-09-30T02:49:23Z</dcterms:modified>
</cp:coreProperties>
</file>