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258" r:id="rId3"/>
    <p:sldId id="259" r:id="rId4"/>
    <p:sldId id="260" r:id="rId5"/>
    <p:sldId id="261" r:id="rId6"/>
    <p:sldId id="262" r:id="rId7"/>
    <p:sldId id="269" r:id="rId8"/>
    <p:sldId id="270" r:id="rId9"/>
    <p:sldId id="271" r:id="rId10"/>
    <p:sldId id="272" r:id="rId11"/>
    <p:sldId id="273" r:id="rId12"/>
    <p:sldId id="263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288" r:id="rId27"/>
    <p:sldId id="289" r:id="rId28"/>
    <p:sldId id="291" r:id="rId29"/>
    <p:sldId id="276" r:id="rId30"/>
    <p:sldId id="277" r:id="rId31"/>
    <p:sldId id="294" r:id="rId32"/>
    <p:sldId id="295" r:id="rId33"/>
    <p:sldId id="297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85" d="100"/>
          <a:sy n="85" d="100"/>
        </p:scale>
        <p:origin x="67" y="9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B24D2-549C-4283-B4EB-16382E463E4C}" type="datetimeFigureOut">
              <a:rPr lang="ko-KR" altLang="en-US" smtClean="0"/>
              <a:t>2026-09-16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F3586-CF62-4DAF-9BA9-EE5C336CE9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81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CBEB8-EA7D-C071-9568-8C06086AF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893DE5-2208-007F-5F81-5EAC2F24A3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D1D849-3BC5-1FB1-D207-3AA07374F4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DD9886-1429-8688-2565-FDDC43337A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011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805FD-7EDD-4335-22A4-60EBEC22F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939F65-79E9-B73A-5F50-26FD3659F5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A49E2D-E9F3-F775-AF8D-125B940E6A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FF8FF-1745-05BB-7752-B54989109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34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F97E4-301A-4449-76AD-7B696FB55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9B2821-2A0F-F7F4-2F95-525786FA57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124DD9-D9AF-EDC8-61F7-309FCAFA7F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0E25E1-B5DA-8D01-04F5-F6997A35AC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517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C441E-6C89-633A-761C-2B21247FF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3C4EEA-6F81-2690-A044-D9653A6504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1D97B7-76C5-1656-69F2-78104E590D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F76FB-16B1-EEE9-8E95-755B527310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265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26453-3979-7FBC-79CF-EE87170F7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FFAA55-2B73-C647-18D3-FF50DD849F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1E380F-7C76-2E39-8298-2F32014574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F219D-00A6-45A8-08B2-4D3C67ACA5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662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318B1-FE45-A43B-9F47-3D093BAE7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72AB1B-E679-B30F-24FA-36250D4EE1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1CDA2F-D04B-5DF7-88CC-5096C543B0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5A0B50-127C-D73D-B78F-B461FF2C81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043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FFB1A-E099-79AD-B3A6-99A812176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C002EF-B45B-35C3-502B-3C689515C4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A22E58-1E77-9C1B-EA53-9E24F70E77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91558-588D-137A-420B-5926C72270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79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ABC0F-3057-A92D-68C6-73F430F0D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98ECE6-C384-9B50-C3BE-7DD9B86CEF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06E58D-0326-FB94-CD08-F1FB3681BA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45C0E4-CB96-3166-0701-F43C1C8C81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4407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183BA-0471-621A-62EF-91F2D64E7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146776-E42B-630D-FEFB-ABD9BEEE9F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DB9873-0DCE-22EF-EE0F-BC0A2DE411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1A5859-498A-3B22-3742-9EDD86F96F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0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D9C8D-85EE-D473-827A-42EFC8381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FF7FDC-FAFA-7794-340B-42858F78B7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924A50-313D-49EC-379E-754290593B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1103C5-5F2C-6768-8333-B072614622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8935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EBC49-072D-B9DA-E807-3C58CB0AA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012E11-DE17-90C2-80B8-BB72E25142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F19F90-C22C-95C9-FF76-DCEBFB1E17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C2A2E-B240-9C10-881D-CF4FB2E3E0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860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847ED-61F4-63B3-0A48-DAF8BDB30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108E50-4814-8A9D-39D7-9401A063A2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E7AB9F-F8E0-4965-A72F-FE18D670FB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25FF1F-AA9E-59F3-7A12-A8A348FF62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5297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70096-7299-3473-E50A-E51BAFAE0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2312C0-CA14-5BA8-CF91-7D712A1364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025D4C-3DB8-8B88-1CD0-EA6D6C4BF2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74799-E8D4-5C7A-58A3-287557CDE3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71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DB81C-197E-9F5A-E16F-3275F57E5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DE4187-A886-2DDE-07FB-C1DCF109ED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F711F3-E160-479F-BDDE-122ECE7953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A0B155-7106-C6F9-C73C-4DEBA1D775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046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0F3B4-1091-9DE5-638E-E2DB1A8EF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D87640-B8CF-6E5A-BD31-7EFD6A85B3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D8B186-1E83-625E-7CDF-CD2EB7AAED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5D8BC1-50F5-8846-57DB-49669C6659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3095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3C9B1-85DC-86B1-06AD-433F28689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618C31-625B-DD82-82F4-2C7733FF84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E7421A-7589-097B-8AD6-962DB331FE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12D08A-F1D9-30EB-75B0-DA6F7B7C3D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3172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FCDCC-FF76-4175-91B6-A35FB850A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57200C-72BB-3A5A-9A66-111F2D53BB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2D25D1-897B-9F6E-CB78-3F481ACB3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0A230-7F9E-D2B8-F132-B165C54615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4293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E38FC-5D6B-7AB0-5B5D-65CE3E55D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56D5D8-D964-2BA8-C89E-350A211362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DB4324-0F95-2A3A-877B-4A1A07B54B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8AE665-026A-4AAD-8B80-42B0DDADD1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0014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28BAA-04BA-4EF0-CF52-5B7BC7C3A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CCF9E8-ADA3-DDA1-8CE9-71B7AF6B5B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7E2CC2-C9C3-3231-F5DA-A9D769CF4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18BE0F-1796-2632-7FA1-0AD1BD0224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8928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CAF42-E4A8-5744-219A-7A923C884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EF1797-BFE5-D60B-A755-4C97A83AC8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200DFC-012C-F020-B048-C9FA582257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72CC0-DAF2-5D15-F1E0-F9D07CE5E7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285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435B6-8DCC-EDDF-EC3F-9E4B13C8A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206BBC-7854-5F6E-4AF9-7C3CA16335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CE10B9-3298-7AEE-1FC2-2E7524E533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6DD7BD-592D-BD3D-FE1E-20BF21F916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608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BA889-7FEA-17AA-4EE5-D5430E016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488353-E98E-A3C2-9679-AC7D66C651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8352C2-4BF9-D5FF-6A1C-D5ACE62708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706B32-2DF2-563B-0529-0ADD4DE61B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2516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0525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7076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6787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0705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4371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0225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2053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2065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427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646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785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69B6B7-93C1-08AB-3A5B-47882625A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515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281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sloxford/current-affair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B288FAD0-0E21-0114-29CC-2B94D1854FE5}"/>
              </a:ext>
            </a:extLst>
          </p:cNvPr>
          <p:cNvSpPr/>
          <p:nvPr/>
        </p:nvSpPr>
        <p:spPr>
          <a:xfrm>
            <a:off x="658368" y="2057400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dirty="0">
                <a:solidFill>
                  <a:srgbClr val="000000"/>
                </a:solidFill>
              </a:rPr>
              <a:t>Current Affairs</a:t>
            </a:r>
            <a:endParaRPr lang="en-US" sz="3400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C0889D10-4EBD-628A-8FE8-1CD69569AB6D}"/>
              </a:ext>
            </a:extLst>
          </p:cNvPr>
          <p:cNvSpPr/>
          <p:nvPr/>
        </p:nvSpPr>
        <p:spPr>
          <a:xfrm>
            <a:off x="1005840" y="278892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000000"/>
                </a:solidFill>
              </a:rPr>
              <a:t>A Security Measurement Study of CCS EV Charging Deployments</a:t>
            </a:r>
            <a:endParaRPr lang="en-US" sz="2300" dirty="0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6FEC3CEF-1232-9767-66EF-D862970C46D6}"/>
              </a:ext>
            </a:extLst>
          </p:cNvPr>
          <p:cNvSpPr/>
          <p:nvPr/>
        </p:nvSpPr>
        <p:spPr>
          <a:xfrm>
            <a:off x="1188720" y="3703320"/>
            <a:ext cx="6766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666666"/>
                </a:solidFill>
              </a:rPr>
              <a:t>USENIX Security 2025</a:t>
            </a:r>
            <a:endParaRPr lang="en-US" sz="1500" dirty="0"/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3D6B7D0A-6373-A796-B394-2490ED765EDA}"/>
              </a:ext>
            </a:extLst>
          </p:cNvPr>
          <p:cNvSpPr/>
          <p:nvPr/>
        </p:nvSpPr>
        <p:spPr>
          <a:xfrm>
            <a:off x="1188720" y="4892040"/>
            <a:ext cx="6766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66666"/>
                </a:solidFill>
              </a:rPr>
              <a:t>Kyungchan Kim, AASLAB</a:t>
            </a:r>
          </a:p>
          <a:p>
            <a:pPr marL="0" indent="0" algn="ctr">
              <a:buNone/>
            </a:pPr>
            <a:endParaRPr lang="en-US" sz="1300" dirty="0">
              <a:solidFill>
                <a:srgbClr val="666666"/>
              </a:solidFill>
            </a:endParaRPr>
          </a:p>
          <a:p>
            <a:pPr marL="0" indent="0" algn="ctr">
              <a:buNone/>
            </a:pPr>
            <a:r>
              <a:rPr lang="en-US" sz="1300" dirty="0">
                <a:solidFill>
                  <a:srgbClr val="666666"/>
                </a:solidFill>
              </a:rPr>
              <a:t>2026-09-16</a:t>
            </a:r>
            <a:endParaRPr lang="en-US" sz="1300" dirty="0"/>
          </a:p>
        </p:txBody>
      </p:sp>
      <p:sp>
        <p:nvSpPr>
          <p:cNvPr id="15" name="슬라이드 번호 개체 틀 14">
            <a:extLst>
              <a:ext uri="{FF2B5EF4-FFF2-40B4-BE49-F238E27FC236}">
                <a16:creationId xmlns:a16="http://schemas.microsoft.com/office/drawing/2014/main" id="{3DF2B0CA-9EA0-16C9-D762-6A220C3A4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0359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900" dirty="0">
                <a:solidFill>
                  <a:srgbClr val="000000"/>
                </a:solidFill>
              </a:rPr>
              <a:t>CCS communication is not just data 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822960" y="1296637"/>
            <a:ext cx="7498080" cy="5031009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 anchorCtr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The Combined Charging System (CCS) is the leading DC fast-charging standard across Europe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North America, and parts of Asia.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vehicle and charger exchange safety-critical information over this link — battery voltage, current limits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an attacker can reach that communication, the risk isn't just data exposure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it's the potential for physical harm through over-charging</a:t>
            </a:r>
          </a:p>
        </p:txBody>
      </p:sp>
      <p:sp>
        <p:nvSpPr>
          <p:cNvPr id="7" name="Text 5"/>
          <p:cNvSpPr/>
          <p:nvPr/>
        </p:nvSpPr>
        <p:spPr>
          <a:xfrm>
            <a:off x="566928" y="6473952"/>
            <a:ext cx="5852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666666"/>
                </a:solidFill>
              </a:rPr>
              <a:t>1) There were approximately 147,208 DC chargers across Europe (data from September 2024). </a:t>
            </a:r>
            <a:br>
              <a:rPr lang="en-US" sz="900" dirty="0">
                <a:solidFill>
                  <a:srgbClr val="666666"/>
                </a:solidFill>
              </a:rPr>
            </a:br>
            <a:r>
              <a:rPr lang="en-US" sz="900" dirty="0">
                <a:solidFill>
                  <a:srgbClr val="666666"/>
                </a:solidFill>
              </a:rPr>
              <a:t>     84% of public chargers in Europe are AC chargers.</a:t>
            </a:r>
            <a:endParaRPr lang="en-US" sz="900" dirty="0"/>
          </a:p>
        </p:txBody>
      </p:sp>
      <p:sp>
        <p:nvSpPr>
          <p:cNvPr id="14" name="슬라이드 번호 개체 틀 13">
            <a:extLst>
              <a:ext uri="{FF2B5EF4-FFF2-40B4-BE49-F238E27FC236}">
                <a16:creationId xmlns:a16="http://schemas.microsoft.com/office/drawing/2014/main" id="{9F2323CB-9661-964B-DD74-8631A15AC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2</a:t>
            </a:fld>
            <a:endParaRPr lang="ko-KR" altLang="en-US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B372F1CC-91FC-11A9-D5D5-B8366AF29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6308" y="4369009"/>
            <a:ext cx="2819400" cy="1746844"/>
          </a:xfrm>
          <a:prstGeom prst="rect">
            <a:avLst/>
          </a:prstGeom>
        </p:spPr>
      </p:pic>
      <p:sp>
        <p:nvSpPr>
          <p:cNvPr id="22" name="Text 5">
            <a:extLst>
              <a:ext uri="{FF2B5EF4-FFF2-40B4-BE49-F238E27FC236}">
                <a16:creationId xmlns:a16="http://schemas.microsoft.com/office/drawing/2014/main" id="{02AF826F-0D88-4B95-23E6-FD4AD6EC1618}"/>
              </a:ext>
            </a:extLst>
          </p:cNvPr>
          <p:cNvSpPr/>
          <p:nvPr/>
        </p:nvSpPr>
        <p:spPr>
          <a:xfrm>
            <a:off x="3493008" y="6126478"/>
            <a:ext cx="229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altLang="ko-KR" sz="900" dirty="0">
                <a:solidFill>
                  <a:srgbClr val="000000"/>
                </a:solidFill>
              </a:rPr>
              <a:t>Combined Charging System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786E0-841B-AE85-3F48-7F89469EA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0F34617-C9CB-01FB-58E7-982E5E764FCC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Standards Are Not Deployment</a:t>
            </a:r>
            <a:endParaRPr lang="en-US" sz="29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6986F36-071A-3BB8-3659-84F9DE28935B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898D23E-9621-BE78-E71B-F10E0A40DA75}"/>
              </a:ext>
            </a:extLst>
          </p:cNvPr>
          <p:cNvSpPr/>
          <p:nvPr/>
        </p:nvSpPr>
        <p:spPr>
          <a:xfrm>
            <a:off x="822960" y="3234185"/>
            <a:ext cx="7498080" cy="259638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 anchorCtr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100" dirty="0">
                <a:solidFill>
                  <a:srgbClr val="000000"/>
                </a:solidFill>
              </a:rPr>
              <a:t>TLS has been standardized for a decade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1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100" dirty="0">
                <a:solidFill>
                  <a:srgbClr val="000000"/>
                </a:solidFill>
              </a:rPr>
              <a:t>The paper is not mainly a new attack paper.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1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100" dirty="0">
                <a:solidFill>
                  <a:srgbClr val="000000"/>
                </a:solidFill>
              </a:rPr>
              <a:t>It is a large-scale measurement study of public CCS chargers.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100" dirty="0">
              <a:solidFill>
                <a:srgbClr val="000000"/>
              </a:solidFill>
            </a:endParaRPr>
          </a:p>
        </p:txBody>
      </p:sp>
      <p:sp>
        <p:nvSpPr>
          <p:cNvPr id="14" name="슬라이드 번호 개체 틀 13">
            <a:extLst>
              <a:ext uri="{FF2B5EF4-FFF2-40B4-BE49-F238E27FC236}">
                <a16:creationId xmlns:a16="http://schemas.microsoft.com/office/drawing/2014/main" id="{A913EAB9-75FB-ED34-76D0-059B67FF1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492A2C32-C5AB-DDAD-3E0B-C120D41A9782}"/>
              </a:ext>
            </a:extLst>
          </p:cNvPr>
          <p:cNvSpPr/>
          <p:nvPr/>
        </p:nvSpPr>
        <p:spPr>
          <a:xfrm>
            <a:off x="282956" y="1316481"/>
            <a:ext cx="2578100" cy="164592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AD4A64B8-BA51-A224-AE3D-C53F8751F7E8}"/>
              </a:ext>
            </a:extLst>
          </p:cNvPr>
          <p:cNvSpPr txBox="1"/>
          <p:nvPr/>
        </p:nvSpPr>
        <p:spPr>
          <a:xfrm>
            <a:off x="511556" y="1453641"/>
            <a:ext cx="2073111" cy="4572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2012</a:t>
            </a:r>
            <a:endParaRPr lang="en-US" sz="220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21956A8A-5456-CAF2-DDA4-EA5ED3B16B77}"/>
              </a:ext>
            </a:extLst>
          </p:cNvPr>
          <p:cNvSpPr txBox="1"/>
          <p:nvPr/>
        </p:nvSpPr>
        <p:spPr>
          <a:xfrm>
            <a:off x="511556" y="1938273"/>
            <a:ext cx="2073111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SPEC 70121</a:t>
            </a:r>
            <a:endParaRPr lang="en-US" sz="14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9DCC05B3-CAE2-6AB5-DEE6-F8FE923DDAC9}"/>
              </a:ext>
            </a:extLst>
          </p:cNvPr>
          <p:cNvSpPr txBox="1"/>
          <p:nvPr/>
        </p:nvSpPr>
        <p:spPr>
          <a:xfrm>
            <a:off x="511556" y="2304033"/>
            <a:ext cx="2073111" cy="5486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TLS — plaintext V2G</a:t>
            </a:r>
            <a:endParaRPr lang="en-US" sz="120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2B754377-CDC2-27DE-DBAA-DAFBD37AC5E1}"/>
              </a:ext>
            </a:extLst>
          </p:cNvPr>
          <p:cNvSpPr txBox="1"/>
          <p:nvPr/>
        </p:nvSpPr>
        <p:spPr>
          <a:xfrm>
            <a:off x="2813267" y="1880107"/>
            <a:ext cx="457200" cy="5486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C99A5B28-3EEA-7818-F185-40180C33C9A2}"/>
              </a:ext>
            </a:extLst>
          </p:cNvPr>
          <p:cNvSpPr/>
          <p:nvPr/>
        </p:nvSpPr>
        <p:spPr>
          <a:xfrm>
            <a:off x="3301238" y="1331467"/>
            <a:ext cx="2578100" cy="164592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8557B28A-ED05-9D89-8270-78A8E05E3029}"/>
              </a:ext>
            </a:extLst>
          </p:cNvPr>
          <p:cNvSpPr txBox="1"/>
          <p:nvPr/>
        </p:nvSpPr>
        <p:spPr>
          <a:xfrm>
            <a:off x="3529838" y="1468627"/>
            <a:ext cx="2073111" cy="4572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2014</a:t>
            </a:r>
            <a:endParaRPr lang="en-US" sz="220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0C6FC690-8D93-D1C6-A3CD-1465BBC683D3}"/>
              </a:ext>
            </a:extLst>
          </p:cNvPr>
          <p:cNvSpPr txBox="1"/>
          <p:nvPr/>
        </p:nvSpPr>
        <p:spPr>
          <a:xfrm>
            <a:off x="3529838" y="1953259"/>
            <a:ext cx="2073111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15118-2</a:t>
            </a:r>
            <a:endParaRPr lang="en-US" sz="1400" dirty="0"/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D5719A7A-33F0-674F-E7FE-E4FAECDF57BF}"/>
              </a:ext>
            </a:extLst>
          </p:cNvPr>
          <p:cNvSpPr txBox="1"/>
          <p:nvPr/>
        </p:nvSpPr>
        <p:spPr>
          <a:xfrm>
            <a:off x="3529838" y="2319019"/>
            <a:ext cx="2073111" cy="5486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 TLS + Plug &amp; Charge</a:t>
            </a:r>
            <a:endParaRPr lang="en-US" sz="1200" dirty="0"/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A15733B2-20BA-E93A-CDC3-9DD78C7F347F}"/>
              </a:ext>
            </a:extLst>
          </p:cNvPr>
          <p:cNvSpPr txBox="1"/>
          <p:nvPr/>
        </p:nvSpPr>
        <p:spPr>
          <a:xfrm>
            <a:off x="5879338" y="1872613"/>
            <a:ext cx="457200" cy="5486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7" name="Shape 12">
            <a:extLst>
              <a:ext uri="{FF2B5EF4-FFF2-40B4-BE49-F238E27FC236}">
                <a16:creationId xmlns:a16="http://schemas.microsoft.com/office/drawing/2014/main" id="{D3797976-06F1-F990-E0CB-5BCBB5608C88}"/>
              </a:ext>
            </a:extLst>
          </p:cNvPr>
          <p:cNvSpPr/>
          <p:nvPr/>
        </p:nvSpPr>
        <p:spPr>
          <a:xfrm>
            <a:off x="6336538" y="1323973"/>
            <a:ext cx="2578100" cy="164592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DB60101B-07E7-F419-48AF-01D36B8B6856}"/>
              </a:ext>
            </a:extLst>
          </p:cNvPr>
          <p:cNvSpPr txBox="1"/>
          <p:nvPr/>
        </p:nvSpPr>
        <p:spPr>
          <a:xfrm>
            <a:off x="6565138" y="1461133"/>
            <a:ext cx="2073111" cy="4572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2022+</a:t>
            </a:r>
            <a:endParaRPr lang="en-US" sz="2200" dirty="0"/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3094AFBC-34CA-C834-910B-DC335899CA01}"/>
              </a:ext>
            </a:extLst>
          </p:cNvPr>
          <p:cNvSpPr txBox="1"/>
          <p:nvPr/>
        </p:nvSpPr>
        <p:spPr>
          <a:xfrm>
            <a:off x="6565138" y="1945765"/>
            <a:ext cx="2073111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15118-20</a:t>
            </a:r>
            <a:endParaRPr lang="en-US" sz="1400" dirty="0"/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8A9A5EDD-49D9-9E5F-FEC4-3A5287CAD870}"/>
              </a:ext>
            </a:extLst>
          </p:cNvPr>
          <p:cNvSpPr txBox="1"/>
          <p:nvPr/>
        </p:nvSpPr>
        <p:spPr>
          <a:xfrm>
            <a:off x="6565138" y="2311525"/>
            <a:ext cx="2073111" cy="5486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Mandatory mutual TLS</a:t>
            </a:r>
            <a:endParaRPr lang="en-US" sz="1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18E6C09-236C-65B5-4D8B-BB5B76BC0106}"/>
              </a:ext>
            </a:extLst>
          </p:cNvPr>
          <p:cNvSpPr txBox="1"/>
          <p:nvPr/>
        </p:nvSpPr>
        <p:spPr>
          <a:xfrm>
            <a:off x="1499851" y="5295996"/>
            <a:ext cx="62723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100" b="1" dirty="0">
                <a:solidFill>
                  <a:srgbClr val="000000"/>
                </a:solidFill>
              </a:rPr>
              <a:t>Do deployed chargers actually use the security mechanisms defined by the standards?</a:t>
            </a:r>
          </a:p>
        </p:txBody>
      </p:sp>
    </p:spTree>
    <p:extLst>
      <p:ext uri="{BB962C8B-B14F-4D97-AF65-F5344CB8AC3E}">
        <p14:creationId xmlns:p14="http://schemas.microsoft.com/office/powerpoint/2010/main" val="2746905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59DC7-8C22-D37D-A0B4-EA7795F55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그림 97" descr="Application_Area_of_the_VH5110A_CCS_Listener-05.jpg">
            <a:extLst>
              <a:ext uri="{FF2B5EF4-FFF2-40B4-BE49-F238E27FC236}">
                <a16:creationId xmlns:a16="http://schemas.microsoft.com/office/drawing/2014/main" id="{CDA6EBFE-A4B5-8BCD-60B5-4CDE09231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b="64034"/>
          <a:stretch>
            <a:fillRect/>
          </a:stretch>
        </p:blipFill>
        <p:spPr>
          <a:xfrm>
            <a:off x="1207008" y="4974022"/>
            <a:ext cx="6858000" cy="1429402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30DEC0E3-719D-CF71-8B3E-9543AA427527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Attacks Across the CCS Stack</a:t>
            </a: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E8DBBD7-842F-0536-9C5B-FD92CB7425AF}"/>
              </a:ext>
            </a:extLst>
          </p:cNvPr>
          <p:cNvSpPr/>
          <p:nvPr/>
        </p:nvSpPr>
        <p:spPr>
          <a:xfrm>
            <a:off x="566928" y="6272471"/>
            <a:ext cx="5852160" cy="5328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/>
              <a:t>1) Dudek et al, </a:t>
            </a:r>
            <a:r>
              <a:rPr lang="ko-KR" altLang="ko-KR" sz="900" dirty="0"/>
              <a:t>V2G </a:t>
            </a:r>
            <a:r>
              <a:rPr lang="ko-KR" altLang="ko-KR" sz="900" dirty="0" err="1"/>
              <a:t>injector</a:t>
            </a:r>
            <a:r>
              <a:rPr lang="en-US" altLang="ko-KR" sz="900" dirty="0"/>
              <a:t>, </a:t>
            </a:r>
            <a:r>
              <a:rPr lang="ko-KR" altLang="ko-KR" sz="900" dirty="0"/>
              <a:t>SSTIC</a:t>
            </a:r>
            <a:r>
              <a:rPr lang="en-US" altLang="ko-KR" sz="900" dirty="0"/>
              <a:t>, 2019</a:t>
            </a:r>
          </a:p>
          <a:p>
            <a:r>
              <a:rPr lang="en-US" sz="900" dirty="0"/>
              <a:t>2) </a:t>
            </a:r>
            <a:r>
              <a:rPr lang="ko-KR" altLang="ko-KR" sz="900" dirty="0" err="1"/>
              <a:t>Conti</a:t>
            </a:r>
            <a:r>
              <a:rPr lang="en-US" altLang="ko-KR" sz="900" dirty="0"/>
              <a:t> et al, </a:t>
            </a:r>
            <a:r>
              <a:rPr lang="en-US" altLang="ko-KR" sz="900" dirty="0" err="1"/>
              <a:t>EVExchange</a:t>
            </a:r>
            <a:r>
              <a:rPr lang="en-US" altLang="ko-KR" sz="900" dirty="0"/>
              <a:t>, </a:t>
            </a:r>
            <a:r>
              <a:rPr lang="ko-KR" altLang="ko-KR" sz="900" dirty="0"/>
              <a:t>ESORICS</a:t>
            </a:r>
            <a:r>
              <a:rPr lang="en-US" altLang="ko-KR" sz="900" dirty="0"/>
              <a:t>, 2022</a:t>
            </a:r>
          </a:p>
          <a:p>
            <a:r>
              <a:rPr lang="en-US" sz="900" dirty="0"/>
              <a:t>3) </a:t>
            </a:r>
            <a:r>
              <a:rPr lang="ko-KR" altLang="ko-KR" sz="900" dirty="0" err="1"/>
              <a:t>Köhler</a:t>
            </a:r>
            <a:r>
              <a:rPr lang="en-US" altLang="ko-KR" sz="900" dirty="0"/>
              <a:t> et al, </a:t>
            </a:r>
            <a:r>
              <a:rPr lang="en-US" altLang="ko-KR" sz="900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Brokenwire</a:t>
            </a:r>
            <a:r>
              <a:rPr lang="en-US" altLang="ko-KR" sz="900" dirty="0"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ko-KR" altLang="ko-KR" sz="900" dirty="0"/>
              <a:t>NDSS </a:t>
            </a:r>
            <a:r>
              <a:rPr lang="ko-KR" altLang="ko-KR" sz="900" dirty="0" err="1"/>
              <a:t>Symposium</a:t>
            </a:r>
            <a:r>
              <a:rPr lang="en-US" altLang="ko-KR" sz="900" dirty="0"/>
              <a:t>, 2023</a:t>
            </a:r>
            <a:endParaRPr lang="en-US" sz="900" dirty="0"/>
          </a:p>
        </p:txBody>
      </p:sp>
      <p:sp>
        <p:nvSpPr>
          <p:cNvPr id="14" name="슬라이드 번호 개체 틀 13">
            <a:extLst>
              <a:ext uri="{FF2B5EF4-FFF2-40B4-BE49-F238E27FC236}">
                <a16:creationId xmlns:a16="http://schemas.microsoft.com/office/drawing/2014/main" id="{DF284EA9-38CD-4293-7FC5-62DC5C046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4</a:t>
            </a:fld>
            <a:endParaRPr lang="ko-KR" altLang="en-US" dirty="0"/>
          </a:p>
        </p:txBody>
      </p:sp>
      <p:sp>
        <p:nvSpPr>
          <p:cNvPr id="22" name="Text 2">
            <a:extLst>
              <a:ext uri="{FF2B5EF4-FFF2-40B4-BE49-F238E27FC236}">
                <a16:creationId xmlns:a16="http://schemas.microsoft.com/office/drawing/2014/main" id="{4BA691CE-41A6-5DD7-24D5-756CE26A29F6}"/>
              </a:ext>
            </a:extLst>
          </p:cNvPr>
          <p:cNvSpPr/>
          <p:nvPr/>
        </p:nvSpPr>
        <p:spPr>
          <a:xfrm>
            <a:off x="1877568" y="1225296"/>
            <a:ext cx="164592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CCS stack</a:t>
            </a:r>
            <a:endParaRPr lang="en-US" sz="1300" dirty="0"/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E7D38849-E9E4-4704-B087-88BB2016E41F}"/>
              </a:ext>
            </a:extLst>
          </p:cNvPr>
          <p:cNvSpPr/>
          <p:nvPr/>
        </p:nvSpPr>
        <p:spPr>
          <a:xfrm>
            <a:off x="3523488" y="1819656"/>
            <a:ext cx="438912" cy="0"/>
          </a:xfrm>
          <a:prstGeom prst="line">
            <a:avLst/>
          </a:prstGeom>
          <a:noFill/>
          <a:ln w="12700">
            <a:solidFill>
              <a:srgbClr val="77777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Shape 7">
            <a:extLst>
              <a:ext uri="{FF2B5EF4-FFF2-40B4-BE49-F238E27FC236}">
                <a16:creationId xmlns:a16="http://schemas.microsoft.com/office/drawing/2014/main" id="{2E89E78C-9B13-F51F-5CA2-1F5973211FC3}"/>
              </a:ext>
            </a:extLst>
          </p:cNvPr>
          <p:cNvSpPr/>
          <p:nvPr/>
        </p:nvSpPr>
        <p:spPr>
          <a:xfrm>
            <a:off x="3523488" y="2459736"/>
            <a:ext cx="438912" cy="0"/>
          </a:xfrm>
          <a:prstGeom prst="line">
            <a:avLst/>
          </a:prstGeom>
          <a:noFill/>
          <a:ln w="12700">
            <a:solidFill>
              <a:srgbClr val="77777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Shape 9">
            <a:extLst>
              <a:ext uri="{FF2B5EF4-FFF2-40B4-BE49-F238E27FC236}">
                <a16:creationId xmlns:a16="http://schemas.microsoft.com/office/drawing/2014/main" id="{B9EF7DC4-8656-9339-AC3D-E027EE68F86C}"/>
              </a:ext>
            </a:extLst>
          </p:cNvPr>
          <p:cNvSpPr/>
          <p:nvPr/>
        </p:nvSpPr>
        <p:spPr>
          <a:xfrm>
            <a:off x="3523488" y="3099816"/>
            <a:ext cx="438912" cy="0"/>
          </a:xfrm>
          <a:prstGeom prst="line">
            <a:avLst/>
          </a:prstGeom>
          <a:noFill/>
          <a:ln w="12700">
            <a:solidFill>
              <a:srgbClr val="77777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Shape 11">
            <a:extLst>
              <a:ext uri="{FF2B5EF4-FFF2-40B4-BE49-F238E27FC236}">
                <a16:creationId xmlns:a16="http://schemas.microsoft.com/office/drawing/2014/main" id="{3B000F5A-8E84-37F2-BC64-3E5988EFAE10}"/>
              </a:ext>
            </a:extLst>
          </p:cNvPr>
          <p:cNvSpPr/>
          <p:nvPr/>
        </p:nvSpPr>
        <p:spPr>
          <a:xfrm>
            <a:off x="3523488" y="3739896"/>
            <a:ext cx="438912" cy="0"/>
          </a:xfrm>
          <a:prstGeom prst="line">
            <a:avLst/>
          </a:prstGeom>
          <a:noFill/>
          <a:ln w="12700">
            <a:solidFill>
              <a:srgbClr val="77777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3" name="Shape 13">
            <a:extLst>
              <a:ext uri="{FF2B5EF4-FFF2-40B4-BE49-F238E27FC236}">
                <a16:creationId xmlns:a16="http://schemas.microsoft.com/office/drawing/2014/main" id="{98828A2F-CB30-1617-FEEE-CEDEE5DC082F}"/>
              </a:ext>
            </a:extLst>
          </p:cNvPr>
          <p:cNvSpPr/>
          <p:nvPr/>
        </p:nvSpPr>
        <p:spPr>
          <a:xfrm>
            <a:off x="3523488" y="4379976"/>
            <a:ext cx="438912" cy="0"/>
          </a:xfrm>
          <a:prstGeom prst="line">
            <a:avLst/>
          </a:prstGeom>
          <a:noFill/>
          <a:ln w="12700">
            <a:solidFill>
              <a:srgbClr val="77777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" name="Shape 15">
            <a:extLst>
              <a:ext uri="{FF2B5EF4-FFF2-40B4-BE49-F238E27FC236}">
                <a16:creationId xmlns:a16="http://schemas.microsoft.com/office/drawing/2014/main" id="{746AA705-5051-779B-0895-1A06BD1D4620}"/>
              </a:ext>
            </a:extLst>
          </p:cNvPr>
          <p:cNvSpPr/>
          <p:nvPr/>
        </p:nvSpPr>
        <p:spPr>
          <a:xfrm>
            <a:off x="3523488" y="5020056"/>
            <a:ext cx="438912" cy="0"/>
          </a:xfrm>
          <a:prstGeom prst="line">
            <a:avLst/>
          </a:prstGeom>
          <a:noFill/>
          <a:ln w="12700">
            <a:solidFill>
              <a:srgbClr val="77777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" name="Shape 17">
            <a:extLst>
              <a:ext uri="{FF2B5EF4-FFF2-40B4-BE49-F238E27FC236}">
                <a16:creationId xmlns:a16="http://schemas.microsoft.com/office/drawing/2014/main" id="{BC6B44B9-4F00-9274-DD39-32AB822ECA9B}"/>
              </a:ext>
            </a:extLst>
          </p:cNvPr>
          <p:cNvSpPr/>
          <p:nvPr/>
        </p:nvSpPr>
        <p:spPr>
          <a:xfrm>
            <a:off x="1749552" y="1572768"/>
            <a:ext cx="1773936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9" name="Text 18">
            <a:extLst>
              <a:ext uri="{FF2B5EF4-FFF2-40B4-BE49-F238E27FC236}">
                <a16:creationId xmlns:a16="http://schemas.microsoft.com/office/drawing/2014/main" id="{AA5EA29D-450B-49FD-263D-D5969C3C49C6}"/>
              </a:ext>
            </a:extLst>
          </p:cNvPr>
          <p:cNvSpPr/>
          <p:nvPr/>
        </p:nvSpPr>
        <p:spPr>
          <a:xfrm>
            <a:off x="1850136" y="1618488"/>
            <a:ext cx="1572768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6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V2G Application</a:t>
            </a:r>
            <a:endParaRPr lang="en-US" sz="1260" dirty="0"/>
          </a:p>
        </p:txBody>
      </p:sp>
      <p:sp>
        <p:nvSpPr>
          <p:cNvPr id="41" name="Text 19">
            <a:extLst>
              <a:ext uri="{FF2B5EF4-FFF2-40B4-BE49-F238E27FC236}">
                <a16:creationId xmlns:a16="http://schemas.microsoft.com/office/drawing/2014/main" id="{91483307-4C8A-54BB-D8DA-6605ACF87490}"/>
              </a:ext>
            </a:extLst>
          </p:cNvPr>
          <p:cNvSpPr/>
          <p:nvPr/>
        </p:nvSpPr>
        <p:spPr>
          <a:xfrm>
            <a:off x="1850136" y="1828800"/>
            <a:ext cx="1572768" cy="1554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4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DIN / ISO 15118</a:t>
            </a:r>
            <a:endParaRPr lang="en-US" sz="940" dirty="0"/>
          </a:p>
        </p:txBody>
      </p:sp>
      <p:sp>
        <p:nvSpPr>
          <p:cNvPr id="43" name="Shape 20">
            <a:extLst>
              <a:ext uri="{FF2B5EF4-FFF2-40B4-BE49-F238E27FC236}">
                <a16:creationId xmlns:a16="http://schemas.microsoft.com/office/drawing/2014/main" id="{B871EB97-D321-0A33-92D4-4E9E61C8485D}"/>
              </a:ext>
            </a:extLst>
          </p:cNvPr>
          <p:cNvSpPr/>
          <p:nvPr/>
        </p:nvSpPr>
        <p:spPr>
          <a:xfrm>
            <a:off x="1749552" y="2212848"/>
            <a:ext cx="1773936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5" name="Text 21">
            <a:extLst>
              <a:ext uri="{FF2B5EF4-FFF2-40B4-BE49-F238E27FC236}">
                <a16:creationId xmlns:a16="http://schemas.microsoft.com/office/drawing/2014/main" id="{50775E7A-39BA-A409-0E3B-D7B99A740CA3}"/>
              </a:ext>
            </a:extLst>
          </p:cNvPr>
          <p:cNvSpPr/>
          <p:nvPr/>
        </p:nvSpPr>
        <p:spPr>
          <a:xfrm>
            <a:off x="1850136" y="2258568"/>
            <a:ext cx="1572768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6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TLS</a:t>
            </a:r>
            <a:endParaRPr lang="en-US" sz="1260" dirty="0"/>
          </a:p>
        </p:txBody>
      </p:sp>
      <p:sp>
        <p:nvSpPr>
          <p:cNvPr id="47" name="Text 22">
            <a:extLst>
              <a:ext uri="{FF2B5EF4-FFF2-40B4-BE49-F238E27FC236}">
                <a16:creationId xmlns:a16="http://schemas.microsoft.com/office/drawing/2014/main" id="{3F68BA22-48FD-F615-0F04-6BA2FB5EBC48}"/>
              </a:ext>
            </a:extLst>
          </p:cNvPr>
          <p:cNvSpPr/>
          <p:nvPr/>
        </p:nvSpPr>
        <p:spPr>
          <a:xfrm>
            <a:off x="1850136" y="2468880"/>
            <a:ext cx="1572768" cy="1554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4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 security</a:t>
            </a:r>
            <a:endParaRPr lang="en-US" sz="940" dirty="0"/>
          </a:p>
        </p:txBody>
      </p:sp>
      <p:sp>
        <p:nvSpPr>
          <p:cNvPr id="49" name="Shape 23">
            <a:extLst>
              <a:ext uri="{FF2B5EF4-FFF2-40B4-BE49-F238E27FC236}">
                <a16:creationId xmlns:a16="http://schemas.microsoft.com/office/drawing/2014/main" id="{CC47BEC7-7C25-5A6A-92D6-51A26049256C}"/>
              </a:ext>
            </a:extLst>
          </p:cNvPr>
          <p:cNvSpPr/>
          <p:nvPr/>
        </p:nvSpPr>
        <p:spPr>
          <a:xfrm>
            <a:off x="1749552" y="2852928"/>
            <a:ext cx="1773936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1" name="Text 24">
            <a:extLst>
              <a:ext uri="{FF2B5EF4-FFF2-40B4-BE49-F238E27FC236}">
                <a16:creationId xmlns:a16="http://schemas.microsoft.com/office/drawing/2014/main" id="{F64CE007-A316-B03B-9230-69F2136D312A}"/>
              </a:ext>
            </a:extLst>
          </p:cNvPr>
          <p:cNvSpPr/>
          <p:nvPr/>
        </p:nvSpPr>
        <p:spPr>
          <a:xfrm>
            <a:off x="1850136" y="2898648"/>
            <a:ext cx="1572768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6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IPv6 / SDP</a:t>
            </a:r>
            <a:endParaRPr lang="en-US" sz="1260" dirty="0"/>
          </a:p>
        </p:txBody>
      </p:sp>
      <p:sp>
        <p:nvSpPr>
          <p:cNvPr id="53" name="Text 25">
            <a:extLst>
              <a:ext uri="{FF2B5EF4-FFF2-40B4-BE49-F238E27FC236}">
                <a16:creationId xmlns:a16="http://schemas.microsoft.com/office/drawing/2014/main" id="{C9199B39-8C48-7E0B-2319-5B66B6721D4F}"/>
              </a:ext>
            </a:extLst>
          </p:cNvPr>
          <p:cNvSpPr/>
          <p:nvPr/>
        </p:nvSpPr>
        <p:spPr>
          <a:xfrm>
            <a:off x="1850136" y="3108960"/>
            <a:ext cx="1572768" cy="1554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4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Discovery</a:t>
            </a:r>
            <a:endParaRPr lang="en-US" sz="940" dirty="0"/>
          </a:p>
        </p:txBody>
      </p:sp>
      <p:sp>
        <p:nvSpPr>
          <p:cNvPr id="55" name="Shape 26">
            <a:extLst>
              <a:ext uri="{FF2B5EF4-FFF2-40B4-BE49-F238E27FC236}">
                <a16:creationId xmlns:a16="http://schemas.microsoft.com/office/drawing/2014/main" id="{8BABF5D5-C68B-7F86-4F81-1CAF61E1E930}"/>
              </a:ext>
            </a:extLst>
          </p:cNvPr>
          <p:cNvSpPr/>
          <p:nvPr/>
        </p:nvSpPr>
        <p:spPr>
          <a:xfrm>
            <a:off x="1749552" y="3493008"/>
            <a:ext cx="1773936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7" name="Text 27">
            <a:extLst>
              <a:ext uri="{FF2B5EF4-FFF2-40B4-BE49-F238E27FC236}">
                <a16:creationId xmlns:a16="http://schemas.microsoft.com/office/drawing/2014/main" id="{3E277976-7923-A2FA-9D3A-C3233F7B2955}"/>
              </a:ext>
            </a:extLst>
          </p:cNvPr>
          <p:cNvSpPr/>
          <p:nvPr/>
        </p:nvSpPr>
        <p:spPr>
          <a:xfrm>
            <a:off x="1850136" y="3538728"/>
            <a:ext cx="1572768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6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HPGP / PLC</a:t>
            </a:r>
            <a:endParaRPr lang="en-US" sz="1260" dirty="0"/>
          </a:p>
        </p:txBody>
      </p:sp>
      <p:sp>
        <p:nvSpPr>
          <p:cNvPr id="59" name="Text 28">
            <a:extLst>
              <a:ext uri="{FF2B5EF4-FFF2-40B4-BE49-F238E27FC236}">
                <a16:creationId xmlns:a16="http://schemas.microsoft.com/office/drawing/2014/main" id="{AC41D074-1769-AAD5-5E20-F0F770AFB46C}"/>
              </a:ext>
            </a:extLst>
          </p:cNvPr>
          <p:cNvSpPr/>
          <p:nvPr/>
        </p:nvSpPr>
        <p:spPr>
          <a:xfrm>
            <a:off x="1850136" y="3749040"/>
            <a:ext cx="1572768" cy="1554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4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/ PHY</a:t>
            </a:r>
            <a:endParaRPr lang="en-US" sz="940" dirty="0"/>
          </a:p>
        </p:txBody>
      </p:sp>
      <p:sp>
        <p:nvSpPr>
          <p:cNvPr id="61" name="Shape 29">
            <a:extLst>
              <a:ext uri="{FF2B5EF4-FFF2-40B4-BE49-F238E27FC236}">
                <a16:creationId xmlns:a16="http://schemas.microsoft.com/office/drawing/2014/main" id="{E2D84313-A32F-0341-11E1-68BFB0321C3C}"/>
              </a:ext>
            </a:extLst>
          </p:cNvPr>
          <p:cNvSpPr/>
          <p:nvPr/>
        </p:nvSpPr>
        <p:spPr>
          <a:xfrm>
            <a:off x="1749552" y="4133088"/>
            <a:ext cx="1773936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3" name="Text 30">
            <a:extLst>
              <a:ext uri="{FF2B5EF4-FFF2-40B4-BE49-F238E27FC236}">
                <a16:creationId xmlns:a16="http://schemas.microsoft.com/office/drawing/2014/main" id="{CE75B91D-4461-58A3-8605-29A0637A8149}"/>
              </a:ext>
            </a:extLst>
          </p:cNvPr>
          <p:cNvSpPr/>
          <p:nvPr/>
        </p:nvSpPr>
        <p:spPr>
          <a:xfrm>
            <a:off x="1850136" y="4178808"/>
            <a:ext cx="1572768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6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SLAC / NMK</a:t>
            </a:r>
            <a:endParaRPr lang="en-US" sz="1260" dirty="0"/>
          </a:p>
        </p:txBody>
      </p:sp>
      <p:sp>
        <p:nvSpPr>
          <p:cNvPr id="65" name="Text 31">
            <a:extLst>
              <a:ext uri="{FF2B5EF4-FFF2-40B4-BE49-F238E27FC236}">
                <a16:creationId xmlns:a16="http://schemas.microsoft.com/office/drawing/2014/main" id="{21FB9535-1CDD-8AF6-13F5-463C858D1A23}"/>
              </a:ext>
            </a:extLst>
          </p:cNvPr>
          <p:cNvSpPr/>
          <p:nvPr/>
        </p:nvSpPr>
        <p:spPr>
          <a:xfrm>
            <a:off x="1850136" y="4389120"/>
            <a:ext cx="1572768" cy="1554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4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setup</a:t>
            </a:r>
            <a:endParaRPr lang="en-US" sz="940" dirty="0"/>
          </a:p>
        </p:txBody>
      </p:sp>
      <p:sp>
        <p:nvSpPr>
          <p:cNvPr id="67" name="Shape 32">
            <a:extLst>
              <a:ext uri="{FF2B5EF4-FFF2-40B4-BE49-F238E27FC236}">
                <a16:creationId xmlns:a16="http://schemas.microsoft.com/office/drawing/2014/main" id="{D02E9E19-9B69-CD25-BD70-E0FB4979D588}"/>
              </a:ext>
            </a:extLst>
          </p:cNvPr>
          <p:cNvSpPr/>
          <p:nvPr/>
        </p:nvSpPr>
        <p:spPr>
          <a:xfrm>
            <a:off x="1749552" y="4773168"/>
            <a:ext cx="1773936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9" name="Text 33">
            <a:extLst>
              <a:ext uri="{FF2B5EF4-FFF2-40B4-BE49-F238E27FC236}">
                <a16:creationId xmlns:a16="http://schemas.microsoft.com/office/drawing/2014/main" id="{85EC16B6-8FA8-EAFF-64F7-6B017FCA936F}"/>
              </a:ext>
            </a:extLst>
          </p:cNvPr>
          <p:cNvSpPr/>
          <p:nvPr/>
        </p:nvSpPr>
        <p:spPr>
          <a:xfrm>
            <a:off x="1850136" y="4818888"/>
            <a:ext cx="1572768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6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Basic Signaling</a:t>
            </a:r>
            <a:endParaRPr lang="en-US" sz="1260" dirty="0"/>
          </a:p>
        </p:txBody>
      </p:sp>
      <p:sp>
        <p:nvSpPr>
          <p:cNvPr id="71" name="Text 34">
            <a:extLst>
              <a:ext uri="{FF2B5EF4-FFF2-40B4-BE49-F238E27FC236}">
                <a16:creationId xmlns:a16="http://schemas.microsoft.com/office/drawing/2014/main" id="{6F87A318-5E43-9E5E-9088-50312D79D2DC}"/>
              </a:ext>
            </a:extLst>
          </p:cNvPr>
          <p:cNvSpPr/>
          <p:nvPr/>
        </p:nvSpPr>
        <p:spPr>
          <a:xfrm>
            <a:off x="1850136" y="5029200"/>
            <a:ext cx="1572768" cy="1554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4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PWM</a:t>
            </a:r>
            <a:endParaRPr lang="en-US" sz="940" dirty="0"/>
          </a:p>
        </p:txBody>
      </p:sp>
      <p:sp>
        <p:nvSpPr>
          <p:cNvPr id="73" name="Shape 35">
            <a:extLst>
              <a:ext uri="{FF2B5EF4-FFF2-40B4-BE49-F238E27FC236}">
                <a16:creationId xmlns:a16="http://schemas.microsoft.com/office/drawing/2014/main" id="{91DC3187-29CC-BFE3-A8E3-D933760F888E}"/>
              </a:ext>
            </a:extLst>
          </p:cNvPr>
          <p:cNvSpPr/>
          <p:nvPr/>
        </p:nvSpPr>
        <p:spPr>
          <a:xfrm>
            <a:off x="4008120" y="1563624"/>
            <a:ext cx="3401568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5" name="Text 36">
            <a:extLst>
              <a:ext uri="{FF2B5EF4-FFF2-40B4-BE49-F238E27FC236}">
                <a16:creationId xmlns:a16="http://schemas.microsoft.com/office/drawing/2014/main" id="{B8F541B4-92F3-BC57-38EF-F6E6DE86033E}"/>
              </a:ext>
            </a:extLst>
          </p:cNvPr>
          <p:cNvSpPr/>
          <p:nvPr/>
        </p:nvSpPr>
        <p:spPr>
          <a:xfrm>
            <a:off x="4126992" y="1609344"/>
            <a:ext cx="3154680" cy="384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V2G message injection / relay abuse</a:t>
            </a:r>
            <a:endParaRPr lang="en-US" sz="1060" dirty="0"/>
          </a:p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Examples: V2G Injector</a:t>
            </a:r>
            <a:r>
              <a:rPr lang="en-US" sz="1060" baseline="30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EVExchange</a:t>
            </a:r>
            <a:r>
              <a:rPr lang="en-US" sz="1060" baseline="30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60" baseline="30000" dirty="0"/>
          </a:p>
        </p:txBody>
      </p:sp>
      <p:sp>
        <p:nvSpPr>
          <p:cNvPr id="77" name="Shape 37">
            <a:extLst>
              <a:ext uri="{FF2B5EF4-FFF2-40B4-BE49-F238E27FC236}">
                <a16:creationId xmlns:a16="http://schemas.microsoft.com/office/drawing/2014/main" id="{5445831A-7471-171C-88E2-05C2F4409537}"/>
              </a:ext>
            </a:extLst>
          </p:cNvPr>
          <p:cNvSpPr/>
          <p:nvPr/>
        </p:nvSpPr>
        <p:spPr>
          <a:xfrm>
            <a:off x="4008120" y="2203704"/>
            <a:ext cx="3401568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9" name="Text 38">
            <a:extLst>
              <a:ext uri="{FF2B5EF4-FFF2-40B4-BE49-F238E27FC236}">
                <a16:creationId xmlns:a16="http://schemas.microsoft.com/office/drawing/2014/main" id="{76B3A939-B886-2030-F80B-5E03DE3D0C1E}"/>
              </a:ext>
            </a:extLst>
          </p:cNvPr>
          <p:cNvSpPr/>
          <p:nvPr/>
        </p:nvSpPr>
        <p:spPr>
          <a:xfrm>
            <a:off x="4126992" y="2249424"/>
            <a:ext cx="3154680" cy="384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TLS itself is not broken; </a:t>
            </a:r>
            <a:b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or weak TLS leaves MitM exposed</a:t>
            </a:r>
            <a:endParaRPr lang="en-US" sz="1060" dirty="0"/>
          </a:p>
        </p:txBody>
      </p:sp>
      <p:sp>
        <p:nvSpPr>
          <p:cNvPr id="81" name="Shape 39">
            <a:extLst>
              <a:ext uri="{FF2B5EF4-FFF2-40B4-BE49-F238E27FC236}">
                <a16:creationId xmlns:a16="http://schemas.microsoft.com/office/drawing/2014/main" id="{15DDFD13-5E10-644E-44B8-9CBD2F10189E}"/>
              </a:ext>
            </a:extLst>
          </p:cNvPr>
          <p:cNvSpPr/>
          <p:nvPr/>
        </p:nvSpPr>
        <p:spPr>
          <a:xfrm>
            <a:off x="4008120" y="2843784"/>
            <a:ext cx="3401568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3" name="Text 40">
            <a:extLst>
              <a:ext uri="{FF2B5EF4-FFF2-40B4-BE49-F238E27FC236}">
                <a16:creationId xmlns:a16="http://schemas.microsoft.com/office/drawing/2014/main" id="{04869A75-2BD9-B290-C6AA-6D052885919F}"/>
              </a:ext>
            </a:extLst>
          </p:cNvPr>
          <p:cNvSpPr/>
          <p:nvPr/>
        </p:nvSpPr>
        <p:spPr>
          <a:xfrm>
            <a:off x="4126992" y="2889504"/>
            <a:ext cx="3154680" cy="384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HPGP access, </a:t>
            </a:r>
            <a:b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 become reachable attack surfaces</a:t>
            </a:r>
            <a:endParaRPr lang="en-US" sz="1060" dirty="0"/>
          </a:p>
        </p:txBody>
      </p:sp>
      <p:sp>
        <p:nvSpPr>
          <p:cNvPr id="85" name="Shape 41">
            <a:extLst>
              <a:ext uri="{FF2B5EF4-FFF2-40B4-BE49-F238E27FC236}">
                <a16:creationId xmlns:a16="http://schemas.microsoft.com/office/drawing/2014/main" id="{70279EFE-726D-8505-B64A-0ECB480CA5B5}"/>
              </a:ext>
            </a:extLst>
          </p:cNvPr>
          <p:cNvSpPr/>
          <p:nvPr/>
        </p:nvSpPr>
        <p:spPr>
          <a:xfrm>
            <a:off x="4008120" y="3483864"/>
            <a:ext cx="3401568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7" name="Text 42">
            <a:extLst>
              <a:ext uri="{FF2B5EF4-FFF2-40B4-BE49-F238E27FC236}">
                <a16:creationId xmlns:a16="http://schemas.microsoft.com/office/drawing/2014/main" id="{3C897259-EDD5-6716-7863-4857B686E2D4}"/>
              </a:ext>
            </a:extLst>
          </p:cNvPr>
          <p:cNvSpPr/>
          <p:nvPr/>
        </p:nvSpPr>
        <p:spPr>
          <a:xfrm>
            <a:off x="4126992" y="3529584"/>
            <a:ext cx="3154680" cy="384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Wireless interception / hijacking / DoS via RF coupling</a:t>
            </a:r>
            <a:endParaRPr lang="en-US" sz="1060" dirty="0"/>
          </a:p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Examples: Brokenwire</a:t>
            </a:r>
            <a:r>
              <a:rPr lang="en-US" sz="1060" baseline="30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60" baseline="30000" dirty="0"/>
          </a:p>
        </p:txBody>
      </p:sp>
      <p:sp>
        <p:nvSpPr>
          <p:cNvPr id="89" name="Shape 43">
            <a:extLst>
              <a:ext uri="{FF2B5EF4-FFF2-40B4-BE49-F238E27FC236}">
                <a16:creationId xmlns:a16="http://schemas.microsoft.com/office/drawing/2014/main" id="{CE532AD7-5562-4404-EADF-A7662EC76869}"/>
              </a:ext>
            </a:extLst>
          </p:cNvPr>
          <p:cNvSpPr/>
          <p:nvPr/>
        </p:nvSpPr>
        <p:spPr>
          <a:xfrm>
            <a:off x="4008120" y="4123944"/>
            <a:ext cx="3401568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1" name="Text 44">
            <a:extLst>
              <a:ext uri="{FF2B5EF4-FFF2-40B4-BE49-F238E27FC236}">
                <a16:creationId xmlns:a16="http://schemas.microsoft.com/office/drawing/2014/main" id="{73E41E21-C153-322E-80EA-907C4A90179B}"/>
              </a:ext>
            </a:extLst>
          </p:cNvPr>
          <p:cNvSpPr/>
          <p:nvPr/>
        </p:nvSpPr>
        <p:spPr>
          <a:xfrm>
            <a:off x="4126992" y="4169664"/>
            <a:ext cx="3154680" cy="384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NMK exposure or low-entropy NMK can allow unauthorized HPGP network access</a:t>
            </a:r>
            <a:endParaRPr lang="en-US" sz="1060" dirty="0"/>
          </a:p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V2G Injector</a:t>
            </a:r>
            <a:endParaRPr lang="en-US" sz="1060" dirty="0"/>
          </a:p>
        </p:txBody>
      </p:sp>
      <p:sp>
        <p:nvSpPr>
          <p:cNvPr id="93" name="Shape 45">
            <a:extLst>
              <a:ext uri="{FF2B5EF4-FFF2-40B4-BE49-F238E27FC236}">
                <a16:creationId xmlns:a16="http://schemas.microsoft.com/office/drawing/2014/main" id="{900DC10B-702B-AD60-365B-9CC4482AAC57}"/>
              </a:ext>
            </a:extLst>
          </p:cNvPr>
          <p:cNvSpPr/>
          <p:nvPr/>
        </p:nvSpPr>
        <p:spPr>
          <a:xfrm>
            <a:off x="4008120" y="4764024"/>
            <a:ext cx="3401568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5" name="Text 46">
            <a:extLst>
              <a:ext uri="{FF2B5EF4-FFF2-40B4-BE49-F238E27FC236}">
                <a16:creationId xmlns:a16="http://schemas.microsoft.com/office/drawing/2014/main" id="{7F55ECFF-69CB-5EC1-BC70-BCA6E5463B0B}"/>
              </a:ext>
            </a:extLst>
          </p:cNvPr>
          <p:cNvSpPr/>
          <p:nvPr/>
        </p:nvSpPr>
        <p:spPr>
          <a:xfrm>
            <a:off x="4126992" y="4809744"/>
            <a:ext cx="3154680" cy="384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mainly to establish CCS DC connection and trigger HLC; prior PWM attacks are not directly applicable</a:t>
            </a:r>
            <a:endParaRPr lang="en-US" sz="1060" dirty="0"/>
          </a:p>
        </p:txBody>
      </p:sp>
      <p:sp>
        <p:nvSpPr>
          <p:cNvPr id="97" name="Shape 1">
            <a:extLst>
              <a:ext uri="{FF2B5EF4-FFF2-40B4-BE49-F238E27FC236}">
                <a16:creationId xmlns:a16="http://schemas.microsoft.com/office/drawing/2014/main" id="{E3E64562-4783-1BD0-2AF8-8D393D04F2E9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5847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7240" y="1536828"/>
            <a:ext cx="3566160" cy="320040"/>
          </a:xfrm>
          <a:prstGeom prst="rect">
            <a:avLst/>
          </a:prstGeom>
          <a:noFill/>
        </p:spPr>
        <p:txBody>
          <a:bodyPr wrap="square">
            <a:normAutofit fontScale="92500" lnSpcReduction="10000"/>
          </a:bodyPr>
          <a:lstStyle/>
          <a:p>
            <a:r>
              <a:rPr sz="1700" b="1">
                <a:solidFill>
                  <a:srgbClr val="000000"/>
                </a:solidFill>
                <a:latin typeface="Aptos"/>
              </a:rPr>
              <a:t>Prior work mainly asked: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58036"/>
            <a:ext cx="3611880" cy="777240"/>
          </a:xfrm>
          <a:prstGeom prst="rect">
            <a:avLst/>
          </a:prstGeom>
          <a:noFill/>
        </p:spPr>
        <p:txBody>
          <a:bodyPr wrap="square">
            <a:normAutofit lnSpcReduction="10000"/>
          </a:bodyPr>
          <a:lstStyle/>
          <a:p>
            <a:pPr algn="ctr"/>
            <a:r>
              <a:rPr sz="2400" b="1">
                <a:solidFill>
                  <a:srgbClr val="000000"/>
                </a:solidFill>
                <a:latin typeface="Aptos"/>
              </a:rPr>
              <a:t>Can CCS be
attacked?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182748"/>
            <a:ext cx="3383280" cy="12801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ptos"/>
              </a:defRPr>
            </a:pPr>
            <a:r>
              <a:rPr dirty="0"/>
              <a:t>HPGP interception / hijacking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ptos"/>
              </a:defRPr>
            </a:pPr>
            <a:r>
              <a:rPr dirty="0"/>
              <a:t>SLAC and NMK exposure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ptos"/>
              </a:defRPr>
            </a:pPr>
            <a:r>
              <a:rPr dirty="0"/>
              <a:t>V2G MitM and manipulation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43400" y="2405508"/>
            <a:ext cx="457200" cy="365760"/>
          </a:xfrm>
          <a:prstGeom prst="rect">
            <a:avLst/>
          </a:prstGeom>
          <a:noFill/>
        </p:spPr>
        <p:txBody>
          <a:bodyPr wrap="square">
            <a:normAutofit fontScale="70000" lnSpcReduction="20000"/>
          </a:bodyPr>
          <a:lstStyle/>
          <a:p>
            <a:pPr algn="ctr"/>
            <a:r>
              <a:rPr sz="2800" b="1">
                <a:solidFill>
                  <a:srgbClr val="000000"/>
                </a:solidFill>
                <a:latin typeface="Aptos"/>
              </a:rPr>
              <a:t>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00600" y="1536828"/>
            <a:ext cx="3566160" cy="320040"/>
          </a:xfrm>
          <a:prstGeom prst="rect">
            <a:avLst/>
          </a:prstGeom>
          <a:noFill/>
        </p:spPr>
        <p:txBody>
          <a:bodyPr wrap="square">
            <a:normAutofit fontScale="92500" lnSpcReduction="10000"/>
          </a:bodyPr>
          <a:lstStyle/>
          <a:p>
            <a:r>
              <a:rPr sz="1700" b="1">
                <a:solidFill>
                  <a:srgbClr val="000000"/>
                </a:solidFill>
                <a:latin typeface="Aptos"/>
              </a:rPr>
              <a:t>This paper asks: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36592" y="2058036"/>
            <a:ext cx="3657600" cy="777240"/>
          </a:xfrm>
          <a:prstGeom prst="rect">
            <a:avLst/>
          </a:prstGeom>
          <a:noFill/>
        </p:spPr>
        <p:txBody>
          <a:bodyPr wrap="square">
            <a:normAutofit lnSpcReduction="10000"/>
          </a:bodyPr>
          <a:lstStyle/>
          <a:p>
            <a:pPr algn="ctr"/>
            <a:r>
              <a:rPr sz="2400" b="1">
                <a:solidFill>
                  <a:srgbClr val="000000"/>
                </a:solidFill>
                <a:latin typeface="Aptos"/>
              </a:rPr>
              <a:t>What is actually
deployed?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2040" y="3182748"/>
            <a:ext cx="3749040" cy="1280160"/>
          </a:xfrm>
          <a:prstGeom prst="rect">
            <a:avLst/>
          </a:prstGeom>
          <a:noFill/>
        </p:spPr>
        <p:txBody>
          <a:bodyPr wrap="square">
            <a:normAutofit fontScale="92500"/>
          </a:bodyPr>
          <a:lstStyle/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ptos"/>
              </a:defRPr>
            </a:pPr>
            <a:r>
              <a:rPr dirty="0"/>
              <a:t>Which security mechanisms are present?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ptos"/>
              </a:defRPr>
            </a:pPr>
            <a:r>
              <a:rPr dirty="0"/>
              <a:t>Are they configured correctly?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ptos"/>
              </a:defRPr>
            </a:pPr>
            <a:r>
              <a:rPr dirty="0"/>
              <a:t>Which protocol versions remain enabled?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ptos"/>
              </a:defRPr>
            </a:pPr>
            <a:r>
              <a:rPr dirty="0"/>
              <a:t>How large is the real deployment gap?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5349876"/>
            <a:ext cx="7040880" cy="5029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sz="2000" b="1" dirty="0">
                <a:solidFill>
                  <a:srgbClr val="000000"/>
                </a:solidFill>
                <a:latin typeface="Aptos"/>
              </a:rPr>
              <a:t>Attack feasibility was known; deployment security was not.</a:t>
            </a: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A84DD0CA-53CB-155E-8405-E3A427DC4013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A0523827-2F45-0F63-1E38-7D78130AED22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Known Attacks to the Measurement Gap</a:t>
            </a:r>
          </a:p>
        </p:txBody>
      </p:sp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EC42B04D-392A-2EC7-017F-989ACDD7F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5</a:t>
            </a:fld>
            <a:endParaRPr lang="ko-KR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12AEE-FEB8-CEE1-79EC-D0AD1C018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">
            <a:extLst>
              <a:ext uri="{FF2B5EF4-FFF2-40B4-BE49-F238E27FC236}">
                <a16:creationId xmlns:a16="http://schemas.microsoft.com/office/drawing/2014/main" id="{AC9EC8EA-FC79-780C-EA5F-F22056D21013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2B454E5F-F84E-D0D5-32B4-A6B80035D8EA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Measurement Questions</a:t>
            </a:r>
          </a:p>
        </p:txBody>
      </p:sp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1DFA290E-39B1-4429-74B7-02203DF04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6</a:t>
            </a:fld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183EBD7-9120-5165-AE4A-D361D5766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069483"/>
            <a:ext cx="3090672" cy="573815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EFFF55C-5814-3324-3E93-25B11B1EFBED}"/>
              </a:ext>
            </a:extLst>
          </p:cNvPr>
          <p:cNvSpPr txBox="1"/>
          <p:nvPr/>
        </p:nvSpPr>
        <p:spPr>
          <a:xfrm>
            <a:off x="4041648" y="1172679"/>
            <a:ext cx="4572000" cy="315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4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secure is real-world CCS deployment? </a:t>
            </a:r>
            <a:endParaRPr lang="ko-KR" altLang="en-US" dirty="0"/>
          </a:p>
        </p:txBody>
      </p:sp>
      <p:sp>
        <p:nvSpPr>
          <p:cNvPr id="19" name="Shape 3">
            <a:extLst>
              <a:ext uri="{FF2B5EF4-FFF2-40B4-BE49-F238E27FC236}">
                <a16:creationId xmlns:a16="http://schemas.microsoft.com/office/drawing/2014/main" id="{AF56B351-2DB0-AB08-65A8-878A3D57A203}"/>
              </a:ext>
            </a:extLst>
          </p:cNvPr>
          <p:cNvSpPr/>
          <p:nvPr/>
        </p:nvSpPr>
        <p:spPr>
          <a:xfrm>
            <a:off x="3925824" y="1795549"/>
            <a:ext cx="735584" cy="700556"/>
          </a:xfrm>
          <a:prstGeom prst="rect">
            <a:avLst/>
          </a:prstGeom>
          <a:solidFill>
            <a:srgbClr val="6B728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1" name="Text 4">
            <a:extLst>
              <a:ext uri="{FF2B5EF4-FFF2-40B4-BE49-F238E27FC236}">
                <a16:creationId xmlns:a16="http://schemas.microsoft.com/office/drawing/2014/main" id="{8272AC08-28C4-1D22-F04E-8E2D04805BDC}"/>
              </a:ext>
            </a:extLst>
          </p:cNvPr>
          <p:cNvSpPr txBox="1"/>
          <p:nvPr/>
        </p:nvSpPr>
        <p:spPr>
          <a:xfrm>
            <a:off x="3925824" y="1795549"/>
            <a:ext cx="735584" cy="70055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Q1</a:t>
            </a:r>
            <a:endParaRPr lang="en-US" sz="2200" dirty="0"/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9695F163-0149-A103-5985-17D3E42810EF}"/>
              </a:ext>
            </a:extLst>
          </p:cNvPr>
          <p:cNvSpPr/>
          <p:nvPr/>
        </p:nvSpPr>
        <p:spPr>
          <a:xfrm>
            <a:off x="3925824" y="2691499"/>
            <a:ext cx="735584" cy="700556"/>
          </a:xfrm>
          <a:prstGeom prst="rect">
            <a:avLst/>
          </a:prstGeom>
          <a:solidFill>
            <a:srgbClr val="6B728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EE192BB7-868C-F9EF-5811-84D870DAE3F6}"/>
              </a:ext>
            </a:extLst>
          </p:cNvPr>
          <p:cNvSpPr txBox="1"/>
          <p:nvPr/>
        </p:nvSpPr>
        <p:spPr>
          <a:xfrm>
            <a:off x="3925824" y="2691499"/>
            <a:ext cx="735584" cy="70055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Q2</a:t>
            </a:r>
            <a:endParaRPr lang="en-US" sz="2200" dirty="0"/>
          </a:p>
        </p:txBody>
      </p:sp>
      <p:sp>
        <p:nvSpPr>
          <p:cNvPr id="25" name="Shape 13">
            <a:extLst>
              <a:ext uri="{FF2B5EF4-FFF2-40B4-BE49-F238E27FC236}">
                <a16:creationId xmlns:a16="http://schemas.microsoft.com/office/drawing/2014/main" id="{37A53714-6B2E-B954-0019-110E98C380D4}"/>
              </a:ext>
            </a:extLst>
          </p:cNvPr>
          <p:cNvSpPr/>
          <p:nvPr/>
        </p:nvSpPr>
        <p:spPr>
          <a:xfrm>
            <a:off x="3925824" y="4527363"/>
            <a:ext cx="735584" cy="700556"/>
          </a:xfrm>
          <a:prstGeom prst="rect">
            <a:avLst/>
          </a:prstGeom>
          <a:solidFill>
            <a:srgbClr val="4B5563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6" name="Text 14">
            <a:extLst>
              <a:ext uri="{FF2B5EF4-FFF2-40B4-BE49-F238E27FC236}">
                <a16:creationId xmlns:a16="http://schemas.microsoft.com/office/drawing/2014/main" id="{16FA8AC9-2589-E8CA-D995-4B0566F7E709}"/>
              </a:ext>
            </a:extLst>
          </p:cNvPr>
          <p:cNvSpPr txBox="1"/>
          <p:nvPr/>
        </p:nvSpPr>
        <p:spPr>
          <a:xfrm>
            <a:off x="3925824" y="4527363"/>
            <a:ext cx="735584" cy="70055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Q3b</a:t>
            </a:r>
            <a:endParaRPr lang="en-US" sz="2200" dirty="0"/>
          </a:p>
        </p:txBody>
      </p:sp>
      <p:sp>
        <p:nvSpPr>
          <p:cNvPr id="27" name="Shape 18">
            <a:extLst>
              <a:ext uri="{FF2B5EF4-FFF2-40B4-BE49-F238E27FC236}">
                <a16:creationId xmlns:a16="http://schemas.microsoft.com/office/drawing/2014/main" id="{B6C74053-EE89-C752-3F56-D9983B35F688}"/>
              </a:ext>
            </a:extLst>
          </p:cNvPr>
          <p:cNvSpPr/>
          <p:nvPr/>
        </p:nvSpPr>
        <p:spPr>
          <a:xfrm>
            <a:off x="3925824" y="5448942"/>
            <a:ext cx="735584" cy="700556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8" name="Text 19">
            <a:extLst>
              <a:ext uri="{FF2B5EF4-FFF2-40B4-BE49-F238E27FC236}">
                <a16:creationId xmlns:a16="http://schemas.microsoft.com/office/drawing/2014/main" id="{0CF8301C-3376-B8D2-8F38-0EDC455391A4}"/>
              </a:ext>
            </a:extLst>
          </p:cNvPr>
          <p:cNvSpPr txBox="1"/>
          <p:nvPr/>
        </p:nvSpPr>
        <p:spPr>
          <a:xfrm>
            <a:off x="3925824" y="5448942"/>
            <a:ext cx="735584" cy="70055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Q4</a:t>
            </a:r>
            <a:endParaRPr lang="en-US" sz="2200" dirty="0"/>
          </a:p>
        </p:txBody>
      </p:sp>
      <p:sp>
        <p:nvSpPr>
          <p:cNvPr id="29" name="Shape 13">
            <a:extLst>
              <a:ext uri="{FF2B5EF4-FFF2-40B4-BE49-F238E27FC236}">
                <a16:creationId xmlns:a16="http://schemas.microsoft.com/office/drawing/2014/main" id="{F03644F7-C32F-3EB2-FC58-128890D82ECC}"/>
              </a:ext>
            </a:extLst>
          </p:cNvPr>
          <p:cNvSpPr/>
          <p:nvPr/>
        </p:nvSpPr>
        <p:spPr>
          <a:xfrm>
            <a:off x="3925824" y="3609431"/>
            <a:ext cx="735584" cy="700556"/>
          </a:xfrm>
          <a:prstGeom prst="rect">
            <a:avLst/>
          </a:prstGeom>
          <a:solidFill>
            <a:srgbClr val="4B5563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0" name="Text 14">
            <a:extLst>
              <a:ext uri="{FF2B5EF4-FFF2-40B4-BE49-F238E27FC236}">
                <a16:creationId xmlns:a16="http://schemas.microsoft.com/office/drawing/2014/main" id="{B064EEB6-E9B0-6F18-9781-9C65B02822AB}"/>
              </a:ext>
            </a:extLst>
          </p:cNvPr>
          <p:cNvSpPr txBox="1"/>
          <p:nvPr/>
        </p:nvSpPr>
        <p:spPr>
          <a:xfrm>
            <a:off x="3925824" y="3609431"/>
            <a:ext cx="735584" cy="70055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Q3a</a:t>
            </a:r>
            <a:endParaRPr lang="en-US" sz="2200" dirty="0"/>
          </a:p>
        </p:txBody>
      </p:sp>
      <p:sp>
        <p:nvSpPr>
          <p:cNvPr id="31" name="Shape 5">
            <a:extLst>
              <a:ext uri="{FF2B5EF4-FFF2-40B4-BE49-F238E27FC236}">
                <a16:creationId xmlns:a16="http://schemas.microsoft.com/office/drawing/2014/main" id="{A5961AF8-EBA7-4FF6-FB34-0D79D39A3F40}"/>
              </a:ext>
            </a:extLst>
          </p:cNvPr>
          <p:cNvSpPr/>
          <p:nvPr/>
        </p:nvSpPr>
        <p:spPr>
          <a:xfrm>
            <a:off x="4792980" y="1795549"/>
            <a:ext cx="3820668" cy="700556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2" name="Shape 5">
            <a:extLst>
              <a:ext uri="{FF2B5EF4-FFF2-40B4-BE49-F238E27FC236}">
                <a16:creationId xmlns:a16="http://schemas.microsoft.com/office/drawing/2014/main" id="{74D7AA0E-D74B-E5BE-C7CB-91E82972F460}"/>
              </a:ext>
            </a:extLst>
          </p:cNvPr>
          <p:cNvSpPr/>
          <p:nvPr/>
        </p:nvSpPr>
        <p:spPr>
          <a:xfrm>
            <a:off x="4792980" y="2691499"/>
            <a:ext cx="3820668" cy="700556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3" name="Shape 5">
            <a:extLst>
              <a:ext uri="{FF2B5EF4-FFF2-40B4-BE49-F238E27FC236}">
                <a16:creationId xmlns:a16="http://schemas.microsoft.com/office/drawing/2014/main" id="{5B2CF24B-B387-126E-F60F-CE3F8330BE42}"/>
              </a:ext>
            </a:extLst>
          </p:cNvPr>
          <p:cNvSpPr/>
          <p:nvPr/>
        </p:nvSpPr>
        <p:spPr>
          <a:xfrm>
            <a:off x="4792980" y="3609431"/>
            <a:ext cx="3820668" cy="700556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4" name="Shape 5">
            <a:extLst>
              <a:ext uri="{FF2B5EF4-FFF2-40B4-BE49-F238E27FC236}">
                <a16:creationId xmlns:a16="http://schemas.microsoft.com/office/drawing/2014/main" id="{E34C7D44-EF1A-BEC1-2537-6E76A8BA2295}"/>
              </a:ext>
            </a:extLst>
          </p:cNvPr>
          <p:cNvSpPr/>
          <p:nvPr/>
        </p:nvSpPr>
        <p:spPr>
          <a:xfrm>
            <a:off x="4792980" y="4527363"/>
            <a:ext cx="3820668" cy="700556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5" name="Shape 5">
            <a:extLst>
              <a:ext uri="{FF2B5EF4-FFF2-40B4-BE49-F238E27FC236}">
                <a16:creationId xmlns:a16="http://schemas.microsoft.com/office/drawing/2014/main" id="{6A7E3DE3-DE69-FAFF-AC1B-3B19365B870C}"/>
              </a:ext>
            </a:extLst>
          </p:cNvPr>
          <p:cNvSpPr/>
          <p:nvPr/>
        </p:nvSpPr>
        <p:spPr>
          <a:xfrm>
            <a:off x="4792980" y="5448942"/>
            <a:ext cx="3820668" cy="700556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6" name="Text 6">
            <a:extLst>
              <a:ext uri="{FF2B5EF4-FFF2-40B4-BE49-F238E27FC236}">
                <a16:creationId xmlns:a16="http://schemas.microsoft.com/office/drawing/2014/main" id="{B17A32AA-F3AD-80AD-CA68-A74536666968}"/>
              </a:ext>
            </a:extLst>
          </p:cNvPr>
          <p:cNvSpPr txBox="1"/>
          <p:nvPr/>
        </p:nvSpPr>
        <p:spPr>
          <a:xfrm>
            <a:off x="4792980" y="1782353"/>
            <a:ext cx="2926080" cy="25122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" b="1" kern="0" spc="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SLAC</a:t>
            </a:r>
            <a:endParaRPr lang="en-US" sz="900" dirty="0"/>
          </a:p>
        </p:txBody>
      </p:sp>
      <p:sp>
        <p:nvSpPr>
          <p:cNvPr id="37" name="Text 7">
            <a:extLst>
              <a:ext uri="{FF2B5EF4-FFF2-40B4-BE49-F238E27FC236}">
                <a16:creationId xmlns:a16="http://schemas.microsoft.com/office/drawing/2014/main" id="{3B895C05-0713-E5AC-FADD-6615014C2A7E}"/>
              </a:ext>
            </a:extLst>
          </p:cNvPr>
          <p:cNvSpPr txBox="1"/>
          <p:nvPr/>
        </p:nvSpPr>
        <p:spPr>
          <a:xfrm>
            <a:off x="4792980" y="1994187"/>
            <a:ext cx="3633470" cy="50292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entropy of charger NMKs? </a:t>
            </a:r>
            <a:b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they be recovered from the NID?</a:t>
            </a:r>
            <a:endParaRPr lang="en-US" sz="1200" dirty="0"/>
          </a:p>
        </p:txBody>
      </p:sp>
      <p:sp>
        <p:nvSpPr>
          <p:cNvPr id="38" name="Text 6">
            <a:extLst>
              <a:ext uri="{FF2B5EF4-FFF2-40B4-BE49-F238E27FC236}">
                <a16:creationId xmlns:a16="http://schemas.microsoft.com/office/drawing/2014/main" id="{C1BEDD21-D842-17BD-50AC-9EF30552C7C3}"/>
              </a:ext>
            </a:extLst>
          </p:cNvPr>
          <p:cNvSpPr txBox="1"/>
          <p:nvPr/>
        </p:nvSpPr>
        <p:spPr>
          <a:xfrm>
            <a:off x="4792980" y="2688891"/>
            <a:ext cx="2926080" cy="25122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" b="1" kern="0" spc="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HPGP</a:t>
            </a:r>
            <a:endParaRPr lang="en-US" sz="900" dirty="0"/>
          </a:p>
        </p:txBody>
      </p:sp>
      <p:sp>
        <p:nvSpPr>
          <p:cNvPr id="39" name="Text 7">
            <a:extLst>
              <a:ext uri="{FF2B5EF4-FFF2-40B4-BE49-F238E27FC236}">
                <a16:creationId xmlns:a16="http://schemas.microsoft.com/office/drawing/2014/main" id="{CD4CAC21-4ED8-E605-7A8D-AA98EBC0CF75}"/>
              </a:ext>
            </a:extLst>
          </p:cNvPr>
          <p:cNvSpPr txBox="1"/>
          <p:nvPr/>
        </p:nvSpPr>
        <p:spPr>
          <a:xfrm>
            <a:off x="4792980" y="2900725"/>
            <a:ext cx="3633470" cy="50292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ko-KR" sz="1200" dirty="0" err="1"/>
              <a:t>What</a:t>
            </a:r>
            <a:r>
              <a:rPr lang="ko-KR" altLang="ko-KR" sz="1200" dirty="0"/>
              <a:t> </a:t>
            </a:r>
            <a:r>
              <a:rPr lang="ko-KR" altLang="ko-KR" sz="1200" dirty="0" err="1"/>
              <a:t>chip</a:t>
            </a:r>
            <a:r>
              <a:rPr lang="ko-KR" altLang="ko-KR" sz="1200" dirty="0"/>
              <a:t> and </a:t>
            </a:r>
            <a:r>
              <a:rPr lang="ko-KR" altLang="ko-KR" sz="1200" dirty="0" err="1"/>
              <a:t>firmware</a:t>
            </a:r>
            <a:r>
              <a:rPr lang="ko-KR" altLang="ko-KR" sz="1200" dirty="0"/>
              <a:t> </a:t>
            </a:r>
            <a:r>
              <a:rPr lang="ko-KR" altLang="ko-KR" sz="1200" dirty="0" err="1"/>
              <a:t>versions</a:t>
            </a:r>
            <a:r>
              <a:rPr lang="ko-KR" altLang="ko-KR" sz="1200" dirty="0"/>
              <a:t> </a:t>
            </a:r>
            <a:r>
              <a:rPr lang="ko-KR" altLang="ko-KR" sz="1200" dirty="0" err="1"/>
              <a:t>do</a:t>
            </a:r>
            <a:r>
              <a:rPr lang="ko-KR" altLang="ko-KR" sz="1200" dirty="0"/>
              <a:t> HPGP </a:t>
            </a:r>
            <a:r>
              <a:rPr lang="ko-KR" altLang="ko-KR" sz="1200" dirty="0" err="1"/>
              <a:t>modems</a:t>
            </a:r>
            <a:r>
              <a:rPr lang="ko-KR" altLang="ko-KR" sz="1200" dirty="0"/>
              <a:t> </a:t>
            </a:r>
            <a:r>
              <a:rPr lang="ko-KR" altLang="ko-KR" sz="1200" dirty="0" err="1"/>
              <a:t>in</a:t>
            </a:r>
            <a:r>
              <a:rPr lang="ko-KR" altLang="ko-KR" sz="1200" dirty="0"/>
              <a:t> </a:t>
            </a:r>
            <a:r>
              <a:rPr lang="ko-KR" altLang="ko-KR" sz="1200" dirty="0" err="1"/>
              <a:t>chargers</a:t>
            </a:r>
            <a:r>
              <a:rPr lang="ko-KR" altLang="ko-KR" sz="1200" dirty="0"/>
              <a:t> </a:t>
            </a:r>
            <a:r>
              <a:rPr lang="ko-KR" altLang="ko-KR" sz="1200" dirty="0" err="1"/>
              <a:t>use</a:t>
            </a:r>
            <a:r>
              <a:rPr lang="ko-KR" altLang="ko-KR" sz="1200" dirty="0"/>
              <a:t>?</a:t>
            </a:r>
            <a:endParaRPr lang="en-US" sz="1200" dirty="0"/>
          </a:p>
        </p:txBody>
      </p:sp>
      <p:sp>
        <p:nvSpPr>
          <p:cNvPr id="40" name="Text 6">
            <a:extLst>
              <a:ext uri="{FF2B5EF4-FFF2-40B4-BE49-F238E27FC236}">
                <a16:creationId xmlns:a16="http://schemas.microsoft.com/office/drawing/2014/main" id="{0A1DB823-3EDE-BB56-4F92-D59A51BDAC4B}"/>
              </a:ext>
            </a:extLst>
          </p:cNvPr>
          <p:cNvSpPr txBox="1"/>
          <p:nvPr/>
        </p:nvSpPr>
        <p:spPr>
          <a:xfrm>
            <a:off x="4792980" y="3597841"/>
            <a:ext cx="2926080" cy="25122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" b="1" kern="0" spc="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</a:t>
            </a:r>
            <a:endParaRPr lang="en-US" sz="900" dirty="0"/>
          </a:p>
        </p:txBody>
      </p:sp>
      <p:sp>
        <p:nvSpPr>
          <p:cNvPr id="41" name="Text 7">
            <a:extLst>
              <a:ext uri="{FF2B5EF4-FFF2-40B4-BE49-F238E27FC236}">
                <a16:creationId xmlns:a16="http://schemas.microsoft.com/office/drawing/2014/main" id="{F642603B-39D4-E258-FA21-49BC60EB460C}"/>
              </a:ext>
            </a:extLst>
          </p:cNvPr>
          <p:cNvSpPr txBox="1"/>
          <p:nvPr/>
        </p:nvSpPr>
        <p:spPr>
          <a:xfrm>
            <a:off x="4792980" y="3809675"/>
            <a:ext cx="3633470" cy="50292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chargers support TLS, </a:t>
            </a:r>
            <a:b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have any deprecated non-TLS sessions?</a:t>
            </a:r>
            <a:endParaRPr lang="en-US" sz="1200" dirty="0"/>
          </a:p>
        </p:txBody>
      </p:sp>
      <p:sp>
        <p:nvSpPr>
          <p:cNvPr id="42" name="Text 6">
            <a:extLst>
              <a:ext uri="{FF2B5EF4-FFF2-40B4-BE49-F238E27FC236}">
                <a16:creationId xmlns:a16="http://schemas.microsoft.com/office/drawing/2014/main" id="{90B6CB32-0919-3E9A-1AB8-7FC78FFA358C}"/>
              </a:ext>
            </a:extLst>
          </p:cNvPr>
          <p:cNvSpPr txBox="1"/>
          <p:nvPr/>
        </p:nvSpPr>
        <p:spPr>
          <a:xfrm>
            <a:off x="4792980" y="4519748"/>
            <a:ext cx="2926080" cy="25122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" b="1" kern="0" spc="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</a:t>
            </a:r>
            <a:endParaRPr lang="en-US" sz="900" dirty="0"/>
          </a:p>
        </p:txBody>
      </p:sp>
      <p:sp>
        <p:nvSpPr>
          <p:cNvPr id="43" name="Text 7">
            <a:extLst>
              <a:ext uri="{FF2B5EF4-FFF2-40B4-BE49-F238E27FC236}">
                <a16:creationId xmlns:a16="http://schemas.microsoft.com/office/drawing/2014/main" id="{05E4CF63-1065-D475-2FCE-C0183871CEDA}"/>
              </a:ext>
            </a:extLst>
          </p:cNvPr>
          <p:cNvSpPr txBox="1"/>
          <p:nvPr/>
        </p:nvSpPr>
        <p:spPr>
          <a:xfrm>
            <a:off x="4792980" y="4731582"/>
            <a:ext cx="3820668" cy="50292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is it implemented?</a:t>
            </a:r>
          </a:p>
          <a:p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r>
              <a:rPr lang="en-US" altLang="ko-KR" sz="1200" dirty="0"/>
              <a:t>the version, cipher, certificate configuration secure?)</a:t>
            </a:r>
            <a:endParaRPr lang="en-US" sz="1200" dirty="0"/>
          </a:p>
        </p:txBody>
      </p:sp>
      <p:sp>
        <p:nvSpPr>
          <p:cNvPr id="44" name="Text 6">
            <a:extLst>
              <a:ext uri="{FF2B5EF4-FFF2-40B4-BE49-F238E27FC236}">
                <a16:creationId xmlns:a16="http://schemas.microsoft.com/office/drawing/2014/main" id="{3CD1930E-B114-ED8E-E445-42535CEC91E4}"/>
              </a:ext>
            </a:extLst>
          </p:cNvPr>
          <p:cNvSpPr txBox="1"/>
          <p:nvPr/>
        </p:nvSpPr>
        <p:spPr>
          <a:xfrm>
            <a:off x="4792980" y="5462387"/>
            <a:ext cx="2926080" cy="25122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dirty="0"/>
              <a:t>Application</a:t>
            </a:r>
            <a:endParaRPr lang="en-US" sz="900" dirty="0"/>
          </a:p>
        </p:txBody>
      </p:sp>
      <p:sp>
        <p:nvSpPr>
          <p:cNvPr id="45" name="Text 7">
            <a:extLst>
              <a:ext uri="{FF2B5EF4-FFF2-40B4-BE49-F238E27FC236}">
                <a16:creationId xmlns:a16="http://schemas.microsoft.com/office/drawing/2014/main" id="{0DC63275-62D9-7A53-0904-B716C4D08F99}"/>
              </a:ext>
            </a:extLst>
          </p:cNvPr>
          <p:cNvSpPr txBox="1"/>
          <p:nvPr/>
        </p:nvSpPr>
        <p:spPr>
          <a:xfrm>
            <a:off x="4792980" y="5674221"/>
            <a:ext cx="3633470" cy="50292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CCS protocol versions do chargers and vehicles support?</a:t>
            </a:r>
            <a:endParaRPr lang="en-US" sz="1200" dirty="0"/>
          </a:p>
        </p:txBody>
      </p:sp>
      <p:sp>
        <p:nvSpPr>
          <p:cNvPr id="46" name="화살표: 아래쪽 45">
            <a:extLst>
              <a:ext uri="{FF2B5EF4-FFF2-40B4-BE49-F238E27FC236}">
                <a16:creationId xmlns:a16="http://schemas.microsoft.com/office/drawing/2014/main" id="{79A21146-D3E1-6BAE-6485-12492B3AEF3E}"/>
              </a:ext>
            </a:extLst>
          </p:cNvPr>
          <p:cNvSpPr/>
          <p:nvPr/>
        </p:nvSpPr>
        <p:spPr>
          <a:xfrm>
            <a:off x="6156198" y="1535590"/>
            <a:ext cx="342900" cy="152390"/>
          </a:xfrm>
          <a:prstGeom prst="downArrow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6649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A5224-5F1B-8413-D44E-0F342B741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">
            <a:extLst>
              <a:ext uri="{FF2B5EF4-FFF2-40B4-BE49-F238E27FC236}">
                <a16:creationId xmlns:a16="http://schemas.microsoft.com/office/drawing/2014/main" id="{5C8F3E32-473F-9765-D559-D7210A47B044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65770CFB-662D-CDF5-26DD-A1C19482327E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0000" lnSpcReduction="20000"/>
          </a:bodyPr>
          <a:lstStyle/>
          <a:p>
            <a: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What is the entropy of charger NMKs? </a:t>
            </a:r>
            <a:b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they be recovered from the NID?</a:t>
            </a:r>
          </a:p>
        </p:txBody>
      </p:sp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AA90564D-BEE3-0AD7-CAD2-E838CDED0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7</a:t>
            </a:fld>
            <a:endParaRPr lang="ko-KR" altLang="en-US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CF0BAE95-582F-E39F-6A37-C5A1F2F1282B}"/>
              </a:ext>
            </a:extLst>
          </p:cNvPr>
          <p:cNvSpPr/>
          <p:nvPr/>
        </p:nvSpPr>
        <p:spPr>
          <a:xfrm>
            <a:off x="457200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B456D6D6-C990-9A06-3CB1-9CB98D1C2CC0}"/>
              </a:ext>
            </a:extLst>
          </p:cNvPr>
          <p:cNvSpPr txBox="1"/>
          <p:nvPr/>
        </p:nvSpPr>
        <p:spPr>
          <a:xfrm>
            <a:off x="457200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Signaling</a:t>
            </a:r>
            <a:endParaRPr lang="en-US" sz="950" dirty="0"/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F75E2948-C3E2-FDC2-9635-9ED3262800FC}"/>
              </a:ext>
            </a:extLst>
          </p:cNvPr>
          <p:cNvSpPr/>
          <p:nvPr/>
        </p:nvSpPr>
        <p:spPr>
          <a:xfrm>
            <a:off x="3224784" y="1467612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09385F4E-3741-A5B8-FF37-54F61A035D3B}"/>
              </a:ext>
            </a:extLst>
          </p:cNvPr>
          <p:cNvSpPr txBox="1"/>
          <p:nvPr/>
        </p:nvSpPr>
        <p:spPr>
          <a:xfrm>
            <a:off x="3224784" y="1467612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HPGP</a:t>
            </a:r>
            <a:endParaRPr lang="en-US" sz="950" dirty="0"/>
          </a:p>
        </p:txBody>
      </p:sp>
      <p:sp>
        <p:nvSpPr>
          <p:cNvPr id="12" name="Shape 6">
            <a:extLst>
              <a:ext uri="{FF2B5EF4-FFF2-40B4-BE49-F238E27FC236}">
                <a16:creationId xmlns:a16="http://schemas.microsoft.com/office/drawing/2014/main" id="{F1CD4459-F832-AC55-E175-688236E24D80}"/>
              </a:ext>
            </a:extLst>
          </p:cNvPr>
          <p:cNvSpPr/>
          <p:nvPr/>
        </p:nvSpPr>
        <p:spPr>
          <a:xfrm>
            <a:off x="1840992" y="1463040"/>
            <a:ext cx="1310640" cy="36576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5B6F8CDA-F19E-A4CB-0D78-3795DE8DA21D}"/>
              </a:ext>
            </a:extLst>
          </p:cNvPr>
          <p:cNvSpPr txBox="1"/>
          <p:nvPr/>
        </p:nvSpPr>
        <p:spPr>
          <a:xfrm>
            <a:off x="1840992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SLAC</a:t>
            </a:r>
            <a:endParaRPr lang="en-US" sz="950" dirty="0"/>
          </a:p>
        </p:txBody>
      </p:sp>
      <p:sp>
        <p:nvSpPr>
          <p:cNvPr id="18" name="Shape 8">
            <a:extLst>
              <a:ext uri="{FF2B5EF4-FFF2-40B4-BE49-F238E27FC236}">
                <a16:creationId xmlns:a16="http://schemas.microsoft.com/office/drawing/2014/main" id="{35F041C7-A8D3-0AB6-B9A3-143F11B2D79E}"/>
              </a:ext>
            </a:extLst>
          </p:cNvPr>
          <p:cNvSpPr/>
          <p:nvPr/>
        </p:nvSpPr>
        <p:spPr>
          <a:xfrm>
            <a:off x="4608576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8" name="Text 9">
            <a:extLst>
              <a:ext uri="{FF2B5EF4-FFF2-40B4-BE49-F238E27FC236}">
                <a16:creationId xmlns:a16="http://schemas.microsoft.com/office/drawing/2014/main" id="{0D862A6B-3796-7BA7-8E8C-91D877F0ECCE}"/>
              </a:ext>
            </a:extLst>
          </p:cNvPr>
          <p:cNvSpPr txBox="1"/>
          <p:nvPr/>
        </p:nvSpPr>
        <p:spPr>
          <a:xfrm>
            <a:off x="4608576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SDP</a:t>
            </a:r>
            <a:endParaRPr lang="en-US" sz="950" dirty="0"/>
          </a:p>
        </p:txBody>
      </p:sp>
      <p:sp>
        <p:nvSpPr>
          <p:cNvPr id="50" name="Shape 10">
            <a:extLst>
              <a:ext uri="{FF2B5EF4-FFF2-40B4-BE49-F238E27FC236}">
                <a16:creationId xmlns:a16="http://schemas.microsoft.com/office/drawing/2014/main" id="{1865344B-A07A-1E57-7E4E-AA23335354C4}"/>
              </a:ext>
            </a:extLst>
          </p:cNvPr>
          <p:cNvSpPr/>
          <p:nvPr/>
        </p:nvSpPr>
        <p:spPr>
          <a:xfrm>
            <a:off x="5992368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2" name="Text 11">
            <a:extLst>
              <a:ext uri="{FF2B5EF4-FFF2-40B4-BE49-F238E27FC236}">
                <a16:creationId xmlns:a16="http://schemas.microsoft.com/office/drawing/2014/main" id="{6CCF30F0-3460-3473-070D-AE7E9100D029}"/>
              </a:ext>
            </a:extLst>
          </p:cNvPr>
          <p:cNvSpPr txBox="1"/>
          <p:nvPr/>
        </p:nvSpPr>
        <p:spPr>
          <a:xfrm>
            <a:off x="5992368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</a:t>
            </a:r>
            <a:endParaRPr lang="en-US" sz="950" dirty="0"/>
          </a:p>
        </p:txBody>
      </p:sp>
      <p:sp>
        <p:nvSpPr>
          <p:cNvPr id="54" name="Shape 12">
            <a:extLst>
              <a:ext uri="{FF2B5EF4-FFF2-40B4-BE49-F238E27FC236}">
                <a16:creationId xmlns:a16="http://schemas.microsoft.com/office/drawing/2014/main" id="{2B9AAD83-9611-C8F6-8A9B-F11F89010601}"/>
              </a:ext>
            </a:extLst>
          </p:cNvPr>
          <p:cNvSpPr/>
          <p:nvPr/>
        </p:nvSpPr>
        <p:spPr>
          <a:xfrm>
            <a:off x="7376160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6" name="Text 13">
            <a:extLst>
              <a:ext uri="{FF2B5EF4-FFF2-40B4-BE49-F238E27FC236}">
                <a16:creationId xmlns:a16="http://schemas.microsoft.com/office/drawing/2014/main" id="{629A4F0A-77B2-749A-22F6-C26570073541}"/>
              </a:ext>
            </a:extLst>
          </p:cNvPr>
          <p:cNvSpPr txBox="1"/>
          <p:nvPr/>
        </p:nvSpPr>
        <p:spPr>
          <a:xfrm>
            <a:off x="7376160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V2G</a:t>
            </a:r>
            <a:endParaRPr lang="en-US" sz="950" dirty="0"/>
          </a:p>
        </p:txBody>
      </p:sp>
      <p:sp>
        <p:nvSpPr>
          <p:cNvPr id="58" name="Text 14">
            <a:extLst>
              <a:ext uri="{FF2B5EF4-FFF2-40B4-BE49-F238E27FC236}">
                <a16:creationId xmlns:a16="http://schemas.microsoft.com/office/drawing/2014/main" id="{E2E93D51-7BBF-C00E-88F4-291374B66043}"/>
              </a:ext>
            </a:extLst>
          </p:cNvPr>
          <p:cNvSpPr txBox="1"/>
          <p:nvPr/>
        </p:nvSpPr>
        <p:spPr>
          <a:xfrm>
            <a:off x="457200" y="1901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different ways an attacker can end up with the NMK.</a:t>
            </a:r>
            <a:endParaRPr lang="en-US" sz="1150" dirty="0"/>
          </a:p>
        </p:txBody>
      </p:sp>
      <p:sp>
        <p:nvSpPr>
          <p:cNvPr id="60" name="Text 15">
            <a:extLst>
              <a:ext uri="{FF2B5EF4-FFF2-40B4-BE49-F238E27FC236}">
                <a16:creationId xmlns:a16="http://schemas.microsoft.com/office/drawing/2014/main" id="{5C25765A-87A6-9E64-580F-FC78C70207AD}"/>
              </a:ext>
            </a:extLst>
          </p:cNvPr>
          <p:cNvSpPr txBox="1"/>
          <p:nvPr/>
        </p:nvSpPr>
        <p:spPr>
          <a:xfrm>
            <a:off x="457200" y="228600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AT SESSION START — SLAC</a:t>
            </a:r>
            <a:endParaRPr lang="en-US" sz="950" dirty="0"/>
          </a:p>
        </p:txBody>
      </p:sp>
      <p:sp>
        <p:nvSpPr>
          <p:cNvPr id="62" name="Shape 16">
            <a:extLst>
              <a:ext uri="{FF2B5EF4-FFF2-40B4-BE49-F238E27FC236}">
                <a16:creationId xmlns:a16="http://schemas.microsoft.com/office/drawing/2014/main" id="{DC75728C-73C8-3E0C-3BC4-1C7677AAE6E6}"/>
              </a:ext>
            </a:extLst>
          </p:cNvPr>
          <p:cNvSpPr/>
          <p:nvPr/>
        </p:nvSpPr>
        <p:spPr>
          <a:xfrm>
            <a:off x="457200" y="2606040"/>
            <a:ext cx="1828800" cy="457200"/>
          </a:xfrm>
          <a:prstGeom prst="rect">
            <a:avLst/>
          </a:prstGeom>
          <a:solidFill>
            <a:srgbClr val="37415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4" name="Text 17">
            <a:extLst>
              <a:ext uri="{FF2B5EF4-FFF2-40B4-BE49-F238E27FC236}">
                <a16:creationId xmlns:a16="http://schemas.microsoft.com/office/drawing/2014/main" id="{0F3A3419-6CEB-0979-3E18-CD36A2DCFE39}"/>
              </a:ext>
            </a:extLst>
          </p:cNvPr>
          <p:cNvSpPr txBox="1"/>
          <p:nvPr/>
        </p:nvSpPr>
        <p:spPr>
          <a:xfrm>
            <a:off x="457200" y="260604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Charger</a:t>
            </a:r>
            <a:endParaRPr lang="en-US" sz="1100" dirty="0"/>
          </a:p>
        </p:txBody>
      </p:sp>
      <p:sp>
        <p:nvSpPr>
          <p:cNvPr id="66" name="Shape 18">
            <a:extLst>
              <a:ext uri="{FF2B5EF4-FFF2-40B4-BE49-F238E27FC236}">
                <a16:creationId xmlns:a16="http://schemas.microsoft.com/office/drawing/2014/main" id="{1333B8D2-D6B8-E476-AD35-604F4FF8D85C}"/>
              </a:ext>
            </a:extLst>
          </p:cNvPr>
          <p:cNvSpPr/>
          <p:nvPr/>
        </p:nvSpPr>
        <p:spPr>
          <a:xfrm>
            <a:off x="6858000" y="2606040"/>
            <a:ext cx="1828800" cy="457200"/>
          </a:xfrm>
          <a:prstGeom prst="rect">
            <a:avLst/>
          </a:prstGeom>
          <a:solidFill>
            <a:srgbClr val="37415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8" name="Text 19">
            <a:extLst>
              <a:ext uri="{FF2B5EF4-FFF2-40B4-BE49-F238E27FC236}">
                <a16:creationId xmlns:a16="http://schemas.microsoft.com/office/drawing/2014/main" id="{34962F4E-7696-0C1C-B4EC-78BAD95B7FB8}"/>
              </a:ext>
            </a:extLst>
          </p:cNvPr>
          <p:cNvSpPr txBox="1"/>
          <p:nvPr/>
        </p:nvSpPr>
        <p:spPr>
          <a:xfrm>
            <a:off x="6858000" y="260604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Vehicle</a:t>
            </a:r>
            <a:endParaRPr lang="en-US" sz="1100" dirty="0"/>
          </a:p>
        </p:txBody>
      </p:sp>
      <p:sp>
        <p:nvSpPr>
          <p:cNvPr id="70" name="Shape 20">
            <a:extLst>
              <a:ext uri="{FF2B5EF4-FFF2-40B4-BE49-F238E27FC236}">
                <a16:creationId xmlns:a16="http://schemas.microsoft.com/office/drawing/2014/main" id="{DECFDB20-8411-4CF8-C9BF-560230829118}"/>
              </a:ext>
            </a:extLst>
          </p:cNvPr>
          <p:cNvSpPr/>
          <p:nvPr/>
        </p:nvSpPr>
        <p:spPr>
          <a:xfrm>
            <a:off x="2286000" y="2834640"/>
            <a:ext cx="4572000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2" name="Text 21">
            <a:extLst>
              <a:ext uri="{FF2B5EF4-FFF2-40B4-BE49-F238E27FC236}">
                <a16:creationId xmlns:a16="http://schemas.microsoft.com/office/drawing/2014/main" id="{6F315D73-0BA0-00D7-E44C-FB2B2AB02C91}"/>
              </a:ext>
            </a:extLst>
          </p:cNvPr>
          <p:cNvSpPr txBox="1"/>
          <p:nvPr/>
        </p:nvSpPr>
        <p:spPr>
          <a:xfrm>
            <a:off x="2286000" y="2350008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NMK sent in cleartext</a:t>
            </a:r>
            <a:endParaRPr lang="en-US" sz="950" dirty="0"/>
          </a:p>
        </p:txBody>
      </p:sp>
      <p:sp>
        <p:nvSpPr>
          <p:cNvPr id="74" name="Shape 22">
            <a:extLst>
              <a:ext uri="{FF2B5EF4-FFF2-40B4-BE49-F238E27FC236}">
                <a16:creationId xmlns:a16="http://schemas.microsoft.com/office/drawing/2014/main" id="{59B473C7-EA09-C80D-17AB-44910CA2A622}"/>
              </a:ext>
            </a:extLst>
          </p:cNvPr>
          <p:cNvSpPr/>
          <p:nvPr/>
        </p:nvSpPr>
        <p:spPr>
          <a:xfrm>
            <a:off x="4572000" y="2880360"/>
            <a:ext cx="0" cy="502920"/>
          </a:xfrm>
          <a:prstGeom prst="line">
            <a:avLst/>
          </a:prstGeom>
          <a:noFill/>
          <a:ln w="19050">
            <a:solidFill>
              <a:srgbClr val="9B1C1C"/>
            </a:solidFill>
            <a:prstDash val="dash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6" name="Shape 23">
            <a:extLst>
              <a:ext uri="{FF2B5EF4-FFF2-40B4-BE49-F238E27FC236}">
                <a16:creationId xmlns:a16="http://schemas.microsoft.com/office/drawing/2014/main" id="{9A35D53B-3712-D1A6-CE6C-31CDC172208B}"/>
              </a:ext>
            </a:extLst>
          </p:cNvPr>
          <p:cNvSpPr/>
          <p:nvPr/>
        </p:nvSpPr>
        <p:spPr>
          <a:xfrm>
            <a:off x="3337560" y="3383280"/>
            <a:ext cx="2468880" cy="43891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8" name="Text 24">
            <a:extLst>
              <a:ext uri="{FF2B5EF4-FFF2-40B4-BE49-F238E27FC236}">
                <a16:creationId xmlns:a16="http://schemas.microsoft.com/office/drawing/2014/main" id="{7D29B1DC-9E74-EE01-C87B-61B450584558}"/>
              </a:ext>
            </a:extLst>
          </p:cNvPr>
          <p:cNvSpPr txBox="1"/>
          <p:nvPr/>
        </p:nvSpPr>
        <p:spPr>
          <a:xfrm>
            <a:off x="3337560" y="3383280"/>
            <a:ext cx="2468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Eavesdropper — captures the NMK directly</a:t>
            </a:r>
            <a:endParaRPr lang="en-US" sz="950" dirty="0"/>
          </a:p>
        </p:txBody>
      </p:sp>
      <p:sp>
        <p:nvSpPr>
          <p:cNvPr id="80" name="Text 25">
            <a:extLst>
              <a:ext uri="{FF2B5EF4-FFF2-40B4-BE49-F238E27FC236}">
                <a16:creationId xmlns:a16="http://schemas.microsoft.com/office/drawing/2014/main" id="{B8FACC41-73A9-FB96-D873-93337020BB54}"/>
              </a:ext>
            </a:extLst>
          </p:cNvPr>
          <p:cNvSpPr txBox="1"/>
          <p:nvPr/>
        </p:nvSpPr>
        <p:spPr>
          <a:xfrm>
            <a:off x="457200" y="397764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FOR THE REST OF THE SESSION</a:t>
            </a:r>
            <a:endParaRPr lang="en-US" sz="950" dirty="0"/>
          </a:p>
        </p:txBody>
      </p:sp>
      <p:sp>
        <p:nvSpPr>
          <p:cNvPr id="82" name="Shape 26">
            <a:extLst>
              <a:ext uri="{FF2B5EF4-FFF2-40B4-BE49-F238E27FC236}">
                <a16:creationId xmlns:a16="http://schemas.microsoft.com/office/drawing/2014/main" id="{1E1E7D91-7AA4-D523-C72F-869EA882A7B1}"/>
              </a:ext>
            </a:extLst>
          </p:cNvPr>
          <p:cNvSpPr/>
          <p:nvPr/>
        </p:nvSpPr>
        <p:spPr>
          <a:xfrm>
            <a:off x="457200" y="4251960"/>
            <a:ext cx="1417320" cy="50292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4" name="Text 27">
            <a:extLst>
              <a:ext uri="{FF2B5EF4-FFF2-40B4-BE49-F238E27FC236}">
                <a16:creationId xmlns:a16="http://schemas.microsoft.com/office/drawing/2014/main" id="{4390E321-17C7-7BF7-4BB8-02C5388A68EA}"/>
              </a:ext>
            </a:extLst>
          </p:cNvPr>
          <p:cNvSpPr txBox="1"/>
          <p:nvPr/>
        </p:nvSpPr>
        <p:spPr>
          <a:xfrm>
            <a:off x="457200" y="4251960"/>
            <a:ext cx="1417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NMK</a:t>
            </a:r>
            <a:endParaRPr lang="en-US" sz="1000" dirty="0"/>
          </a:p>
        </p:txBody>
      </p:sp>
      <p:sp>
        <p:nvSpPr>
          <p:cNvPr id="86" name="Shape 28">
            <a:extLst>
              <a:ext uri="{FF2B5EF4-FFF2-40B4-BE49-F238E27FC236}">
                <a16:creationId xmlns:a16="http://schemas.microsoft.com/office/drawing/2014/main" id="{C7626644-123D-FE6D-9986-2E7CBA7FCB6F}"/>
              </a:ext>
            </a:extLst>
          </p:cNvPr>
          <p:cNvSpPr/>
          <p:nvPr/>
        </p:nvSpPr>
        <p:spPr>
          <a:xfrm>
            <a:off x="1874520" y="4503420"/>
            <a:ext cx="274320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8" name="Shape 29">
            <a:extLst>
              <a:ext uri="{FF2B5EF4-FFF2-40B4-BE49-F238E27FC236}">
                <a16:creationId xmlns:a16="http://schemas.microsoft.com/office/drawing/2014/main" id="{91C6E22A-B9F8-5AD7-F278-B18F123F413F}"/>
              </a:ext>
            </a:extLst>
          </p:cNvPr>
          <p:cNvSpPr/>
          <p:nvPr/>
        </p:nvSpPr>
        <p:spPr>
          <a:xfrm>
            <a:off x="2148840" y="4251960"/>
            <a:ext cx="1417320" cy="502920"/>
          </a:xfrm>
          <a:prstGeom prst="rect">
            <a:avLst/>
          </a:prstGeom>
          <a:solidFill>
            <a:srgbClr val="6B728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0" name="Text 30">
            <a:extLst>
              <a:ext uri="{FF2B5EF4-FFF2-40B4-BE49-F238E27FC236}">
                <a16:creationId xmlns:a16="http://schemas.microsoft.com/office/drawing/2014/main" id="{F6B1B995-C518-4636-6F98-88B9B74F9536}"/>
              </a:ext>
            </a:extLst>
          </p:cNvPr>
          <p:cNvSpPr txBox="1"/>
          <p:nvPr/>
        </p:nvSpPr>
        <p:spPr>
          <a:xfrm>
            <a:off x="2148840" y="4251960"/>
            <a:ext cx="1417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PBKDF1</a:t>
            </a:r>
            <a:endParaRPr lang="en-US" sz="1000" dirty="0"/>
          </a:p>
        </p:txBody>
      </p:sp>
      <p:sp>
        <p:nvSpPr>
          <p:cNvPr id="92" name="Shape 31">
            <a:extLst>
              <a:ext uri="{FF2B5EF4-FFF2-40B4-BE49-F238E27FC236}">
                <a16:creationId xmlns:a16="http://schemas.microsoft.com/office/drawing/2014/main" id="{84605C52-5216-A0C7-B431-BE1F5AD889B7}"/>
              </a:ext>
            </a:extLst>
          </p:cNvPr>
          <p:cNvSpPr/>
          <p:nvPr/>
        </p:nvSpPr>
        <p:spPr>
          <a:xfrm>
            <a:off x="3566160" y="4503420"/>
            <a:ext cx="274320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4" name="Shape 32">
            <a:extLst>
              <a:ext uri="{FF2B5EF4-FFF2-40B4-BE49-F238E27FC236}">
                <a16:creationId xmlns:a16="http://schemas.microsoft.com/office/drawing/2014/main" id="{8C0EE13D-1CB3-77B9-BA71-64C6ECF024F9}"/>
              </a:ext>
            </a:extLst>
          </p:cNvPr>
          <p:cNvSpPr/>
          <p:nvPr/>
        </p:nvSpPr>
        <p:spPr>
          <a:xfrm>
            <a:off x="3840480" y="4251960"/>
            <a:ext cx="1417320" cy="502920"/>
          </a:xfrm>
          <a:prstGeom prst="rect">
            <a:avLst/>
          </a:prstGeom>
          <a:solidFill>
            <a:srgbClr val="37415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6" name="Text 33">
            <a:extLst>
              <a:ext uri="{FF2B5EF4-FFF2-40B4-BE49-F238E27FC236}">
                <a16:creationId xmlns:a16="http://schemas.microsoft.com/office/drawing/2014/main" id="{568D6ED5-AEED-036A-66CA-CB0A1BA778E4}"/>
              </a:ext>
            </a:extLst>
          </p:cNvPr>
          <p:cNvSpPr txBox="1"/>
          <p:nvPr/>
        </p:nvSpPr>
        <p:spPr>
          <a:xfrm>
            <a:off x="3840480" y="4251960"/>
            <a:ext cx="1417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NID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(54-bit)</a:t>
            </a:r>
            <a:endParaRPr lang="en-US" sz="1000" dirty="0"/>
          </a:p>
        </p:txBody>
      </p:sp>
      <p:sp>
        <p:nvSpPr>
          <p:cNvPr id="98" name="Text 34">
            <a:extLst>
              <a:ext uri="{FF2B5EF4-FFF2-40B4-BE49-F238E27FC236}">
                <a16:creationId xmlns:a16="http://schemas.microsoft.com/office/drawing/2014/main" id="{8BF2E09C-570D-BD71-B26C-F031A44ECA88}"/>
              </a:ext>
            </a:extLst>
          </p:cNvPr>
          <p:cNvSpPr txBox="1"/>
          <p:nvPr/>
        </p:nvSpPr>
        <p:spPr>
          <a:xfrm>
            <a:off x="5394960" y="4251960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broadcast every beacon, unencrypted, all session</a:t>
            </a:r>
            <a:endParaRPr lang="en-US" sz="1000" dirty="0"/>
          </a:p>
        </p:txBody>
      </p:sp>
      <p:sp>
        <p:nvSpPr>
          <p:cNvPr id="100" name="Shape 35">
            <a:extLst>
              <a:ext uri="{FF2B5EF4-FFF2-40B4-BE49-F238E27FC236}">
                <a16:creationId xmlns:a16="http://schemas.microsoft.com/office/drawing/2014/main" id="{E133FC0D-9FD8-4768-E732-8CA0149D646B}"/>
              </a:ext>
            </a:extLst>
          </p:cNvPr>
          <p:cNvSpPr/>
          <p:nvPr/>
        </p:nvSpPr>
        <p:spPr>
          <a:xfrm>
            <a:off x="4549140" y="4754880"/>
            <a:ext cx="0" cy="320040"/>
          </a:xfrm>
          <a:prstGeom prst="line">
            <a:avLst/>
          </a:prstGeom>
          <a:noFill/>
          <a:ln w="19050">
            <a:solidFill>
              <a:srgbClr val="9B1C1C"/>
            </a:solidFill>
            <a:prstDash val="dash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2" name="Shape 36">
            <a:extLst>
              <a:ext uri="{FF2B5EF4-FFF2-40B4-BE49-F238E27FC236}">
                <a16:creationId xmlns:a16="http://schemas.microsoft.com/office/drawing/2014/main" id="{4F02E94A-AC95-8CF6-0C8F-928FA434707A}"/>
              </a:ext>
            </a:extLst>
          </p:cNvPr>
          <p:cNvSpPr/>
          <p:nvPr/>
        </p:nvSpPr>
        <p:spPr>
          <a:xfrm>
            <a:off x="1920240" y="5120640"/>
            <a:ext cx="4023360" cy="45720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4" name="Text 37">
            <a:extLst>
              <a:ext uri="{FF2B5EF4-FFF2-40B4-BE49-F238E27FC236}">
                <a16:creationId xmlns:a16="http://schemas.microsoft.com/office/drawing/2014/main" id="{14FA1A02-336B-6643-A4FF-50E7019E504F}"/>
              </a:ext>
            </a:extLst>
          </p:cNvPr>
          <p:cNvSpPr txBox="1"/>
          <p:nvPr/>
        </p:nvSpPr>
        <p:spPr>
          <a:xfrm>
            <a:off x="1965960" y="512064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Attacker — guesses NMK candidates, hashes via PBKDF1, compares</a:t>
            </a:r>
            <a:endParaRPr lang="en-US" sz="950" dirty="0"/>
          </a:p>
        </p:txBody>
      </p:sp>
      <p:sp>
        <p:nvSpPr>
          <p:cNvPr id="106" name="Text 38">
            <a:extLst>
              <a:ext uri="{FF2B5EF4-FFF2-40B4-BE49-F238E27FC236}">
                <a16:creationId xmlns:a16="http://schemas.microsoft.com/office/drawing/2014/main" id="{6D51834C-7627-9B53-C38E-4705015BC562}"/>
              </a:ext>
            </a:extLst>
          </p:cNvPr>
          <p:cNvSpPr txBox="1"/>
          <p:nvPr/>
        </p:nvSpPr>
        <p:spPr>
          <a:xfrm>
            <a:off x="457200" y="5715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NMK has low entropy, that match is found offline — no need to be present at session start.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067450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6E26E-AAB6-1465-8D96-B8BFF1E7F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">
            <a:extLst>
              <a:ext uri="{FF2B5EF4-FFF2-40B4-BE49-F238E27FC236}">
                <a16:creationId xmlns:a16="http://schemas.microsoft.com/office/drawing/2014/main" id="{CAB67B08-A663-77DC-11BC-ABA2478DB907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ED4DA961-C5B3-B657-A176-58835CC65F84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0000" lnSpcReduction="20000"/>
          </a:bodyPr>
          <a:lstStyle/>
          <a:p>
            <a: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</a:t>
            </a:r>
            <a:r>
              <a:rPr lang="ko-KR" altLang="ko-KR" sz="2800" dirty="0" err="1"/>
              <a:t>What</a:t>
            </a:r>
            <a:r>
              <a:rPr lang="ko-KR" altLang="ko-KR" sz="2800" dirty="0"/>
              <a:t> </a:t>
            </a:r>
            <a:r>
              <a:rPr lang="ko-KR" altLang="ko-KR" sz="2800" dirty="0" err="1"/>
              <a:t>chip</a:t>
            </a:r>
            <a:r>
              <a:rPr lang="ko-KR" altLang="ko-KR" sz="2800" dirty="0"/>
              <a:t> and </a:t>
            </a:r>
            <a:r>
              <a:rPr lang="ko-KR" altLang="ko-KR" sz="2800" dirty="0" err="1"/>
              <a:t>firmware</a:t>
            </a:r>
            <a:r>
              <a:rPr lang="ko-KR" altLang="ko-KR" sz="2800" dirty="0"/>
              <a:t> </a:t>
            </a:r>
            <a:r>
              <a:rPr lang="ko-KR" altLang="ko-KR" sz="2800" dirty="0" err="1"/>
              <a:t>versions</a:t>
            </a:r>
            <a:r>
              <a:rPr lang="ko-KR" altLang="ko-KR" sz="2800" dirty="0"/>
              <a:t> </a:t>
            </a:r>
            <a:r>
              <a:rPr lang="ko-KR" altLang="ko-KR" sz="2800" dirty="0" err="1"/>
              <a:t>do</a:t>
            </a:r>
            <a:r>
              <a:rPr lang="ko-KR" altLang="ko-KR" sz="2800" dirty="0"/>
              <a:t> HPGP </a:t>
            </a:r>
            <a:r>
              <a:rPr lang="ko-KR" altLang="ko-KR" sz="2800" dirty="0" err="1"/>
              <a:t>modems</a:t>
            </a:r>
            <a:r>
              <a:rPr lang="ko-KR" altLang="ko-KR" sz="2800" dirty="0"/>
              <a:t> </a:t>
            </a:r>
            <a:r>
              <a:rPr lang="ko-KR" altLang="ko-KR" sz="2800" dirty="0" err="1"/>
              <a:t>in</a:t>
            </a:r>
            <a:r>
              <a:rPr lang="ko-KR" altLang="ko-KR" sz="2800" dirty="0"/>
              <a:t> </a:t>
            </a:r>
            <a:r>
              <a:rPr lang="ko-KR" altLang="ko-KR" sz="2800" dirty="0" err="1"/>
              <a:t>chargers</a:t>
            </a:r>
            <a:r>
              <a:rPr lang="ko-KR" altLang="ko-KR" sz="2800" dirty="0"/>
              <a:t> </a:t>
            </a:r>
            <a:r>
              <a:rPr lang="ko-KR" altLang="ko-KR" sz="2800" dirty="0" err="1"/>
              <a:t>use</a:t>
            </a:r>
            <a:r>
              <a:rPr lang="ko-KR" altLang="ko-KR" sz="2800" dirty="0"/>
              <a:t>?</a:t>
            </a:r>
            <a:endParaRPr lang="en-US" altLang="ko-KR" sz="2800" dirty="0"/>
          </a:p>
        </p:txBody>
      </p:sp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881F8AC2-7D57-6896-E78D-13572AB42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8</a:t>
            </a:fld>
            <a:endParaRPr lang="ko-KR" altLang="en-US" dirty="0"/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58A30B4D-7FBB-F5FA-77A7-4B82C9DBFB7B}"/>
              </a:ext>
            </a:extLst>
          </p:cNvPr>
          <p:cNvSpPr/>
          <p:nvPr/>
        </p:nvSpPr>
        <p:spPr>
          <a:xfrm>
            <a:off x="457200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72533D9F-31EB-2648-88A2-680F02ABC53C}"/>
              </a:ext>
            </a:extLst>
          </p:cNvPr>
          <p:cNvSpPr txBox="1"/>
          <p:nvPr/>
        </p:nvSpPr>
        <p:spPr>
          <a:xfrm>
            <a:off x="457200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Signaling</a:t>
            </a:r>
            <a:endParaRPr lang="en-US" sz="950" dirty="0"/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A9A909BF-18C0-63B5-11A3-192BEF96208A}"/>
              </a:ext>
            </a:extLst>
          </p:cNvPr>
          <p:cNvSpPr/>
          <p:nvPr/>
        </p:nvSpPr>
        <p:spPr>
          <a:xfrm>
            <a:off x="3224784" y="1463040"/>
            <a:ext cx="1310640" cy="36576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2B1D5FF4-F635-90BC-2FB5-9BDE1A7AB728}"/>
              </a:ext>
            </a:extLst>
          </p:cNvPr>
          <p:cNvSpPr txBox="1"/>
          <p:nvPr/>
        </p:nvSpPr>
        <p:spPr>
          <a:xfrm>
            <a:off x="3224784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HPGP</a:t>
            </a:r>
            <a:endParaRPr lang="en-US" sz="950" dirty="0"/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0E3B7349-4320-4DF9-A5AB-F4E477C548E6}"/>
              </a:ext>
            </a:extLst>
          </p:cNvPr>
          <p:cNvSpPr/>
          <p:nvPr/>
        </p:nvSpPr>
        <p:spPr>
          <a:xfrm>
            <a:off x="1840992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AA5137CE-3A2D-1162-9D67-896F9B0E95F1}"/>
              </a:ext>
            </a:extLst>
          </p:cNvPr>
          <p:cNvSpPr txBox="1"/>
          <p:nvPr/>
        </p:nvSpPr>
        <p:spPr>
          <a:xfrm>
            <a:off x="1840992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SLAC</a:t>
            </a:r>
            <a:endParaRPr lang="en-US" sz="950" dirty="0"/>
          </a:p>
        </p:txBody>
      </p:sp>
      <p:sp>
        <p:nvSpPr>
          <p:cNvPr id="25" name="Shape 8">
            <a:extLst>
              <a:ext uri="{FF2B5EF4-FFF2-40B4-BE49-F238E27FC236}">
                <a16:creationId xmlns:a16="http://schemas.microsoft.com/office/drawing/2014/main" id="{5289EC41-3660-A3D1-775A-690F0A1D0F2A}"/>
              </a:ext>
            </a:extLst>
          </p:cNvPr>
          <p:cNvSpPr/>
          <p:nvPr/>
        </p:nvSpPr>
        <p:spPr>
          <a:xfrm>
            <a:off x="4608576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6D002A94-8937-1AF3-4F41-FEE9AA2F4167}"/>
              </a:ext>
            </a:extLst>
          </p:cNvPr>
          <p:cNvSpPr txBox="1"/>
          <p:nvPr/>
        </p:nvSpPr>
        <p:spPr>
          <a:xfrm>
            <a:off x="4608576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SDP</a:t>
            </a:r>
            <a:endParaRPr lang="en-US" sz="950" dirty="0"/>
          </a:p>
        </p:txBody>
      </p:sp>
      <p:sp>
        <p:nvSpPr>
          <p:cNvPr id="29" name="Shape 10">
            <a:extLst>
              <a:ext uri="{FF2B5EF4-FFF2-40B4-BE49-F238E27FC236}">
                <a16:creationId xmlns:a16="http://schemas.microsoft.com/office/drawing/2014/main" id="{E8D925C1-0770-8A00-648E-6EE7B34BB677}"/>
              </a:ext>
            </a:extLst>
          </p:cNvPr>
          <p:cNvSpPr/>
          <p:nvPr/>
        </p:nvSpPr>
        <p:spPr>
          <a:xfrm>
            <a:off x="5992368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ADB5F84D-FD24-0225-1D80-19434358D203}"/>
              </a:ext>
            </a:extLst>
          </p:cNvPr>
          <p:cNvSpPr txBox="1"/>
          <p:nvPr/>
        </p:nvSpPr>
        <p:spPr>
          <a:xfrm>
            <a:off x="5992368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</a:t>
            </a:r>
            <a:endParaRPr lang="en-US" sz="950" dirty="0"/>
          </a:p>
        </p:txBody>
      </p:sp>
      <p:sp>
        <p:nvSpPr>
          <p:cNvPr id="33" name="Shape 12">
            <a:extLst>
              <a:ext uri="{FF2B5EF4-FFF2-40B4-BE49-F238E27FC236}">
                <a16:creationId xmlns:a16="http://schemas.microsoft.com/office/drawing/2014/main" id="{0B48348F-F9C7-96B5-2DAB-BDC7FC6C4AEE}"/>
              </a:ext>
            </a:extLst>
          </p:cNvPr>
          <p:cNvSpPr/>
          <p:nvPr/>
        </p:nvSpPr>
        <p:spPr>
          <a:xfrm>
            <a:off x="7376160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5" name="Text 13">
            <a:extLst>
              <a:ext uri="{FF2B5EF4-FFF2-40B4-BE49-F238E27FC236}">
                <a16:creationId xmlns:a16="http://schemas.microsoft.com/office/drawing/2014/main" id="{414CF639-C7ED-C2A3-A34A-86373E6A469A}"/>
              </a:ext>
            </a:extLst>
          </p:cNvPr>
          <p:cNvSpPr txBox="1"/>
          <p:nvPr/>
        </p:nvSpPr>
        <p:spPr>
          <a:xfrm>
            <a:off x="7376160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V2G</a:t>
            </a:r>
            <a:endParaRPr lang="en-US" sz="950" dirty="0"/>
          </a:p>
        </p:txBody>
      </p:sp>
      <p:sp>
        <p:nvSpPr>
          <p:cNvPr id="39" name="Shape 15">
            <a:extLst>
              <a:ext uri="{FF2B5EF4-FFF2-40B4-BE49-F238E27FC236}">
                <a16:creationId xmlns:a16="http://schemas.microsoft.com/office/drawing/2014/main" id="{619B5687-3DF6-7F7D-1B1B-DBD494682B0A}"/>
              </a:ext>
            </a:extLst>
          </p:cNvPr>
          <p:cNvSpPr/>
          <p:nvPr/>
        </p:nvSpPr>
        <p:spPr>
          <a:xfrm>
            <a:off x="457200" y="2651760"/>
            <a:ext cx="2514600" cy="731520"/>
          </a:xfrm>
          <a:prstGeom prst="rect">
            <a:avLst/>
          </a:prstGeom>
          <a:solidFill>
            <a:srgbClr val="6B728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1" name="Text 16">
            <a:extLst>
              <a:ext uri="{FF2B5EF4-FFF2-40B4-BE49-F238E27FC236}">
                <a16:creationId xmlns:a16="http://schemas.microsoft.com/office/drawing/2014/main" id="{FB291FCE-F78F-914F-0942-4371F34E5F8F}"/>
              </a:ext>
            </a:extLst>
          </p:cNvPr>
          <p:cNvSpPr txBox="1"/>
          <p:nvPr/>
        </p:nvSpPr>
        <p:spPr>
          <a:xfrm>
            <a:off x="457200" y="265176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SLAC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succeeds</a:t>
            </a:r>
            <a:endParaRPr lang="en-US" sz="1000" dirty="0"/>
          </a:p>
        </p:txBody>
      </p:sp>
      <p:sp>
        <p:nvSpPr>
          <p:cNvPr id="43" name="Text 17">
            <a:extLst>
              <a:ext uri="{FF2B5EF4-FFF2-40B4-BE49-F238E27FC236}">
                <a16:creationId xmlns:a16="http://schemas.microsoft.com/office/drawing/2014/main" id="{DD577EBE-1F09-2992-FB7A-6818B1161C6B}"/>
              </a:ext>
            </a:extLst>
          </p:cNvPr>
          <p:cNvSpPr txBox="1"/>
          <p:nvPr/>
        </p:nvSpPr>
        <p:spPr>
          <a:xfrm>
            <a:off x="2971800" y="28346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45" name="Shape 18">
            <a:extLst>
              <a:ext uri="{FF2B5EF4-FFF2-40B4-BE49-F238E27FC236}">
                <a16:creationId xmlns:a16="http://schemas.microsoft.com/office/drawing/2014/main" id="{B1EAFC27-DC51-3AAD-C3AA-8AB28C65ADE6}"/>
              </a:ext>
            </a:extLst>
          </p:cNvPr>
          <p:cNvSpPr/>
          <p:nvPr/>
        </p:nvSpPr>
        <p:spPr>
          <a:xfrm>
            <a:off x="3337560" y="2651760"/>
            <a:ext cx="2514600" cy="731520"/>
          </a:xfrm>
          <a:prstGeom prst="rect">
            <a:avLst/>
          </a:prstGeom>
          <a:solidFill>
            <a:srgbClr val="37415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7" name="Text 19">
            <a:extLst>
              <a:ext uri="{FF2B5EF4-FFF2-40B4-BE49-F238E27FC236}">
                <a16:creationId xmlns:a16="http://schemas.microsoft.com/office/drawing/2014/main" id="{E9A62B64-75F1-8BED-9DFE-B8C7AE14448F}"/>
              </a:ext>
            </a:extLst>
          </p:cNvPr>
          <p:cNvSpPr txBox="1"/>
          <p:nvPr/>
        </p:nvSpPr>
        <p:spPr>
          <a:xfrm>
            <a:off x="3337560" y="265176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GET_SW.REQ</a:t>
            </a:r>
            <a:endParaRPr lang="en-US" sz="1000" dirty="0"/>
          </a:p>
        </p:txBody>
      </p:sp>
      <p:sp>
        <p:nvSpPr>
          <p:cNvPr id="51" name="Text 20">
            <a:extLst>
              <a:ext uri="{FF2B5EF4-FFF2-40B4-BE49-F238E27FC236}">
                <a16:creationId xmlns:a16="http://schemas.microsoft.com/office/drawing/2014/main" id="{26831AB2-491F-DCED-6A9D-0372EC2D2424}"/>
              </a:ext>
            </a:extLst>
          </p:cNvPr>
          <p:cNvSpPr txBox="1"/>
          <p:nvPr/>
        </p:nvSpPr>
        <p:spPr>
          <a:xfrm>
            <a:off x="5852160" y="28346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55" name="Shape 21">
            <a:extLst>
              <a:ext uri="{FF2B5EF4-FFF2-40B4-BE49-F238E27FC236}">
                <a16:creationId xmlns:a16="http://schemas.microsoft.com/office/drawing/2014/main" id="{1F2A8572-076D-6944-B695-2688C36CC84F}"/>
              </a:ext>
            </a:extLst>
          </p:cNvPr>
          <p:cNvSpPr/>
          <p:nvPr/>
        </p:nvSpPr>
        <p:spPr>
          <a:xfrm>
            <a:off x="6217920" y="2651760"/>
            <a:ext cx="2514600" cy="73152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9" name="Text 22">
            <a:extLst>
              <a:ext uri="{FF2B5EF4-FFF2-40B4-BE49-F238E27FC236}">
                <a16:creationId xmlns:a16="http://schemas.microsoft.com/office/drawing/2014/main" id="{5FFDC110-AC43-0C8A-D9B9-F5CE100D4B35}"/>
              </a:ext>
            </a:extLst>
          </p:cNvPr>
          <p:cNvSpPr txBox="1"/>
          <p:nvPr/>
        </p:nvSpPr>
        <p:spPr>
          <a:xfrm>
            <a:off x="6217920" y="265176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GET_SW.CNF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(chip, firmware, date)</a:t>
            </a:r>
            <a:endParaRPr lang="en-US" sz="1000" dirty="0"/>
          </a:p>
        </p:txBody>
      </p:sp>
      <p:sp>
        <p:nvSpPr>
          <p:cNvPr id="63" name="Text 23">
            <a:extLst>
              <a:ext uri="{FF2B5EF4-FFF2-40B4-BE49-F238E27FC236}">
                <a16:creationId xmlns:a16="http://schemas.microsoft.com/office/drawing/2014/main" id="{E8A7EB89-4449-174A-05A0-23FF2293D0A4}"/>
              </a:ext>
            </a:extLst>
          </p:cNvPr>
          <p:cNvSpPr txBox="1"/>
          <p:nvPr/>
        </p:nvSpPr>
        <p:spPr>
          <a:xfrm>
            <a:off x="457200" y="3493008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standard management message after SLAC reveals chip, firmware version, and release date.</a:t>
            </a:r>
            <a:endParaRPr lang="en-US" sz="1100" dirty="0"/>
          </a:p>
        </p:txBody>
      </p:sp>
      <p:sp>
        <p:nvSpPr>
          <p:cNvPr id="67" name="Shape 24">
            <a:extLst>
              <a:ext uri="{FF2B5EF4-FFF2-40B4-BE49-F238E27FC236}">
                <a16:creationId xmlns:a16="http://schemas.microsoft.com/office/drawing/2014/main" id="{8C70CC1A-408F-D889-3E3F-B5CA557D7A5A}"/>
              </a:ext>
            </a:extLst>
          </p:cNvPr>
          <p:cNvSpPr/>
          <p:nvPr/>
        </p:nvSpPr>
        <p:spPr>
          <a:xfrm>
            <a:off x="457200" y="4069080"/>
            <a:ext cx="8229600" cy="192024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1" name="Text 25">
            <a:extLst>
              <a:ext uri="{FF2B5EF4-FFF2-40B4-BE49-F238E27FC236}">
                <a16:creationId xmlns:a16="http://schemas.microsoft.com/office/drawing/2014/main" id="{099CE71B-685A-16D2-8F59-C5A091BDAF09}"/>
              </a:ext>
            </a:extLst>
          </p:cNvPr>
          <p:cNvSpPr txBox="1"/>
          <p:nvPr/>
        </p:nvSpPr>
        <p:spPr>
          <a:xfrm>
            <a:off x="731520" y="4206240"/>
            <a:ext cx="7680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75" name="Text 26">
            <a:extLst>
              <a:ext uri="{FF2B5EF4-FFF2-40B4-BE49-F238E27FC236}">
                <a16:creationId xmlns:a16="http://schemas.microsoft.com/office/drawing/2014/main" id="{D1A94025-1589-65D1-F11F-24355F3C5B44}"/>
              </a:ext>
            </a:extLst>
          </p:cNvPr>
          <p:cNvSpPr txBox="1"/>
          <p:nvPr/>
        </p:nvSpPr>
        <p:spPr>
          <a:xfrm>
            <a:off x="731520" y="45262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guessing needed — the device just tells you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Firmware age is a proxy for patch discipline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010610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B96C9-1991-E543-3A28-4D71C86CD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">
            <a:extLst>
              <a:ext uri="{FF2B5EF4-FFF2-40B4-BE49-F238E27FC236}">
                <a16:creationId xmlns:a16="http://schemas.microsoft.com/office/drawing/2014/main" id="{57BC2C45-286F-6869-BAEF-7FF583D703E2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A16C8CD9-538A-BA60-F5C5-D75FC3EA364C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0000" lnSpcReduction="20000"/>
          </a:bodyPr>
          <a:lstStyle/>
          <a:p>
            <a: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Q3a. </a:t>
            </a:r>
            <a:r>
              <a:rPr lang="en-US" altLang="ko-KR" sz="2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chargers support TLS, </a:t>
            </a:r>
            <a:br>
              <a:rPr lang="en-US" altLang="ko-KR" sz="2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altLang="ko-KR" sz="2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have any deprecated non-TLS sessions?</a:t>
            </a:r>
            <a:endParaRPr lang="en-US" altLang="ko-KR" sz="2800" dirty="0"/>
          </a:p>
        </p:txBody>
      </p:sp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46D8C45D-4495-6792-84FC-B7A6880C9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9</a:t>
            </a:fld>
            <a:endParaRPr lang="ko-KR" altLang="en-US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0E16A35-C9DE-64A1-2522-4B95E0BA6BC8}"/>
              </a:ext>
            </a:extLst>
          </p:cNvPr>
          <p:cNvSpPr/>
          <p:nvPr/>
        </p:nvSpPr>
        <p:spPr>
          <a:xfrm>
            <a:off x="457200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D68233A8-C17B-9733-D0C6-F88F54C1D4F8}"/>
              </a:ext>
            </a:extLst>
          </p:cNvPr>
          <p:cNvSpPr txBox="1"/>
          <p:nvPr/>
        </p:nvSpPr>
        <p:spPr>
          <a:xfrm>
            <a:off x="457200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Signaling</a:t>
            </a:r>
            <a:endParaRPr lang="en-US" sz="950" dirty="0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410A3A23-B96E-FB22-F156-9B1EF22EE5B1}"/>
              </a:ext>
            </a:extLst>
          </p:cNvPr>
          <p:cNvSpPr/>
          <p:nvPr/>
        </p:nvSpPr>
        <p:spPr>
          <a:xfrm>
            <a:off x="1840992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17DBFEA9-5BAD-FA06-0274-30A1BC87FCCF}"/>
              </a:ext>
            </a:extLst>
          </p:cNvPr>
          <p:cNvSpPr txBox="1"/>
          <p:nvPr/>
        </p:nvSpPr>
        <p:spPr>
          <a:xfrm>
            <a:off x="1840992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altLang="ko-KR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SLAC</a:t>
            </a:r>
            <a:endParaRPr lang="en-US" altLang="ko-KR" sz="950" dirty="0"/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D2A6B881-EACC-D80F-906D-46BB3F4923E8}"/>
              </a:ext>
            </a:extLst>
          </p:cNvPr>
          <p:cNvSpPr/>
          <p:nvPr/>
        </p:nvSpPr>
        <p:spPr>
          <a:xfrm>
            <a:off x="3224784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89B06A26-7DE6-FB42-4908-3ECA5F05C5D5}"/>
              </a:ext>
            </a:extLst>
          </p:cNvPr>
          <p:cNvSpPr txBox="1"/>
          <p:nvPr/>
        </p:nvSpPr>
        <p:spPr>
          <a:xfrm>
            <a:off x="3224784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altLang="ko-KR" sz="95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HPGP</a:t>
            </a:r>
            <a:endParaRPr lang="en-US" sz="950" dirty="0"/>
          </a:p>
        </p:txBody>
      </p:sp>
      <p:sp>
        <p:nvSpPr>
          <p:cNvPr id="24" name="Shape 8">
            <a:extLst>
              <a:ext uri="{FF2B5EF4-FFF2-40B4-BE49-F238E27FC236}">
                <a16:creationId xmlns:a16="http://schemas.microsoft.com/office/drawing/2014/main" id="{87CF19FA-8578-990E-E607-D4B80390E796}"/>
              </a:ext>
            </a:extLst>
          </p:cNvPr>
          <p:cNvSpPr/>
          <p:nvPr/>
        </p:nvSpPr>
        <p:spPr>
          <a:xfrm>
            <a:off x="4608576" y="1463040"/>
            <a:ext cx="1310640" cy="36576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8" name="Text 9">
            <a:extLst>
              <a:ext uri="{FF2B5EF4-FFF2-40B4-BE49-F238E27FC236}">
                <a16:creationId xmlns:a16="http://schemas.microsoft.com/office/drawing/2014/main" id="{C30400D9-C7AA-4AF6-551C-D47343593AF5}"/>
              </a:ext>
            </a:extLst>
          </p:cNvPr>
          <p:cNvSpPr txBox="1"/>
          <p:nvPr/>
        </p:nvSpPr>
        <p:spPr>
          <a:xfrm>
            <a:off x="4608576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SDP</a:t>
            </a:r>
            <a:endParaRPr lang="en-US" sz="950" dirty="0"/>
          </a:p>
        </p:txBody>
      </p:sp>
      <p:sp>
        <p:nvSpPr>
          <p:cNvPr id="32" name="Shape 10">
            <a:extLst>
              <a:ext uri="{FF2B5EF4-FFF2-40B4-BE49-F238E27FC236}">
                <a16:creationId xmlns:a16="http://schemas.microsoft.com/office/drawing/2014/main" id="{050F2889-D24C-4F60-2212-902156AFB18A}"/>
              </a:ext>
            </a:extLst>
          </p:cNvPr>
          <p:cNvSpPr/>
          <p:nvPr/>
        </p:nvSpPr>
        <p:spPr>
          <a:xfrm>
            <a:off x="5992368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6" name="Text 11">
            <a:extLst>
              <a:ext uri="{FF2B5EF4-FFF2-40B4-BE49-F238E27FC236}">
                <a16:creationId xmlns:a16="http://schemas.microsoft.com/office/drawing/2014/main" id="{6B400D5E-D640-3CF4-AB7B-E065D38069DE}"/>
              </a:ext>
            </a:extLst>
          </p:cNvPr>
          <p:cNvSpPr txBox="1"/>
          <p:nvPr/>
        </p:nvSpPr>
        <p:spPr>
          <a:xfrm>
            <a:off x="5992368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</a:t>
            </a:r>
            <a:endParaRPr lang="en-US" sz="950" dirty="0"/>
          </a:p>
        </p:txBody>
      </p:sp>
      <p:sp>
        <p:nvSpPr>
          <p:cNvPr id="40" name="Shape 12">
            <a:extLst>
              <a:ext uri="{FF2B5EF4-FFF2-40B4-BE49-F238E27FC236}">
                <a16:creationId xmlns:a16="http://schemas.microsoft.com/office/drawing/2014/main" id="{A707FF4A-0A00-00F9-CB58-B87676F8089C}"/>
              </a:ext>
            </a:extLst>
          </p:cNvPr>
          <p:cNvSpPr/>
          <p:nvPr/>
        </p:nvSpPr>
        <p:spPr>
          <a:xfrm>
            <a:off x="7376160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4" name="Text 13">
            <a:extLst>
              <a:ext uri="{FF2B5EF4-FFF2-40B4-BE49-F238E27FC236}">
                <a16:creationId xmlns:a16="http://schemas.microsoft.com/office/drawing/2014/main" id="{FAD53633-8799-D167-30AF-B788F0679ED5}"/>
              </a:ext>
            </a:extLst>
          </p:cNvPr>
          <p:cNvSpPr txBox="1"/>
          <p:nvPr/>
        </p:nvSpPr>
        <p:spPr>
          <a:xfrm>
            <a:off x="7376160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V2G</a:t>
            </a:r>
            <a:endParaRPr lang="en-US" sz="950" dirty="0"/>
          </a:p>
        </p:txBody>
      </p:sp>
      <p:sp>
        <p:nvSpPr>
          <p:cNvPr id="50" name="Shape 15">
            <a:extLst>
              <a:ext uri="{FF2B5EF4-FFF2-40B4-BE49-F238E27FC236}">
                <a16:creationId xmlns:a16="http://schemas.microsoft.com/office/drawing/2014/main" id="{9538A587-80E9-09E2-049E-9F1F6B1874A6}"/>
              </a:ext>
            </a:extLst>
          </p:cNvPr>
          <p:cNvSpPr/>
          <p:nvPr/>
        </p:nvSpPr>
        <p:spPr>
          <a:xfrm>
            <a:off x="457200" y="2651760"/>
            <a:ext cx="2514600" cy="731520"/>
          </a:xfrm>
          <a:prstGeom prst="rect">
            <a:avLst/>
          </a:prstGeom>
          <a:solidFill>
            <a:srgbClr val="6B728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3" name="Text 16">
            <a:extLst>
              <a:ext uri="{FF2B5EF4-FFF2-40B4-BE49-F238E27FC236}">
                <a16:creationId xmlns:a16="http://schemas.microsoft.com/office/drawing/2014/main" id="{DF3398A7-A35A-BDB3-94F4-43DC9DEADFB5}"/>
              </a:ext>
            </a:extLst>
          </p:cNvPr>
          <p:cNvSpPr txBox="1"/>
          <p:nvPr/>
        </p:nvSpPr>
        <p:spPr>
          <a:xfrm>
            <a:off x="457200" y="265176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Vehicle: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SDP request (wants TLS)</a:t>
            </a:r>
            <a:endParaRPr lang="en-US" sz="1000" dirty="0"/>
          </a:p>
        </p:txBody>
      </p:sp>
      <p:sp>
        <p:nvSpPr>
          <p:cNvPr id="56" name="Text 17">
            <a:extLst>
              <a:ext uri="{FF2B5EF4-FFF2-40B4-BE49-F238E27FC236}">
                <a16:creationId xmlns:a16="http://schemas.microsoft.com/office/drawing/2014/main" id="{4E2F4940-02EE-0D28-84B0-3B5F73011DE4}"/>
              </a:ext>
            </a:extLst>
          </p:cNvPr>
          <p:cNvSpPr txBox="1"/>
          <p:nvPr/>
        </p:nvSpPr>
        <p:spPr>
          <a:xfrm>
            <a:off x="2971800" y="28346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58" name="Shape 18">
            <a:extLst>
              <a:ext uri="{FF2B5EF4-FFF2-40B4-BE49-F238E27FC236}">
                <a16:creationId xmlns:a16="http://schemas.microsoft.com/office/drawing/2014/main" id="{4FCFED25-0051-77D1-50A6-E9FD3D59B3BE}"/>
              </a:ext>
            </a:extLst>
          </p:cNvPr>
          <p:cNvSpPr/>
          <p:nvPr/>
        </p:nvSpPr>
        <p:spPr>
          <a:xfrm>
            <a:off x="3337560" y="2651760"/>
            <a:ext cx="2514600" cy="731520"/>
          </a:xfrm>
          <a:prstGeom prst="rect">
            <a:avLst/>
          </a:prstGeom>
          <a:solidFill>
            <a:srgbClr val="37415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1" name="Text 19">
            <a:extLst>
              <a:ext uri="{FF2B5EF4-FFF2-40B4-BE49-F238E27FC236}">
                <a16:creationId xmlns:a16="http://schemas.microsoft.com/office/drawing/2014/main" id="{A7B41CA5-BFDD-BF49-5AD8-69D23C62FE29}"/>
              </a:ext>
            </a:extLst>
          </p:cNvPr>
          <p:cNvSpPr txBox="1"/>
          <p:nvPr/>
        </p:nvSpPr>
        <p:spPr>
          <a:xfrm>
            <a:off x="3337560" y="265176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Charger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decides</a:t>
            </a:r>
            <a:endParaRPr lang="en-US" sz="1000" dirty="0"/>
          </a:p>
        </p:txBody>
      </p:sp>
      <p:sp>
        <p:nvSpPr>
          <p:cNvPr id="64" name="Text 20">
            <a:extLst>
              <a:ext uri="{FF2B5EF4-FFF2-40B4-BE49-F238E27FC236}">
                <a16:creationId xmlns:a16="http://schemas.microsoft.com/office/drawing/2014/main" id="{D082C580-9EF5-BC76-B5B3-56A41FA14470}"/>
              </a:ext>
            </a:extLst>
          </p:cNvPr>
          <p:cNvSpPr txBox="1"/>
          <p:nvPr/>
        </p:nvSpPr>
        <p:spPr>
          <a:xfrm>
            <a:off x="5852160" y="28346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66" name="Shape 21">
            <a:extLst>
              <a:ext uri="{FF2B5EF4-FFF2-40B4-BE49-F238E27FC236}">
                <a16:creationId xmlns:a16="http://schemas.microsoft.com/office/drawing/2014/main" id="{8F95B4EA-B119-6B38-6B7C-D5CA13CC52D9}"/>
              </a:ext>
            </a:extLst>
          </p:cNvPr>
          <p:cNvSpPr/>
          <p:nvPr/>
        </p:nvSpPr>
        <p:spPr>
          <a:xfrm>
            <a:off x="6217920" y="2651760"/>
            <a:ext cx="2514600" cy="73152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9" name="Text 22">
            <a:extLst>
              <a:ext uri="{FF2B5EF4-FFF2-40B4-BE49-F238E27FC236}">
                <a16:creationId xmlns:a16="http://schemas.microsoft.com/office/drawing/2014/main" id="{363D3326-F0A9-56D4-E111-B28B37103740}"/>
              </a:ext>
            </a:extLst>
          </p:cNvPr>
          <p:cNvSpPr txBox="1"/>
          <p:nvPr/>
        </p:nvSpPr>
        <p:spPr>
          <a:xfrm>
            <a:off x="6217920" y="265176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Response: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 offered / not</a:t>
            </a:r>
            <a:endParaRPr lang="en-US" sz="1000" dirty="0"/>
          </a:p>
        </p:txBody>
      </p:sp>
      <p:sp>
        <p:nvSpPr>
          <p:cNvPr id="72" name="Text 23">
            <a:extLst>
              <a:ext uri="{FF2B5EF4-FFF2-40B4-BE49-F238E27FC236}">
                <a16:creationId xmlns:a16="http://schemas.microsoft.com/office/drawing/2014/main" id="{79792347-5F5F-A80D-D551-9E3AB988C38F}"/>
              </a:ext>
            </a:extLst>
          </p:cNvPr>
          <p:cNvSpPr txBox="1"/>
          <p:nvPr/>
        </p:nvSpPr>
        <p:spPr>
          <a:xfrm>
            <a:off x="457200" y="3493008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directly measures whether the deployed charger offers TLS through SDP.</a:t>
            </a:r>
            <a:endParaRPr lang="en-US" sz="1100" dirty="0"/>
          </a:p>
        </p:txBody>
      </p:sp>
      <p:sp>
        <p:nvSpPr>
          <p:cNvPr id="74" name="Shape 24">
            <a:extLst>
              <a:ext uri="{FF2B5EF4-FFF2-40B4-BE49-F238E27FC236}">
                <a16:creationId xmlns:a16="http://schemas.microsoft.com/office/drawing/2014/main" id="{9AE9B633-0B38-E25C-C095-212ACE765B2D}"/>
              </a:ext>
            </a:extLst>
          </p:cNvPr>
          <p:cNvSpPr/>
          <p:nvPr/>
        </p:nvSpPr>
        <p:spPr>
          <a:xfrm>
            <a:off x="457200" y="4069080"/>
            <a:ext cx="8229600" cy="192024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7" name="Text 25">
            <a:extLst>
              <a:ext uri="{FF2B5EF4-FFF2-40B4-BE49-F238E27FC236}">
                <a16:creationId xmlns:a16="http://schemas.microsoft.com/office/drawing/2014/main" id="{CC41E0D2-2D3C-73D7-5335-82376A5457B3}"/>
              </a:ext>
            </a:extLst>
          </p:cNvPr>
          <p:cNvSpPr txBox="1"/>
          <p:nvPr/>
        </p:nvSpPr>
        <p:spPr>
          <a:xfrm>
            <a:off x="731520" y="4206240"/>
            <a:ext cx="7680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79" name="Text 26">
            <a:extLst>
              <a:ext uri="{FF2B5EF4-FFF2-40B4-BE49-F238E27FC236}">
                <a16:creationId xmlns:a16="http://schemas.microsoft.com/office/drawing/2014/main" id="{3B519A41-64A0-C260-5F6F-99965371FD5C}"/>
              </a:ext>
            </a:extLst>
          </p:cNvPr>
          <p:cNvSpPr txBox="1"/>
          <p:nvPr/>
        </p:nvSpPr>
        <p:spPr>
          <a:xfrm>
            <a:off x="731520" y="45262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SDP is downgradeable by design — an attacker can force plaintext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31083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F803E-3E08-7A3E-3ED0-07482BEB0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">
            <a:extLst>
              <a:ext uri="{FF2B5EF4-FFF2-40B4-BE49-F238E27FC236}">
                <a16:creationId xmlns:a16="http://schemas.microsoft.com/office/drawing/2014/main" id="{EB914A78-AB43-5980-C080-5FA696BDBE62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85471420-F0EE-127A-7340-C9EAD0EFD113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Q3b. </a:t>
            </a:r>
            <a:r>
              <a:rPr lang="en-US" altLang="ko-KR" sz="2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is it implemented?</a:t>
            </a:r>
          </a:p>
        </p:txBody>
      </p:sp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1270EDBC-94B8-0F07-8B0F-2BF0A243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10</a:t>
            </a:fld>
            <a:endParaRPr lang="ko-KR" altLang="en-US" dirty="0"/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839001D5-8055-ECCD-C57E-5DCA7BBFD2FE}"/>
              </a:ext>
            </a:extLst>
          </p:cNvPr>
          <p:cNvSpPr/>
          <p:nvPr/>
        </p:nvSpPr>
        <p:spPr>
          <a:xfrm>
            <a:off x="457200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91226651-8514-49C6-93E2-DAAC86085411}"/>
              </a:ext>
            </a:extLst>
          </p:cNvPr>
          <p:cNvSpPr txBox="1"/>
          <p:nvPr/>
        </p:nvSpPr>
        <p:spPr>
          <a:xfrm>
            <a:off x="457200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Signaling</a:t>
            </a:r>
            <a:endParaRPr lang="en-US" sz="950" dirty="0"/>
          </a:p>
        </p:txBody>
      </p:sp>
      <p:sp>
        <p:nvSpPr>
          <p:cNvPr id="10" name="Shape 4">
            <a:extLst>
              <a:ext uri="{FF2B5EF4-FFF2-40B4-BE49-F238E27FC236}">
                <a16:creationId xmlns:a16="http://schemas.microsoft.com/office/drawing/2014/main" id="{F6D298D1-17B8-CED0-2CB4-9C38B4283D40}"/>
              </a:ext>
            </a:extLst>
          </p:cNvPr>
          <p:cNvSpPr/>
          <p:nvPr/>
        </p:nvSpPr>
        <p:spPr>
          <a:xfrm>
            <a:off x="1840992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1E823241-4ECE-E63E-6606-7F79E61FFA36}"/>
              </a:ext>
            </a:extLst>
          </p:cNvPr>
          <p:cNvSpPr txBox="1"/>
          <p:nvPr/>
        </p:nvSpPr>
        <p:spPr>
          <a:xfrm>
            <a:off x="1840992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altLang="ko-KR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SLAC</a:t>
            </a:r>
            <a:endParaRPr lang="en-US" altLang="ko-KR" sz="950" dirty="0"/>
          </a:p>
        </p:txBody>
      </p:sp>
      <p:sp>
        <p:nvSpPr>
          <p:cNvPr id="17" name="Shape 6">
            <a:extLst>
              <a:ext uri="{FF2B5EF4-FFF2-40B4-BE49-F238E27FC236}">
                <a16:creationId xmlns:a16="http://schemas.microsoft.com/office/drawing/2014/main" id="{E6CC519D-8373-AF8E-F4DE-5456E9D30CB5}"/>
              </a:ext>
            </a:extLst>
          </p:cNvPr>
          <p:cNvSpPr/>
          <p:nvPr/>
        </p:nvSpPr>
        <p:spPr>
          <a:xfrm>
            <a:off x="3224784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489A44AA-18AC-B66A-242F-5947937B671D}"/>
              </a:ext>
            </a:extLst>
          </p:cNvPr>
          <p:cNvSpPr txBox="1"/>
          <p:nvPr/>
        </p:nvSpPr>
        <p:spPr>
          <a:xfrm>
            <a:off x="3224784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altLang="ko-KR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HPGP</a:t>
            </a:r>
            <a:endParaRPr lang="en-US" sz="950" dirty="0"/>
          </a:p>
        </p:txBody>
      </p:sp>
      <p:sp>
        <p:nvSpPr>
          <p:cNvPr id="25" name="Shape 8">
            <a:extLst>
              <a:ext uri="{FF2B5EF4-FFF2-40B4-BE49-F238E27FC236}">
                <a16:creationId xmlns:a16="http://schemas.microsoft.com/office/drawing/2014/main" id="{3835EA15-E208-D205-585C-A0FF67FA1362}"/>
              </a:ext>
            </a:extLst>
          </p:cNvPr>
          <p:cNvSpPr/>
          <p:nvPr/>
        </p:nvSpPr>
        <p:spPr>
          <a:xfrm>
            <a:off x="4608576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68452582-004E-1AEA-CC06-81961DF02CBC}"/>
              </a:ext>
            </a:extLst>
          </p:cNvPr>
          <p:cNvSpPr txBox="1"/>
          <p:nvPr/>
        </p:nvSpPr>
        <p:spPr>
          <a:xfrm>
            <a:off x="4608576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SDP</a:t>
            </a:r>
            <a:endParaRPr lang="en-US" sz="950" dirty="0"/>
          </a:p>
        </p:txBody>
      </p:sp>
      <p:sp>
        <p:nvSpPr>
          <p:cNvPr id="30" name="Shape 10">
            <a:extLst>
              <a:ext uri="{FF2B5EF4-FFF2-40B4-BE49-F238E27FC236}">
                <a16:creationId xmlns:a16="http://schemas.microsoft.com/office/drawing/2014/main" id="{88D68BD8-5E69-4264-F325-754BE759B14E}"/>
              </a:ext>
            </a:extLst>
          </p:cNvPr>
          <p:cNvSpPr/>
          <p:nvPr/>
        </p:nvSpPr>
        <p:spPr>
          <a:xfrm>
            <a:off x="5992368" y="1463040"/>
            <a:ext cx="1310640" cy="36576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F0AF3948-CF7E-8783-CD90-20B63615C75C}"/>
              </a:ext>
            </a:extLst>
          </p:cNvPr>
          <p:cNvSpPr txBox="1"/>
          <p:nvPr/>
        </p:nvSpPr>
        <p:spPr>
          <a:xfrm>
            <a:off x="5992368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</a:t>
            </a:r>
            <a:endParaRPr lang="en-US" sz="950" dirty="0"/>
          </a:p>
        </p:txBody>
      </p:sp>
      <p:sp>
        <p:nvSpPr>
          <p:cNvPr id="35" name="Shape 12">
            <a:extLst>
              <a:ext uri="{FF2B5EF4-FFF2-40B4-BE49-F238E27FC236}">
                <a16:creationId xmlns:a16="http://schemas.microsoft.com/office/drawing/2014/main" id="{B38AF2DF-8EFA-6232-B0C1-CD0EF8A8CB0E}"/>
              </a:ext>
            </a:extLst>
          </p:cNvPr>
          <p:cNvSpPr/>
          <p:nvPr/>
        </p:nvSpPr>
        <p:spPr>
          <a:xfrm>
            <a:off x="7376160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8" name="Text 13">
            <a:extLst>
              <a:ext uri="{FF2B5EF4-FFF2-40B4-BE49-F238E27FC236}">
                <a16:creationId xmlns:a16="http://schemas.microsoft.com/office/drawing/2014/main" id="{8FAFB290-9D97-A134-48D1-6EBB17B0B5BE}"/>
              </a:ext>
            </a:extLst>
          </p:cNvPr>
          <p:cNvSpPr txBox="1"/>
          <p:nvPr/>
        </p:nvSpPr>
        <p:spPr>
          <a:xfrm>
            <a:off x="7376160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V2G</a:t>
            </a:r>
            <a:endParaRPr lang="en-US" sz="950" dirty="0"/>
          </a:p>
        </p:txBody>
      </p:sp>
      <p:sp>
        <p:nvSpPr>
          <p:cNvPr id="93" name="Shape 33">
            <a:extLst>
              <a:ext uri="{FF2B5EF4-FFF2-40B4-BE49-F238E27FC236}">
                <a16:creationId xmlns:a16="http://schemas.microsoft.com/office/drawing/2014/main" id="{B6C8081B-BEFC-37CA-B701-3D20FEB5D385}"/>
              </a:ext>
            </a:extLst>
          </p:cNvPr>
          <p:cNvSpPr/>
          <p:nvPr/>
        </p:nvSpPr>
        <p:spPr>
          <a:xfrm>
            <a:off x="457200" y="4626864"/>
            <a:ext cx="8229600" cy="137160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5" name="Text 34">
            <a:extLst>
              <a:ext uri="{FF2B5EF4-FFF2-40B4-BE49-F238E27FC236}">
                <a16:creationId xmlns:a16="http://schemas.microsoft.com/office/drawing/2014/main" id="{AB2E8616-E490-1058-024B-A97164FB54A4}"/>
              </a:ext>
            </a:extLst>
          </p:cNvPr>
          <p:cNvSpPr txBox="1"/>
          <p:nvPr/>
        </p:nvSpPr>
        <p:spPr>
          <a:xfrm>
            <a:off x="731520" y="4736592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97" name="Text 35">
            <a:extLst>
              <a:ext uri="{FF2B5EF4-FFF2-40B4-BE49-F238E27FC236}">
                <a16:creationId xmlns:a16="http://schemas.microsoft.com/office/drawing/2014/main" id="{8A706914-0AFF-0896-04A8-D0E5EF269C0F}"/>
              </a:ext>
            </a:extLst>
          </p:cNvPr>
          <p:cNvSpPr txBox="1"/>
          <p:nvPr/>
        </p:nvSpPr>
        <p:spPr>
          <a:xfrm>
            <a:off x="731520" y="5010912"/>
            <a:ext cx="76809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where the paper finds its concrete misconfigurations</a:t>
            </a:r>
            <a:endParaRPr lang="en-US" sz="105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DB5B428-0FC8-34A8-9431-768E9C155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17122"/>
            <a:ext cx="4601124" cy="1785404"/>
          </a:xfrm>
          <a:prstGeom prst="rect">
            <a:avLst/>
          </a:prstGeom>
        </p:spPr>
      </p:pic>
      <p:grpSp>
        <p:nvGrpSpPr>
          <p:cNvPr id="11" name="그룹 10">
            <a:extLst>
              <a:ext uri="{FF2B5EF4-FFF2-40B4-BE49-F238E27FC236}">
                <a16:creationId xmlns:a16="http://schemas.microsoft.com/office/drawing/2014/main" id="{A7272DA0-71B9-DA99-D10F-6D9731A2CC1A}"/>
              </a:ext>
            </a:extLst>
          </p:cNvPr>
          <p:cNvGrpSpPr/>
          <p:nvPr/>
        </p:nvGrpSpPr>
        <p:grpSpPr>
          <a:xfrm>
            <a:off x="5192760" y="2458624"/>
            <a:ext cx="3219720" cy="1502399"/>
            <a:chOff x="1839993" y="1991976"/>
            <a:chExt cx="5464013" cy="2549640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1319829F-A050-D0EA-3BEC-141B5DC64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9993" y="2316383"/>
              <a:ext cx="5464013" cy="2225233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5FBAC299-0672-7F43-D7F4-10A0623F7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39993" y="1991976"/>
              <a:ext cx="5463015" cy="324407"/>
            </a:xfrm>
            <a:prstGeom prst="rect">
              <a:avLst/>
            </a:prstGeom>
          </p:spPr>
        </p:pic>
      </p:grpSp>
      <p:sp>
        <p:nvSpPr>
          <p:cNvPr id="18" name="Text 5">
            <a:extLst>
              <a:ext uri="{FF2B5EF4-FFF2-40B4-BE49-F238E27FC236}">
                <a16:creationId xmlns:a16="http://schemas.microsoft.com/office/drawing/2014/main" id="{7160E0EA-1330-4266-AD4B-868E1F91E6C2}"/>
              </a:ext>
            </a:extLst>
          </p:cNvPr>
          <p:cNvSpPr/>
          <p:nvPr/>
        </p:nvSpPr>
        <p:spPr>
          <a:xfrm>
            <a:off x="5654246" y="4051599"/>
            <a:ext cx="229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altLang="ko-KR" sz="900" dirty="0">
                <a:solidFill>
                  <a:srgbClr val="000000"/>
                </a:solidFill>
              </a:rPr>
              <a:t>Transport Layer Security (TLS) Parameters</a:t>
            </a:r>
            <a:r>
              <a:rPr lang="en-US" altLang="ko-KR" sz="900" baseline="30000" dirty="0">
                <a:solidFill>
                  <a:srgbClr val="000000"/>
                </a:solidFill>
              </a:rPr>
              <a:t>1 </a:t>
            </a:r>
            <a:r>
              <a:rPr lang="en-US" altLang="ko-KR" sz="900" dirty="0"/>
              <a:t>(e</a:t>
            </a:r>
            <a:r>
              <a:rPr lang="ko-KR" altLang="ko-KR" sz="900" dirty="0" err="1"/>
              <a:t>xcerpt</a:t>
            </a:r>
            <a:r>
              <a:rPr lang="en-US" altLang="ko-KR" sz="900" dirty="0"/>
              <a:t>)</a:t>
            </a:r>
            <a:endParaRPr lang="ko-KR" altLang="en-US" sz="900" dirty="0"/>
          </a:p>
        </p:txBody>
      </p:sp>
      <p:sp>
        <p:nvSpPr>
          <p:cNvPr id="22" name="Text 5">
            <a:extLst>
              <a:ext uri="{FF2B5EF4-FFF2-40B4-BE49-F238E27FC236}">
                <a16:creationId xmlns:a16="http://schemas.microsoft.com/office/drawing/2014/main" id="{F7400E46-055C-7173-7433-91B84B52479F}"/>
              </a:ext>
            </a:extLst>
          </p:cNvPr>
          <p:cNvSpPr/>
          <p:nvPr/>
        </p:nvSpPr>
        <p:spPr>
          <a:xfrm>
            <a:off x="566928" y="6272471"/>
            <a:ext cx="5852160" cy="5328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/>
              <a:t>1) https://www.iana.org/assignments/tls-parameters</a:t>
            </a:r>
          </a:p>
        </p:txBody>
      </p:sp>
    </p:spTree>
    <p:extLst>
      <p:ext uri="{BB962C8B-B14F-4D97-AF65-F5344CB8AC3E}">
        <p14:creationId xmlns:p14="http://schemas.microsoft.com/office/powerpoint/2010/main" val="3287265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97489-C27A-3D53-569F-4448F33E8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">
            <a:extLst>
              <a:ext uri="{FF2B5EF4-FFF2-40B4-BE49-F238E27FC236}">
                <a16:creationId xmlns:a16="http://schemas.microsoft.com/office/drawing/2014/main" id="{A352DD08-78E0-740D-E32C-C3A0A60F82A7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D98BF251-D57B-CC8D-F3B4-7E552541C02C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7500" lnSpcReduction="20000"/>
          </a:bodyPr>
          <a:lstStyle/>
          <a:p>
            <a: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</a:t>
            </a:r>
            <a:r>
              <a:rPr lang="en-US" altLang="ko-KR" sz="2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CCS protocol versions do chargers and vehicles support?</a:t>
            </a:r>
            <a:endParaRPr lang="en-US" altLang="ko-KR" sz="2800" dirty="0"/>
          </a:p>
        </p:txBody>
      </p:sp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D93DA2E0-7DB5-BF6A-8ED7-146A8529F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11</a:t>
            </a:fld>
            <a:endParaRPr lang="ko-KR" altLang="en-US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D6B0FB6C-55B6-FFE3-8334-0AD8D110D78E}"/>
              </a:ext>
            </a:extLst>
          </p:cNvPr>
          <p:cNvSpPr/>
          <p:nvPr/>
        </p:nvSpPr>
        <p:spPr>
          <a:xfrm>
            <a:off x="457200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EB343C81-05D2-44FD-FDAF-D3E7A29A0C6B}"/>
              </a:ext>
            </a:extLst>
          </p:cNvPr>
          <p:cNvSpPr txBox="1"/>
          <p:nvPr/>
        </p:nvSpPr>
        <p:spPr>
          <a:xfrm>
            <a:off x="457200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Signaling</a:t>
            </a:r>
            <a:endParaRPr lang="en-US" sz="950" dirty="0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DBE4C545-1750-AEF3-CE0C-1345A270E54F}"/>
              </a:ext>
            </a:extLst>
          </p:cNvPr>
          <p:cNvSpPr/>
          <p:nvPr/>
        </p:nvSpPr>
        <p:spPr>
          <a:xfrm>
            <a:off x="1840992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48B7497F-C144-F762-9EE5-6F8041066807}"/>
              </a:ext>
            </a:extLst>
          </p:cNvPr>
          <p:cNvSpPr txBox="1"/>
          <p:nvPr/>
        </p:nvSpPr>
        <p:spPr>
          <a:xfrm>
            <a:off x="1840992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altLang="ko-KR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SLAC</a:t>
            </a:r>
            <a:endParaRPr lang="en-US" altLang="ko-KR" sz="950" dirty="0"/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3F519265-DBF5-41B0-58BC-6B71F9B0FA12}"/>
              </a:ext>
            </a:extLst>
          </p:cNvPr>
          <p:cNvSpPr/>
          <p:nvPr/>
        </p:nvSpPr>
        <p:spPr>
          <a:xfrm>
            <a:off x="3224784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EE233F8E-14EC-ABB9-5505-2E09F79DCEFF}"/>
              </a:ext>
            </a:extLst>
          </p:cNvPr>
          <p:cNvSpPr txBox="1"/>
          <p:nvPr/>
        </p:nvSpPr>
        <p:spPr>
          <a:xfrm>
            <a:off x="3224784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altLang="ko-KR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HPGP</a:t>
            </a:r>
            <a:endParaRPr lang="en-US" sz="950" dirty="0"/>
          </a:p>
        </p:txBody>
      </p:sp>
      <p:sp>
        <p:nvSpPr>
          <p:cNvPr id="24" name="Shape 8">
            <a:extLst>
              <a:ext uri="{FF2B5EF4-FFF2-40B4-BE49-F238E27FC236}">
                <a16:creationId xmlns:a16="http://schemas.microsoft.com/office/drawing/2014/main" id="{32905D7D-201F-186A-E793-7A4ACB4913D3}"/>
              </a:ext>
            </a:extLst>
          </p:cNvPr>
          <p:cNvSpPr/>
          <p:nvPr/>
        </p:nvSpPr>
        <p:spPr>
          <a:xfrm>
            <a:off x="4608576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8" name="Text 9">
            <a:extLst>
              <a:ext uri="{FF2B5EF4-FFF2-40B4-BE49-F238E27FC236}">
                <a16:creationId xmlns:a16="http://schemas.microsoft.com/office/drawing/2014/main" id="{BD1508D7-693C-026C-A78A-35224FA3F4F3}"/>
              </a:ext>
            </a:extLst>
          </p:cNvPr>
          <p:cNvSpPr txBox="1"/>
          <p:nvPr/>
        </p:nvSpPr>
        <p:spPr>
          <a:xfrm>
            <a:off x="4608576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SDP</a:t>
            </a:r>
            <a:endParaRPr lang="en-US" sz="950" dirty="0"/>
          </a:p>
        </p:txBody>
      </p:sp>
      <p:sp>
        <p:nvSpPr>
          <p:cNvPr id="31" name="Shape 10">
            <a:extLst>
              <a:ext uri="{FF2B5EF4-FFF2-40B4-BE49-F238E27FC236}">
                <a16:creationId xmlns:a16="http://schemas.microsoft.com/office/drawing/2014/main" id="{88A7713B-9619-A9BB-DA73-CD60E8A98433}"/>
              </a:ext>
            </a:extLst>
          </p:cNvPr>
          <p:cNvSpPr/>
          <p:nvPr/>
        </p:nvSpPr>
        <p:spPr>
          <a:xfrm>
            <a:off x="5992368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4" name="Text 11">
            <a:extLst>
              <a:ext uri="{FF2B5EF4-FFF2-40B4-BE49-F238E27FC236}">
                <a16:creationId xmlns:a16="http://schemas.microsoft.com/office/drawing/2014/main" id="{F432BF6F-9638-F4FD-5BBD-5EC743E82E57}"/>
              </a:ext>
            </a:extLst>
          </p:cNvPr>
          <p:cNvSpPr txBox="1"/>
          <p:nvPr/>
        </p:nvSpPr>
        <p:spPr>
          <a:xfrm>
            <a:off x="5992368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</a:t>
            </a:r>
            <a:endParaRPr lang="en-US" sz="950" dirty="0"/>
          </a:p>
        </p:txBody>
      </p:sp>
      <p:sp>
        <p:nvSpPr>
          <p:cNvPr id="37" name="Shape 12">
            <a:extLst>
              <a:ext uri="{FF2B5EF4-FFF2-40B4-BE49-F238E27FC236}">
                <a16:creationId xmlns:a16="http://schemas.microsoft.com/office/drawing/2014/main" id="{6900168E-D2FE-A8FD-3992-2D0F20D6521A}"/>
              </a:ext>
            </a:extLst>
          </p:cNvPr>
          <p:cNvSpPr/>
          <p:nvPr/>
        </p:nvSpPr>
        <p:spPr>
          <a:xfrm>
            <a:off x="7376160" y="1463040"/>
            <a:ext cx="1310640" cy="36576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0" name="Text 13">
            <a:extLst>
              <a:ext uri="{FF2B5EF4-FFF2-40B4-BE49-F238E27FC236}">
                <a16:creationId xmlns:a16="http://schemas.microsoft.com/office/drawing/2014/main" id="{B0AD9F24-1C17-C378-50FE-FF196619A565}"/>
              </a:ext>
            </a:extLst>
          </p:cNvPr>
          <p:cNvSpPr txBox="1"/>
          <p:nvPr/>
        </p:nvSpPr>
        <p:spPr>
          <a:xfrm>
            <a:off x="7376160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V2G</a:t>
            </a:r>
            <a:endParaRPr lang="en-US" sz="950" dirty="0"/>
          </a:p>
        </p:txBody>
      </p:sp>
      <p:sp>
        <p:nvSpPr>
          <p:cNvPr id="44" name="Text 14">
            <a:extLst>
              <a:ext uri="{FF2B5EF4-FFF2-40B4-BE49-F238E27FC236}">
                <a16:creationId xmlns:a16="http://schemas.microsoft.com/office/drawing/2014/main" id="{D055C42B-AAE9-60C3-BB5D-B255836B93FA}"/>
              </a:ext>
            </a:extLst>
          </p:cNvPr>
          <p:cNvSpPr txBox="1"/>
          <p:nvPr/>
        </p:nvSpPr>
        <p:spPr>
          <a:xfrm>
            <a:off x="457200" y="1938528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V2G versions exist: DIN 70121 (no security), ISO 15118-2 (optional TLS + PnC), ISO 15118-20 (mandatory mutual TLS). </a:t>
            </a:r>
            <a:b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remains the common compatibility fallback in current deployments.</a:t>
            </a:r>
            <a:endParaRPr lang="en-US" sz="1150" dirty="0"/>
          </a:p>
        </p:txBody>
      </p:sp>
      <p:sp>
        <p:nvSpPr>
          <p:cNvPr id="47" name="Shape 15">
            <a:extLst>
              <a:ext uri="{FF2B5EF4-FFF2-40B4-BE49-F238E27FC236}">
                <a16:creationId xmlns:a16="http://schemas.microsoft.com/office/drawing/2014/main" id="{C60E6DDF-6DAF-CFCB-3AC6-BE32843D7160}"/>
              </a:ext>
            </a:extLst>
          </p:cNvPr>
          <p:cNvSpPr/>
          <p:nvPr/>
        </p:nvSpPr>
        <p:spPr>
          <a:xfrm>
            <a:off x="457200" y="2651760"/>
            <a:ext cx="2514600" cy="731520"/>
          </a:xfrm>
          <a:prstGeom prst="rect">
            <a:avLst/>
          </a:prstGeom>
          <a:solidFill>
            <a:srgbClr val="6B728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0" name="Text 16">
            <a:extLst>
              <a:ext uri="{FF2B5EF4-FFF2-40B4-BE49-F238E27FC236}">
                <a16:creationId xmlns:a16="http://schemas.microsoft.com/office/drawing/2014/main" id="{A3752E01-F146-CE53-DC43-89E9884CA907}"/>
              </a:ext>
            </a:extLst>
          </p:cNvPr>
          <p:cNvSpPr txBox="1"/>
          <p:nvPr/>
        </p:nvSpPr>
        <p:spPr>
          <a:xfrm>
            <a:off x="457200" y="265176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SupportedAppProtocolReq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(DIN / -2 / -20 offered)</a:t>
            </a:r>
            <a:endParaRPr lang="en-US" sz="1000" dirty="0"/>
          </a:p>
        </p:txBody>
      </p:sp>
      <p:sp>
        <p:nvSpPr>
          <p:cNvPr id="53" name="Text 17">
            <a:extLst>
              <a:ext uri="{FF2B5EF4-FFF2-40B4-BE49-F238E27FC236}">
                <a16:creationId xmlns:a16="http://schemas.microsoft.com/office/drawing/2014/main" id="{BC50C008-2B26-5EE5-AEBF-552059B95288}"/>
              </a:ext>
            </a:extLst>
          </p:cNvPr>
          <p:cNvSpPr txBox="1"/>
          <p:nvPr/>
        </p:nvSpPr>
        <p:spPr>
          <a:xfrm>
            <a:off x="2971800" y="28346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56" name="Shape 18">
            <a:extLst>
              <a:ext uri="{FF2B5EF4-FFF2-40B4-BE49-F238E27FC236}">
                <a16:creationId xmlns:a16="http://schemas.microsoft.com/office/drawing/2014/main" id="{4D91FB16-B4E9-E61D-18E3-BA2544B17A5C}"/>
              </a:ext>
            </a:extLst>
          </p:cNvPr>
          <p:cNvSpPr/>
          <p:nvPr/>
        </p:nvSpPr>
        <p:spPr>
          <a:xfrm>
            <a:off x="3337560" y="2651760"/>
            <a:ext cx="2514600" cy="731520"/>
          </a:xfrm>
          <a:prstGeom prst="rect">
            <a:avLst/>
          </a:prstGeom>
          <a:solidFill>
            <a:srgbClr val="37415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8" name="Text 19">
            <a:extLst>
              <a:ext uri="{FF2B5EF4-FFF2-40B4-BE49-F238E27FC236}">
                <a16:creationId xmlns:a16="http://schemas.microsoft.com/office/drawing/2014/main" id="{00321912-9C5B-0C86-AFB2-B0DF5FF28A82}"/>
              </a:ext>
            </a:extLst>
          </p:cNvPr>
          <p:cNvSpPr txBox="1"/>
          <p:nvPr/>
        </p:nvSpPr>
        <p:spPr>
          <a:xfrm>
            <a:off x="3337560" y="265176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Charger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picks one</a:t>
            </a:r>
            <a:endParaRPr lang="en-US" sz="1000" dirty="0"/>
          </a:p>
        </p:txBody>
      </p:sp>
      <p:sp>
        <p:nvSpPr>
          <p:cNvPr id="61" name="Text 20">
            <a:extLst>
              <a:ext uri="{FF2B5EF4-FFF2-40B4-BE49-F238E27FC236}">
                <a16:creationId xmlns:a16="http://schemas.microsoft.com/office/drawing/2014/main" id="{F7D5ECD6-C7A7-E809-1DE3-757CD2BA2D4B}"/>
              </a:ext>
            </a:extLst>
          </p:cNvPr>
          <p:cNvSpPr txBox="1"/>
          <p:nvPr/>
        </p:nvSpPr>
        <p:spPr>
          <a:xfrm>
            <a:off x="5852160" y="28346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64" name="Shape 21">
            <a:extLst>
              <a:ext uri="{FF2B5EF4-FFF2-40B4-BE49-F238E27FC236}">
                <a16:creationId xmlns:a16="http://schemas.microsoft.com/office/drawing/2014/main" id="{54C1EB00-515A-BD24-E46E-5BFDB3175385}"/>
              </a:ext>
            </a:extLst>
          </p:cNvPr>
          <p:cNvSpPr/>
          <p:nvPr/>
        </p:nvSpPr>
        <p:spPr>
          <a:xfrm>
            <a:off x="6217920" y="2651760"/>
            <a:ext cx="2514600" cy="73152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7" name="Text 22">
            <a:extLst>
              <a:ext uri="{FF2B5EF4-FFF2-40B4-BE49-F238E27FC236}">
                <a16:creationId xmlns:a16="http://schemas.microsoft.com/office/drawing/2014/main" id="{38B5FCC3-B393-91B6-5517-6A26F65176D6}"/>
              </a:ext>
            </a:extLst>
          </p:cNvPr>
          <p:cNvSpPr txBox="1"/>
          <p:nvPr/>
        </p:nvSpPr>
        <p:spPr>
          <a:xfrm>
            <a:off x="6217920" y="265176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Res: selected protocol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accepted, or failed</a:t>
            </a:r>
            <a:endParaRPr lang="en-US" sz="1000" dirty="0"/>
          </a:p>
        </p:txBody>
      </p:sp>
      <p:sp>
        <p:nvSpPr>
          <p:cNvPr id="73" name="Shape 24">
            <a:extLst>
              <a:ext uri="{FF2B5EF4-FFF2-40B4-BE49-F238E27FC236}">
                <a16:creationId xmlns:a16="http://schemas.microsoft.com/office/drawing/2014/main" id="{CB30A631-AD56-9EE9-1C6A-03CAF9C08810}"/>
              </a:ext>
            </a:extLst>
          </p:cNvPr>
          <p:cNvSpPr/>
          <p:nvPr/>
        </p:nvSpPr>
        <p:spPr>
          <a:xfrm>
            <a:off x="457200" y="4069080"/>
            <a:ext cx="8229600" cy="192024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6" name="Text 25">
            <a:extLst>
              <a:ext uri="{FF2B5EF4-FFF2-40B4-BE49-F238E27FC236}">
                <a16:creationId xmlns:a16="http://schemas.microsoft.com/office/drawing/2014/main" id="{62E3A051-BE0A-A7E8-02A7-1A3759AE77FE}"/>
              </a:ext>
            </a:extLst>
          </p:cNvPr>
          <p:cNvSpPr txBox="1"/>
          <p:nvPr/>
        </p:nvSpPr>
        <p:spPr>
          <a:xfrm>
            <a:off x="731520" y="4206240"/>
            <a:ext cx="7680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79" name="Text 26">
            <a:extLst>
              <a:ext uri="{FF2B5EF4-FFF2-40B4-BE49-F238E27FC236}">
                <a16:creationId xmlns:a16="http://schemas.microsoft.com/office/drawing/2014/main" id="{37B26EEC-8797-81AA-3EFE-E4017DFD36B5}"/>
              </a:ext>
            </a:extLst>
          </p:cNvPr>
          <p:cNvSpPr txBox="1"/>
          <p:nvPr/>
        </p:nvSpPr>
        <p:spPr>
          <a:xfrm>
            <a:off x="731520" y="45262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once adoption is high can the insecure fallback be phased out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Really asking: is the field trending toward deprecating DIN, or stuck with it?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799154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554F1-CEA5-C708-CC7D-9B54E9309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">
            <a:extLst>
              <a:ext uri="{FF2B5EF4-FFF2-40B4-BE49-F238E27FC236}">
                <a16:creationId xmlns:a16="http://schemas.microsoft.com/office/drawing/2014/main" id="{FB3DBB1E-5C1A-FA00-1339-760D9C623505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A810D82B-8755-1785-5D82-0857FD44976B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800" dirty="0">
                <a:solidFill>
                  <a:srgbClr val="000000"/>
                </a:solidFill>
              </a:rPr>
              <a:t>EV Emulator</a:t>
            </a:r>
            <a:endParaRPr lang="en-US" altLang="ko-KR" sz="2800" dirty="0"/>
          </a:p>
        </p:txBody>
      </p:sp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608A8BB9-BD68-2077-936B-66CEF15CB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12</a:t>
            </a:fld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56FDF4-202A-2FC6-B373-1E6945CCE7A3}"/>
              </a:ext>
            </a:extLst>
          </p:cNvPr>
          <p:cNvSpPr txBox="1"/>
          <p:nvPr/>
        </p:nvSpPr>
        <p:spPr>
          <a:xfrm>
            <a:off x="488950" y="4376411"/>
            <a:ext cx="559435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solidFill>
                  <a:srgbClr val="000000"/>
                </a:solidFill>
              </a:rPr>
              <a:t>Runs CCS communication without drawing power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solidFill>
                  <a:srgbClr val="000000"/>
                </a:solidFill>
              </a:rPr>
              <a:t>Uses real HPGP hardware for PLC communication.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solidFill>
                  <a:srgbClr val="000000"/>
                </a:solidFill>
              </a:rPr>
              <a:t>Implements basic signaling, SLAC, SDP, TLS probing, and V2G negotiation.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solidFill>
                  <a:srgbClr val="000000"/>
                </a:solidFill>
              </a:rPr>
              <a:t>Logs all observations for offline analysis.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22AED7D-8395-36CF-CBA6-24DF8DFD2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630" y="4393956"/>
            <a:ext cx="2721471" cy="1948896"/>
          </a:xfrm>
          <a:prstGeom prst="rect">
            <a:avLst/>
          </a:prstGeom>
        </p:spPr>
      </p:pic>
      <p:sp>
        <p:nvSpPr>
          <p:cNvPr id="7" name="Shape 3">
            <a:extLst>
              <a:ext uri="{FF2B5EF4-FFF2-40B4-BE49-F238E27FC236}">
                <a16:creationId xmlns:a16="http://schemas.microsoft.com/office/drawing/2014/main" id="{05B8A6C3-E40F-8160-8B9A-D91C0FFE5E77}"/>
              </a:ext>
            </a:extLst>
          </p:cNvPr>
          <p:cNvSpPr/>
          <p:nvPr/>
        </p:nvSpPr>
        <p:spPr>
          <a:xfrm>
            <a:off x="566928" y="1302134"/>
            <a:ext cx="2475360" cy="1194091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89587702-CC8B-4419-88FA-8B860AA88AE8}"/>
              </a:ext>
            </a:extLst>
          </p:cNvPr>
          <p:cNvSpPr txBox="1"/>
          <p:nvPr/>
        </p:nvSpPr>
        <p:spPr>
          <a:xfrm>
            <a:off x="719329" y="1339726"/>
            <a:ext cx="313336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9CA3A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5B36CB5A-0B1A-B5F8-2067-B080538A6878}"/>
              </a:ext>
            </a:extLst>
          </p:cNvPr>
          <p:cNvSpPr txBox="1"/>
          <p:nvPr/>
        </p:nvSpPr>
        <p:spPr>
          <a:xfrm>
            <a:off x="719328" y="1742062"/>
            <a:ext cx="2193357" cy="3200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Raspberry Pi 4</a:t>
            </a:r>
            <a:endParaRPr lang="en-US" sz="135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23B547E3-1730-2DCF-87AB-1EAB57F70F0F}"/>
              </a:ext>
            </a:extLst>
          </p:cNvPr>
          <p:cNvSpPr txBox="1"/>
          <p:nvPr/>
        </p:nvSpPr>
        <p:spPr>
          <a:xfrm>
            <a:off x="719328" y="2071246"/>
            <a:ext cx="2193357" cy="411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Linux, IPv6/TCP stack</a:t>
            </a:r>
            <a:endParaRPr lang="en-US" sz="1050" dirty="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A739067E-1648-AB10-0A5C-3AB8DB5B7C2F}"/>
              </a:ext>
            </a:extLst>
          </p:cNvPr>
          <p:cNvSpPr/>
          <p:nvPr/>
        </p:nvSpPr>
        <p:spPr>
          <a:xfrm>
            <a:off x="3352608" y="1279274"/>
            <a:ext cx="2475360" cy="1194091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9939218A-7E5B-5E12-EF71-1C1F9669D230}"/>
              </a:ext>
            </a:extLst>
          </p:cNvPr>
          <p:cNvSpPr txBox="1"/>
          <p:nvPr/>
        </p:nvSpPr>
        <p:spPr>
          <a:xfrm>
            <a:off x="3505009" y="1316866"/>
            <a:ext cx="313336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9CA3A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062F4178-1846-C967-D2C6-57BD8A1F2953}"/>
              </a:ext>
            </a:extLst>
          </p:cNvPr>
          <p:cNvSpPr txBox="1"/>
          <p:nvPr/>
        </p:nvSpPr>
        <p:spPr>
          <a:xfrm>
            <a:off x="3505008" y="1719202"/>
            <a:ext cx="2193357" cy="3200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PCB</a:t>
            </a:r>
            <a:endParaRPr lang="en-US" sz="1350" dirty="0"/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8A57B882-3053-F73E-F8F5-2B8506C2E206}"/>
              </a:ext>
            </a:extLst>
          </p:cNvPr>
          <p:cNvSpPr txBox="1"/>
          <p:nvPr/>
        </p:nvSpPr>
        <p:spPr>
          <a:xfrm>
            <a:off x="3505008" y="2048386"/>
            <a:ext cx="2193357" cy="411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Basic-signaling (PWM) circuit</a:t>
            </a:r>
            <a:endParaRPr lang="en-US" sz="1050" dirty="0"/>
          </a:p>
        </p:txBody>
      </p:sp>
      <p:sp>
        <p:nvSpPr>
          <p:cNvPr id="17" name="Shape 11">
            <a:extLst>
              <a:ext uri="{FF2B5EF4-FFF2-40B4-BE49-F238E27FC236}">
                <a16:creationId xmlns:a16="http://schemas.microsoft.com/office/drawing/2014/main" id="{149A7B50-A85B-25AC-C3AA-ACF5A67B3178}"/>
              </a:ext>
            </a:extLst>
          </p:cNvPr>
          <p:cNvSpPr/>
          <p:nvPr/>
        </p:nvSpPr>
        <p:spPr>
          <a:xfrm>
            <a:off x="6138288" y="1281340"/>
            <a:ext cx="2475360" cy="1194091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CC6E5A15-FBF1-B79F-587D-82AA3AB43940}"/>
              </a:ext>
            </a:extLst>
          </p:cNvPr>
          <p:cNvSpPr txBox="1"/>
          <p:nvPr/>
        </p:nvSpPr>
        <p:spPr>
          <a:xfrm>
            <a:off x="6290689" y="1318932"/>
            <a:ext cx="313336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9CA3A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47" name="Text 13">
            <a:extLst>
              <a:ext uri="{FF2B5EF4-FFF2-40B4-BE49-F238E27FC236}">
                <a16:creationId xmlns:a16="http://schemas.microsoft.com/office/drawing/2014/main" id="{A1F32BD6-3D5C-C804-D6CF-F0558022A2AE}"/>
              </a:ext>
            </a:extLst>
          </p:cNvPr>
          <p:cNvSpPr txBox="1"/>
          <p:nvPr/>
        </p:nvSpPr>
        <p:spPr>
          <a:xfrm>
            <a:off x="6290688" y="1721268"/>
            <a:ext cx="2193357" cy="3200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Devolo HPGP eval board</a:t>
            </a:r>
            <a:endParaRPr lang="en-US" sz="1350" dirty="0"/>
          </a:p>
        </p:txBody>
      </p:sp>
      <p:sp>
        <p:nvSpPr>
          <p:cNvPr id="48" name="Text 14">
            <a:extLst>
              <a:ext uri="{FF2B5EF4-FFF2-40B4-BE49-F238E27FC236}">
                <a16:creationId xmlns:a16="http://schemas.microsoft.com/office/drawing/2014/main" id="{6998CA68-27FD-98D4-AD88-C83544077C69}"/>
              </a:ext>
            </a:extLst>
          </p:cNvPr>
          <p:cNvSpPr txBox="1"/>
          <p:nvPr/>
        </p:nvSpPr>
        <p:spPr>
          <a:xfrm>
            <a:off x="6290688" y="2050452"/>
            <a:ext cx="2193357" cy="411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HomePlug Green PHY modem, EV mode</a:t>
            </a:r>
            <a:endParaRPr lang="en-US" sz="1050" dirty="0"/>
          </a:p>
        </p:txBody>
      </p:sp>
      <p:sp>
        <p:nvSpPr>
          <p:cNvPr id="49" name="Shape 15">
            <a:extLst>
              <a:ext uri="{FF2B5EF4-FFF2-40B4-BE49-F238E27FC236}">
                <a16:creationId xmlns:a16="http://schemas.microsoft.com/office/drawing/2014/main" id="{D941DF09-52B6-C469-36CA-C82299F607B8}"/>
              </a:ext>
            </a:extLst>
          </p:cNvPr>
          <p:cNvSpPr/>
          <p:nvPr/>
        </p:nvSpPr>
        <p:spPr>
          <a:xfrm>
            <a:off x="566928" y="2661254"/>
            <a:ext cx="2475360" cy="1194091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0" name="Text 16">
            <a:extLst>
              <a:ext uri="{FF2B5EF4-FFF2-40B4-BE49-F238E27FC236}">
                <a16:creationId xmlns:a16="http://schemas.microsoft.com/office/drawing/2014/main" id="{177CD8B8-8C3D-FFDB-BE62-D077339C9DE5}"/>
              </a:ext>
            </a:extLst>
          </p:cNvPr>
          <p:cNvSpPr txBox="1"/>
          <p:nvPr/>
        </p:nvSpPr>
        <p:spPr>
          <a:xfrm>
            <a:off x="719329" y="2698846"/>
            <a:ext cx="313336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9CA3A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51" name="Text 17">
            <a:extLst>
              <a:ext uri="{FF2B5EF4-FFF2-40B4-BE49-F238E27FC236}">
                <a16:creationId xmlns:a16="http://schemas.microsoft.com/office/drawing/2014/main" id="{94140E4F-30A5-ED13-E399-2B88898BB86C}"/>
              </a:ext>
            </a:extLst>
          </p:cNvPr>
          <p:cNvSpPr txBox="1"/>
          <p:nvPr/>
        </p:nvSpPr>
        <p:spPr>
          <a:xfrm>
            <a:off x="719328" y="3101182"/>
            <a:ext cx="2193357" cy="3200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3D-printed CCS inlet</a:t>
            </a:r>
            <a:endParaRPr lang="en-US" sz="1350" dirty="0"/>
          </a:p>
        </p:txBody>
      </p:sp>
      <p:sp>
        <p:nvSpPr>
          <p:cNvPr id="52" name="Text 18">
            <a:extLst>
              <a:ext uri="{FF2B5EF4-FFF2-40B4-BE49-F238E27FC236}">
                <a16:creationId xmlns:a16="http://schemas.microsoft.com/office/drawing/2014/main" id="{C79BA787-24A7-08E9-5441-33F8204BF47C}"/>
              </a:ext>
            </a:extLst>
          </p:cNvPr>
          <p:cNvSpPr txBox="1"/>
          <p:nvPr/>
        </p:nvSpPr>
        <p:spPr>
          <a:xfrm>
            <a:off x="719328" y="3430366"/>
            <a:ext cx="2193357" cy="411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Data/ground pins only — power pins untouched, for safety</a:t>
            </a:r>
            <a:endParaRPr lang="en-US" sz="1050" dirty="0"/>
          </a:p>
        </p:txBody>
      </p:sp>
      <p:sp>
        <p:nvSpPr>
          <p:cNvPr id="53" name="Shape 19">
            <a:extLst>
              <a:ext uri="{FF2B5EF4-FFF2-40B4-BE49-F238E27FC236}">
                <a16:creationId xmlns:a16="http://schemas.microsoft.com/office/drawing/2014/main" id="{FAC1CBE9-2BAE-BD64-1386-42B79D9CAD8A}"/>
              </a:ext>
            </a:extLst>
          </p:cNvPr>
          <p:cNvSpPr/>
          <p:nvPr/>
        </p:nvSpPr>
        <p:spPr>
          <a:xfrm>
            <a:off x="3352608" y="2661254"/>
            <a:ext cx="2475360" cy="1194091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4" name="Text 20">
            <a:extLst>
              <a:ext uri="{FF2B5EF4-FFF2-40B4-BE49-F238E27FC236}">
                <a16:creationId xmlns:a16="http://schemas.microsoft.com/office/drawing/2014/main" id="{8BC8EF7C-F78E-C475-6AF4-969C2AD763BC}"/>
              </a:ext>
            </a:extLst>
          </p:cNvPr>
          <p:cNvSpPr txBox="1"/>
          <p:nvPr/>
        </p:nvSpPr>
        <p:spPr>
          <a:xfrm>
            <a:off x="3505009" y="2698846"/>
            <a:ext cx="313336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9CA3A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55" name="Text 21">
            <a:extLst>
              <a:ext uri="{FF2B5EF4-FFF2-40B4-BE49-F238E27FC236}">
                <a16:creationId xmlns:a16="http://schemas.microsoft.com/office/drawing/2014/main" id="{583A9C36-3F8A-7A8F-6368-9D352CDABA85}"/>
              </a:ext>
            </a:extLst>
          </p:cNvPr>
          <p:cNvSpPr txBox="1"/>
          <p:nvPr/>
        </p:nvSpPr>
        <p:spPr>
          <a:xfrm>
            <a:off x="3505008" y="3101182"/>
            <a:ext cx="2193357" cy="3200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Relay-based auto-reconnect</a:t>
            </a:r>
            <a:endParaRPr lang="en-US" sz="1350" dirty="0"/>
          </a:p>
        </p:txBody>
      </p:sp>
      <p:sp>
        <p:nvSpPr>
          <p:cNvPr id="56" name="Text 22">
            <a:extLst>
              <a:ext uri="{FF2B5EF4-FFF2-40B4-BE49-F238E27FC236}">
                <a16:creationId xmlns:a16="http://schemas.microsoft.com/office/drawing/2014/main" id="{C6F1C59A-AE9E-A7E2-979F-1AE7027A4328}"/>
              </a:ext>
            </a:extLst>
          </p:cNvPr>
          <p:cNvSpPr txBox="1"/>
          <p:nvPr/>
        </p:nvSpPr>
        <p:spPr>
          <a:xfrm>
            <a:off x="3505008" y="3430366"/>
            <a:ext cx="2193357" cy="411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Repeats sessions with no physical replug</a:t>
            </a:r>
            <a:endParaRPr lang="en-US" sz="1050" dirty="0"/>
          </a:p>
        </p:txBody>
      </p:sp>
      <p:sp>
        <p:nvSpPr>
          <p:cNvPr id="57" name="Shape 23">
            <a:extLst>
              <a:ext uri="{FF2B5EF4-FFF2-40B4-BE49-F238E27FC236}">
                <a16:creationId xmlns:a16="http://schemas.microsoft.com/office/drawing/2014/main" id="{F832FA5F-D5E9-0E62-A46C-30275FE3DEAA}"/>
              </a:ext>
            </a:extLst>
          </p:cNvPr>
          <p:cNvSpPr/>
          <p:nvPr/>
        </p:nvSpPr>
        <p:spPr>
          <a:xfrm>
            <a:off x="6138288" y="2661254"/>
            <a:ext cx="2475360" cy="1194091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8" name="Text 24">
            <a:extLst>
              <a:ext uri="{FF2B5EF4-FFF2-40B4-BE49-F238E27FC236}">
                <a16:creationId xmlns:a16="http://schemas.microsoft.com/office/drawing/2014/main" id="{687A75F2-A3C9-5242-7EA7-A72D456A1E3B}"/>
              </a:ext>
            </a:extLst>
          </p:cNvPr>
          <p:cNvSpPr txBox="1"/>
          <p:nvPr/>
        </p:nvSpPr>
        <p:spPr>
          <a:xfrm>
            <a:off x="6290689" y="2698846"/>
            <a:ext cx="313336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9CA3A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00" dirty="0"/>
          </a:p>
        </p:txBody>
      </p:sp>
      <p:sp>
        <p:nvSpPr>
          <p:cNvPr id="59" name="Text 25">
            <a:extLst>
              <a:ext uri="{FF2B5EF4-FFF2-40B4-BE49-F238E27FC236}">
                <a16:creationId xmlns:a16="http://schemas.microsoft.com/office/drawing/2014/main" id="{E16BD8AB-99A4-B5DD-8E3C-C77E36CB057F}"/>
              </a:ext>
            </a:extLst>
          </p:cNvPr>
          <p:cNvSpPr txBox="1"/>
          <p:nvPr/>
        </p:nvSpPr>
        <p:spPr>
          <a:xfrm>
            <a:off x="6290688" y="3101182"/>
            <a:ext cx="2193357" cy="3200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Touchscreen + phone web UI</a:t>
            </a:r>
            <a:endParaRPr lang="en-US" sz="1350" dirty="0"/>
          </a:p>
        </p:txBody>
      </p:sp>
      <p:sp>
        <p:nvSpPr>
          <p:cNvPr id="60" name="Text 26">
            <a:extLst>
              <a:ext uri="{FF2B5EF4-FFF2-40B4-BE49-F238E27FC236}">
                <a16:creationId xmlns:a16="http://schemas.microsoft.com/office/drawing/2014/main" id="{20F3C25B-EF0F-5D5D-7512-5D5401C714CD}"/>
              </a:ext>
            </a:extLst>
          </p:cNvPr>
          <p:cNvSpPr txBox="1"/>
          <p:nvPr/>
        </p:nvSpPr>
        <p:spPr>
          <a:xfrm>
            <a:off x="6290688" y="3430366"/>
            <a:ext cx="2193357" cy="411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GPS/camera tagging in the field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017879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BBC9C-19D8-45AC-2D5A-AFE4087DE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">
            <a:extLst>
              <a:ext uri="{FF2B5EF4-FFF2-40B4-BE49-F238E27FC236}">
                <a16:creationId xmlns:a16="http://schemas.microsoft.com/office/drawing/2014/main" id="{911A1565-22B6-306F-2767-880256A8BE2F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891B5F24-052A-0AB4-A486-F71EB63CA992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800" dirty="0">
                <a:solidFill>
                  <a:srgbClr val="000000"/>
                </a:solidFill>
              </a:rPr>
              <a:t>Measurement Procedure</a:t>
            </a:r>
          </a:p>
        </p:txBody>
      </p:sp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614EF95E-88B3-AC35-2AAF-23D5298EB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13</a:t>
            </a:fld>
            <a:endParaRPr lang="ko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C9699A-95A5-0695-497E-DC232013BD97}"/>
              </a:ext>
            </a:extLst>
          </p:cNvPr>
          <p:cNvSpPr txBox="1"/>
          <p:nvPr/>
        </p:nvSpPr>
        <p:spPr>
          <a:xfrm>
            <a:off x="594360" y="1327919"/>
            <a:ext cx="7772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rPr dirty="0"/>
              <a:t>For each public charger, the emulator repeats short CCS communication sessions while changing its own capabilities.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A7BC6DD-7EC2-4458-18B0-98A86116CBF6}"/>
              </a:ext>
            </a:extLst>
          </p:cNvPr>
          <p:cNvSpPr/>
          <p:nvPr/>
        </p:nvSpPr>
        <p:spPr>
          <a:xfrm>
            <a:off x="457200" y="2362073"/>
            <a:ext cx="1005840" cy="86868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100" b="1">
                <a:solidFill>
                  <a:srgbClr val="000000"/>
                </a:solidFill>
                <a:latin typeface="Arial"/>
              </a:defRPr>
            </a:pPr>
            <a:r>
              <a:rPr sz="1050" dirty="0"/>
              <a:t>1</a:t>
            </a:r>
            <a:br>
              <a:rPr sz="1050" dirty="0"/>
            </a:br>
            <a:r>
              <a:rPr lang="en-US" sz="1050" dirty="0"/>
              <a:t>Plug in</a:t>
            </a:r>
          </a:p>
        </p:txBody>
      </p:sp>
      <p:cxnSp>
        <p:nvCxnSpPr>
          <p:cNvPr id="5" name="Connector 5">
            <a:extLst>
              <a:ext uri="{FF2B5EF4-FFF2-40B4-BE49-F238E27FC236}">
                <a16:creationId xmlns:a16="http://schemas.microsoft.com/office/drawing/2014/main" id="{DE5703D1-449F-E0EE-ECE7-6B5403723E1D}"/>
              </a:ext>
            </a:extLst>
          </p:cNvPr>
          <p:cNvCxnSpPr/>
          <p:nvPr/>
        </p:nvCxnSpPr>
        <p:spPr>
          <a:xfrm>
            <a:off x="1463040" y="2800985"/>
            <a:ext cx="22860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6">
            <a:extLst>
              <a:ext uri="{FF2B5EF4-FFF2-40B4-BE49-F238E27FC236}">
                <a16:creationId xmlns:a16="http://schemas.microsoft.com/office/drawing/2014/main" id="{79C58792-7CED-9D5F-2A15-5CCEAC874E01}"/>
              </a:ext>
            </a:extLst>
          </p:cNvPr>
          <p:cNvSpPr/>
          <p:nvPr/>
        </p:nvSpPr>
        <p:spPr>
          <a:xfrm>
            <a:off x="1691640" y="2362073"/>
            <a:ext cx="1005840" cy="86868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100" b="1">
                <a:solidFill>
                  <a:srgbClr val="000000"/>
                </a:solidFill>
                <a:latin typeface="Arial"/>
              </a:defRPr>
            </a:pPr>
            <a:r>
              <a:rPr sz="1050" dirty="0"/>
              <a:t>2</a:t>
            </a:r>
            <a:br>
              <a:rPr sz="1050" dirty="0"/>
            </a:br>
            <a:r>
              <a:rPr sz="1050" dirty="0"/>
              <a:t>SLAC</a:t>
            </a:r>
            <a:br>
              <a:rPr sz="1050" dirty="0"/>
            </a:br>
            <a:r>
              <a:rPr sz="1050" dirty="0"/>
              <a:t>HPGP link</a:t>
            </a:r>
          </a:p>
        </p:txBody>
      </p:sp>
      <p:cxnSp>
        <p:nvCxnSpPr>
          <p:cNvPr id="19" name="Connector 7">
            <a:extLst>
              <a:ext uri="{FF2B5EF4-FFF2-40B4-BE49-F238E27FC236}">
                <a16:creationId xmlns:a16="http://schemas.microsoft.com/office/drawing/2014/main" id="{70C5AE9B-677E-E5DB-9427-C59D6D4AD0DE}"/>
              </a:ext>
            </a:extLst>
          </p:cNvPr>
          <p:cNvCxnSpPr/>
          <p:nvPr/>
        </p:nvCxnSpPr>
        <p:spPr>
          <a:xfrm>
            <a:off x="2697480" y="2800985"/>
            <a:ext cx="22860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8">
            <a:extLst>
              <a:ext uri="{FF2B5EF4-FFF2-40B4-BE49-F238E27FC236}">
                <a16:creationId xmlns:a16="http://schemas.microsoft.com/office/drawing/2014/main" id="{5FE453E0-9366-0916-D4A9-1F02FA5BF1B0}"/>
              </a:ext>
            </a:extLst>
          </p:cNvPr>
          <p:cNvSpPr/>
          <p:nvPr/>
        </p:nvSpPr>
        <p:spPr>
          <a:xfrm>
            <a:off x="2926080" y="2362073"/>
            <a:ext cx="1005840" cy="86868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100" b="1">
                <a:solidFill>
                  <a:srgbClr val="000000"/>
                </a:solidFill>
                <a:latin typeface="Arial"/>
              </a:defRPr>
            </a:pPr>
            <a:r>
              <a:rPr sz="1050" dirty="0"/>
              <a:t>3</a:t>
            </a:r>
            <a:br>
              <a:rPr sz="1050" dirty="0"/>
            </a:br>
            <a:r>
              <a:rPr lang="en-US" sz="1050" dirty="0"/>
              <a:t>Change probing configuration</a:t>
            </a:r>
            <a:endParaRPr sz="1050" dirty="0"/>
          </a:p>
        </p:txBody>
      </p:sp>
      <p:cxnSp>
        <p:nvCxnSpPr>
          <p:cNvPr id="22" name="Connector 9">
            <a:extLst>
              <a:ext uri="{FF2B5EF4-FFF2-40B4-BE49-F238E27FC236}">
                <a16:creationId xmlns:a16="http://schemas.microsoft.com/office/drawing/2014/main" id="{8ACDE382-EC00-F675-F9EC-AEADDDEE6A65}"/>
              </a:ext>
            </a:extLst>
          </p:cNvPr>
          <p:cNvCxnSpPr/>
          <p:nvPr/>
        </p:nvCxnSpPr>
        <p:spPr>
          <a:xfrm>
            <a:off x="3931919" y="2800985"/>
            <a:ext cx="228601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10">
            <a:extLst>
              <a:ext uri="{FF2B5EF4-FFF2-40B4-BE49-F238E27FC236}">
                <a16:creationId xmlns:a16="http://schemas.microsoft.com/office/drawing/2014/main" id="{9FD890C7-180F-5F98-70DE-E95007F4F374}"/>
              </a:ext>
            </a:extLst>
          </p:cNvPr>
          <p:cNvSpPr/>
          <p:nvPr/>
        </p:nvSpPr>
        <p:spPr>
          <a:xfrm>
            <a:off x="4160520" y="2362073"/>
            <a:ext cx="1005840" cy="86868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100" b="1">
                <a:solidFill>
                  <a:srgbClr val="000000"/>
                </a:solidFill>
                <a:latin typeface="Arial"/>
              </a:defRPr>
            </a:pPr>
            <a:r>
              <a:rPr sz="1050"/>
              <a:t>4</a:t>
            </a:r>
            <a:br>
              <a:rPr sz="1050"/>
            </a:br>
            <a:r>
              <a:rPr sz="1050"/>
              <a:t>Probe</a:t>
            </a:r>
            <a:br>
              <a:rPr sz="1050"/>
            </a:br>
            <a:r>
              <a:rPr sz="1050"/>
              <a:t>SDP / TLS / SAP</a:t>
            </a:r>
          </a:p>
        </p:txBody>
      </p:sp>
      <p:cxnSp>
        <p:nvCxnSpPr>
          <p:cNvPr id="25" name="Connector 11">
            <a:extLst>
              <a:ext uri="{FF2B5EF4-FFF2-40B4-BE49-F238E27FC236}">
                <a16:creationId xmlns:a16="http://schemas.microsoft.com/office/drawing/2014/main" id="{7576A726-D116-369D-E658-AE77E51BE7D6}"/>
              </a:ext>
            </a:extLst>
          </p:cNvPr>
          <p:cNvCxnSpPr/>
          <p:nvPr/>
        </p:nvCxnSpPr>
        <p:spPr>
          <a:xfrm>
            <a:off x="5166359" y="2800985"/>
            <a:ext cx="22860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12">
            <a:extLst>
              <a:ext uri="{FF2B5EF4-FFF2-40B4-BE49-F238E27FC236}">
                <a16:creationId xmlns:a16="http://schemas.microsoft.com/office/drawing/2014/main" id="{BBA638B1-68C1-AFED-7F10-2AC2EA784D2F}"/>
              </a:ext>
            </a:extLst>
          </p:cNvPr>
          <p:cNvSpPr/>
          <p:nvPr/>
        </p:nvSpPr>
        <p:spPr>
          <a:xfrm>
            <a:off x="5394959" y="2362073"/>
            <a:ext cx="1005840" cy="86868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100" b="1">
                <a:solidFill>
                  <a:srgbClr val="000000"/>
                </a:solidFill>
                <a:latin typeface="Arial"/>
              </a:defRPr>
            </a:pPr>
            <a:r>
              <a:rPr sz="1050"/>
              <a:t>5</a:t>
            </a:r>
            <a:br>
              <a:rPr sz="1050"/>
            </a:br>
            <a:r>
              <a:rPr sz="1050"/>
              <a:t>Log</a:t>
            </a:r>
            <a:br>
              <a:rPr sz="1050"/>
            </a:br>
            <a:r>
              <a:rPr sz="1050"/>
              <a:t>metadata + packets</a:t>
            </a:r>
          </a:p>
        </p:txBody>
      </p:sp>
      <p:cxnSp>
        <p:nvCxnSpPr>
          <p:cNvPr id="27" name="Connector 13">
            <a:extLst>
              <a:ext uri="{FF2B5EF4-FFF2-40B4-BE49-F238E27FC236}">
                <a16:creationId xmlns:a16="http://schemas.microsoft.com/office/drawing/2014/main" id="{1BCCFF2B-BF21-848A-05FF-86E8F3D3941C}"/>
              </a:ext>
            </a:extLst>
          </p:cNvPr>
          <p:cNvCxnSpPr/>
          <p:nvPr/>
        </p:nvCxnSpPr>
        <p:spPr>
          <a:xfrm>
            <a:off x="6400799" y="2800985"/>
            <a:ext cx="22860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14">
            <a:extLst>
              <a:ext uri="{FF2B5EF4-FFF2-40B4-BE49-F238E27FC236}">
                <a16:creationId xmlns:a16="http://schemas.microsoft.com/office/drawing/2014/main" id="{BDFC9F15-4BB4-4419-6182-D80B5B6976F2}"/>
              </a:ext>
            </a:extLst>
          </p:cNvPr>
          <p:cNvSpPr/>
          <p:nvPr/>
        </p:nvSpPr>
        <p:spPr>
          <a:xfrm>
            <a:off x="6629399" y="2362073"/>
            <a:ext cx="1005840" cy="86868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100" b="1">
                <a:solidFill>
                  <a:srgbClr val="000000"/>
                </a:solidFill>
                <a:latin typeface="Arial"/>
              </a:defRPr>
            </a:pPr>
            <a:r>
              <a:rPr sz="1050"/>
              <a:t>6</a:t>
            </a:r>
            <a:br>
              <a:rPr sz="1050"/>
            </a:br>
            <a:r>
              <a:rPr sz="1050"/>
              <a:t>Electrical</a:t>
            </a:r>
            <a:br>
              <a:rPr sz="1050"/>
            </a:br>
            <a:r>
              <a:rPr sz="1050"/>
              <a:t>unplug</a:t>
            </a:r>
          </a:p>
        </p:txBody>
      </p:sp>
      <p:cxnSp>
        <p:nvCxnSpPr>
          <p:cNvPr id="29" name="Connector 15">
            <a:extLst>
              <a:ext uri="{FF2B5EF4-FFF2-40B4-BE49-F238E27FC236}">
                <a16:creationId xmlns:a16="http://schemas.microsoft.com/office/drawing/2014/main" id="{67D07D65-A0D3-C507-B491-8AD1385AAADE}"/>
              </a:ext>
            </a:extLst>
          </p:cNvPr>
          <p:cNvCxnSpPr/>
          <p:nvPr/>
        </p:nvCxnSpPr>
        <p:spPr>
          <a:xfrm>
            <a:off x="7635239" y="2800985"/>
            <a:ext cx="22860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16">
            <a:extLst>
              <a:ext uri="{FF2B5EF4-FFF2-40B4-BE49-F238E27FC236}">
                <a16:creationId xmlns:a16="http://schemas.microsoft.com/office/drawing/2014/main" id="{CE1E024E-CA9C-C06A-1F16-427F1F2943D7}"/>
              </a:ext>
            </a:extLst>
          </p:cNvPr>
          <p:cNvSpPr/>
          <p:nvPr/>
        </p:nvSpPr>
        <p:spPr>
          <a:xfrm>
            <a:off x="7863839" y="2362073"/>
            <a:ext cx="1005840" cy="86868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100" b="1">
                <a:solidFill>
                  <a:srgbClr val="000000"/>
                </a:solidFill>
                <a:latin typeface="Arial"/>
              </a:defRPr>
            </a:pPr>
            <a:r>
              <a:rPr sz="1050"/>
              <a:t>7</a:t>
            </a:r>
            <a:br>
              <a:rPr sz="1050"/>
            </a:br>
            <a:r>
              <a:rPr sz="1050"/>
              <a:t>Repeat</a:t>
            </a:r>
            <a:br>
              <a:rPr sz="1050"/>
            </a:br>
            <a:r>
              <a:rPr sz="1050"/>
              <a:t>next experiment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FA9B9CE-EF24-968C-F174-891B18EA1783}"/>
              </a:ext>
            </a:extLst>
          </p:cNvPr>
          <p:cNvSpPr txBox="1"/>
          <p:nvPr/>
        </p:nvSpPr>
        <p:spPr>
          <a:xfrm>
            <a:off x="385795" y="3627084"/>
            <a:ext cx="8227853" cy="2318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Not passive observation: the emulated EV actively changes protocol and TLS capabilities.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Each run stops before </a:t>
            </a:r>
            <a:r>
              <a:rPr lang="en-US" dirty="0" err="1"/>
              <a:t>P</a:t>
            </a:r>
            <a:r>
              <a:rPr dirty="0" err="1"/>
              <a:t>ower</a:t>
            </a:r>
            <a:r>
              <a:rPr lang="en-US" dirty="0" err="1"/>
              <a:t>D</a:t>
            </a:r>
            <a:r>
              <a:rPr dirty="0" err="1"/>
              <a:t>elivery</a:t>
            </a:r>
            <a:endParaRPr lang="en-US" dirty="0"/>
          </a:p>
          <a:p>
            <a:pPr marL="882950" lvl="1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the goal is capability measurement, not actual charging.</a:t>
            </a:r>
            <a:endParaRPr lang="en-US" dirty="0"/>
          </a:p>
          <a:p>
            <a:pPr marL="882950" lvl="1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Relay-based reconnect allows repeated sessions without physically </a:t>
            </a:r>
            <a:r>
              <a:rPr dirty="0" err="1"/>
              <a:t>replugging</a:t>
            </a:r>
            <a:r>
              <a:rPr dirty="0"/>
              <a:t> the connector.</a:t>
            </a:r>
          </a:p>
        </p:txBody>
      </p:sp>
    </p:spTree>
    <p:extLst>
      <p:ext uri="{BB962C8B-B14F-4D97-AF65-F5344CB8AC3E}">
        <p14:creationId xmlns:p14="http://schemas.microsoft.com/office/powerpoint/2010/main" val="3617056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04728-B5A5-D440-2B00-7163E31E6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0">
            <a:extLst>
              <a:ext uri="{FF2B5EF4-FFF2-40B4-BE49-F238E27FC236}">
                <a16:creationId xmlns:a16="http://schemas.microsoft.com/office/drawing/2014/main" id="{34F1C54B-5508-8F1B-C02F-380F633D4EE2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800" dirty="0">
                <a:solidFill>
                  <a:srgbClr val="000000"/>
                </a:solidFill>
              </a:rPr>
              <a:t>Dataset: What Was Measured?</a:t>
            </a:r>
          </a:p>
        </p:txBody>
      </p:sp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0B1E8CDF-45F1-EC13-C238-811225882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14</a:t>
            </a:fld>
            <a:endParaRPr lang="ko-KR" alt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D7E45A-DAF1-C11B-8478-DE5ECFC1E384}"/>
              </a:ext>
            </a:extLst>
          </p:cNvPr>
          <p:cNvSpPr txBox="1"/>
          <p:nvPr/>
        </p:nvSpPr>
        <p:spPr>
          <a:xfrm>
            <a:off x="385795" y="3297899"/>
            <a:ext cx="822785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550">
                <a:solidFill>
                  <a:srgbClr val="000000"/>
                </a:solidFill>
                <a:latin typeface="Arial"/>
              </a:defRPr>
            </a:pPr>
            <a:r>
              <a:rPr lang="en-US" altLang="ko-KR" dirty="0"/>
              <a:t>Manufacturing years: April 2013 to June 2023</a:t>
            </a:r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550">
                <a:solidFill>
                  <a:srgbClr val="000000"/>
                </a:solidFill>
                <a:latin typeface="Arial"/>
              </a:defRPr>
            </a:pPr>
            <a:endParaRPr lang="en-US" altLang="ko-KR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550">
                <a:solidFill>
                  <a:srgbClr val="000000"/>
                </a:solidFill>
                <a:latin typeface="Arial"/>
              </a:defRPr>
            </a:pPr>
            <a:r>
              <a:rPr lang="en-US" altLang="ko-KR" dirty="0"/>
              <a:t>Selection strategy: Visit every device in high-density regions/routes, regardless of brand</a:t>
            </a:r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550">
                <a:solidFill>
                  <a:srgbClr val="000000"/>
                </a:solidFill>
                <a:latin typeface="Arial"/>
              </a:defRPr>
            </a:pPr>
            <a:endParaRPr lang="en-US" altLang="ko-KR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550">
                <a:solidFill>
                  <a:srgbClr val="000000"/>
                </a:solidFill>
                <a:latin typeface="Arial"/>
              </a:defRPr>
            </a:pPr>
            <a:r>
              <a:rPr lang="en-US" altLang="ko-KR" dirty="0"/>
              <a:t>All but one tested charger was manufactured after ISO 15118-2 introduced TLS in 2014.</a:t>
            </a:r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550">
                <a:solidFill>
                  <a:srgbClr val="000000"/>
                </a:solidFill>
                <a:latin typeface="Arial"/>
              </a:defRPr>
            </a:pPr>
            <a:endParaRPr lang="en-US" altLang="ko-KR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550">
                <a:solidFill>
                  <a:srgbClr val="000000"/>
                </a:solidFill>
                <a:latin typeface="Arial"/>
              </a:defRPr>
            </a:pPr>
            <a:r>
              <a:rPr lang="ko-KR" altLang="ko-KR" sz="1550" dirty="0">
                <a:solidFill>
                  <a:srgbClr val="000000"/>
                </a:solidFill>
                <a:latin typeface="Arial"/>
              </a:rPr>
              <a:t>4 </a:t>
            </a:r>
            <a:r>
              <a:rPr lang="ko-KR" altLang="ko-KR" sz="1550" dirty="0" err="1">
                <a:solidFill>
                  <a:srgbClr val="000000"/>
                </a:solidFill>
                <a:latin typeface="Arial"/>
              </a:rPr>
              <a:t>European</a:t>
            </a:r>
            <a:r>
              <a:rPr lang="ko-KR" altLang="ko-KR" sz="1550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550" dirty="0" err="1">
                <a:solidFill>
                  <a:srgbClr val="000000"/>
                </a:solidFill>
                <a:latin typeface="Arial"/>
              </a:rPr>
              <a:t>countries</a:t>
            </a:r>
            <a:r>
              <a:rPr lang="ko-KR" altLang="ko-KR" sz="1550" dirty="0">
                <a:solidFill>
                  <a:srgbClr val="000000"/>
                </a:solidFill>
                <a:latin typeface="Arial"/>
              </a:rPr>
              <a:t>: </a:t>
            </a:r>
            <a:r>
              <a:rPr lang="ko-KR" altLang="ko-KR" sz="1550" dirty="0" err="1">
                <a:solidFill>
                  <a:srgbClr val="000000"/>
                </a:solidFill>
                <a:latin typeface="Arial"/>
              </a:rPr>
              <a:t>Switzerland</a:t>
            </a:r>
            <a:r>
              <a:rPr lang="ko-KR" altLang="ko-KR" sz="1550" dirty="0">
                <a:solidFill>
                  <a:srgbClr val="000000"/>
                </a:solidFill>
                <a:latin typeface="Arial"/>
              </a:rPr>
              <a:t>, United </a:t>
            </a:r>
            <a:r>
              <a:rPr lang="ko-KR" altLang="ko-KR" sz="1550" dirty="0" err="1">
                <a:solidFill>
                  <a:srgbClr val="000000"/>
                </a:solidFill>
                <a:latin typeface="Arial"/>
              </a:rPr>
              <a:t>Kingdom</a:t>
            </a:r>
            <a:r>
              <a:rPr lang="ko-KR" altLang="ko-KR" sz="1550" dirty="0">
                <a:solidFill>
                  <a:srgbClr val="000000"/>
                </a:solidFill>
                <a:latin typeface="Arial"/>
              </a:rPr>
              <a:t>, </a:t>
            </a:r>
            <a:r>
              <a:rPr lang="ko-KR" altLang="ko-KR" sz="1550" dirty="0" err="1">
                <a:solidFill>
                  <a:srgbClr val="000000"/>
                </a:solidFill>
                <a:latin typeface="Arial"/>
              </a:rPr>
              <a:t>Hungary</a:t>
            </a:r>
            <a:r>
              <a:rPr lang="ko-KR" altLang="ko-KR" sz="1550" dirty="0">
                <a:solidFill>
                  <a:srgbClr val="000000"/>
                </a:solidFill>
                <a:latin typeface="Arial"/>
              </a:rPr>
              <a:t>, </a:t>
            </a:r>
            <a:r>
              <a:rPr lang="ko-KR" altLang="ko-KR" sz="1550" dirty="0" err="1">
                <a:solidFill>
                  <a:srgbClr val="000000"/>
                </a:solidFill>
                <a:latin typeface="Arial"/>
              </a:rPr>
              <a:t>Croatia</a:t>
            </a:r>
            <a:endParaRPr lang="en-US" altLang="ko-KR" dirty="0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4A888A86-032E-7806-94BF-2C8F3C5B3C2B}"/>
              </a:ext>
            </a:extLst>
          </p:cNvPr>
          <p:cNvSpPr/>
          <p:nvPr/>
        </p:nvSpPr>
        <p:spPr>
          <a:xfrm>
            <a:off x="2512431" y="1594086"/>
            <a:ext cx="1238152" cy="114300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33B72F38-4A5C-9A13-7F08-DF5416B730BA}"/>
              </a:ext>
            </a:extLst>
          </p:cNvPr>
          <p:cNvSpPr txBox="1"/>
          <p:nvPr/>
        </p:nvSpPr>
        <p:spPr>
          <a:xfrm>
            <a:off x="2512431" y="1685526"/>
            <a:ext cx="1238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325</a:t>
            </a:r>
            <a:endParaRPr lang="en-US" sz="2300" dirty="0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53A21B83-9227-1011-FFA8-4C51D10547C7}"/>
              </a:ext>
            </a:extLst>
          </p:cNvPr>
          <p:cNvSpPr txBox="1"/>
          <p:nvPr/>
        </p:nvSpPr>
        <p:spPr>
          <a:xfrm>
            <a:off x="2512431" y="2234166"/>
            <a:ext cx="12381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chargers</a:t>
            </a:r>
            <a:endParaRPr lang="en-US" sz="950" dirty="0"/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BF8988D1-48E3-3A96-7D4A-7C1D3762429C}"/>
              </a:ext>
            </a:extLst>
          </p:cNvPr>
          <p:cNvSpPr/>
          <p:nvPr/>
        </p:nvSpPr>
        <p:spPr>
          <a:xfrm>
            <a:off x="968215" y="1594086"/>
            <a:ext cx="1238152" cy="114300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B0B1F76B-7917-D2E9-18F6-26EF87093871}"/>
              </a:ext>
            </a:extLst>
          </p:cNvPr>
          <p:cNvSpPr txBox="1"/>
          <p:nvPr/>
        </p:nvSpPr>
        <p:spPr>
          <a:xfrm>
            <a:off x="968215" y="1685526"/>
            <a:ext cx="1238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149</a:t>
            </a:r>
            <a:endParaRPr lang="en-US" sz="2300" dirty="0"/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553DB32A-C034-141D-91BE-965FE4CC5A00}"/>
              </a:ext>
            </a:extLst>
          </p:cNvPr>
          <p:cNvSpPr txBox="1"/>
          <p:nvPr/>
        </p:nvSpPr>
        <p:spPr>
          <a:xfrm>
            <a:off x="968215" y="2234166"/>
            <a:ext cx="12381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sites</a:t>
            </a:r>
            <a:endParaRPr lang="en-US" sz="950" dirty="0"/>
          </a:p>
        </p:txBody>
      </p:sp>
      <p:sp>
        <p:nvSpPr>
          <p:cNvPr id="33" name="Shape 8">
            <a:extLst>
              <a:ext uri="{FF2B5EF4-FFF2-40B4-BE49-F238E27FC236}">
                <a16:creationId xmlns:a16="http://schemas.microsoft.com/office/drawing/2014/main" id="{E009FAFC-CE53-3914-12D2-A1D2B03C15AC}"/>
              </a:ext>
            </a:extLst>
          </p:cNvPr>
          <p:cNvSpPr/>
          <p:nvPr/>
        </p:nvSpPr>
        <p:spPr>
          <a:xfrm>
            <a:off x="5581189" y="1594086"/>
            <a:ext cx="1238152" cy="114300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5" name="Text 9">
            <a:extLst>
              <a:ext uri="{FF2B5EF4-FFF2-40B4-BE49-F238E27FC236}">
                <a16:creationId xmlns:a16="http://schemas.microsoft.com/office/drawing/2014/main" id="{7E517BB3-2CC1-A3DE-5EA8-EE7E5BEB6321}"/>
              </a:ext>
            </a:extLst>
          </p:cNvPr>
          <p:cNvSpPr txBox="1"/>
          <p:nvPr/>
        </p:nvSpPr>
        <p:spPr>
          <a:xfrm>
            <a:off x="5581189" y="1685526"/>
            <a:ext cx="1238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</a:t>
            </a:r>
            <a:endParaRPr lang="en-US" sz="2300" dirty="0"/>
          </a:p>
        </p:txBody>
      </p:sp>
      <p:sp>
        <p:nvSpPr>
          <p:cNvPr id="37" name="Text 10">
            <a:extLst>
              <a:ext uri="{FF2B5EF4-FFF2-40B4-BE49-F238E27FC236}">
                <a16:creationId xmlns:a16="http://schemas.microsoft.com/office/drawing/2014/main" id="{97410A17-00A0-1294-494C-004D968804FD}"/>
              </a:ext>
            </a:extLst>
          </p:cNvPr>
          <p:cNvSpPr txBox="1"/>
          <p:nvPr/>
        </p:nvSpPr>
        <p:spPr>
          <a:xfrm>
            <a:off x="5581189" y="2234166"/>
            <a:ext cx="12381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manufacturers</a:t>
            </a:r>
            <a:endParaRPr lang="en-US" sz="950" dirty="0"/>
          </a:p>
        </p:txBody>
      </p:sp>
      <p:sp>
        <p:nvSpPr>
          <p:cNvPr id="39" name="Shape 11">
            <a:extLst>
              <a:ext uri="{FF2B5EF4-FFF2-40B4-BE49-F238E27FC236}">
                <a16:creationId xmlns:a16="http://schemas.microsoft.com/office/drawing/2014/main" id="{2B8B052D-A433-817C-23C6-8BA4831CD06F}"/>
              </a:ext>
            </a:extLst>
          </p:cNvPr>
          <p:cNvSpPr/>
          <p:nvPr/>
        </p:nvSpPr>
        <p:spPr>
          <a:xfrm>
            <a:off x="7090459" y="1594086"/>
            <a:ext cx="1238152" cy="114300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1" name="Text 12">
            <a:extLst>
              <a:ext uri="{FF2B5EF4-FFF2-40B4-BE49-F238E27FC236}">
                <a16:creationId xmlns:a16="http://schemas.microsoft.com/office/drawing/2014/main" id="{B79C6979-41FD-63D4-3F82-6D3264F4EE61}"/>
              </a:ext>
            </a:extLst>
          </p:cNvPr>
          <p:cNvSpPr txBox="1"/>
          <p:nvPr/>
        </p:nvSpPr>
        <p:spPr>
          <a:xfrm>
            <a:off x="7090459" y="1685526"/>
            <a:ext cx="1238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300" dirty="0"/>
          </a:p>
        </p:txBody>
      </p:sp>
      <p:sp>
        <p:nvSpPr>
          <p:cNvPr id="43" name="Text 13">
            <a:extLst>
              <a:ext uri="{FF2B5EF4-FFF2-40B4-BE49-F238E27FC236}">
                <a16:creationId xmlns:a16="http://schemas.microsoft.com/office/drawing/2014/main" id="{10487F67-BA55-7832-B4B6-74A97AB96CA5}"/>
              </a:ext>
            </a:extLst>
          </p:cNvPr>
          <p:cNvSpPr txBox="1"/>
          <p:nvPr/>
        </p:nvSpPr>
        <p:spPr>
          <a:xfrm>
            <a:off x="7090459" y="2234166"/>
            <a:ext cx="12381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</a:t>
            </a:r>
            <a:endParaRPr lang="en-US" sz="950" dirty="0"/>
          </a:p>
        </p:txBody>
      </p:sp>
      <p:sp>
        <p:nvSpPr>
          <p:cNvPr id="44" name="Shape 5">
            <a:extLst>
              <a:ext uri="{FF2B5EF4-FFF2-40B4-BE49-F238E27FC236}">
                <a16:creationId xmlns:a16="http://schemas.microsoft.com/office/drawing/2014/main" id="{7E004767-E85B-0277-CEC4-08E46870EB68}"/>
              </a:ext>
            </a:extLst>
          </p:cNvPr>
          <p:cNvSpPr/>
          <p:nvPr/>
        </p:nvSpPr>
        <p:spPr>
          <a:xfrm>
            <a:off x="4056647" y="1594086"/>
            <a:ext cx="1238152" cy="114300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5" name="Text 6">
            <a:extLst>
              <a:ext uri="{FF2B5EF4-FFF2-40B4-BE49-F238E27FC236}">
                <a16:creationId xmlns:a16="http://schemas.microsoft.com/office/drawing/2014/main" id="{5288A582-B501-630C-7928-01ED972C5932}"/>
              </a:ext>
            </a:extLst>
          </p:cNvPr>
          <p:cNvSpPr txBox="1"/>
          <p:nvPr/>
        </p:nvSpPr>
        <p:spPr>
          <a:xfrm>
            <a:off x="4056647" y="1685526"/>
            <a:ext cx="1238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397</a:t>
            </a:r>
            <a:endParaRPr lang="en-US" sz="2300" dirty="0"/>
          </a:p>
        </p:txBody>
      </p:sp>
      <p:sp>
        <p:nvSpPr>
          <p:cNvPr id="46" name="Text 7">
            <a:extLst>
              <a:ext uri="{FF2B5EF4-FFF2-40B4-BE49-F238E27FC236}">
                <a16:creationId xmlns:a16="http://schemas.microsoft.com/office/drawing/2014/main" id="{ABF81599-53E7-DE96-2033-10C03C4BA787}"/>
              </a:ext>
            </a:extLst>
          </p:cNvPr>
          <p:cNvSpPr txBox="1"/>
          <p:nvPr/>
        </p:nvSpPr>
        <p:spPr>
          <a:xfrm>
            <a:off x="4056647" y="2234166"/>
            <a:ext cx="12381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plugs</a:t>
            </a:r>
            <a:endParaRPr lang="en-US" sz="950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3C220990-B952-19C5-F3A2-1E075EFEABEB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377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3BD8C-CB1E-5537-553A-BD6DF1C94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F90716AD-885A-8DE9-8E7E-B13715E3B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15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8BB4188D-435B-24BE-B558-33B1C35774B5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E53464-2DE0-0C0A-FBC6-F877153875A7}"/>
              </a:ext>
            </a:extLst>
          </p:cNvPr>
          <p:cNvSpPr txBox="1"/>
          <p:nvPr/>
        </p:nvSpPr>
        <p:spPr>
          <a:xfrm>
            <a:off x="640080" y="1270550"/>
            <a:ext cx="7772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rPr dirty="0"/>
              <a:t>The emulator was sufficient for capability probing, but it was not a complete power-delivery EVCC.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CAA224-4596-C6BF-C96B-67887F7D168C}"/>
              </a:ext>
            </a:extLst>
          </p:cNvPr>
          <p:cNvSpPr/>
          <p:nvPr/>
        </p:nvSpPr>
        <p:spPr>
          <a:xfrm>
            <a:off x="685800" y="2144267"/>
            <a:ext cx="3566160" cy="384048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500" b="1">
                <a:solidFill>
                  <a:srgbClr val="000000"/>
                </a:solidFill>
                <a:latin typeface="Arial"/>
              </a:defRPr>
            </a:pPr>
            <a:r>
              <a:rPr dirty="0"/>
              <a:t>DIN / ISO 15118-2 path executed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F6F36C82-DE89-1FBC-9A5F-84ED1A56A0DB}"/>
              </a:ext>
            </a:extLst>
          </p:cNvPr>
          <p:cNvSpPr/>
          <p:nvPr/>
        </p:nvSpPr>
        <p:spPr>
          <a:xfrm>
            <a:off x="914400" y="3774059"/>
            <a:ext cx="3063240" cy="347472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300" b="0">
                <a:solidFill>
                  <a:srgbClr val="000000"/>
                </a:solidFill>
                <a:latin typeface="Arial"/>
              </a:defRPr>
            </a:pPr>
            <a:r>
              <a:rPr dirty="0" err="1"/>
              <a:t>SupportedAppProtocol</a:t>
            </a:r>
            <a:r>
              <a:rPr lang="en-US" dirty="0"/>
              <a:t> (</a:t>
            </a:r>
            <a:r>
              <a:rPr lang="en-US" altLang="ko-KR" dirty="0"/>
              <a:t>ISO 15118-2)</a:t>
            </a:r>
            <a:endParaRPr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867FA5-98F1-E105-3D0E-9B09A2CF0EC5}"/>
              </a:ext>
            </a:extLst>
          </p:cNvPr>
          <p:cNvSpPr txBox="1"/>
          <p:nvPr/>
        </p:nvSpPr>
        <p:spPr>
          <a:xfrm>
            <a:off x="2359152" y="4054147"/>
            <a:ext cx="18288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000000"/>
                </a:solidFill>
                <a:latin typeface="Arial"/>
              </a:defRPr>
            </a:pPr>
            <a:r>
              <a:t>↓</a:t>
            </a: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4B3B3D60-8B9A-3E43-3DB6-F25FE190AAE3}"/>
              </a:ext>
            </a:extLst>
          </p:cNvPr>
          <p:cNvSpPr/>
          <p:nvPr/>
        </p:nvSpPr>
        <p:spPr>
          <a:xfrm>
            <a:off x="914400" y="4304411"/>
            <a:ext cx="3063240" cy="347472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300" b="0">
                <a:solidFill>
                  <a:srgbClr val="000000"/>
                </a:solidFill>
                <a:latin typeface="Arial"/>
              </a:defRPr>
            </a:pPr>
            <a:r>
              <a:rPr dirty="0" err="1"/>
              <a:t>SessionSetup</a:t>
            </a:r>
            <a:r>
              <a:rPr lang="en-US" dirty="0"/>
              <a:t> </a:t>
            </a:r>
            <a:r>
              <a:rPr lang="en-US" altLang="ko-KR" dirty="0"/>
              <a:t>(ISO 15118-2)</a:t>
            </a:r>
            <a:endParaRPr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7808F1-D2C3-FF28-EAEE-4563B0AE6446}"/>
              </a:ext>
            </a:extLst>
          </p:cNvPr>
          <p:cNvSpPr txBox="1"/>
          <p:nvPr/>
        </p:nvSpPr>
        <p:spPr>
          <a:xfrm>
            <a:off x="2359152" y="4584499"/>
            <a:ext cx="18288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000000"/>
                </a:solidFill>
                <a:latin typeface="Arial"/>
              </a:defRPr>
            </a:pPr>
            <a:r>
              <a:t>↓</a:t>
            </a:r>
          </a:p>
        </p:txBody>
      </p:sp>
      <p:sp>
        <p:nvSpPr>
          <p:cNvPr id="22" name="Rectangle 9">
            <a:extLst>
              <a:ext uri="{FF2B5EF4-FFF2-40B4-BE49-F238E27FC236}">
                <a16:creationId xmlns:a16="http://schemas.microsoft.com/office/drawing/2014/main" id="{CD395704-6E5D-8EA6-0CD8-15E882C8FFB7}"/>
              </a:ext>
            </a:extLst>
          </p:cNvPr>
          <p:cNvSpPr/>
          <p:nvPr/>
        </p:nvSpPr>
        <p:spPr>
          <a:xfrm>
            <a:off x="914400" y="4834763"/>
            <a:ext cx="3063240" cy="347472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300" b="0">
                <a:solidFill>
                  <a:srgbClr val="000000"/>
                </a:solidFill>
                <a:latin typeface="Arial"/>
              </a:defRPr>
            </a:pPr>
            <a:r>
              <a:rPr dirty="0" err="1"/>
              <a:t>ServiceDiscovery</a:t>
            </a:r>
            <a:r>
              <a:rPr lang="en-US" altLang="ko-KR" dirty="0"/>
              <a:t> (ISO 15118-2)</a:t>
            </a:r>
            <a:endParaRPr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267348C-D0F6-7728-A307-5632F2F63F62}"/>
              </a:ext>
            </a:extLst>
          </p:cNvPr>
          <p:cNvSpPr txBox="1"/>
          <p:nvPr/>
        </p:nvSpPr>
        <p:spPr>
          <a:xfrm>
            <a:off x="2359152" y="5114851"/>
            <a:ext cx="18288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000000"/>
                </a:solidFill>
                <a:latin typeface="Arial"/>
              </a:defRPr>
            </a:pPr>
            <a:r>
              <a:t>↓</a:t>
            </a:r>
          </a:p>
        </p:txBody>
      </p:sp>
      <p:sp>
        <p:nvSpPr>
          <p:cNvPr id="27" name="Rectangle 11">
            <a:extLst>
              <a:ext uri="{FF2B5EF4-FFF2-40B4-BE49-F238E27FC236}">
                <a16:creationId xmlns:a16="http://schemas.microsoft.com/office/drawing/2014/main" id="{6F443832-CE8C-46E5-4E99-01F4D0661993}"/>
              </a:ext>
            </a:extLst>
          </p:cNvPr>
          <p:cNvSpPr/>
          <p:nvPr/>
        </p:nvSpPr>
        <p:spPr>
          <a:xfrm>
            <a:off x="914400" y="5365115"/>
            <a:ext cx="3063240" cy="347472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300" b="0">
                <a:solidFill>
                  <a:srgbClr val="000000"/>
                </a:solidFill>
                <a:latin typeface="Arial"/>
              </a:defRPr>
            </a:pPr>
            <a:r>
              <a:rPr dirty="0" err="1"/>
              <a:t>SessionStop</a:t>
            </a:r>
            <a:r>
              <a:rPr lang="en-US" altLang="ko-KR" dirty="0"/>
              <a:t> (ISO 15118-2)</a:t>
            </a:r>
            <a:endParaRPr dirty="0"/>
          </a:p>
        </p:txBody>
      </p:sp>
      <p:sp>
        <p:nvSpPr>
          <p:cNvPr id="29" name="Rectangle 12">
            <a:extLst>
              <a:ext uri="{FF2B5EF4-FFF2-40B4-BE49-F238E27FC236}">
                <a16:creationId xmlns:a16="http://schemas.microsoft.com/office/drawing/2014/main" id="{069A4EEB-2243-1744-05DA-FE3CAC48A950}"/>
              </a:ext>
            </a:extLst>
          </p:cNvPr>
          <p:cNvSpPr/>
          <p:nvPr/>
        </p:nvSpPr>
        <p:spPr>
          <a:xfrm>
            <a:off x="4663440" y="2144267"/>
            <a:ext cx="3520440" cy="384048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500" b="1">
                <a:solidFill>
                  <a:srgbClr val="000000"/>
                </a:solidFill>
                <a:latin typeface="Arial"/>
              </a:defRPr>
            </a:pPr>
            <a:r>
              <a:rPr lang="ko-KR" altLang="ko-KR" sz="1500" b="1" dirty="0">
                <a:solidFill>
                  <a:srgbClr val="000000"/>
                </a:solidFill>
                <a:latin typeface="Arial"/>
              </a:rPr>
              <a:t>ISO 15118-20 TLS </a:t>
            </a:r>
            <a:r>
              <a:rPr lang="ko-KR" altLang="ko-KR" sz="1500" b="1" dirty="0" err="1">
                <a:solidFill>
                  <a:srgbClr val="000000"/>
                </a:solidFill>
                <a:latin typeface="Arial"/>
              </a:rPr>
              <a:t>path</a:t>
            </a:r>
            <a:r>
              <a:rPr lang="ko-KR" altLang="ko-KR" sz="15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500" b="1" dirty="0" err="1">
                <a:solidFill>
                  <a:srgbClr val="000000"/>
                </a:solidFill>
                <a:latin typeface="Arial"/>
              </a:rPr>
              <a:t>probed</a:t>
            </a:r>
            <a:endParaRPr lang="en-US" altLang="ko-KR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299E2B7-1425-83AD-F37C-75C182D130F3}"/>
              </a:ext>
            </a:extLst>
          </p:cNvPr>
          <p:cNvSpPr txBox="1"/>
          <p:nvPr/>
        </p:nvSpPr>
        <p:spPr>
          <a:xfrm>
            <a:off x="502920" y="6419088"/>
            <a:ext cx="7680960" cy="223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 b="0">
                <a:solidFill>
                  <a:srgbClr val="5F5F5F"/>
                </a:solidFill>
                <a:latin typeface="Arial"/>
              </a:defRPr>
            </a:pPr>
            <a:r>
              <a:rPr dirty="0"/>
              <a:t>Source: Paper + public GitHub implementation</a:t>
            </a:r>
            <a:r>
              <a:rPr lang="en-US" dirty="0"/>
              <a:t> (</a:t>
            </a:r>
            <a:r>
              <a:rPr lang="en-US" dirty="0">
                <a:hlinkClick r:id="rId3"/>
              </a:rPr>
              <a:t>https://github.com/ssloxford/current-affairs</a:t>
            </a:r>
            <a:r>
              <a:rPr lang="en-US" dirty="0"/>
              <a:t>)</a:t>
            </a:r>
            <a:endParaRPr dirty="0"/>
          </a:p>
        </p:txBody>
      </p:sp>
      <p:sp>
        <p:nvSpPr>
          <p:cNvPr id="49" name="Rectangle 5">
            <a:extLst>
              <a:ext uri="{FF2B5EF4-FFF2-40B4-BE49-F238E27FC236}">
                <a16:creationId xmlns:a16="http://schemas.microsoft.com/office/drawing/2014/main" id="{6C1541A7-9492-5562-6471-F24C6087814F}"/>
              </a:ext>
            </a:extLst>
          </p:cNvPr>
          <p:cNvSpPr/>
          <p:nvPr/>
        </p:nvSpPr>
        <p:spPr>
          <a:xfrm>
            <a:off x="914400" y="2711195"/>
            <a:ext cx="3063240" cy="347472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300" b="0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SECC Discovery Protocol</a:t>
            </a:r>
            <a:endParaRPr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4A9863B-1024-7535-8EF2-78188325E4E5}"/>
              </a:ext>
            </a:extLst>
          </p:cNvPr>
          <p:cNvSpPr txBox="1"/>
          <p:nvPr/>
        </p:nvSpPr>
        <p:spPr>
          <a:xfrm>
            <a:off x="2359152" y="2991283"/>
            <a:ext cx="18288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000000"/>
                </a:solidFill>
                <a:latin typeface="Arial"/>
              </a:defRPr>
            </a:pPr>
            <a:r>
              <a:t>↓</a:t>
            </a:r>
          </a:p>
        </p:txBody>
      </p:sp>
      <p:sp>
        <p:nvSpPr>
          <p:cNvPr id="51" name="Rectangle 7">
            <a:extLst>
              <a:ext uri="{FF2B5EF4-FFF2-40B4-BE49-F238E27FC236}">
                <a16:creationId xmlns:a16="http://schemas.microsoft.com/office/drawing/2014/main" id="{DEF0FD4B-F703-E83B-C7E5-10A5A3094E38}"/>
              </a:ext>
            </a:extLst>
          </p:cNvPr>
          <p:cNvSpPr/>
          <p:nvPr/>
        </p:nvSpPr>
        <p:spPr>
          <a:xfrm>
            <a:off x="914400" y="3241547"/>
            <a:ext cx="3063240" cy="347472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300" b="0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TLS 1.2 Handshake (</a:t>
            </a:r>
            <a:r>
              <a:rPr lang="en-US" sz="1300" dirty="0">
                <a:solidFill>
                  <a:srgbClr val="000000"/>
                </a:solidFill>
                <a:latin typeface="Arial"/>
              </a:rPr>
              <a:t>O</a:t>
            </a:r>
            <a:r>
              <a:rPr lang="ko-KR" altLang="ko-KR" sz="1300" dirty="0" err="1">
                <a:solidFill>
                  <a:srgbClr val="000000"/>
                </a:solidFill>
                <a:latin typeface="Arial"/>
              </a:rPr>
              <a:t>ptional</a:t>
            </a:r>
            <a:r>
              <a:rPr lang="en-US" altLang="ko-KR" sz="1300" dirty="0">
                <a:solidFill>
                  <a:srgbClr val="000000"/>
                </a:solidFill>
                <a:latin typeface="Arial"/>
              </a:rPr>
              <a:t>)</a:t>
            </a:r>
            <a:endParaRPr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2514FCF-19BF-2996-6EED-185D6A879666}"/>
              </a:ext>
            </a:extLst>
          </p:cNvPr>
          <p:cNvSpPr txBox="1"/>
          <p:nvPr/>
        </p:nvSpPr>
        <p:spPr>
          <a:xfrm>
            <a:off x="2359152" y="3521635"/>
            <a:ext cx="18288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000000"/>
                </a:solidFill>
                <a:latin typeface="Arial"/>
              </a:defRPr>
            </a:pPr>
            <a:r>
              <a:t>↓</a:t>
            </a:r>
          </a:p>
        </p:txBody>
      </p:sp>
      <p:sp>
        <p:nvSpPr>
          <p:cNvPr id="53" name="Rectangle 5">
            <a:extLst>
              <a:ext uri="{FF2B5EF4-FFF2-40B4-BE49-F238E27FC236}">
                <a16:creationId xmlns:a16="http://schemas.microsoft.com/office/drawing/2014/main" id="{DA342F9D-4550-6D66-0FB2-2A0C23B3EEF8}"/>
              </a:ext>
            </a:extLst>
          </p:cNvPr>
          <p:cNvSpPr/>
          <p:nvPr/>
        </p:nvSpPr>
        <p:spPr>
          <a:xfrm>
            <a:off x="4926330" y="3774059"/>
            <a:ext cx="3063240" cy="347472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300" b="0">
                <a:solidFill>
                  <a:srgbClr val="000000"/>
                </a:solidFill>
                <a:latin typeface="Arial"/>
              </a:defRPr>
            </a:pPr>
            <a:r>
              <a:rPr lang="ko-KR" altLang="ko-KR" sz="1300" dirty="0" err="1">
                <a:solidFill>
                  <a:srgbClr val="000000"/>
                </a:solidFill>
                <a:latin typeface="Arial"/>
              </a:rPr>
              <a:t>CertificateRequest</a:t>
            </a:r>
            <a:r>
              <a:rPr lang="en-US" altLang="ko-KR" sz="1300" dirty="0">
                <a:solidFill>
                  <a:srgbClr val="000000"/>
                </a:solidFill>
                <a:latin typeface="Arial"/>
              </a:rPr>
              <a:t>? (TLS 1.3)</a:t>
            </a:r>
            <a:endParaRPr dirty="0"/>
          </a:p>
        </p:txBody>
      </p:sp>
      <p:sp>
        <p:nvSpPr>
          <p:cNvPr id="60" name="Rectangle 5">
            <a:extLst>
              <a:ext uri="{FF2B5EF4-FFF2-40B4-BE49-F238E27FC236}">
                <a16:creationId xmlns:a16="http://schemas.microsoft.com/office/drawing/2014/main" id="{6795412D-8575-F08B-CBC3-5ED7907E3248}"/>
              </a:ext>
            </a:extLst>
          </p:cNvPr>
          <p:cNvSpPr/>
          <p:nvPr/>
        </p:nvSpPr>
        <p:spPr>
          <a:xfrm>
            <a:off x="4926330" y="2711195"/>
            <a:ext cx="3063240" cy="347472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300" b="0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SECC Discovery Protocol</a:t>
            </a:r>
            <a:endParaRPr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DB65A50-08B0-0994-2334-12FF5C41023A}"/>
              </a:ext>
            </a:extLst>
          </p:cNvPr>
          <p:cNvSpPr txBox="1"/>
          <p:nvPr/>
        </p:nvSpPr>
        <p:spPr>
          <a:xfrm>
            <a:off x="6371082" y="2991283"/>
            <a:ext cx="18288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000000"/>
                </a:solidFill>
                <a:latin typeface="Arial"/>
              </a:defRPr>
            </a:pPr>
            <a:r>
              <a:t>↓</a:t>
            </a:r>
          </a:p>
        </p:txBody>
      </p:sp>
      <p:sp>
        <p:nvSpPr>
          <p:cNvPr id="62" name="Rectangle 7">
            <a:extLst>
              <a:ext uri="{FF2B5EF4-FFF2-40B4-BE49-F238E27FC236}">
                <a16:creationId xmlns:a16="http://schemas.microsoft.com/office/drawing/2014/main" id="{6DE9A641-019D-477A-8138-3EEA07F1D34B}"/>
              </a:ext>
            </a:extLst>
          </p:cNvPr>
          <p:cNvSpPr/>
          <p:nvPr/>
        </p:nvSpPr>
        <p:spPr>
          <a:xfrm>
            <a:off x="4926330" y="3241547"/>
            <a:ext cx="3063240" cy="347472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300" b="0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TLS 1.3 Handshake (</a:t>
            </a:r>
            <a:r>
              <a:rPr lang="en-US" altLang="ko-KR" sz="1300" dirty="0">
                <a:solidFill>
                  <a:srgbClr val="000000"/>
                </a:solidFill>
                <a:latin typeface="Arial"/>
              </a:rPr>
              <a:t>Mutual)</a:t>
            </a:r>
            <a:endParaRPr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B67C0D0-E19A-86D5-0E62-E869E7A46F8A}"/>
              </a:ext>
            </a:extLst>
          </p:cNvPr>
          <p:cNvSpPr txBox="1"/>
          <p:nvPr/>
        </p:nvSpPr>
        <p:spPr>
          <a:xfrm>
            <a:off x="6371082" y="3521635"/>
            <a:ext cx="18288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000000"/>
                </a:solidFill>
                <a:latin typeface="Arial"/>
              </a:defRPr>
            </a:pPr>
            <a:r>
              <a:t>↓</a:t>
            </a:r>
          </a:p>
        </p:txBody>
      </p:sp>
      <p:sp>
        <p:nvSpPr>
          <p:cNvPr id="65" name="Text 0">
            <a:extLst>
              <a:ext uri="{FF2B5EF4-FFF2-40B4-BE49-F238E27FC236}">
                <a16:creationId xmlns:a16="http://schemas.microsoft.com/office/drawing/2014/main" id="{DCB784AB-DBE8-6686-7C99-A256B5AE5519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>
                <a:solidFill>
                  <a:srgbClr val="000000"/>
                </a:solidFill>
              </a:rPr>
              <a:t>Implementation Coverage: What Did the Emulator Reach?</a:t>
            </a:r>
          </a:p>
        </p:txBody>
      </p:sp>
    </p:spTree>
    <p:extLst>
      <p:ext uri="{BB962C8B-B14F-4D97-AF65-F5344CB8AC3E}">
        <p14:creationId xmlns:p14="http://schemas.microsoft.com/office/powerpoint/2010/main" val="3569640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598B2-F667-F08D-78F0-A129EFFFB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111D42E9-40F5-0B5C-055C-38EAAF8AD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16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3480887B-E063-4647-DC0C-4FC66779AFCE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EA3F311A-060F-5991-DD1F-1E8068CF5E51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20000"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What is the entropy of charger NMKs? </a:t>
            </a:r>
            <a:b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they be recovered from the NID?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F16725C-6A03-4A4E-0A8E-6A9AC055A076}"/>
              </a:ext>
            </a:extLst>
          </p:cNvPr>
          <p:cNvSpPr txBox="1"/>
          <p:nvPr/>
        </p:nvSpPr>
        <p:spPr>
          <a:xfrm>
            <a:off x="640080" y="1135724"/>
            <a:ext cx="77724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rPr lang="en-US" altLang="ko-KR" sz="1700" i="1" dirty="0">
                <a:solidFill>
                  <a:srgbClr val="000000"/>
                </a:solidFill>
                <a:latin typeface="Arial"/>
              </a:rPr>
              <a:t>A1.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Most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chargers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used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random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ephemeral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NMKs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and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standard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compliant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NIDs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with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a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few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exceptions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. </a:t>
            </a:r>
            <a:endParaRPr i="1" dirty="0"/>
          </a:p>
        </p:txBody>
      </p:sp>
      <p:sp>
        <p:nvSpPr>
          <p:cNvPr id="68" name="Rectangle 4">
            <a:extLst>
              <a:ext uri="{FF2B5EF4-FFF2-40B4-BE49-F238E27FC236}">
                <a16:creationId xmlns:a16="http://schemas.microsoft.com/office/drawing/2014/main" id="{5914B6B8-7EE7-DCEB-C721-6D83619D6D44}"/>
              </a:ext>
            </a:extLst>
          </p:cNvPr>
          <p:cNvSpPr/>
          <p:nvPr/>
        </p:nvSpPr>
        <p:spPr>
          <a:xfrm>
            <a:off x="594360" y="1973853"/>
            <a:ext cx="2103120" cy="310896"/>
          </a:xfrm>
          <a:prstGeom prst="rect">
            <a:avLst/>
          </a:prstGeom>
          <a:solidFill>
            <a:srgbClr val="D7D7D7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00" b="1">
                <a:solidFill>
                  <a:srgbClr val="000000"/>
                </a:solidFill>
                <a:latin typeface="Arial"/>
              </a:defRPr>
            </a:pPr>
            <a:r>
              <a:t>Observation</a:t>
            </a:r>
          </a:p>
        </p:txBody>
      </p:sp>
      <p:sp>
        <p:nvSpPr>
          <p:cNvPr id="70" name="Rectangle 5">
            <a:extLst>
              <a:ext uri="{FF2B5EF4-FFF2-40B4-BE49-F238E27FC236}">
                <a16:creationId xmlns:a16="http://schemas.microsoft.com/office/drawing/2014/main" id="{EF2D6576-D4F1-9F06-05FF-B1D2E0148668}"/>
              </a:ext>
            </a:extLst>
          </p:cNvPr>
          <p:cNvSpPr/>
          <p:nvPr/>
        </p:nvSpPr>
        <p:spPr>
          <a:xfrm>
            <a:off x="2788920" y="1973853"/>
            <a:ext cx="2560320" cy="310896"/>
          </a:xfrm>
          <a:prstGeom prst="rect">
            <a:avLst/>
          </a:prstGeom>
          <a:solidFill>
            <a:srgbClr val="D7D7D7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00" b="1">
                <a:solidFill>
                  <a:srgbClr val="000000"/>
                </a:solidFill>
                <a:latin typeface="Arial"/>
              </a:defRPr>
            </a:pPr>
            <a:r>
              <a:t>Pattern</a:t>
            </a:r>
          </a:p>
        </p:txBody>
      </p:sp>
      <p:sp>
        <p:nvSpPr>
          <p:cNvPr id="72" name="Rectangle 6">
            <a:extLst>
              <a:ext uri="{FF2B5EF4-FFF2-40B4-BE49-F238E27FC236}">
                <a16:creationId xmlns:a16="http://schemas.microsoft.com/office/drawing/2014/main" id="{3D8594A5-2981-96FE-38F1-8438EB7B8CD5}"/>
              </a:ext>
            </a:extLst>
          </p:cNvPr>
          <p:cNvSpPr/>
          <p:nvPr/>
        </p:nvSpPr>
        <p:spPr>
          <a:xfrm>
            <a:off x="5440680" y="1973853"/>
            <a:ext cx="2971800" cy="310896"/>
          </a:xfrm>
          <a:prstGeom prst="rect">
            <a:avLst/>
          </a:prstGeom>
          <a:solidFill>
            <a:srgbClr val="D7D7D7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00" b="1">
                <a:solidFill>
                  <a:srgbClr val="000000"/>
                </a:solidFill>
                <a:latin typeface="Arial"/>
              </a:defRPr>
            </a:pPr>
            <a:r>
              <a:t>Security meaning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32ADCD7-A8B4-425D-F081-58886F20A01E}"/>
              </a:ext>
            </a:extLst>
          </p:cNvPr>
          <p:cNvSpPr txBox="1"/>
          <p:nvPr/>
        </p:nvSpPr>
        <p:spPr>
          <a:xfrm>
            <a:off x="685800" y="2403621"/>
            <a:ext cx="187451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000000"/>
                </a:solidFill>
                <a:latin typeface="Arial"/>
              </a:defRPr>
            </a:pPr>
            <a:r>
              <a:t>Most chargers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452163A-CE25-5B52-08E3-B50D6F25EEB8}"/>
              </a:ext>
            </a:extLst>
          </p:cNvPr>
          <p:cNvSpPr txBox="1"/>
          <p:nvPr/>
        </p:nvSpPr>
        <p:spPr>
          <a:xfrm>
            <a:off x="2880360" y="2403621"/>
            <a:ext cx="2286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0">
                <a:solidFill>
                  <a:srgbClr val="000000"/>
                </a:solidFill>
                <a:latin typeface="Arial"/>
              </a:defRPr>
            </a:pPr>
            <a:r>
              <a:t>New random-looking NMK each connection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E7A6E2E-233C-DA6D-EB45-AF12190D7BB2}"/>
              </a:ext>
            </a:extLst>
          </p:cNvPr>
          <p:cNvSpPr txBox="1"/>
          <p:nvPr/>
        </p:nvSpPr>
        <p:spPr>
          <a:xfrm>
            <a:off x="5532120" y="2403621"/>
            <a:ext cx="2743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0">
                <a:solidFill>
                  <a:srgbClr val="000000"/>
                </a:solidFill>
                <a:latin typeface="Arial"/>
              </a:defRPr>
            </a:pPr>
            <a:r>
              <a:t>Infeasible NID→NMK recovery if RNG is strong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FA7A6D3-2ABD-041C-F000-6175375FF19C}"/>
              </a:ext>
            </a:extLst>
          </p:cNvPr>
          <p:cNvSpPr txBox="1"/>
          <p:nvPr/>
        </p:nvSpPr>
        <p:spPr>
          <a:xfrm>
            <a:off x="685800" y="3089421"/>
            <a:ext cx="187451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000000"/>
                </a:solidFill>
                <a:latin typeface="Arial"/>
              </a:defRPr>
            </a:pPr>
            <a:r>
              <a:rPr dirty="0"/>
              <a:t>2 manufacturers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FA61F6E-F75F-4157-2581-A9AFD63C799F}"/>
              </a:ext>
            </a:extLst>
          </p:cNvPr>
          <p:cNvSpPr txBox="1"/>
          <p:nvPr/>
        </p:nvSpPr>
        <p:spPr>
          <a:xfrm>
            <a:off x="2880360" y="3089421"/>
            <a:ext cx="2286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0">
                <a:solidFill>
                  <a:srgbClr val="000000"/>
                </a:solidFill>
                <a:latin typeface="Arial"/>
              </a:defRPr>
            </a:pPr>
            <a:r>
              <a:t>12 random bytes + 4 fixed bytes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EC3FC98-C121-6171-BE79-F892B58D065A}"/>
              </a:ext>
            </a:extLst>
          </p:cNvPr>
          <p:cNvSpPr txBox="1"/>
          <p:nvPr/>
        </p:nvSpPr>
        <p:spPr>
          <a:xfrm>
            <a:off x="5532120" y="3089421"/>
            <a:ext cx="2743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0">
                <a:solidFill>
                  <a:srgbClr val="000000"/>
                </a:solidFill>
                <a:latin typeface="Arial"/>
              </a:defRPr>
            </a:pPr>
            <a:r>
              <a:t>At most 96-bit space; still not directly brute-forceable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DBEB182-6197-4239-027A-30E7E5B240D7}"/>
              </a:ext>
            </a:extLst>
          </p:cNvPr>
          <p:cNvSpPr txBox="1"/>
          <p:nvPr/>
        </p:nvSpPr>
        <p:spPr>
          <a:xfrm>
            <a:off x="685800" y="3775221"/>
            <a:ext cx="187451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000000"/>
                </a:solidFill>
                <a:latin typeface="Arial"/>
              </a:defRPr>
            </a:pPr>
            <a:r>
              <a:t>1 manufacturer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0CCB37-E399-D4AD-7FCF-6B8C9353D418}"/>
              </a:ext>
            </a:extLst>
          </p:cNvPr>
          <p:cNvSpPr txBox="1"/>
          <p:nvPr/>
        </p:nvSpPr>
        <p:spPr>
          <a:xfrm>
            <a:off x="2880360" y="3775221"/>
            <a:ext cx="2286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0">
                <a:solidFill>
                  <a:srgbClr val="000000"/>
                </a:solidFill>
                <a:latin typeface="Arial"/>
              </a:defRPr>
            </a:pPr>
            <a:r>
              <a:t>Fragments of previous NMKs reused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F8BFBC6-F6BE-C051-D95C-B1A4CB8E133E}"/>
              </a:ext>
            </a:extLst>
          </p:cNvPr>
          <p:cNvSpPr txBox="1"/>
          <p:nvPr/>
        </p:nvSpPr>
        <p:spPr>
          <a:xfrm>
            <a:off x="5532120" y="3775221"/>
            <a:ext cx="2743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0">
                <a:solidFill>
                  <a:srgbClr val="000000"/>
                </a:solidFill>
                <a:latin typeface="Arial"/>
              </a:defRPr>
            </a:pPr>
            <a:r>
              <a:t>Capturing one key may help predict subsequent keys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7F47D1D-DF35-1C53-F7C1-E6A56FB5E6A1}"/>
              </a:ext>
            </a:extLst>
          </p:cNvPr>
          <p:cNvSpPr txBox="1"/>
          <p:nvPr/>
        </p:nvSpPr>
        <p:spPr>
          <a:xfrm>
            <a:off x="685800" y="4461020"/>
            <a:ext cx="187451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000000"/>
                </a:solidFill>
                <a:latin typeface="Arial"/>
              </a:defRPr>
            </a:pPr>
            <a:r>
              <a:t>1 manufacturer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C9A420F-4396-644D-FD72-00C6B9FE71CA}"/>
              </a:ext>
            </a:extLst>
          </p:cNvPr>
          <p:cNvSpPr txBox="1"/>
          <p:nvPr/>
        </p:nvSpPr>
        <p:spPr>
          <a:xfrm>
            <a:off x="2880360" y="4461020"/>
            <a:ext cx="2286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0">
                <a:solidFill>
                  <a:srgbClr val="000000"/>
                </a:solidFill>
                <a:latin typeface="Arial"/>
              </a:defRPr>
            </a:pPr>
            <a:r>
              <a:t>4 random bytes + fixed pattern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FA452631-34CA-3468-DE81-9065DD46A87C}"/>
              </a:ext>
            </a:extLst>
          </p:cNvPr>
          <p:cNvSpPr txBox="1"/>
          <p:nvPr/>
        </p:nvSpPr>
        <p:spPr>
          <a:xfrm>
            <a:off x="5532120" y="4461020"/>
            <a:ext cx="2743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0">
                <a:solidFill>
                  <a:srgbClr val="000000"/>
                </a:solidFill>
                <a:latin typeface="Arial"/>
              </a:defRPr>
            </a:pPr>
            <a:r>
              <a:t>~32-bit NMK; NID can reveal NMK offline</a:t>
            </a:r>
          </a:p>
        </p:txBody>
      </p:sp>
      <p:sp>
        <p:nvSpPr>
          <p:cNvPr id="98" name="Rectangle 19">
            <a:extLst>
              <a:ext uri="{FF2B5EF4-FFF2-40B4-BE49-F238E27FC236}">
                <a16:creationId xmlns:a16="http://schemas.microsoft.com/office/drawing/2014/main" id="{21917D29-CA11-25B0-7EBB-EFF6D91EDAB5}"/>
              </a:ext>
            </a:extLst>
          </p:cNvPr>
          <p:cNvSpPr/>
          <p:nvPr/>
        </p:nvSpPr>
        <p:spPr>
          <a:xfrm>
            <a:off x="868680" y="5341964"/>
            <a:ext cx="7406640" cy="68580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600" b="1">
                <a:solidFill>
                  <a:srgbClr val="000000"/>
                </a:solidFill>
                <a:latin typeface="Arial"/>
              </a:defRPr>
            </a:pPr>
            <a:r>
              <a:rPr dirty="0"/>
              <a:t>The strongest findings are not the normal cases, </a:t>
            </a:r>
            <a:endParaRPr lang="en-US" dirty="0"/>
          </a:p>
          <a:p>
            <a:pPr algn="ctr">
              <a:defRPr sz="1600" b="1">
                <a:solidFill>
                  <a:srgbClr val="000000"/>
                </a:solidFill>
                <a:latin typeface="Arial"/>
              </a:defRPr>
            </a:pPr>
            <a:r>
              <a:rPr dirty="0"/>
              <a:t>but the concrete key-generation mistakes.</a:t>
            </a:r>
          </a:p>
        </p:txBody>
      </p:sp>
    </p:spTree>
    <p:extLst>
      <p:ext uri="{BB962C8B-B14F-4D97-AF65-F5344CB8AC3E}">
        <p14:creationId xmlns:p14="http://schemas.microsoft.com/office/powerpoint/2010/main" val="2550203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4FC62-4E08-F413-5556-4C1FE0C62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497DE53E-70FC-3B6B-1C08-276FBB752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17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D1D6B70A-2B88-056D-70B7-9B5382343F1A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C3ABAE03-4E4F-ACB8-04BC-FE263C67198B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/>
              <a:t>Presenter's</a:t>
            </a:r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Note: Entropy vs. Random-looking Bytes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B61F39-97C1-0A1E-0E96-6F7B01136AB5}"/>
              </a:ext>
            </a:extLst>
          </p:cNvPr>
          <p:cNvSpPr txBox="1"/>
          <p:nvPr/>
        </p:nvSpPr>
        <p:spPr>
          <a:xfrm>
            <a:off x="566928" y="1338072"/>
            <a:ext cx="8055864" cy="3852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700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Q1 asks for “entropy,” but the measurements do not directly establish 128-bit entropy for random-looking NMKs.</a:t>
            </a:r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70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700">
                <a:solidFill>
                  <a:srgbClr val="000000"/>
                </a:solidFill>
                <a:latin typeface="Arial"/>
              </a:defRPr>
            </a:pPr>
            <a:r>
              <a:rPr dirty="0"/>
              <a:t>For normal-looking 16-byte NMKs, the conclusion relies on assuming high-quality random generation.</a:t>
            </a:r>
            <a:endParaRPr lang="en-US" dirty="0"/>
          </a:p>
          <a:p>
            <a:pPr marL="882950" lvl="1" indent="-285750">
              <a:spcAft>
                <a:spcPts val="400"/>
              </a:spcAft>
              <a:buFont typeface="Arial" panose="020B0604020202020204" pitchFamily="34" charset="0"/>
              <a:buChar char="•"/>
              <a:defRPr sz="1700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Assuming the random seeming bytes are generated by a high quality random generator, these NMKs have 128 bits of entropy.</a:t>
            </a:r>
            <a:r>
              <a:rPr lang="en-US" baseline="30000" dirty="0"/>
              <a:t>1</a:t>
            </a:r>
          </a:p>
          <a:p>
            <a:pPr marL="882950" lvl="1" indent="-285750">
              <a:spcAft>
                <a:spcPts val="400"/>
              </a:spcAft>
              <a:buFont typeface="Arial" panose="020B0604020202020204" pitchFamily="34" charset="0"/>
              <a:buChar char="•"/>
              <a:defRPr sz="170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700">
                <a:solidFill>
                  <a:srgbClr val="000000"/>
                </a:solidFill>
                <a:latin typeface="Arial"/>
              </a:defRPr>
            </a:pPr>
            <a:r>
              <a:rPr dirty="0"/>
              <a:t>The study does clearly detect weak structures: fixed bytes, key reuse, and 32-bit patterns.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70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700">
                <a:solidFill>
                  <a:srgbClr val="000000"/>
                </a:solidFill>
                <a:latin typeface="Arial"/>
              </a:defRPr>
            </a:pPr>
            <a:r>
              <a:rPr dirty="0"/>
              <a:t>More precise framing: the paper measures observable key-generation patterns, not a formal entropy estimate.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A53757-2EA4-EE53-11B2-7700B063362A}"/>
              </a:ext>
            </a:extLst>
          </p:cNvPr>
          <p:cNvSpPr txBox="1"/>
          <p:nvPr/>
        </p:nvSpPr>
        <p:spPr>
          <a:xfrm>
            <a:off x="502920" y="6419088"/>
            <a:ext cx="7680960" cy="223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 b="0">
                <a:solidFill>
                  <a:srgbClr val="5F5F5F"/>
                </a:solidFill>
                <a:latin typeface="Arial"/>
              </a:defRPr>
            </a:pPr>
            <a:r>
              <a:rPr lang="en-US" dirty="0"/>
              <a:t>1) In this paper, Sec. 4.1.1.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614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1EFD6-42D8-FC91-1B5B-4BEA10F30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830D6FE9-0EE5-63FD-CEFE-8FDCE10F1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18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6E836D95-0309-EA87-BB0A-0375788C0E71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D961DE6D-09F9-8742-29BE-4DB814B8AD86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10000"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</a:t>
            </a:r>
            <a:r>
              <a:rPr lang="ko-KR" altLang="ko-KR" sz="2400" dirty="0" err="1"/>
              <a:t>What</a:t>
            </a:r>
            <a:r>
              <a:rPr lang="ko-KR" altLang="ko-KR" sz="2400" dirty="0"/>
              <a:t> </a:t>
            </a:r>
            <a:r>
              <a:rPr lang="ko-KR" altLang="ko-KR" sz="2400" dirty="0" err="1"/>
              <a:t>chip</a:t>
            </a:r>
            <a:r>
              <a:rPr lang="ko-KR" altLang="ko-KR" sz="2400" dirty="0"/>
              <a:t> and </a:t>
            </a:r>
            <a:r>
              <a:rPr lang="ko-KR" altLang="ko-KR" sz="2400" dirty="0" err="1"/>
              <a:t>firmware</a:t>
            </a:r>
            <a:r>
              <a:rPr lang="ko-KR" altLang="ko-KR" sz="2400" dirty="0"/>
              <a:t> </a:t>
            </a:r>
            <a:r>
              <a:rPr lang="ko-KR" altLang="ko-KR" sz="2400" dirty="0" err="1"/>
              <a:t>versions</a:t>
            </a:r>
            <a:r>
              <a:rPr lang="ko-KR" altLang="ko-KR" sz="2400" dirty="0"/>
              <a:t> </a:t>
            </a:r>
            <a:r>
              <a:rPr lang="ko-KR" altLang="ko-KR" sz="2400" dirty="0" err="1"/>
              <a:t>do</a:t>
            </a:r>
            <a:r>
              <a:rPr lang="ko-KR" altLang="ko-KR" sz="2400" dirty="0"/>
              <a:t> HPGP </a:t>
            </a:r>
            <a:r>
              <a:rPr lang="ko-KR" altLang="ko-KR" sz="2400" dirty="0" err="1"/>
              <a:t>modems</a:t>
            </a:r>
            <a:r>
              <a:rPr lang="ko-KR" altLang="ko-KR" sz="2400" dirty="0"/>
              <a:t> </a:t>
            </a:r>
            <a:r>
              <a:rPr lang="ko-KR" altLang="ko-KR" sz="2400" dirty="0" err="1"/>
              <a:t>in</a:t>
            </a:r>
            <a:r>
              <a:rPr lang="ko-KR" altLang="ko-KR" sz="2400" dirty="0"/>
              <a:t> </a:t>
            </a:r>
            <a:r>
              <a:rPr lang="ko-KR" altLang="ko-KR" sz="2400" dirty="0" err="1"/>
              <a:t>chargers</a:t>
            </a:r>
            <a:r>
              <a:rPr lang="ko-KR" altLang="ko-KR" sz="2400" dirty="0"/>
              <a:t> </a:t>
            </a:r>
            <a:r>
              <a:rPr lang="ko-KR" altLang="ko-KR" sz="2400" dirty="0" err="1"/>
              <a:t>use</a:t>
            </a:r>
            <a:r>
              <a:rPr lang="ko-KR" altLang="ko-KR" sz="2400" dirty="0"/>
              <a:t>?</a:t>
            </a:r>
            <a:endParaRPr lang="en-US" altLang="ko-K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76037F-D81A-5A55-1F50-F07415EDB49C}"/>
              </a:ext>
            </a:extLst>
          </p:cNvPr>
          <p:cNvSpPr txBox="1"/>
          <p:nvPr/>
        </p:nvSpPr>
        <p:spPr>
          <a:xfrm>
            <a:off x="640080" y="1196671"/>
            <a:ext cx="768096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rPr lang="en-US" i="1" dirty="0"/>
              <a:t>A2. 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All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chargers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used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Qualcomm HPGP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chips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, and 62%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had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more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than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10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years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old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firmware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. </a:t>
            </a:r>
            <a:endParaRPr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01B7C2-E820-AB55-0448-A8B456701059}"/>
              </a:ext>
            </a:extLst>
          </p:cNvPr>
          <p:cNvSpPr txBox="1"/>
          <p:nvPr/>
        </p:nvSpPr>
        <p:spPr>
          <a:xfrm>
            <a:off x="530352" y="4946087"/>
            <a:ext cx="8083296" cy="1128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Firmware version and date are exposed through a standard management query after SLAC.</a:t>
            </a:r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Changelog visibility is limited, so age indicates update discipline, not proven exploitability.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F7D2883-5B6E-0107-DA00-FCAD117AC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472" y="1745168"/>
            <a:ext cx="3635055" cy="310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51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BFEF2-5485-0D75-8E70-18E00AF83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A76C704E-3F93-02A7-F4AE-82F5F5A6D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19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DFBA314D-F22A-2976-797D-7721EF189DD1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5B6A27A0-8356-3FE2-1739-A5B83A7C2AC4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20000"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Q3a. </a:t>
            </a:r>
            <a:r>
              <a:rPr lang="en-US" altLang="ko-KR" sz="24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chargers support TLS, </a:t>
            </a:r>
            <a:br>
              <a:rPr lang="en-US" altLang="ko-KR" sz="24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altLang="ko-KR" sz="24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have any deprecated non-TLS sessions?</a:t>
            </a:r>
            <a:endParaRPr lang="en-US" altLang="ko-K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2D797E-D0BD-4BF9-DE64-C4D4B1F8BC54}"/>
              </a:ext>
            </a:extLst>
          </p:cNvPr>
          <p:cNvSpPr txBox="1"/>
          <p:nvPr/>
        </p:nvSpPr>
        <p:spPr>
          <a:xfrm>
            <a:off x="640080" y="1196671"/>
            <a:ext cx="768096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rPr lang="en-US" i="1" dirty="0"/>
              <a:t>A3. </a:t>
            </a:r>
            <a:r>
              <a:rPr lang="en-US" altLang="ko-KR" sz="1700" i="1" dirty="0">
                <a:solidFill>
                  <a:srgbClr val="000000"/>
                </a:solidFill>
                <a:latin typeface="Arial"/>
              </a:rPr>
              <a:t>All chargers supported non-TLS sessions, 12% supported TLS, and 6% implemented standards compliant TLS 1.2. None implemented mutual TLS.</a:t>
            </a:r>
            <a:endParaRPr i="1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ACBA701-06F1-5467-5ABD-479D9B0835F8}"/>
              </a:ext>
            </a:extLst>
          </p:cNvPr>
          <p:cNvSpPr/>
          <p:nvPr/>
        </p:nvSpPr>
        <p:spPr>
          <a:xfrm>
            <a:off x="640080" y="1982807"/>
            <a:ext cx="1691640" cy="68580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2800" b="1">
                <a:solidFill>
                  <a:srgbClr val="000000"/>
                </a:solidFill>
                <a:latin typeface="Arial"/>
              </a:defRPr>
            </a:pPr>
            <a:r>
              <a:t>100%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692E9F-2179-8EAE-78C5-6D8AE83FACDC}"/>
              </a:ext>
            </a:extLst>
          </p:cNvPr>
          <p:cNvSpPr txBox="1"/>
          <p:nvPr/>
        </p:nvSpPr>
        <p:spPr>
          <a:xfrm>
            <a:off x="640080" y="2778335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80" b="0">
                <a:solidFill>
                  <a:srgbClr val="000000"/>
                </a:solidFill>
                <a:latin typeface="Arial"/>
              </a:defRPr>
            </a:pPr>
            <a:r>
              <a:t>non-TLS</a:t>
            </a:r>
            <a:br/>
            <a:r>
              <a:t>available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203FCA9F-ED67-1898-D2BB-390DDE45B704}"/>
              </a:ext>
            </a:extLst>
          </p:cNvPr>
          <p:cNvSpPr/>
          <p:nvPr/>
        </p:nvSpPr>
        <p:spPr>
          <a:xfrm>
            <a:off x="2697480" y="1982807"/>
            <a:ext cx="1691640" cy="68580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2800" b="1">
                <a:solidFill>
                  <a:srgbClr val="000000"/>
                </a:solidFill>
                <a:latin typeface="Arial"/>
              </a:defRPr>
            </a:pPr>
            <a:r>
              <a:t>12%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C6AD73-47DE-41A8-A73A-C97D4D98A806}"/>
              </a:ext>
            </a:extLst>
          </p:cNvPr>
          <p:cNvSpPr txBox="1"/>
          <p:nvPr/>
        </p:nvSpPr>
        <p:spPr>
          <a:xfrm>
            <a:off x="2697480" y="2778335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80" b="0">
                <a:solidFill>
                  <a:srgbClr val="000000"/>
                </a:solidFill>
                <a:latin typeface="Arial"/>
              </a:defRPr>
            </a:pPr>
            <a:r>
              <a:t>TLS offered</a:t>
            </a:r>
            <a:br/>
            <a:r>
              <a:t>in SDP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0C2AE1B9-A0EF-7F8F-CB2C-7FCFE3C60BF4}"/>
              </a:ext>
            </a:extLst>
          </p:cNvPr>
          <p:cNvSpPr/>
          <p:nvPr/>
        </p:nvSpPr>
        <p:spPr>
          <a:xfrm>
            <a:off x="4754880" y="1982807"/>
            <a:ext cx="1691640" cy="68580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2800" b="1">
                <a:solidFill>
                  <a:srgbClr val="000000"/>
                </a:solidFill>
                <a:latin typeface="Arial"/>
              </a:defRPr>
            </a:pPr>
            <a:r>
              <a:t>6%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1883E3-363E-03E3-B764-2CCDA7048A6B}"/>
              </a:ext>
            </a:extLst>
          </p:cNvPr>
          <p:cNvSpPr txBox="1"/>
          <p:nvPr/>
        </p:nvSpPr>
        <p:spPr>
          <a:xfrm>
            <a:off x="4754880" y="2778335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80" b="0">
                <a:solidFill>
                  <a:srgbClr val="000000"/>
                </a:solidFill>
                <a:latin typeface="Arial"/>
              </a:defRPr>
            </a:pPr>
            <a:r>
              <a:t>ISO 15118-2</a:t>
            </a:r>
            <a:br/>
            <a:r>
              <a:t>TLS 1.2+ compliant</a:t>
            </a:r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836ACB1D-DE4C-C47C-6F5E-3A6C0E51A660}"/>
              </a:ext>
            </a:extLst>
          </p:cNvPr>
          <p:cNvSpPr/>
          <p:nvPr/>
        </p:nvSpPr>
        <p:spPr>
          <a:xfrm>
            <a:off x="6812280" y="1982807"/>
            <a:ext cx="1691640" cy="68580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2800" b="1">
                <a:solidFill>
                  <a:srgbClr val="000000"/>
                </a:solidFill>
                <a:latin typeface="Arial"/>
              </a:defRPr>
            </a:pPr>
            <a:r>
              <a:t>0%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19CFF9-CDF4-5A8A-AB86-A5C6CCB82EF2}"/>
              </a:ext>
            </a:extLst>
          </p:cNvPr>
          <p:cNvSpPr txBox="1"/>
          <p:nvPr/>
        </p:nvSpPr>
        <p:spPr>
          <a:xfrm>
            <a:off x="6812280" y="2778335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80" b="0">
                <a:solidFill>
                  <a:srgbClr val="000000"/>
                </a:solidFill>
                <a:latin typeface="Arial"/>
              </a:defRPr>
            </a:pPr>
            <a:r>
              <a:t>mutual TLS</a:t>
            </a:r>
            <a:br/>
            <a:r>
              <a:t>observed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5C6FE69-63C6-30BC-4A02-E2A20A83AFBD}"/>
              </a:ext>
            </a:extLst>
          </p:cNvPr>
          <p:cNvSpPr txBox="1"/>
          <p:nvPr/>
        </p:nvSpPr>
        <p:spPr>
          <a:xfrm>
            <a:off x="321564" y="3713906"/>
            <a:ext cx="5279136" cy="2267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• Standardized TLS did not translate into deployed TLS.</a:t>
            </a:r>
            <a:endParaRPr lang="en-US" dirty="0"/>
          </a:p>
          <a:p>
            <a:pPr marL="300000" indent="-160000">
              <a:spcAft>
                <a:spcPts val="400"/>
              </a:spcAft>
              <a:defRPr sz="160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300000" indent="-160000">
              <a:spcAft>
                <a:spcPts val="400"/>
              </a:spcAft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• This is availability in deployed configuration, not actual user-session usage statistics.</a:t>
            </a:r>
            <a:endParaRPr lang="en-US" dirty="0"/>
          </a:p>
          <a:p>
            <a:pPr marL="300000" indent="-160000">
              <a:spcAft>
                <a:spcPts val="400"/>
              </a:spcAft>
              <a:defRPr sz="160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300000" indent="-160000">
              <a:spcAft>
                <a:spcPts val="400"/>
              </a:spcAft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• Universal non-TLS keeps a practical downgrade path alive.</a:t>
            </a: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98A8CEAF-1DC5-3ACB-9D24-78DA0BD60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0398" y="3502498"/>
            <a:ext cx="3044952" cy="256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68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699E0-B723-4467-9E0D-94A5E70E0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670E8812-8CA1-1B7C-84CD-040C6BE46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20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CB660BD2-9285-CA6A-E8C7-E22F6F531046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E36CBC90-AE2C-361F-4B71-8631BA0CAFEE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2: Key Measurement Outcomes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657F94-7CB9-B7D6-F282-D4617960F185}"/>
              </a:ext>
            </a:extLst>
          </p:cNvPr>
          <p:cNvSpPr/>
          <p:nvPr/>
        </p:nvSpPr>
        <p:spPr>
          <a:xfrm>
            <a:off x="594360" y="3429000"/>
            <a:ext cx="3108960" cy="292608"/>
          </a:xfrm>
          <a:prstGeom prst="rect">
            <a:avLst/>
          </a:prstGeom>
          <a:solidFill>
            <a:srgbClr val="D7D7D7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00" b="1">
                <a:solidFill>
                  <a:srgbClr val="000000"/>
                </a:solidFill>
                <a:latin typeface="Arial"/>
              </a:defRPr>
            </a:pPr>
            <a:r>
              <a:t>Probe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BA502BD-535E-7442-4553-338F1A24FC0C}"/>
              </a:ext>
            </a:extLst>
          </p:cNvPr>
          <p:cNvSpPr/>
          <p:nvPr/>
        </p:nvSpPr>
        <p:spPr>
          <a:xfrm>
            <a:off x="3840480" y="3429000"/>
            <a:ext cx="1097280" cy="292608"/>
          </a:xfrm>
          <a:prstGeom prst="rect">
            <a:avLst/>
          </a:prstGeom>
          <a:solidFill>
            <a:srgbClr val="D7D7D7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00" b="1">
                <a:solidFill>
                  <a:srgbClr val="000000"/>
                </a:solidFill>
                <a:latin typeface="Arial"/>
              </a:defRPr>
            </a:pPr>
            <a:r>
              <a:t>Yes / No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C43F617F-6C41-175D-33D6-689F2BD3B047}"/>
              </a:ext>
            </a:extLst>
          </p:cNvPr>
          <p:cNvSpPr/>
          <p:nvPr/>
        </p:nvSpPr>
        <p:spPr>
          <a:xfrm>
            <a:off x="5074920" y="3429000"/>
            <a:ext cx="3337560" cy="292608"/>
          </a:xfrm>
          <a:prstGeom prst="rect">
            <a:avLst/>
          </a:prstGeom>
          <a:solidFill>
            <a:srgbClr val="D7D7D7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00" b="1">
                <a:solidFill>
                  <a:srgbClr val="000000"/>
                </a:solidFill>
                <a:latin typeface="Arial"/>
              </a:defRPr>
            </a:pPr>
            <a:r>
              <a:t>Meaning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BC4EFC-412C-A65D-2863-5BA747CB10E2}"/>
              </a:ext>
            </a:extLst>
          </p:cNvPr>
          <p:cNvSpPr txBox="1"/>
          <p:nvPr/>
        </p:nvSpPr>
        <p:spPr>
          <a:xfrm>
            <a:off x="685800" y="3770706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TLS in SDP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7E165A-3C7F-D381-5C55-E5D45B8193C5}"/>
              </a:ext>
            </a:extLst>
          </p:cNvPr>
          <p:cNvSpPr txBox="1"/>
          <p:nvPr/>
        </p:nvSpPr>
        <p:spPr>
          <a:xfrm>
            <a:off x="3886200" y="3770706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47 / 344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96A3AB-A49C-C8D2-69D5-412ADAD42A15}"/>
              </a:ext>
            </a:extLst>
          </p:cNvPr>
          <p:cNvSpPr txBox="1"/>
          <p:nvPr/>
        </p:nvSpPr>
        <p:spPr>
          <a:xfrm>
            <a:off x="5166360" y="3770706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TLS endpoint offered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28AB2A-A50B-8716-8387-E0B3B72A6CFE}"/>
              </a:ext>
            </a:extLst>
          </p:cNvPr>
          <p:cNvSpPr txBox="1"/>
          <p:nvPr/>
        </p:nvSpPr>
        <p:spPr>
          <a:xfrm>
            <a:off x="685800" y="4112739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TLS 1.3 for -20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EB3B2B8-B237-8951-4E92-9AFEACC8601F}"/>
              </a:ext>
            </a:extLst>
          </p:cNvPr>
          <p:cNvSpPr txBox="1"/>
          <p:nvPr/>
        </p:nvSpPr>
        <p:spPr>
          <a:xfrm>
            <a:off x="3886200" y="4112739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4 / 380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9E36A7F-7260-53E5-702E-62D62C47A6D7}"/>
              </a:ext>
            </a:extLst>
          </p:cNvPr>
          <p:cNvSpPr txBox="1"/>
          <p:nvPr/>
        </p:nvSpPr>
        <p:spPr>
          <a:xfrm>
            <a:off x="5166360" y="4112739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TLS 1.3 worked, but not mutual TLS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30A1B1F-E3E6-8FDC-B419-3D7D0553C426}"/>
              </a:ext>
            </a:extLst>
          </p:cNvPr>
          <p:cNvSpPr txBox="1"/>
          <p:nvPr/>
        </p:nvSpPr>
        <p:spPr>
          <a:xfrm>
            <a:off x="685800" y="4454772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TLS 1.2+ for -2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4AF0752-5C87-CF17-930F-68D4C30AFCC3}"/>
              </a:ext>
            </a:extLst>
          </p:cNvPr>
          <p:cNvSpPr txBox="1"/>
          <p:nvPr/>
        </p:nvSpPr>
        <p:spPr>
          <a:xfrm>
            <a:off x="3886200" y="4454772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22 / 363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747F5E9-77BE-3681-881F-42CF7647CC46}"/>
              </a:ext>
            </a:extLst>
          </p:cNvPr>
          <p:cNvSpPr txBox="1"/>
          <p:nvPr/>
        </p:nvSpPr>
        <p:spPr>
          <a:xfrm>
            <a:off x="5166360" y="4454772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ISO 15118-2 standard cipher suites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5216965-8BE5-A28E-A6A3-8ECF45AE1574}"/>
              </a:ext>
            </a:extLst>
          </p:cNvPr>
          <p:cNvSpPr txBox="1"/>
          <p:nvPr/>
        </p:nvSpPr>
        <p:spPr>
          <a:xfrm>
            <a:off x="685800" y="4796805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Non-standard recommended cipher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34D5F7C-B103-7DBA-33E9-EC0E788D8808}"/>
              </a:ext>
            </a:extLst>
          </p:cNvPr>
          <p:cNvSpPr txBox="1"/>
          <p:nvPr/>
        </p:nvSpPr>
        <p:spPr>
          <a:xfrm>
            <a:off x="3886200" y="4796805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3 / 371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F3C837F-5037-7106-A4EF-701CC3B9F7D4}"/>
              </a:ext>
            </a:extLst>
          </p:cNvPr>
          <p:cNvSpPr txBox="1"/>
          <p:nvPr/>
        </p:nvSpPr>
        <p:spPr>
          <a:xfrm>
            <a:off x="5166360" y="4796805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Extra IANA-recommended TLS 1.2 suite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FC48BFF-32A6-DD2A-39B0-FEA285208A5E}"/>
              </a:ext>
            </a:extLst>
          </p:cNvPr>
          <p:cNvSpPr txBox="1"/>
          <p:nvPr/>
        </p:nvSpPr>
        <p:spPr>
          <a:xfrm>
            <a:off x="685800" y="5138838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Non-recommended cipher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B2BC09F-6147-DC7B-35D0-E685371E7E9B}"/>
              </a:ext>
            </a:extLst>
          </p:cNvPr>
          <p:cNvSpPr txBox="1"/>
          <p:nvPr/>
        </p:nvSpPr>
        <p:spPr>
          <a:xfrm>
            <a:off x="3886200" y="5138838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3 / 371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30551F3-022D-55AE-CC0D-A2FC5F0C6D3D}"/>
              </a:ext>
            </a:extLst>
          </p:cNvPr>
          <p:cNvSpPr txBox="1"/>
          <p:nvPr/>
        </p:nvSpPr>
        <p:spPr>
          <a:xfrm>
            <a:off x="5166360" y="5138838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Weak/non-recommended TLS 1.2 suite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8EE1794-59C7-A7F1-740D-2CB06D79657D}"/>
              </a:ext>
            </a:extLst>
          </p:cNvPr>
          <p:cNvSpPr txBox="1"/>
          <p:nvPr/>
        </p:nvSpPr>
        <p:spPr>
          <a:xfrm>
            <a:off x="685800" y="5480871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TLS 1.1 and older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D34B3F4-E9F6-D8CC-C19C-102F8B093D32}"/>
              </a:ext>
            </a:extLst>
          </p:cNvPr>
          <p:cNvSpPr txBox="1"/>
          <p:nvPr/>
        </p:nvSpPr>
        <p:spPr>
          <a:xfrm>
            <a:off x="3886200" y="5480871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14 / 369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DF35B91-FDA6-2D5E-0CD7-2E07431CA271}"/>
              </a:ext>
            </a:extLst>
          </p:cNvPr>
          <p:cNvSpPr txBox="1"/>
          <p:nvPr/>
        </p:nvSpPr>
        <p:spPr>
          <a:xfrm>
            <a:off x="5166360" y="5480871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Legacy TLS accepted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BC1337C-B3A8-54D7-DEC3-A638F2121C91}"/>
              </a:ext>
            </a:extLst>
          </p:cNvPr>
          <p:cNvSpPr txBox="1"/>
          <p:nvPr/>
        </p:nvSpPr>
        <p:spPr>
          <a:xfrm>
            <a:off x="685800" y="5822904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ISO 15118-20 DC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4BC99AA-B56E-C869-B867-097DAA271793}"/>
              </a:ext>
            </a:extLst>
          </p:cNvPr>
          <p:cNvSpPr txBox="1"/>
          <p:nvPr/>
        </p:nvSpPr>
        <p:spPr>
          <a:xfrm>
            <a:off x="3886200" y="5822904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0 / 380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4F3CD9-9FA7-8C6B-4D5F-303CD223CA49}"/>
              </a:ext>
            </a:extLst>
          </p:cNvPr>
          <p:cNvSpPr txBox="1"/>
          <p:nvPr/>
        </p:nvSpPr>
        <p:spPr>
          <a:xfrm>
            <a:off x="5166360" y="5822904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rPr dirty="0"/>
              <a:t>No -20 application deployment observed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AF91E38-07F7-FF9B-1D0B-96913971C993}"/>
              </a:ext>
            </a:extLst>
          </p:cNvPr>
          <p:cNvSpPr txBox="1"/>
          <p:nvPr/>
        </p:nvSpPr>
        <p:spPr>
          <a:xfrm>
            <a:off x="685800" y="6164936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rPr dirty="0"/>
              <a:t>DIN SPEC 70121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5D9AFC1-BD5C-C5ED-EEB0-97B64EE17A2D}"/>
              </a:ext>
            </a:extLst>
          </p:cNvPr>
          <p:cNvSpPr txBox="1"/>
          <p:nvPr/>
        </p:nvSpPr>
        <p:spPr>
          <a:xfrm>
            <a:off x="3886200" y="6164936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389 / 0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53B41B7-5DAC-536D-854F-202BAED560E2}"/>
              </a:ext>
            </a:extLst>
          </p:cNvPr>
          <p:cNvSpPr txBox="1"/>
          <p:nvPr/>
        </p:nvSpPr>
        <p:spPr>
          <a:xfrm>
            <a:off x="5166360" y="6164936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Universal legacy fallback</a:t>
            </a:r>
          </a:p>
        </p:txBody>
      </p:sp>
      <p:pic>
        <p:nvPicPr>
          <p:cNvPr id="71" name="그림 70">
            <a:extLst>
              <a:ext uri="{FF2B5EF4-FFF2-40B4-BE49-F238E27FC236}">
                <a16:creationId xmlns:a16="http://schemas.microsoft.com/office/drawing/2014/main" id="{552B978F-8718-7ACE-129B-7D38A0497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126" y="1174721"/>
            <a:ext cx="6425764" cy="2107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82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28A96-7E4A-E277-17DB-2B14F40D3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81721324-DB8B-46F7-A5BA-785D58146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21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661ABA74-E5B5-1015-AD42-4313EAC1FCD9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46B8A995-66A4-28D6-6FAE-00BA7C4E2F8B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Q3b. </a:t>
            </a:r>
            <a:r>
              <a:rPr lang="en-US" altLang="ko-KR" sz="24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is it implemented?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7519FB-8227-7F2A-91B7-EDA5D37D2BD9}"/>
              </a:ext>
            </a:extLst>
          </p:cNvPr>
          <p:cNvSpPr txBox="1"/>
          <p:nvPr/>
        </p:nvSpPr>
        <p:spPr>
          <a:xfrm>
            <a:off x="640080" y="1196671"/>
            <a:ext cx="7680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t>Some chargers accepted TLS settings outside the ISO 15118-2 profile.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0D3AF048-00E8-9EEE-67A1-66B2C2C36AB0}"/>
              </a:ext>
            </a:extLst>
          </p:cNvPr>
          <p:cNvSpPr/>
          <p:nvPr/>
        </p:nvSpPr>
        <p:spPr>
          <a:xfrm>
            <a:off x="777240" y="1882471"/>
            <a:ext cx="1325880" cy="50292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550" b="1">
                <a:solidFill>
                  <a:srgbClr val="000000"/>
                </a:solidFill>
                <a:latin typeface="Arial"/>
              </a:defRPr>
            </a:pPr>
            <a:r>
              <a:t>22 plugs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C0F945-1E32-4E91-5830-09F420110678}"/>
              </a:ext>
            </a:extLst>
          </p:cNvPr>
          <p:cNvSpPr txBox="1"/>
          <p:nvPr/>
        </p:nvSpPr>
        <p:spPr>
          <a:xfrm>
            <a:off x="2331720" y="1909903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00000"/>
                </a:solidFill>
                <a:latin typeface="Arial"/>
              </a:defRPr>
            </a:pPr>
            <a:r>
              <a:t>Standard TLS 1.2+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3F08B9-CAD0-E3D2-39E5-FE97F605BCAE}"/>
              </a:ext>
            </a:extLst>
          </p:cNvPr>
          <p:cNvSpPr txBox="1"/>
          <p:nvPr/>
        </p:nvSpPr>
        <p:spPr>
          <a:xfrm>
            <a:off x="5166360" y="1909903"/>
            <a:ext cx="3108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80" b="0">
                <a:solidFill>
                  <a:srgbClr val="000000"/>
                </a:solidFill>
                <a:latin typeface="Arial"/>
              </a:defRPr>
            </a:pPr>
            <a:r>
              <a:t>ISO 15118-2 required cipher suites</a:t>
            </a:r>
          </a:p>
        </p:txBody>
      </p:sp>
      <p:sp>
        <p:nvSpPr>
          <p:cNvPr id="19" name="Rectangle 7">
            <a:extLst>
              <a:ext uri="{FF2B5EF4-FFF2-40B4-BE49-F238E27FC236}">
                <a16:creationId xmlns:a16="http://schemas.microsoft.com/office/drawing/2014/main" id="{35F71A8D-A856-8DD1-51CF-477232A5852D}"/>
              </a:ext>
            </a:extLst>
          </p:cNvPr>
          <p:cNvSpPr/>
          <p:nvPr/>
        </p:nvSpPr>
        <p:spPr>
          <a:xfrm>
            <a:off x="777240" y="2613991"/>
            <a:ext cx="1325880" cy="50292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550" b="1">
                <a:solidFill>
                  <a:srgbClr val="000000"/>
                </a:solidFill>
                <a:latin typeface="Arial"/>
              </a:defRPr>
            </a:pPr>
            <a:r>
              <a:t>3 plugs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6E3364-3C23-FA5C-1005-7EA580A13D32}"/>
              </a:ext>
            </a:extLst>
          </p:cNvPr>
          <p:cNvSpPr txBox="1"/>
          <p:nvPr/>
        </p:nvSpPr>
        <p:spPr>
          <a:xfrm>
            <a:off x="2331720" y="2641423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00000"/>
                </a:solidFill>
                <a:latin typeface="Arial"/>
              </a:defRPr>
            </a:pPr>
            <a:r>
              <a:t>Non-standard recommended ciphers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6E0ABC0-8BCA-3F6E-B485-4601EA991894}"/>
              </a:ext>
            </a:extLst>
          </p:cNvPr>
          <p:cNvSpPr txBox="1"/>
          <p:nvPr/>
        </p:nvSpPr>
        <p:spPr>
          <a:xfrm>
            <a:off x="5166360" y="2641423"/>
            <a:ext cx="3108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80" b="0">
                <a:solidFill>
                  <a:srgbClr val="000000"/>
                </a:solidFill>
                <a:latin typeface="Arial"/>
              </a:defRPr>
            </a:pPr>
            <a:r>
              <a:t>Not in ISO 15118-2, but IANA-recommended</a:t>
            </a:r>
          </a:p>
        </p:txBody>
      </p:sp>
      <p:sp>
        <p:nvSpPr>
          <p:cNvPr id="29" name="Rectangle 10">
            <a:extLst>
              <a:ext uri="{FF2B5EF4-FFF2-40B4-BE49-F238E27FC236}">
                <a16:creationId xmlns:a16="http://schemas.microsoft.com/office/drawing/2014/main" id="{9D433975-0045-FF08-2339-36D31167BF04}"/>
              </a:ext>
            </a:extLst>
          </p:cNvPr>
          <p:cNvSpPr/>
          <p:nvPr/>
        </p:nvSpPr>
        <p:spPr>
          <a:xfrm>
            <a:off x="777240" y="3345511"/>
            <a:ext cx="1325880" cy="50292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550" b="1">
                <a:solidFill>
                  <a:srgbClr val="000000"/>
                </a:solidFill>
                <a:latin typeface="Arial"/>
              </a:defRPr>
            </a:pPr>
            <a:r>
              <a:t>3 plugs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1177E67-3A26-9F59-AB89-34FB1A088FD8}"/>
              </a:ext>
            </a:extLst>
          </p:cNvPr>
          <p:cNvSpPr txBox="1"/>
          <p:nvPr/>
        </p:nvSpPr>
        <p:spPr>
          <a:xfrm>
            <a:off x="2331720" y="3372942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00000"/>
                </a:solidFill>
                <a:latin typeface="Arial"/>
              </a:defRPr>
            </a:pPr>
            <a:r>
              <a:t>Non-recommended ciphers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844BB2A-333A-1841-0449-6D62E8E57A00}"/>
              </a:ext>
            </a:extLst>
          </p:cNvPr>
          <p:cNvSpPr txBox="1"/>
          <p:nvPr/>
        </p:nvSpPr>
        <p:spPr>
          <a:xfrm>
            <a:off x="5166360" y="3372942"/>
            <a:ext cx="3108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80" b="0">
                <a:solidFill>
                  <a:srgbClr val="000000"/>
                </a:solidFill>
                <a:latin typeface="Arial"/>
              </a:defRPr>
            </a:pPr>
            <a:r>
              <a:t>Accepted by an RSA-based legacy implementation</a:t>
            </a:r>
          </a:p>
        </p:txBody>
      </p:sp>
      <p:sp>
        <p:nvSpPr>
          <p:cNvPr id="35" name="Rectangle 13">
            <a:extLst>
              <a:ext uri="{FF2B5EF4-FFF2-40B4-BE49-F238E27FC236}">
                <a16:creationId xmlns:a16="http://schemas.microsoft.com/office/drawing/2014/main" id="{C2AF16D6-E2B2-252F-4B05-258419A6BB3C}"/>
              </a:ext>
            </a:extLst>
          </p:cNvPr>
          <p:cNvSpPr/>
          <p:nvPr/>
        </p:nvSpPr>
        <p:spPr>
          <a:xfrm>
            <a:off x="777240" y="4077030"/>
            <a:ext cx="1325880" cy="50292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550" b="1">
                <a:solidFill>
                  <a:srgbClr val="000000"/>
                </a:solidFill>
                <a:latin typeface="Arial"/>
              </a:defRPr>
            </a:pPr>
            <a:r>
              <a:t>14 plugs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8E6803C-66DA-E110-DDE0-21DA3E65B841}"/>
              </a:ext>
            </a:extLst>
          </p:cNvPr>
          <p:cNvSpPr txBox="1"/>
          <p:nvPr/>
        </p:nvSpPr>
        <p:spPr>
          <a:xfrm>
            <a:off x="2331720" y="4104463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00000"/>
                </a:solidFill>
                <a:latin typeface="Arial"/>
              </a:defRPr>
            </a:pPr>
            <a:r>
              <a:t>TLS 1.1 or older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E87780C-917B-0FF0-A2EC-4DD83F0678E1}"/>
              </a:ext>
            </a:extLst>
          </p:cNvPr>
          <p:cNvSpPr txBox="1"/>
          <p:nvPr/>
        </p:nvSpPr>
        <p:spPr>
          <a:xfrm>
            <a:off x="5166360" y="4104463"/>
            <a:ext cx="3108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80" b="0">
                <a:solidFill>
                  <a:srgbClr val="000000"/>
                </a:solidFill>
                <a:latin typeface="Arial"/>
              </a:defRPr>
            </a:pPr>
            <a:r>
              <a:t>Deprecated legacy TLS accepted</a:t>
            </a:r>
          </a:p>
        </p:txBody>
      </p:sp>
      <p:sp>
        <p:nvSpPr>
          <p:cNvPr id="41" name="Rectangle 16">
            <a:extLst>
              <a:ext uri="{FF2B5EF4-FFF2-40B4-BE49-F238E27FC236}">
                <a16:creationId xmlns:a16="http://schemas.microsoft.com/office/drawing/2014/main" id="{1D11D4B2-5517-42CC-413F-3619FB99EFC2}"/>
              </a:ext>
            </a:extLst>
          </p:cNvPr>
          <p:cNvSpPr/>
          <p:nvPr/>
        </p:nvSpPr>
        <p:spPr>
          <a:xfrm>
            <a:off x="914400" y="5128591"/>
            <a:ext cx="7315200" cy="77724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900" b="1">
                <a:solidFill>
                  <a:srgbClr val="000000"/>
                </a:solidFill>
                <a:latin typeface="Arial"/>
              </a:defRPr>
            </a:pPr>
            <a:r>
              <a:t>Takeaway</a:t>
            </a:r>
            <a:br/>
            <a:r>
              <a:t>TLS support ≠ ISO 15118-compliant TLS deployment.</a:t>
            </a:r>
          </a:p>
        </p:txBody>
      </p:sp>
    </p:spTree>
    <p:extLst>
      <p:ext uri="{BB962C8B-B14F-4D97-AF65-F5344CB8AC3E}">
        <p14:creationId xmlns:p14="http://schemas.microsoft.com/office/powerpoint/2010/main" val="555119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5ABCC-9047-A415-0699-203610D02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C24D70AF-B3D1-876C-1D42-2F41D4CF8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22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C98BFE1C-53F1-DF72-050B-C8A603D13036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0CCB5473-1024-89DF-E4EF-9B5889E4D2CB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Q3b Results: Certificate Findings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3D46F8-E3F3-FFD6-FA46-B3B403AEC2D9}"/>
              </a:ext>
            </a:extLst>
          </p:cNvPr>
          <p:cNvSpPr txBox="1"/>
          <p:nvPr/>
        </p:nvSpPr>
        <p:spPr>
          <a:xfrm>
            <a:off x="530351" y="1435608"/>
            <a:ext cx="8083298" cy="3193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Certificate chains largely traced to </a:t>
            </a:r>
            <a:r>
              <a:rPr dirty="0" err="1"/>
              <a:t>Hubject</a:t>
            </a:r>
            <a:r>
              <a:rPr dirty="0"/>
              <a:t> or Entrust roots and followed expected V2G PKI structure.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One manufacturer: all tested devices shared the same RSA-1024 certificate, expired since 2013.</a:t>
            </a:r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Another manufacturer’s chargers shared only two leaf certificates; one had already expired.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Vendor confirmation: development TLS software/certificates accidentally shipped to production.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1F33B55F-AC38-166E-35E1-7ECA059E4A26}"/>
              </a:ext>
            </a:extLst>
          </p:cNvPr>
          <p:cNvSpPr/>
          <p:nvPr/>
        </p:nvSpPr>
        <p:spPr>
          <a:xfrm>
            <a:off x="914400" y="5070422"/>
            <a:ext cx="7315200" cy="86868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800" b="1">
                <a:solidFill>
                  <a:srgbClr val="000000"/>
                </a:solidFill>
                <a:latin typeface="Arial"/>
              </a:defRPr>
            </a:pPr>
            <a:r>
              <a:rPr dirty="0"/>
              <a:t>Interpretation</a:t>
            </a:r>
            <a:br>
              <a:rPr dirty="0"/>
            </a:br>
            <a:r>
              <a:rPr dirty="0"/>
              <a:t>The issue is mostly deployment/configuration hygiene, not a malformed PKI hierarchy.</a:t>
            </a:r>
          </a:p>
        </p:txBody>
      </p:sp>
    </p:spTree>
    <p:extLst>
      <p:ext uri="{BB962C8B-B14F-4D97-AF65-F5344CB8AC3E}">
        <p14:creationId xmlns:p14="http://schemas.microsoft.com/office/powerpoint/2010/main" val="25812305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7B63B-7C7A-68E4-26EA-37CC8DF14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D615EB2C-32AF-A547-19E0-D7605F31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23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7A5A58E3-A3BD-7B8E-DBC7-7423CC2E3D31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73BC84B9-400F-C240-6854-1DFC4832A404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Q3b Results: </a:t>
            </a:r>
            <a:r>
              <a:rPr lang="en-US" altLang="ko-KR" sz="2400" dirty="0"/>
              <a:t>Unexpected TLS Finding: Key Material over UDP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CA7035-F765-AAC1-18A1-32C57C4CEEC1}"/>
              </a:ext>
            </a:extLst>
          </p:cNvPr>
          <p:cNvSpPr txBox="1"/>
          <p:nvPr/>
        </p:nvSpPr>
        <p:spPr>
          <a:xfrm>
            <a:off x="685800" y="1321944"/>
            <a:ext cx="7680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t>One manufacturer sent cleartext UDP packets to the EV during the TLS handshake.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934B452-44C1-534E-ABE4-F8A9749BFF21}"/>
              </a:ext>
            </a:extLst>
          </p:cNvPr>
          <p:cNvSpPr/>
          <p:nvPr/>
        </p:nvSpPr>
        <p:spPr>
          <a:xfrm>
            <a:off x="777240" y="3704124"/>
            <a:ext cx="1828800" cy="68580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450" b="1">
                <a:solidFill>
                  <a:srgbClr val="000000"/>
                </a:solidFill>
                <a:latin typeface="Arial"/>
              </a:defRPr>
            </a:pPr>
            <a:r>
              <a:t>TLS handshake</a:t>
            </a:r>
            <a:br/>
            <a:r>
              <a:t>with Diffie–Hellman</a:t>
            </a:r>
          </a:p>
        </p:txBody>
      </p:sp>
      <p:cxnSp>
        <p:nvCxnSpPr>
          <p:cNvPr id="4" name="Connector 5">
            <a:extLst>
              <a:ext uri="{FF2B5EF4-FFF2-40B4-BE49-F238E27FC236}">
                <a16:creationId xmlns:a16="http://schemas.microsoft.com/office/drawing/2014/main" id="{6D50E5D6-DAE8-F850-BBF1-4D84479EF9F6}"/>
              </a:ext>
            </a:extLst>
          </p:cNvPr>
          <p:cNvCxnSpPr/>
          <p:nvPr/>
        </p:nvCxnSpPr>
        <p:spPr>
          <a:xfrm>
            <a:off x="2633472" y="4042452"/>
            <a:ext cx="1024128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6">
            <a:extLst>
              <a:ext uri="{FF2B5EF4-FFF2-40B4-BE49-F238E27FC236}">
                <a16:creationId xmlns:a16="http://schemas.microsoft.com/office/drawing/2014/main" id="{4E220FC7-D279-C481-0E12-16CF9234EAA0}"/>
              </a:ext>
            </a:extLst>
          </p:cNvPr>
          <p:cNvSpPr/>
          <p:nvPr/>
        </p:nvSpPr>
        <p:spPr>
          <a:xfrm>
            <a:off x="3703320" y="3612684"/>
            <a:ext cx="1965960" cy="86868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450" b="1">
                <a:solidFill>
                  <a:srgbClr val="000000"/>
                </a:solidFill>
                <a:latin typeface="Arial"/>
              </a:defRPr>
            </a:pPr>
            <a:r>
              <a:rPr dirty="0"/>
              <a:t>Cleartext UDP</a:t>
            </a:r>
            <a:br>
              <a:rPr dirty="0"/>
            </a:br>
            <a:r>
              <a:rPr dirty="0"/>
              <a:t>NSS Key Log format</a:t>
            </a:r>
          </a:p>
        </p:txBody>
      </p:sp>
      <p:cxnSp>
        <p:nvCxnSpPr>
          <p:cNvPr id="6" name="Connector 7">
            <a:extLst>
              <a:ext uri="{FF2B5EF4-FFF2-40B4-BE49-F238E27FC236}">
                <a16:creationId xmlns:a16="http://schemas.microsoft.com/office/drawing/2014/main" id="{158925EE-257C-CFCC-39B7-2C0B1FD88D66}"/>
              </a:ext>
            </a:extLst>
          </p:cNvPr>
          <p:cNvCxnSpPr/>
          <p:nvPr/>
        </p:nvCxnSpPr>
        <p:spPr>
          <a:xfrm>
            <a:off x="5696712" y="4042452"/>
            <a:ext cx="1024128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8">
            <a:extLst>
              <a:ext uri="{FF2B5EF4-FFF2-40B4-BE49-F238E27FC236}">
                <a16:creationId xmlns:a16="http://schemas.microsoft.com/office/drawing/2014/main" id="{974A0876-E5F3-2F6C-3C92-54AEAC45FAA4}"/>
              </a:ext>
            </a:extLst>
          </p:cNvPr>
          <p:cNvSpPr/>
          <p:nvPr/>
        </p:nvSpPr>
        <p:spPr>
          <a:xfrm>
            <a:off x="6766560" y="3704124"/>
            <a:ext cx="1600200" cy="68580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350" b="1">
                <a:solidFill>
                  <a:srgbClr val="000000"/>
                </a:solidFill>
                <a:latin typeface="Arial"/>
              </a:defRPr>
            </a:pPr>
            <a:r>
              <a:t>Wireshark can</a:t>
            </a:r>
            <a:br/>
            <a:r>
              <a:t>decrypt the session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464171-8518-1339-59E4-43C02D72DF74}"/>
              </a:ext>
            </a:extLst>
          </p:cNvPr>
          <p:cNvSpPr txBox="1"/>
          <p:nvPr/>
        </p:nvSpPr>
        <p:spPr>
          <a:xfrm>
            <a:off x="621791" y="4920276"/>
            <a:ext cx="7991858" cy="882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• Defeats the practical confidentiality benefit of TLS for anyone with physical-layer access.</a:t>
            </a:r>
          </a:p>
          <a:p>
            <a:pPr marL="300000" indent="-160000">
              <a:spcAft>
                <a:spcPts val="400"/>
              </a:spcAft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• Vendor confirmed it was a debugging feature accidentally left in production.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0681CA4E-27A6-3C7C-71BA-4285FE352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871" y="2091079"/>
            <a:ext cx="4816257" cy="967824"/>
          </a:xfrm>
          <a:prstGeom prst="rect">
            <a:avLst/>
          </a:prstGeom>
        </p:spPr>
      </p:pic>
      <p:sp>
        <p:nvSpPr>
          <p:cNvPr id="14" name="Text 5">
            <a:extLst>
              <a:ext uri="{FF2B5EF4-FFF2-40B4-BE49-F238E27FC236}">
                <a16:creationId xmlns:a16="http://schemas.microsoft.com/office/drawing/2014/main" id="{3E92FA75-D187-53A1-7482-AA88C1990D41}"/>
              </a:ext>
            </a:extLst>
          </p:cNvPr>
          <p:cNvSpPr/>
          <p:nvPr/>
        </p:nvSpPr>
        <p:spPr>
          <a:xfrm>
            <a:off x="3469640" y="3140093"/>
            <a:ext cx="229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altLang="ko-KR" sz="900" dirty="0">
                <a:solidFill>
                  <a:srgbClr val="000000"/>
                </a:solidFill>
              </a:rPr>
              <a:t>NSS Key Log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20332243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A0FAD-D1E1-72B2-2F66-62295D1BB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965B6288-55F8-11A7-ED0F-8D31195F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24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314F8AE0-1F9F-0E79-EF26-F3AB7FCB78AF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0731B6B1-B664-1104-7B8D-AA2BB33447D0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Actually Enables TLS? Manufacturer vs. CPO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862597-4E8D-E778-1940-BB53F6E4DF4F}"/>
              </a:ext>
            </a:extLst>
          </p:cNvPr>
          <p:cNvSpPr txBox="1"/>
          <p:nvPr/>
        </p:nvSpPr>
        <p:spPr>
          <a:xfrm>
            <a:off x="685800" y="1528320"/>
            <a:ext cx="7772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50" b="0">
                <a:solidFill>
                  <a:srgbClr val="000000"/>
                </a:solidFill>
                <a:latin typeface="Arial"/>
              </a:defRPr>
            </a:pPr>
            <a:r>
              <a:rPr dirty="0"/>
              <a:t>A key deployment insight: hardware/software capability and enabled field configuration may differ.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0B872F8C-7021-18F7-555A-24ED987D7DF2}"/>
              </a:ext>
            </a:extLst>
          </p:cNvPr>
          <p:cNvSpPr/>
          <p:nvPr/>
        </p:nvSpPr>
        <p:spPr>
          <a:xfrm>
            <a:off x="777240" y="2305560"/>
            <a:ext cx="1965960" cy="50292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600" b="1">
                <a:solidFill>
                  <a:srgbClr val="000000"/>
                </a:solidFill>
                <a:latin typeface="Arial"/>
              </a:defRPr>
            </a:pPr>
            <a:r>
              <a:t>Manufacturer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8193EE-A8C3-A703-301F-395011B1B6DA}"/>
              </a:ext>
            </a:extLst>
          </p:cNvPr>
          <p:cNvSpPr txBox="1"/>
          <p:nvPr/>
        </p:nvSpPr>
        <p:spPr>
          <a:xfrm>
            <a:off x="566928" y="2945640"/>
            <a:ext cx="2304288" cy="1233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350">
                <a:solidFill>
                  <a:srgbClr val="000000"/>
                </a:solidFill>
                <a:latin typeface="Arial"/>
              </a:defRPr>
            </a:pPr>
            <a:r>
              <a:rPr dirty="0"/>
              <a:t>• Implements charger software</a:t>
            </a:r>
          </a:p>
          <a:p>
            <a:pPr marL="300000" indent="-160000">
              <a:spcAft>
                <a:spcPts val="400"/>
              </a:spcAft>
              <a:defRPr sz="1350">
                <a:solidFill>
                  <a:srgbClr val="000000"/>
                </a:solidFill>
                <a:latin typeface="Arial"/>
              </a:defRPr>
            </a:pPr>
            <a:r>
              <a:rPr dirty="0"/>
              <a:t>• Ships firmware</a:t>
            </a:r>
          </a:p>
          <a:p>
            <a:pPr marL="300000" indent="-160000">
              <a:spcAft>
                <a:spcPts val="400"/>
              </a:spcAft>
              <a:defRPr sz="1350">
                <a:solidFill>
                  <a:srgbClr val="000000"/>
                </a:solidFill>
                <a:latin typeface="Arial"/>
              </a:defRPr>
            </a:pPr>
            <a:r>
              <a:rPr dirty="0"/>
              <a:t>• May include TLS server code</a:t>
            </a: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C6935941-1783-4A73-F93F-3B0B59027C8B}"/>
              </a:ext>
            </a:extLst>
          </p:cNvPr>
          <p:cNvSpPr/>
          <p:nvPr/>
        </p:nvSpPr>
        <p:spPr>
          <a:xfrm>
            <a:off x="3406140" y="2305560"/>
            <a:ext cx="2331720" cy="50292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600" b="1">
                <a:solidFill>
                  <a:srgbClr val="000000"/>
                </a:solidFill>
                <a:latin typeface="Arial"/>
              </a:defRPr>
            </a:pPr>
            <a:r>
              <a:t>CPO / charging network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EEEBC8-9216-3C55-A138-3E83D455438D}"/>
              </a:ext>
            </a:extLst>
          </p:cNvPr>
          <p:cNvSpPr txBox="1"/>
          <p:nvPr/>
        </p:nvSpPr>
        <p:spPr>
          <a:xfrm>
            <a:off x="3264408" y="2945640"/>
            <a:ext cx="2653284" cy="818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350">
                <a:solidFill>
                  <a:srgbClr val="000000"/>
                </a:solidFill>
                <a:latin typeface="Arial"/>
              </a:defRPr>
            </a:pPr>
            <a:r>
              <a:rPr dirty="0"/>
              <a:t>• Chooses enabled services</a:t>
            </a:r>
          </a:p>
          <a:p>
            <a:pPr marL="300000" indent="-160000">
              <a:spcAft>
                <a:spcPts val="400"/>
              </a:spcAft>
              <a:defRPr sz="1350">
                <a:solidFill>
                  <a:srgbClr val="000000"/>
                </a:solidFill>
                <a:latin typeface="Arial"/>
              </a:defRPr>
            </a:pPr>
            <a:r>
              <a:rPr dirty="0"/>
              <a:t>• Provisions certificates</a:t>
            </a:r>
          </a:p>
          <a:p>
            <a:pPr marL="300000" indent="-160000">
              <a:spcAft>
                <a:spcPts val="400"/>
              </a:spcAft>
              <a:defRPr sz="1350">
                <a:solidFill>
                  <a:srgbClr val="000000"/>
                </a:solidFill>
                <a:latin typeface="Arial"/>
              </a:defRPr>
            </a:pPr>
            <a:r>
              <a:rPr dirty="0"/>
              <a:t>• Decides </a:t>
            </a:r>
            <a:r>
              <a:rPr dirty="0" err="1"/>
              <a:t>PnC</a:t>
            </a:r>
            <a:r>
              <a:rPr dirty="0"/>
              <a:t>/TLS rollout</a:t>
            </a: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AD9545C9-546A-3DE7-960B-367B1D7EE555}"/>
              </a:ext>
            </a:extLst>
          </p:cNvPr>
          <p:cNvSpPr/>
          <p:nvPr/>
        </p:nvSpPr>
        <p:spPr>
          <a:xfrm>
            <a:off x="6446520" y="2305560"/>
            <a:ext cx="1508760" cy="50292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600" b="1">
                <a:solidFill>
                  <a:srgbClr val="000000"/>
                </a:solidFill>
                <a:latin typeface="Arial"/>
              </a:defRPr>
            </a:pPr>
            <a:r>
              <a:rPr dirty="0"/>
              <a:t>Observed outcome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0A1340-33ED-F65A-5269-1B23AAA51084}"/>
              </a:ext>
            </a:extLst>
          </p:cNvPr>
          <p:cNvSpPr txBox="1"/>
          <p:nvPr/>
        </p:nvSpPr>
        <p:spPr>
          <a:xfrm>
            <a:off x="6132576" y="2945640"/>
            <a:ext cx="2057400" cy="1025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350">
                <a:solidFill>
                  <a:srgbClr val="000000"/>
                </a:solidFill>
                <a:latin typeface="Arial"/>
              </a:defRPr>
            </a:pPr>
            <a:r>
              <a:rPr dirty="0"/>
              <a:t>• Same manufacturer</a:t>
            </a:r>
          </a:p>
          <a:p>
            <a:pPr marL="300000" indent="-160000">
              <a:spcAft>
                <a:spcPts val="400"/>
              </a:spcAft>
              <a:defRPr sz="1350">
                <a:solidFill>
                  <a:srgbClr val="000000"/>
                </a:solidFill>
                <a:latin typeface="Arial"/>
              </a:defRPr>
            </a:pPr>
            <a:r>
              <a:rPr dirty="0"/>
              <a:t>• Different networks</a:t>
            </a:r>
          </a:p>
          <a:p>
            <a:pPr marL="300000" indent="-160000">
              <a:spcAft>
                <a:spcPts val="400"/>
              </a:spcAft>
              <a:defRPr sz="1350">
                <a:solidFill>
                  <a:srgbClr val="000000"/>
                </a:solidFill>
                <a:latin typeface="Arial"/>
              </a:defRPr>
            </a:pPr>
            <a:r>
              <a:rPr dirty="0"/>
              <a:t>• Different TLS behavior</a:t>
            </a:r>
          </a:p>
        </p:txBody>
      </p:sp>
      <p:sp>
        <p:nvSpPr>
          <p:cNvPr id="27" name="Rectangle 10">
            <a:extLst>
              <a:ext uri="{FF2B5EF4-FFF2-40B4-BE49-F238E27FC236}">
                <a16:creationId xmlns:a16="http://schemas.microsoft.com/office/drawing/2014/main" id="{A4983144-C546-EA82-7261-9D788331D8EB}"/>
              </a:ext>
            </a:extLst>
          </p:cNvPr>
          <p:cNvSpPr/>
          <p:nvPr/>
        </p:nvSpPr>
        <p:spPr>
          <a:xfrm>
            <a:off x="914400" y="4800600"/>
            <a:ext cx="7315200" cy="86868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650" b="1">
                <a:solidFill>
                  <a:srgbClr val="000000"/>
                </a:solidFill>
                <a:latin typeface="Arial"/>
              </a:defRPr>
            </a:pPr>
            <a:r>
              <a:rPr dirty="0"/>
              <a:t>Interpretation</a:t>
            </a:r>
            <a:br>
              <a:rPr dirty="0"/>
            </a:br>
            <a:r>
              <a:rPr dirty="0"/>
              <a:t>“TLS not offered” is a deployed-configuration result, not necessarily proof that the charger firmware contains no TLS code.</a:t>
            </a:r>
          </a:p>
        </p:txBody>
      </p:sp>
    </p:spTree>
    <p:extLst>
      <p:ext uri="{BB962C8B-B14F-4D97-AF65-F5344CB8AC3E}">
        <p14:creationId xmlns:p14="http://schemas.microsoft.com/office/powerpoint/2010/main" val="19187640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27BBA-9D68-8A16-D8CA-3F98C8E4A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21F46521-80EB-85A3-FFE9-87AD3762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25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2C9617C3-B92C-D224-16BA-2464A16F5B61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BA33F705-9BFE-337D-1745-00CFCE2AF0D1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</a:t>
            </a:r>
            <a:r>
              <a:rPr lang="en-US" altLang="ko-KR" sz="24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CCS protocol versions do chargers and vehicles support?</a:t>
            </a:r>
            <a:endParaRPr lang="en-US" altLang="ko-KR" sz="24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5CC3B80-9D4B-3D12-E87B-716317ED6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277" y="3965312"/>
            <a:ext cx="2853073" cy="21972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CFB117-5C14-611E-78B2-191E2D7CCB39}"/>
              </a:ext>
            </a:extLst>
          </p:cNvPr>
          <p:cNvSpPr txBox="1"/>
          <p:nvPr/>
        </p:nvSpPr>
        <p:spPr>
          <a:xfrm>
            <a:off x="847344" y="1410005"/>
            <a:ext cx="2240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0000"/>
                </a:solidFill>
                <a:latin typeface="Arial"/>
              </a:defRPr>
            </a:pPr>
            <a:r>
              <a:t>DIN SPEC 70121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ACA6066-54B5-56C5-5F27-39F027D988DB}"/>
              </a:ext>
            </a:extLst>
          </p:cNvPr>
          <p:cNvSpPr/>
          <p:nvPr/>
        </p:nvSpPr>
        <p:spPr>
          <a:xfrm>
            <a:off x="3179064" y="1336853"/>
            <a:ext cx="5120640" cy="457200"/>
          </a:xfrm>
          <a:prstGeom prst="rect">
            <a:avLst/>
          </a:prstGeom>
          <a:solidFill>
            <a:srgbClr val="EBEBEB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00" b="0">
                <a:solidFill>
                  <a:srgbClr val="000000"/>
                </a:solidFill>
                <a:latin typeface="Arial"/>
              </a:defRPr>
            </a:pPr>
            <a:endParaRPr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6FA34A5-2AD5-9B79-9258-AA80C765949B}"/>
              </a:ext>
            </a:extLst>
          </p:cNvPr>
          <p:cNvSpPr/>
          <p:nvPr/>
        </p:nvSpPr>
        <p:spPr>
          <a:xfrm>
            <a:off x="3179064" y="1336853"/>
            <a:ext cx="5120640" cy="457200"/>
          </a:xfrm>
          <a:prstGeom prst="rect">
            <a:avLst/>
          </a:prstGeom>
          <a:solidFill>
            <a:srgbClr val="A0A0A0"/>
          </a:solidFill>
          <a:ln w="1016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00" b="0">
                <a:solidFill>
                  <a:srgbClr val="000000"/>
                </a:solidFill>
                <a:latin typeface="Arial"/>
              </a:defRPr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E34A51-A327-E96C-1028-0535C769765C}"/>
              </a:ext>
            </a:extLst>
          </p:cNvPr>
          <p:cNvSpPr txBox="1"/>
          <p:nvPr/>
        </p:nvSpPr>
        <p:spPr>
          <a:xfrm>
            <a:off x="8345424" y="1410005"/>
            <a:ext cx="67665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000000"/>
                </a:solidFill>
                <a:latin typeface="Arial"/>
              </a:defRPr>
            </a:pPr>
            <a:r>
              <a:rPr dirty="0"/>
              <a:t>100%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428F69-5B79-792C-A20B-A91D70E07546}"/>
              </a:ext>
            </a:extLst>
          </p:cNvPr>
          <p:cNvSpPr txBox="1"/>
          <p:nvPr/>
        </p:nvSpPr>
        <p:spPr>
          <a:xfrm>
            <a:off x="847344" y="2324405"/>
            <a:ext cx="2240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0000"/>
                </a:solidFill>
                <a:latin typeface="Arial"/>
              </a:defRPr>
            </a:pPr>
            <a:r>
              <a:t>ISO 15118-2</a:t>
            </a: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655790B0-1E7B-5CCF-067D-839AA012BADD}"/>
              </a:ext>
            </a:extLst>
          </p:cNvPr>
          <p:cNvSpPr/>
          <p:nvPr/>
        </p:nvSpPr>
        <p:spPr>
          <a:xfrm>
            <a:off x="3179064" y="2251253"/>
            <a:ext cx="5120640" cy="457200"/>
          </a:xfrm>
          <a:prstGeom prst="rect">
            <a:avLst/>
          </a:prstGeom>
          <a:solidFill>
            <a:srgbClr val="EBEBEB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00" b="0">
                <a:solidFill>
                  <a:srgbClr val="000000"/>
                </a:solidFill>
                <a:latin typeface="Arial"/>
              </a:defRPr>
            </a:pPr>
            <a:endParaRPr/>
          </a:p>
        </p:txBody>
      </p:sp>
      <p:sp>
        <p:nvSpPr>
          <p:cNvPr id="24" name="Rectangle 10">
            <a:extLst>
              <a:ext uri="{FF2B5EF4-FFF2-40B4-BE49-F238E27FC236}">
                <a16:creationId xmlns:a16="http://schemas.microsoft.com/office/drawing/2014/main" id="{18C7F01F-A8C2-BCE3-C85A-5A39885D9C0D}"/>
              </a:ext>
            </a:extLst>
          </p:cNvPr>
          <p:cNvSpPr/>
          <p:nvPr/>
        </p:nvSpPr>
        <p:spPr>
          <a:xfrm>
            <a:off x="3179064" y="2251253"/>
            <a:ext cx="2404872" cy="457200"/>
          </a:xfrm>
          <a:prstGeom prst="rect">
            <a:avLst/>
          </a:prstGeom>
          <a:solidFill>
            <a:srgbClr val="A0A0A0"/>
          </a:solidFill>
          <a:ln w="1016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00" b="0">
                <a:solidFill>
                  <a:srgbClr val="000000"/>
                </a:solidFill>
                <a:latin typeface="Arial"/>
              </a:defRPr>
            </a:pPr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54D7CB-390A-5583-56CE-9938A99694F7}"/>
              </a:ext>
            </a:extLst>
          </p:cNvPr>
          <p:cNvSpPr txBox="1"/>
          <p:nvPr/>
        </p:nvSpPr>
        <p:spPr>
          <a:xfrm>
            <a:off x="8345424" y="2324405"/>
            <a:ext cx="566928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000000"/>
                </a:solidFill>
                <a:latin typeface="Arial"/>
              </a:defRPr>
            </a:pPr>
            <a:r>
              <a:t>47%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8E5B3D5-7299-7704-B692-EE7AA7D07622}"/>
              </a:ext>
            </a:extLst>
          </p:cNvPr>
          <p:cNvSpPr txBox="1"/>
          <p:nvPr/>
        </p:nvSpPr>
        <p:spPr>
          <a:xfrm>
            <a:off x="847344" y="3238805"/>
            <a:ext cx="2240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0000"/>
                </a:solidFill>
                <a:latin typeface="Arial"/>
              </a:defRPr>
            </a:pPr>
            <a:r>
              <a:t>ISO 15118-20</a:t>
            </a:r>
          </a:p>
        </p:txBody>
      </p:sp>
      <p:sp>
        <p:nvSpPr>
          <p:cNvPr id="32" name="Rectangle 13">
            <a:extLst>
              <a:ext uri="{FF2B5EF4-FFF2-40B4-BE49-F238E27FC236}">
                <a16:creationId xmlns:a16="http://schemas.microsoft.com/office/drawing/2014/main" id="{3A3A3D07-5995-2B02-0BF5-6A41B2FE5566}"/>
              </a:ext>
            </a:extLst>
          </p:cNvPr>
          <p:cNvSpPr/>
          <p:nvPr/>
        </p:nvSpPr>
        <p:spPr>
          <a:xfrm>
            <a:off x="3179064" y="3165653"/>
            <a:ext cx="5120640" cy="457200"/>
          </a:xfrm>
          <a:prstGeom prst="rect">
            <a:avLst/>
          </a:prstGeom>
          <a:solidFill>
            <a:srgbClr val="EBEBEB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00" b="0">
                <a:solidFill>
                  <a:srgbClr val="000000"/>
                </a:solidFill>
                <a:latin typeface="Arial"/>
              </a:defRPr>
            </a:pPr>
            <a:endParaRPr/>
          </a:p>
        </p:txBody>
      </p:sp>
      <p:sp>
        <p:nvSpPr>
          <p:cNvPr id="34" name="Rectangle 14">
            <a:extLst>
              <a:ext uri="{FF2B5EF4-FFF2-40B4-BE49-F238E27FC236}">
                <a16:creationId xmlns:a16="http://schemas.microsoft.com/office/drawing/2014/main" id="{6E63AA29-6070-F55A-08C2-DD12EC22C203}"/>
              </a:ext>
            </a:extLst>
          </p:cNvPr>
          <p:cNvSpPr/>
          <p:nvPr/>
        </p:nvSpPr>
        <p:spPr>
          <a:xfrm>
            <a:off x="3179064" y="3165653"/>
            <a:ext cx="27432" cy="457200"/>
          </a:xfrm>
          <a:prstGeom prst="rect">
            <a:avLst/>
          </a:prstGeom>
          <a:solidFill>
            <a:srgbClr val="A0A0A0"/>
          </a:solidFill>
          <a:ln w="1016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00" b="0">
                <a:solidFill>
                  <a:srgbClr val="000000"/>
                </a:solidFill>
                <a:latin typeface="Arial"/>
              </a:defRPr>
            </a:pPr>
            <a:endParaRPr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1D7E74B-3551-E093-5E7D-B2EC30943502}"/>
              </a:ext>
            </a:extLst>
          </p:cNvPr>
          <p:cNvSpPr txBox="1"/>
          <p:nvPr/>
        </p:nvSpPr>
        <p:spPr>
          <a:xfrm>
            <a:off x="8345424" y="3238805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000000"/>
                </a:solidFill>
                <a:latin typeface="Arial"/>
              </a:defRPr>
            </a:pPr>
            <a:r>
              <a:t>0%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61FDBA1-8D13-2FEB-2657-CF9EE7331406}"/>
              </a:ext>
            </a:extLst>
          </p:cNvPr>
          <p:cNvSpPr txBox="1"/>
          <p:nvPr/>
        </p:nvSpPr>
        <p:spPr>
          <a:xfrm>
            <a:off x="478536" y="4250905"/>
            <a:ext cx="5218176" cy="16260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550">
                <a:solidFill>
                  <a:srgbClr val="000000"/>
                </a:solidFill>
                <a:latin typeface="Arial"/>
              </a:defRPr>
            </a:pPr>
            <a:r>
              <a:rPr dirty="0"/>
              <a:t>• ISO 15118-2 support increased in newer charger; around 70% of 2023-manufactured chargers supported it.</a:t>
            </a:r>
            <a:endParaRPr lang="en-US" dirty="0"/>
          </a:p>
          <a:p>
            <a:pPr marL="300000" indent="-160000">
              <a:spcAft>
                <a:spcPts val="400"/>
              </a:spcAft>
              <a:defRPr sz="155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300000" indent="-160000">
              <a:spcAft>
                <a:spcPts val="400"/>
              </a:spcAft>
              <a:defRPr sz="1550">
                <a:solidFill>
                  <a:srgbClr val="000000"/>
                </a:solidFill>
                <a:latin typeface="Arial"/>
              </a:defRPr>
            </a:pPr>
            <a:r>
              <a:rPr dirty="0"/>
              <a:t>• But DIN remained available everywhere, preserving legacy compatibility and legacy risk.</a:t>
            </a:r>
          </a:p>
        </p:txBody>
      </p:sp>
    </p:spTree>
    <p:extLst>
      <p:ext uri="{BB962C8B-B14F-4D97-AF65-F5344CB8AC3E}">
        <p14:creationId xmlns:p14="http://schemas.microsoft.com/office/powerpoint/2010/main" val="4875499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1527048"/>
            <a:ext cx="7680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t>Q4 is not only about chargers: actual security also depends on EV support.</a:t>
            </a:r>
          </a:p>
        </p:txBody>
      </p:sp>
      <p:sp>
        <p:nvSpPr>
          <p:cNvPr id="5" name="Rectangle 4"/>
          <p:cNvSpPr/>
          <p:nvPr/>
        </p:nvSpPr>
        <p:spPr>
          <a:xfrm>
            <a:off x="1533144" y="2199132"/>
            <a:ext cx="2194560" cy="59436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800" b="1">
                <a:solidFill>
                  <a:srgbClr val="000000"/>
                </a:solidFill>
                <a:latin typeface="Arial"/>
              </a:defRPr>
            </a:pPr>
            <a:r>
              <a:t>8 vehicles tested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192" y="3081528"/>
            <a:ext cx="3297936" cy="887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500">
                <a:solidFill>
                  <a:srgbClr val="000000"/>
                </a:solidFill>
                <a:latin typeface="Arial"/>
              </a:defRPr>
            </a:pPr>
            <a:r>
              <a:rPr dirty="0"/>
              <a:t>• 8 / 8 supported DIN</a:t>
            </a:r>
          </a:p>
          <a:p>
            <a:pPr marL="300000" indent="-160000">
              <a:spcAft>
                <a:spcPts val="400"/>
              </a:spcAft>
              <a:defRPr sz="1500">
                <a:solidFill>
                  <a:srgbClr val="000000"/>
                </a:solidFill>
                <a:latin typeface="Arial"/>
              </a:defRPr>
            </a:pPr>
            <a:r>
              <a:rPr dirty="0"/>
              <a:t>• 7 / 8 supported ISO 15118-2</a:t>
            </a:r>
          </a:p>
          <a:p>
            <a:pPr marL="300000" indent="-160000">
              <a:spcAft>
                <a:spcPts val="400"/>
              </a:spcAft>
              <a:defRPr sz="1500">
                <a:solidFill>
                  <a:srgbClr val="000000"/>
                </a:solidFill>
                <a:latin typeface="Arial"/>
              </a:defRPr>
            </a:pPr>
            <a:r>
              <a:rPr dirty="0"/>
              <a:t>• No evidence of broad -20 support</a:t>
            </a:r>
          </a:p>
        </p:txBody>
      </p:sp>
      <p:sp>
        <p:nvSpPr>
          <p:cNvPr id="7" name="Rectangle 6"/>
          <p:cNvSpPr/>
          <p:nvPr/>
        </p:nvSpPr>
        <p:spPr>
          <a:xfrm>
            <a:off x="5041392" y="2199132"/>
            <a:ext cx="2377440" cy="59436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800" b="1">
                <a:solidFill>
                  <a:srgbClr val="000000"/>
                </a:solidFill>
                <a:latin typeface="Arial"/>
              </a:defRPr>
            </a:pPr>
            <a:r>
              <a:t>Market survey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9062" y="3081528"/>
            <a:ext cx="3723476" cy="1066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500">
                <a:solidFill>
                  <a:srgbClr val="000000"/>
                </a:solidFill>
                <a:latin typeface="Arial"/>
              </a:defRPr>
            </a:pPr>
            <a:r>
              <a:rPr dirty="0"/>
              <a:t>• -20 </a:t>
            </a:r>
            <a:r>
              <a:rPr dirty="0" err="1"/>
              <a:t>PnC</a:t>
            </a:r>
            <a:r>
              <a:rPr dirty="0"/>
              <a:t> advertised by very few 2024 models</a:t>
            </a:r>
            <a:r>
              <a:rPr lang="en-US" dirty="0"/>
              <a:t> (4/146)</a:t>
            </a:r>
            <a:endParaRPr dirty="0"/>
          </a:p>
          <a:p>
            <a:pPr marL="300000" indent="-160000">
              <a:spcAft>
                <a:spcPts val="400"/>
              </a:spcAft>
              <a:defRPr sz="1500">
                <a:solidFill>
                  <a:srgbClr val="000000"/>
                </a:solidFill>
                <a:latin typeface="Arial"/>
              </a:defRPr>
            </a:pPr>
            <a:r>
              <a:rPr dirty="0"/>
              <a:t>• -2 </a:t>
            </a:r>
            <a:r>
              <a:rPr dirty="0" err="1"/>
              <a:t>PnC</a:t>
            </a:r>
            <a:r>
              <a:rPr dirty="0"/>
              <a:t> advertised by roughly half of new EV models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4800600"/>
            <a:ext cx="7315200" cy="86868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700" b="1">
                <a:solidFill>
                  <a:srgbClr val="000000"/>
                </a:solidFill>
                <a:latin typeface="Arial"/>
              </a:defRPr>
            </a:pPr>
            <a:r>
              <a:t>Implication</a:t>
            </a:r>
            <a:br/>
            <a:r>
              <a:t>Even if chargers upgrade, the negotiated security path depends on both endpoints and their fallback behavior.</a:t>
            </a:r>
          </a:p>
        </p:txBody>
      </p:sp>
      <p:sp>
        <p:nvSpPr>
          <p:cNvPr id="12" name="Shape 1">
            <a:extLst>
              <a:ext uri="{FF2B5EF4-FFF2-40B4-BE49-F238E27FC236}">
                <a16:creationId xmlns:a16="http://schemas.microsoft.com/office/drawing/2014/main" id="{63974D03-07BF-609B-C251-C297BB59B8BC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0">
            <a:extLst>
              <a:ext uri="{FF2B5EF4-FFF2-40B4-BE49-F238E27FC236}">
                <a16:creationId xmlns:a16="http://schemas.microsoft.com/office/drawing/2014/main" id="{1918FB98-BFAC-4DF3-2981-A2C1D30C7B61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 Results: Vehicle-side Protocol Adoption</a:t>
            </a:r>
          </a:p>
        </p:txBody>
      </p:sp>
      <p:sp>
        <p:nvSpPr>
          <p:cNvPr id="2" name="슬라이드 번호 개체 틀 13">
            <a:extLst>
              <a:ext uri="{FF2B5EF4-FFF2-40B4-BE49-F238E27FC236}">
                <a16:creationId xmlns:a16="http://schemas.microsoft.com/office/drawing/2014/main" id="{CBABFAA9-79C5-1C99-DD53-2A8773143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26</a:t>
            </a:fld>
            <a:endParaRPr lang="ko-KR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1285926"/>
            <a:ext cx="7772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t>ISO 15118-20 requires mutual TLS before SupportedAppProtocol.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020785"/>
            <a:ext cx="1417320" cy="59436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50" b="1">
                <a:solidFill>
                  <a:srgbClr val="000000"/>
                </a:solidFill>
                <a:latin typeface="Arial"/>
              </a:defRPr>
            </a:pPr>
            <a:r>
              <a:rPr sz="1100"/>
              <a:t>SDP response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103120" y="2322536"/>
            <a:ext cx="27432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377440" y="2020785"/>
            <a:ext cx="1417320" cy="59436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50" b="1">
                <a:solidFill>
                  <a:srgbClr val="000000"/>
                </a:solidFill>
                <a:latin typeface="Arial"/>
              </a:defRPr>
            </a:pPr>
            <a:r>
              <a:rPr sz="1100"/>
              <a:t>TLS 1.3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794760" y="2322536"/>
            <a:ext cx="27432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069080" y="2020785"/>
            <a:ext cx="1417320" cy="59436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50" b="1">
                <a:solidFill>
                  <a:srgbClr val="000000"/>
                </a:solidFill>
                <a:latin typeface="Arial"/>
              </a:defRPr>
            </a:pPr>
            <a:r>
              <a:rPr sz="1100" dirty="0" err="1"/>
              <a:t>CertificateRequest</a:t>
            </a:r>
            <a:r>
              <a:rPr sz="1100" dirty="0"/>
              <a:t>?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86400" y="2322536"/>
            <a:ext cx="27432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5760720" y="2020785"/>
            <a:ext cx="1417320" cy="59436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50" b="1">
                <a:solidFill>
                  <a:srgbClr val="000000"/>
                </a:solidFill>
                <a:latin typeface="Arial"/>
              </a:defRPr>
            </a:pPr>
            <a:r>
              <a:rPr sz="1100"/>
              <a:t>EV certificate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7178040" y="2322536"/>
            <a:ext cx="27432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452360" y="2020785"/>
            <a:ext cx="1417320" cy="59436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50" b="1">
                <a:solidFill>
                  <a:srgbClr val="000000"/>
                </a:solidFill>
                <a:latin typeface="Arial"/>
              </a:defRPr>
            </a:pPr>
            <a:r>
              <a:rPr sz="1100"/>
              <a:t>SAP / -20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09212"/>
            <a:ext cx="8366760" cy="2267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The authors did not have a valid -20 vehicle certificate; they used a correctly formatted self-signed certificate.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Mutual TLS support was inferred from whether the SECC sent </a:t>
            </a:r>
            <a:r>
              <a:rPr dirty="0" err="1"/>
              <a:t>CertificateRequest</a:t>
            </a:r>
            <a:r>
              <a:rPr dirty="0"/>
              <a:t> during the handshake.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However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, </a:t>
            </a: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mutual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 TLS </a:t>
            </a: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is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only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a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prerequisite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for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 ISO 15118-20, </a:t>
            </a: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not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proof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 of </a:t>
            </a: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application-layer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support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.</a:t>
            </a:r>
            <a:endParaRPr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AE364516-2A30-2D18-D9EC-2E523D59E5AA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06118E83-D4FB-537A-760E-14CF20D99410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>
              <a:defRPr sz="2600" b="1">
                <a:solidFill>
                  <a:srgbClr val="000000"/>
                </a:solidFill>
                <a:latin typeface="Arial"/>
              </a:defRPr>
            </a:pPr>
            <a:endParaRPr lang="en-US" altLang="ko-KR" sz="2400" dirty="0"/>
          </a:p>
        </p:txBody>
      </p:sp>
      <p:sp>
        <p:nvSpPr>
          <p:cNvPr id="26" name="Text 0">
            <a:extLst>
              <a:ext uri="{FF2B5EF4-FFF2-40B4-BE49-F238E27FC236}">
                <a16:creationId xmlns:a16="http://schemas.microsoft.com/office/drawing/2014/main" id="{2210D7FE-C380-FD24-C20E-7C4E1396B7EE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/>
              <a:t>Presenter's</a:t>
            </a:r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Note: Methodological Caveat</a:t>
            </a:r>
          </a:p>
        </p:txBody>
      </p:sp>
      <p:sp>
        <p:nvSpPr>
          <p:cNvPr id="2" name="슬라이드 번호 개체 틀 13">
            <a:extLst>
              <a:ext uri="{FF2B5EF4-FFF2-40B4-BE49-F238E27FC236}">
                <a16:creationId xmlns:a16="http://schemas.microsoft.com/office/drawing/2014/main" id="{F79D8A6F-60F4-7B8A-C942-13A56B66C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27</a:t>
            </a:fld>
            <a:endParaRPr lang="ko-KR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1313688"/>
            <a:ext cx="7772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t>The paper argues that adding TLS is not the hardest part of the CCS stack.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62328"/>
            <a:ext cx="758952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Basic signaling, HPGP, SLAC, and SDP remain largely unchanged across CCS protocol versions.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TLS libraries and much V2G implementation infrastructure already exist.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But Plug &amp; Charge requires certificate provisioning, HSMs, backend integration, and business coordination.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Therefore TLS may be treated as a </a:t>
            </a:r>
            <a:r>
              <a:rPr dirty="0" err="1"/>
              <a:t>PnC</a:t>
            </a:r>
            <a:r>
              <a:rPr dirty="0"/>
              <a:t> prerequisite rather than an independent </a:t>
            </a:r>
            <a:r>
              <a:rPr lang="en-US" dirty="0"/>
              <a:t>security</a:t>
            </a:r>
            <a:r>
              <a:rPr dirty="0"/>
              <a:t> feature.</a:t>
            </a:r>
          </a:p>
        </p:txBody>
      </p:sp>
      <p:sp>
        <p:nvSpPr>
          <p:cNvPr id="9" name="Shape 1">
            <a:extLst>
              <a:ext uri="{FF2B5EF4-FFF2-40B4-BE49-F238E27FC236}">
                <a16:creationId xmlns:a16="http://schemas.microsoft.com/office/drawing/2014/main" id="{1684F7D2-39EB-BBB5-484A-FA179286AAFD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ABD82A5A-3BA2-4DCA-D03C-ADD562587068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>
              <a:defRPr sz="2600" b="1">
                <a:solidFill>
                  <a:srgbClr val="000000"/>
                </a:solidFill>
                <a:latin typeface="Arial"/>
              </a:defRPr>
            </a:pPr>
            <a:endParaRPr lang="en-US" altLang="ko-KR" sz="2400" dirty="0"/>
          </a:p>
        </p:txBody>
      </p:sp>
      <p:sp>
        <p:nvSpPr>
          <p:cNvPr id="13" name="Text 0">
            <a:extLst>
              <a:ext uri="{FF2B5EF4-FFF2-40B4-BE49-F238E27FC236}">
                <a16:creationId xmlns:a16="http://schemas.microsoft.com/office/drawing/2014/main" id="{CA01A76B-4523-90E6-7F21-8DB7261C7F8C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/>
              <a:t>Discussion: Why Is TLS Adoption Slow?</a:t>
            </a:r>
          </a:p>
        </p:txBody>
      </p:sp>
      <p:sp>
        <p:nvSpPr>
          <p:cNvPr id="2" name="슬라이드 번호 개체 틀 13">
            <a:extLst>
              <a:ext uri="{FF2B5EF4-FFF2-40B4-BE49-F238E27FC236}">
                <a16:creationId xmlns:a16="http://schemas.microsoft.com/office/drawing/2014/main" id="{37593E03-E535-9E6E-9B7C-45B8399C9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28</a:t>
            </a:fld>
            <a:endParaRPr lang="ko-KR" alt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13816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3200" dirty="0"/>
              <a:t>Discussion: </a:t>
            </a:r>
            <a:r>
              <a:rPr lang="en-US" sz="3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 Design Issue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822960" y="1325880"/>
            <a:ext cx="3566160" cy="320040"/>
          </a:xfrm>
          <a:prstGeom prst="rect">
            <a:avLst/>
          </a:prstGeom>
          <a:noFill/>
          <a:ln/>
        </p:spPr>
        <p:txBody>
          <a:bodyPr wrap="square" lIns="1143" tIns="1143" rIns="1143" bIns="1143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2F4F"/>
                </a:solidFill>
              </a:rPr>
              <a:t>Web TLS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868680" y="1874520"/>
            <a:ext cx="1508760" cy="640080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</a:ln>
        </p:spPr>
        <p:txBody>
          <a:bodyPr wrap="square" lIns="1143" tIns="1143" rIns="1143" bIns="1143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User intends: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good.example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423160" y="2194560"/>
            <a:ext cx="640080" cy="0"/>
          </a:xfrm>
          <a:prstGeom prst="line">
            <a:avLst/>
          </a:prstGeom>
          <a:noFill/>
          <a:ln w="13970">
            <a:solidFill>
              <a:srgbClr val="6B7280"/>
            </a:solidFill>
            <a:prstDash val="solid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3063240" y="1874520"/>
            <a:ext cx="1508760" cy="640080"/>
          </a:xfrm>
          <a:prstGeom prst="rect">
            <a:avLst/>
          </a:prstGeom>
          <a:solidFill>
            <a:srgbClr val="EAF2F8"/>
          </a:solidFill>
          <a:ln w="12700">
            <a:solidFill>
              <a:srgbClr val="D1D5DB"/>
            </a:solidFill>
          </a:ln>
        </p:spPr>
        <p:txBody>
          <a:bodyPr wrap="square" lIns="1143" tIns="1143" rIns="1143" bIns="1143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Certificate: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good.example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77240" y="2926080"/>
            <a:ext cx="3657600" cy="411480"/>
          </a:xfrm>
          <a:prstGeom prst="rect">
            <a:avLst/>
          </a:prstGeom>
          <a:noFill/>
          <a:ln/>
        </p:spPr>
        <p:txBody>
          <a:bodyPr wrap="square" lIns="1143" tIns="1143" rIns="1143" bIns="1143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0000"/>
                </a:solidFill>
              </a:rPr>
              <a:t>Compare hostname → accept/reject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846320" y="1325880"/>
            <a:ext cx="3566160" cy="320040"/>
          </a:xfrm>
          <a:prstGeom prst="rect">
            <a:avLst/>
          </a:prstGeom>
          <a:noFill/>
          <a:ln/>
        </p:spPr>
        <p:txBody>
          <a:bodyPr wrap="square" lIns="1143" tIns="1143" rIns="1143" bIns="1143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2F4F"/>
                </a:solidFill>
              </a:rPr>
              <a:t>CCS TLS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4892040" y="1874520"/>
            <a:ext cx="1508760" cy="640080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</a:ln>
        </p:spPr>
        <p:txBody>
          <a:bodyPr wrap="square" lIns="1143" tIns="1143" rIns="1143" bIns="1143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EV expects: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???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446520" y="2194560"/>
            <a:ext cx="640080" cy="0"/>
          </a:xfrm>
          <a:prstGeom prst="line">
            <a:avLst/>
          </a:prstGeom>
          <a:noFill/>
          <a:ln w="13970">
            <a:solidFill>
              <a:srgbClr val="6B7280"/>
            </a:solidFill>
            <a:prstDash val="solid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/>
          <p:cNvSpPr/>
          <p:nvPr/>
        </p:nvSpPr>
        <p:spPr>
          <a:xfrm>
            <a:off x="7086600" y="1874520"/>
            <a:ext cx="1325880" cy="640080"/>
          </a:xfrm>
          <a:prstGeom prst="rect">
            <a:avLst/>
          </a:prstGeom>
          <a:solidFill>
            <a:srgbClr val="EAF2F8"/>
          </a:solidFill>
          <a:ln w="12700">
            <a:solidFill>
              <a:srgbClr val="D1D5DB"/>
            </a:solidFill>
          </a:ln>
        </p:spPr>
        <p:txBody>
          <a:bodyPr wrap="square" lIns="1143" tIns="1143" rIns="1143" bIns="1143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Certificate: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Charger ID A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60" y="2926080"/>
            <a:ext cx="3108960" cy="411480"/>
          </a:xfrm>
          <a:prstGeom prst="rect">
            <a:avLst/>
          </a:prstGeom>
          <a:noFill/>
          <a:ln/>
        </p:spPr>
        <p:txBody>
          <a:bodyPr wrap="square" lIns="1143" tIns="1143" rIns="1143" bIns="1143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0000"/>
                </a:solidFill>
              </a:rPr>
              <a:t>No trusted prior Charger identity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005840" y="4069080"/>
            <a:ext cx="7315200" cy="1371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r>
              <a:rPr lang="en-US" sz="1700" dirty="0">
                <a:solidFill>
                  <a:srgbClr val="000000"/>
                </a:solidFill>
              </a:rPr>
              <a:t>EV can validate a certificate chain.
</a:t>
            </a:r>
            <a:endParaRPr lang="en-US" sz="1700" dirty="0"/>
          </a:p>
          <a:p>
            <a:r>
              <a:rPr lang="en-US" sz="1700" dirty="0">
                <a:solidFill>
                  <a:srgbClr val="000000"/>
                </a:solidFill>
              </a:rPr>
              <a:t>But it may not know which EVSE identity it should expect at this physical charger.
</a:t>
            </a:r>
            <a:endParaRPr lang="en-US" sz="1700" dirty="0"/>
          </a:p>
          <a:p>
            <a:r>
              <a:rPr lang="en-US" sz="1700" dirty="0">
                <a:solidFill>
                  <a:srgbClr val="000000"/>
                </a:solidFill>
              </a:rPr>
              <a:t>A stolen charger credential could have broader impersonation impact.
</a:t>
            </a:r>
            <a:endParaRPr lang="en-US" sz="1700" dirty="0"/>
          </a:p>
        </p:txBody>
      </p:sp>
      <p:sp>
        <p:nvSpPr>
          <p:cNvPr id="15" name="슬라이드 번호 개체 틀 13">
            <a:extLst>
              <a:ext uri="{FF2B5EF4-FFF2-40B4-BE49-F238E27FC236}">
                <a16:creationId xmlns:a16="http://schemas.microsoft.com/office/drawing/2014/main" id="{AC50A9D4-6394-7191-DEC6-B2F654B44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29</a:t>
            </a:fld>
            <a:endParaRPr lang="ko-KR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13816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Mitigations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슬라이드 번호 개체 틀 13">
            <a:extLst>
              <a:ext uri="{FF2B5EF4-FFF2-40B4-BE49-F238E27FC236}">
                <a16:creationId xmlns:a16="http://schemas.microsoft.com/office/drawing/2014/main" id="{5959990D-2ED9-C926-E76D-69A5E3C7D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30</a:t>
            </a:fld>
            <a:endParaRPr lang="ko-KR" altLang="en-US" dirty="0"/>
          </a:p>
        </p:txBody>
      </p:sp>
      <p:sp>
        <p:nvSpPr>
          <p:cNvPr id="90" name="Shape 2">
            <a:extLst>
              <a:ext uri="{FF2B5EF4-FFF2-40B4-BE49-F238E27FC236}">
                <a16:creationId xmlns:a16="http://schemas.microsoft.com/office/drawing/2014/main" id="{42EE1D2A-58A7-0FCF-86D9-F240697C1502}"/>
              </a:ext>
            </a:extLst>
          </p:cNvPr>
          <p:cNvSpPr/>
          <p:nvPr/>
        </p:nvSpPr>
        <p:spPr>
          <a:xfrm>
            <a:off x="803709" y="1521994"/>
            <a:ext cx="2011680" cy="384048"/>
          </a:xfrm>
          <a:prstGeom prst="rect">
            <a:avLst/>
          </a:prstGeom>
          <a:solidFill>
            <a:srgbClr val="F3F3F3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2" name="Shape 3">
            <a:extLst>
              <a:ext uri="{FF2B5EF4-FFF2-40B4-BE49-F238E27FC236}">
                <a16:creationId xmlns:a16="http://schemas.microsoft.com/office/drawing/2014/main" id="{90B00A40-C6B1-4B91-5952-1BDEF463F633}"/>
              </a:ext>
            </a:extLst>
          </p:cNvPr>
          <p:cNvSpPr/>
          <p:nvPr/>
        </p:nvSpPr>
        <p:spPr>
          <a:xfrm>
            <a:off x="2815388" y="1521994"/>
            <a:ext cx="5582653" cy="384048"/>
          </a:xfrm>
          <a:prstGeom prst="rect">
            <a:avLst/>
          </a:prstGeom>
          <a:solidFill>
            <a:srgbClr val="F3F3F3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6" name="Text 5">
            <a:extLst>
              <a:ext uri="{FF2B5EF4-FFF2-40B4-BE49-F238E27FC236}">
                <a16:creationId xmlns:a16="http://schemas.microsoft.com/office/drawing/2014/main" id="{D45BD8D8-7AD3-A6E9-3458-24D171F2B6AC}"/>
              </a:ext>
            </a:extLst>
          </p:cNvPr>
          <p:cNvSpPr/>
          <p:nvPr/>
        </p:nvSpPr>
        <p:spPr>
          <a:xfrm>
            <a:off x="895149" y="1595146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Weakness observed</a:t>
            </a:r>
            <a:endParaRPr lang="en-US" sz="1050" dirty="0"/>
          </a:p>
        </p:txBody>
      </p:sp>
      <p:sp>
        <p:nvSpPr>
          <p:cNvPr id="98" name="Text 6">
            <a:extLst>
              <a:ext uri="{FF2B5EF4-FFF2-40B4-BE49-F238E27FC236}">
                <a16:creationId xmlns:a16="http://schemas.microsoft.com/office/drawing/2014/main" id="{331C2A9A-ACD8-AD1E-28F6-ECED1F81DDC4}"/>
              </a:ext>
            </a:extLst>
          </p:cNvPr>
          <p:cNvSpPr/>
          <p:nvPr/>
        </p:nvSpPr>
        <p:spPr>
          <a:xfrm>
            <a:off x="2934260" y="1595146"/>
            <a:ext cx="509720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Mitigation</a:t>
            </a:r>
            <a:endParaRPr lang="en-US" sz="1050" dirty="0"/>
          </a:p>
        </p:txBody>
      </p:sp>
      <p:sp>
        <p:nvSpPr>
          <p:cNvPr id="102" name="Shape 8">
            <a:extLst>
              <a:ext uri="{FF2B5EF4-FFF2-40B4-BE49-F238E27FC236}">
                <a16:creationId xmlns:a16="http://schemas.microsoft.com/office/drawing/2014/main" id="{617C2D27-F7BD-BED7-B572-8A2C339F937D}"/>
              </a:ext>
            </a:extLst>
          </p:cNvPr>
          <p:cNvSpPr/>
          <p:nvPr/>
        </p:nvSpPr>
        <p:spPr>
          <a:xfrm>
            <a:off x="803709" y="1906042"/>
            <a:ext cx="2011680" cy="768096"/>
          </a:xfrm>
          <a:prstGeom prst="rect">
            <a:avLst/>
          </a:prstGeom>
          <a:solidFill>
            <a:srgbClr val="FFFFFF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4" name="Shape 9">
            <a:extLst>
              <a:ext uri="{FF2B5EF4-FFF2-40B4-BE49-F238E27FC236}">
                <a16:creationId xmlns:a16="http://schemas.microsoft.com/office/drawing/2014/main" id="{82FE2091-1ABA-3BD2-2E8E-0D439F593C25}"/>
              </a:ext>
            </a:extLst>
          </p:cNvPr>
          <p:cNvSpPr/>
          <p:nvPr/>
        </p:nvSpPr>
        <p:spPr>
          <a:xfrm>
            <a:off x="2815388" y="1906042"/>
            <a:ext cx="5582653" cy="768096"/>
          </a:xfrm>
          <a:prstGeom prst="rect">
            <a:avLst/>
          </a:prstGeom>
          <a:solidFill>
            <a:srgbClr val="FFFFFF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8" name="Text 11">
            <a:extLst>
              <a:ext uri="{FF2B5EF4-FFF2-40B4-BE49-F238E27FC236}">
                <a16:creationId xmlns:a16="http://schemas.microsoft.com/office/drawing/2014/main" id="{99E67B81-14BC-757F-8A72-72AC97449CE8}"/>
              </a:ext>
            </a:extLst>
          </p:cNvPr>
          <p:cNvSpPr/>
          <p:nvPr/>
        </p:nvSpPr>
        <p:spPr>
          <a:xfrm>
            <a:off x="922581" y="2015770"/>
            <a:ext cx="1691640" cy="5669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1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non-TLS V2G</a:t>
            </a:r>
            <a:endParaRPr lang="en-US" sz="1120" dirty="0"/>
          </a:p>
        </p:txBody>
      </p:sp>
      <p:sp>
        <p:nvSpPr>
          <p:cNvPr id="110" name="Text 12">
            <a:extLst>
              <a:ext uri="{FF2B5EF4-FFF2-40B4-BE49-F238E27FC236}">
                <a16:creationId xmlns:a16="http://schemas.microsoft.com/office/drawing/2014/main" id="{EB1888BB-27E3-E9B8-5E32-1028D6A35178}"/>
              </a:ext>
            </a:extLst>
          </p:cNvPr>
          <p:cNvSpPr/>
          <p:nvPr/>
        </p:nvSpPr>
        <p:spPr>
          <a:xfrm>
            <a:off x="2952548" y="1997482"/>
            <a:ext cx="4935389" cy="58521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Roll out ISO 15118-2 + TLS; eventually phase out non-TLS</a:t>
            </a:r>
            <a:endParaRPr lang="en-US" sz="1080" dirty="0"/>
          </a:p>
        </p:txBody>
      </p:sp>
      <p:sp>
        <p:nvSpPr>
          <p:cNvPr id="114" name="Shape 14">
            <a:extLst>
              <a:ext uri="{FF2B5EF4-FFF2-40B4-BE49-F238E27FC236}">
                <a16:creationId xmlns:a16="http://schemas.microsoft.com/office/drawing/2014/main" id="{F58C936F-FAF2-9889-1BCE-DA941A881E9F}"/>
              </a:ext>
            </a:extLst>
          </p:cNvPr>
          <p:cNvSpPr/>
          <p:nvPr/>
        </p:nvSpPr>
        <p:spPr>
          <a:xfrm>
            <a:off x="803709" y="2674138"/>
            <a:ext cx="2011680" cy="768096"/>
          </a:xfrm>
          <a:prstGeom prst="rect">
            <a:avLst/>
          </a:prstGeom>
          <a:solidFill>
            <a:srgbClr val="FAFAFA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6" name="Shape 15">
            <a:extLst>
              <a:ext uri="{FF2B5EF4-FFF2-40B4-BE49-F238E27FC236}">
                <a16:creationId xmlns:a16="http://schemas.microsoft.com/office/drawing/2014/main" id="{BBEB5334-A718-18F6-4A29-A64AD9C59168}"/>
              </a:ext>
            </a:extLst>
          </p:cNvPr>
          <p:cNvSpPr/>
          <p:nvPr/>
        </p:nvSpPr>
        <p:spPr>
          <a:xfrm>
            <a:off x="2815388" y="2674138"/>
            <a:ext cx="5582653" cy="768096"/>
          </a:xfrm>
          <a:prstGeom prst="rect">
            <a:avLst/>
          </a:prstGeom>
          <a:solidFill>
            <a:srgbClr val="FAFAFA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0" name="Text 17">
            <a:extLst>
              <a:ext uri="{FF2B5EF4-FFF2-40B4-BE49-F238E27FC236}">
                <a16:creationId xmlns:a16="http://schemas.microsoft.com/office/drawing/2014/main" id="{1734A2A1-4DC3-5BD5-ED49-EA9FD4FEC814}"/>
              </a:ext>
            </a:extLst>
          </p:cNvPr>
          <p:cNvSpPr/>
          <p:nvPr/>
        </p:nvSpPr>
        <p:spPr>
          <a:xfrm>
            <a:off x="922581" y="2783866"/>
            <a:ext cx="1691640" cy="5669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1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Slow field upgrade path</a:t>
            </a:r>
            <a:endParaRPr lang="en-US" sz="1120" dirty="0"/>
          </a:p>
        </p:txBody>
      </p:sp>
      <p:sp>
        <p:nvSpPr>
          <p:cNvPr id="122" name="Text 18">
            <a:extLst>
              <a:ext uri="{FF2B5EF4-FFF2-40B4-BE49-F238E27FC236}">
                <a16:creationId xmlns:a16="http://schemas.microsoft.com/office/drawing/2014/main" id="{E75400D9-B04F-1DEA-864B-1ECE2D2D8A63}"/>
              </a:ext>
            </a:extLst>
          </p:cNvPr>
          <p:cNvSpPr/>
          <p:nvPr/>
        </p:nvSpPr>
        <p:spPr>
          <a:xfrm>
            <a:off x="2952548" y="2765578"/>
            <a:ext cx="4935389" cy="58521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 TLS / PnC-capable hardware even before full software rollout</a:t>
            </a:r>
            <a:endParaRPr lang="en-US" sz="1080" dirty="0"/>
          </a:p>
        </p:txBody>
      </p:sp>
      <p:sp>
        <p:nvSpPr>
          <p:cNvPr id="126" name="Shape 20">
            <a:extLst>
              <a:ext uri="{FF2B5EF4-FFF2-40B4-BE49-F238E27FC236}">
                <a16:creationId xmlns:a16="http://schemas.microsoft.com/office/drawing/2014/main" id="{80F4922A-903E-73F0-7006-C19E0CED06F7}"/>
              </a:ext>
            </a:extLst>
          </p:cNvPr>
          <p:cNvSpPr/>
          <p:nvPr/>
        </p:nvSpPr>
        <p:spPr>
          <a:xfrm>
            <a:off x="803709" y="3442234"/>
            <a:ext cx="2011680" cy="768096"/>
          </a:xfrm>
          <a:prstGeom prst="rect">
            <a:avLst/>
          </a:prstGeom>
          <a:solidFill>
            <a:srgbClr val="FFFFFF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8" name="Shape 21">
            <a:extLst>
              <a:ext uri="{FF2B5EF4-FFF2-40B4-BE49-F238E27FC236}">
                <a16:creationId xmlns:a16="http://schemas.microsoft.com/office/drawing/2014/main" id="{2F03F9A2-5410-5F7B-C13F-753AA113AB86}"/>
              </a:ext>
            </a:extLst>
          </p:cNvPr>
          <p:cNvSpPr/>
          <p:nvPr/>
        </p:nvSpPr>
        <p:spPr>
          <a:xfrm>
            <a:off x="2815388" y="3442234"/>
            <a:ext cx="5582653" cy="768096"/>
          </a:xfrm>
          <a:prstGeom prst="rect">
            <a:avLst/>
          </a:prstGeom>
          <a:solidFill>
            <a:srgbClr val="FFFFFF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2" name="Text 23">
            <a:extLst>
              <a:ext uri="{FF2B5EF4-FFF2-40B4-BE49-F238E27FC236}">
                <a16:creationId xmlns:a16="http://schemas.microsoft.com/office/drawing/2014/main" id="{82759592-F9D3-4125-40BB-4AC6CA125F4B}"/>
              </a:ext>
            </a:extLst>
          </p:cNvPr>
          <p:cNvSpPr/>
          <p:nvPr/>
        </p:nvSpPr>
        <p:spPr>
          <a:xfrm>
            <a:off x="922581" y="3551962"/>
            <a:ext cx="1691640" cy="5669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1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Stolen charger leaf credential</a:t>
            </a:r>
            <a:endParaRPr lang="en-US" sz="1120" dirty="0"/>
          </a:p>
        </p:txBody>
      </p:sp>
      <p:sp>
        <p:nvSpPr>
          <p:cNvPr id="134" name="Text 24">
            <a:extLst>
              <a:ext uri="{FF2B5EF4-FFF2-40B4-BE49-F238E27FC236}">
                <a16:creationId xmlns:a16="http://schemas.microsoft.com/office/drawing/2014/main" id="{F60DB5ED-2084-8882-FA59-8F0DCA18E1DA}"/>
              </a:ext>
            </a:extLst>
          </p:cNvPr>
          <p:cNvSpPr/>
          <p:nvPr/>
        </p:nvSpPr>
        <p:spPr>
          <a:xfrm>
            <a:off x="2952548" y="3533674"/>
            <a:ext cx="4935389" cy="58521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 OCSP stapling and EV validation for the SECC leaf certificate</a:t>
            </a:r>
            <a:endParaRPr lang="en-US" sz="1080" dirty="0"/>
          </a:p>
        </p:txBody>
      </p:sp>
      <p:sp>
        <p:nvSpPr>
          <p:cNvPr id="138" name="Shape 26">
            <a:extLst>
              <a:ext uri="{FF2B5EF4-FFF2-40B4-BE49-F238E27FC236}">
                <a16:creationId xmlns:a16="http://schemas.microsoft.com/office/drawing/2014/main" id="{0DD8D3B1-4849-7885-CCA8-786518B7EE79}"/>
              </a:ext>
            </a:extLst>
          </p:cNvPr>
          <p:cNvSpPr/>
          <p:nvPr/>
        </p:nvSpPr>
        <p:spPr>
          <a:xfrm>
            <a:off x="803709" y="4210330"/>
            <a:ext cx="2011680" cy="768096"/>
          </a:xfrm>
          <a:prstGeom prst="rect">
            <a:avLst/>
          </a:prstGeom>
          <a:solidFill>
            <a:srgbClr val="FAFAFA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0" name="Shape 27">
            <a:extLst>
              <a:ext uri="{FF2B5EF4-FFF2-40B4-BE49-F238E27FC236}">
                <a16:creationId xmlns:a16="http://schemas.microsoft.com/office/drawing/2014/main" id="{0544933F-9F4C-E020-DBB0-335BC8B8BDA2}"/>
              </a:ext>
            </a:extLst>
          </p:cNvPr>
          <p:cNvSpPr/>
          <p:nvPr/>
        </p:nvSpPr>
        <p:spPr>
          <a:xfrm>
            <a:off x="2815388" y="4210330"/>
            <a:ext cx="5582653" cy="768096"/>
          </a:xfrm>
          <a:prstGeom prst="rect">
            <a:avLst/>
          </a:prstGeom>
          <a:solidFill>
            <a:srgbClr val="FAFAFA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4" name="Text 29">
            <a:extLst>
              <a:ext uri="{FF2B5EF4-FFF2-40B4-BE49-F238E27FC236}">
                <a16:creationId xmlns:a16="http://schemas.microsoft.com/office/drawing/2014/main" id="{AA0539FF-A46E-1153-7305-11D3E9EBD70C}"/>
              </a:ext>
            </a:extLst>
          </p:cNvPr>
          <p:cNvSpPr/>
          <p:nvPr/>
        </p:nvSpPr>
        <p:spPr>
          <a:xfrm>
            <a:off x="922581" y="4320058"/>
            <a:ext cx="1691640" cy="5669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1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 impersonation scope</a:t>
            </a:r>
            <a:endParaRPr lang="en-US" sz="1120" dirty="0"/>
          </a:p>
        </p:txBody>
      </p:sp>
      <p:sp>
        <p:nvSpPr>
          <p:cNvPr id="146" name="Text 30">
            <a:extLst>
              <a:ext uri="{FF2B5EF4-FFF2-40B4-BE49-F238E27FC236}">
                <a16:creationId xmlns:a16="http://schemas.microsoft.com/office/drawing/2014/main" id="{32E71CC4-90A9-CD84-B10D-99E59B06A3AB}"/>
              </a:ext>
            </a:extLst>
          </p:cNvPr>
          <p:cNvSpPr/>
          <p:nvPr/>
        </p:nvSpPr>
        <p:spPr>
          <a:xfrm>
            <a:off x="2952548" y="4301770"/>
            <a:ext cx="4935389" cy="58521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Bind charger certificates more tightly to physical deployment, e.g., location</a:t>
            </a:r>
            <a:endParaRPr lang="en-US" sz="1080" dirty="0"/>
          </a:p>
        </p:txBody>
      </p:sp>
      <p:sp>
        <p:nvSpPr>
          <p:cNvPr id="150" name="Shape 32">
            <a:extLst>
              <a:ext uri="{FF2B5EF4-FFF2-40B4-BE49-F238E27FC236}">
                <a16:creationId xmlns:a16="http://schemas.microsoft.com/office/drawing/2014/main" id="{ACE073B9-E7B2-D1D2-AB98-07358536C853}"/>
              </a:ext>
            </a:extLst>
          </p:cNvPr>
          <p:cNvSpPr/>
          <p:nvPr/>
        </p:nvSpPr>
        <p:spPr>
          <a:xfrm>
            <a:off x="803709" y="4978426"/>
            <a:ext cx="2011680" cy="768096"/>
          </a:xfrm>
          <a:prstGeom prst="rect">
            <a:avLst/>
          </a:prstGeom>
          <a:solidFill>
            <a:srgbClr val="FFFFFF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2" name="Shape 33">
            <a:extLst>
              <a:ext uri="{FF2B5EF4-FFF2-40B4-BE49-F238E27FC236}">
                <a16:creationId xmlns:a16="http://schemas.microsoft.com/office/drawing/2014/main" id="{0AF58EB0-F260-9AD4-29B1-A008161F24FA}"/>
              </a:ext>
            </a:extLst>
          </p:cNvPr>
          <p:cNvSpPr/>
          <p:nvPr/>
        </p:nvSpPr>
        <p:spPr>
          <a:xfrm>
            <a:off x="2815388" y="4978426"/>
            <a:ext cx="5582653" cy="768096"/>
          </a:xfrm>
          <a:prstGeom prst="rect">
            <a:avLst/>
          </a:prstGeom>
          <a:solidFill>
            <a:srgbClr val="FFFFFF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6" name="Text 35">
            <a:extLst>
              <a:ext uri="{FF2B5EF4-FFF2-40B4-BE49-F238E27FC236}">
                <a16:creationId xmlns:a16="http://schemas.microsoft.com/office/drawing/2014/main" id="{D033201E-5012-67B2-8030-DA294E2F11E4}"/>
              </a:ext>
            </a:extLst>
          </p:cNvPr>
          <p:cNvSpPr/>
          <p:nvPr/>
        </p:nvSpPr>
        <p:spPr>
          <a:xfrm>
            <a:off x="922581" y="5088154"/>
            <a:ext cx="1691640" cy="5669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1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SLAC exposes network access</a:t>
            </a:r>
            <a:endParaRPr lang="en-US" sz="1120" dirty="0"/>
          </a:p>
        </p:txBody>
      </p:sp>
      <p:sp>
        <p:nvSpPr>
          <p:cNvPr id="158" name="Text 36">
            <a:extLst>
              <a:ext uri="{FF2B5EF4-FFF2-40B4-BE49-F238E27FC236}">
                <a16:creationId xmlns:a16="http://schemas.microsoft.com/office/drawing/2014/main" id="{900845CA-3296-B3D5-60CE-5527D86B461D}"/>
              </a:ext>
            </a:extLst>
          </p:cNvPr>
          <p:cNvSpPr/>
          <p:nvPr/>
        </p:nvSpPr>
        <p:spPr>
          <a:xfrm>
            <a:off x="2952548" y="5069866"/>
            <a:ext cx="4935389" cy="58521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 SLAC / NMK establishment; consider Secure SLAC</a:t>
            </a:r>
            <a:endParaRPr lang="en-US" sz="108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1303020"/>
            <a:ext cx="7680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t>Direct results and extrapolated market estimates should be kept separate.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2034540"/>
            <a:ext cx="3291840" cy="50292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600" b="1">
                <a:solidFill>
                  <a:srgbClr val="000000"/>
                </a:solidFill>
                <a:latin typeface="Arial"/>
              </a:defRPr>
            </a:pPr>
            <a:r>
              <a:t>Direct measurement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2674620"/>
            <a:ext cx="292608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450">
                <a:solidFill>
                  <a:srgbClr val="000000"/>
                </a:solidFill>
                <a:latin typeface="Arial"/>
              </a:defRPr>
            </a:pPr>
            <a:r>
              <a:t>• 325 chargers</a:t>
            </a:r>
          </a:p>
          <a:p>
            <a:pPr marL="300000" indent="-160000">
              <a:spcAft>
                <a:spcPts val="400"/>
              </a:spcAft>
              <a:defRPr sz="1450">
                <a:solidFill>
                  <a:srgbClr val="000000"/>
                </a:solidFill>
                <a:latin typeface="Arial"/>
              </a:defRPr>
            </a:pPr>
            <a:r>
              <a:t>• 397 CCS plugs</a:t>
            </a:r>
          </a:p>
          <a:p>
            <a:pPr marL="300000" indent="-160000">
              <a:spcAft>
                <a:spcPts val="400"/>
              </a:spcAft>
              <a:defRPr sz="1450">
                <a:solidFill>
                  <a:srgbClr val="000000"/>
                </a:solidFill>
                <a:latin typeface="Arial"/>
              </a:defRPr>
            </a:pPr>
            <a:r>
              <a:t>• 4 countries</a:t>
            </a:r>
          </a:p>
          <a:p>
            <a:pPr marL="300000" indent="-160000">
              <a:spcAft>
                <a:spcPts val="400"/>
              </a:spcAft>
              <a:defRPr sz="1450">
                <a:solidFill>
                  <a:srgbClr val="000000"/>
                </a:solidFill>
                <a:latin typeface="Arial"/>
              </a:defRPr>
            </a:pPr>
            <a:r>
              <a:t>• Table/Figure values in Results</a:t>
            </a:r>
          </a:p>
        </p:txBody>
      </p:sp>
      <p:sp>
        <p:nvSpPr>
          <p:cNvPr id="7" name="Rectangle 6"/>
          <p:cNvSpPr/>
          <p:nvPr/>
        </p:nvSpPr>
        <p:spPr>
          <a:xfrm>
            <a:off x="4617720" y="2034540"/>
            <a:ext cx="3291840" cy="50292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600" b="1">
                <a:solidFill>
                  <a:srgbClr val="000000"/>
                </a:solidFill>
                <a:latin typeface="Arial"/>
              </a:defRPr>
            </a:pPr>
            <a:r>
              <a:t>UK extrapolation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0" y="2674620"/>
            <a:ext cx="3154680" cy="1636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450">
                <a:solidFill>
                  <a:srgbClr val="000000"/>
                </a:solidFill>
                <a:latin typeface="Arial"/>
              </a:defRPr>
            </a:pPr>
            <a:r>
              <a:rPr dirty="0"/>
              <a:t>• Uses Zap-Map + photos</a:t>
            </a:r>
          </a:p>
          <a:p>
            <a:pPr marL="300000" indent="-160000">
              <a:spcAft>
                <a:spcPts val="400"/>
              </a:spcAft>
              <a:defRPr sz="1450">
                <a:solidFill>
                  <a:srgbClr val="000000"/>
                </a:solidFill>
                <a:latin typeface="Arial"/>
              </a:defRPr>
            </a:pPr>
            <a:r>
              <a:rPr dirty="0"/>
              <a:t>• Applies observed </a:t>
            </a:r>
            <a:r>
              <a:rPr dirty="0" err="1"/>
              <a:t>network+manufacturer</a:t>
            </a:r>
            <a:r>
              <a:rPr dirty="0"/>
              <a:t> behavior</a:t>
            </a:r>
          </a:p>
          <a:p>
            <a:pPr marL="300000" indent="-160000">
              <a:spcAft>
                <a:spcPts val="400"/>
              </a:spcAft>
              <a:defRPr sz="1450">
                <a:solidFill>
                  <a:srgbClr val="000000"/>
                </a:solidFill>
                <a:latin typeface="Arial"/>
              </a:defRPr>
            </a:pPr>
            <a:r>
              <a:rPr dirty="0"/>
              <a:t>• Estimated TLS support: 3.1%</a:t>
            </a:r>
          </a:p>
          <a:p>
            <a:pPr marL="300000" indent="-160000">
              <a:spcAft>
                <a:spcPts val="400"/>
              </a:spcAft>
              <a:defRPr sz="1450">
                <a:solidFill>
                  <a:srgbClr val="000000"/>
                </a:solidFill>
                <a:latin typeface="Arial"/>
              </a:defRPr>
            </a:pPr>
            <a:r>
              <a:rPr dirty="0"/>
              <a:t>• Estimated no TLS: 74.5%</a:t>
            </a:r>
            <a:endParaRPr lang="en-US" dirty="0"/>
          </a:p>
          <a:p>
            <a:pPr marL="300000" indent="-160000">
              <a:spcAft>
                <a:spcPts val="400"/>
              </a:spcAft>
              <a:defRPr sz="1450">
                <a:solidFill>
                  <a:srgbClr val="000000"/>
                </a:solidFill>
                <a:latin typeface="Arial"/>
              </a:defRPr>
            </a:pPr>
            <a:r>
              <a:rPr lang="en-US" altLang="ko-KR" dirty="0"/>
              <a:t>• Unknown: 22.4% </a:t>
            </a:r>
            <a:endParaRPr lang="en-US" dirty="0"/>
          </a:p>
        </p:txBody>
      </p:sp>
      <p:sp>
        <p:nvSpPr>
          <p:cNvPr id="12" name="Text 0">
            <a:extLst>
              <a:ext uri="{FF2B5EF4-FFF2-40B4-BE49-F238E27FC236}">
                <a16:creationId xmlns:a16="http://schemas.microsoft.com/office/drawing/2014/main" id="{498E9F9B-DF93-0A60-846F-6C28ACB943D0}"/>
              </a:ext>
            </a:extLst>
          </p:cNvPr>
          <p:cNvSpPr/>
          <p:nvPr/>
        </p:nvSpPr>
        <p:spPr>
          <a:xfrm>
            <a:off x="566928" y="384048"/>
            <a:ext cx="813816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>
              <a:defRPr sz="2600" b="1">
                <a:solidFill>
                  <a:srgbClr val="000000"/>
                </a:solidFill>
                <a:latin typeface="Arial"/>
              </a:defRPr>
            </a:pPr>
            <a:r>
              <a:rPr lang="en-US" altLang="ko-KR" sz="3200" dirty="0"/>
              <a:t>Extrapolation</a:t>
            </a:r>
          </a:p>
        </p:txBody>
      </p:sp>
      <p:sp>
        <p:nvSpPr>
          <p:cNvPr id="14" name="Shape 1">
            <a:extLst>
              <a:ext uri="{FF2B5EF4-FFF2-40B4-BE49-F238E27FC236}">
                <a16:creationId xmlns:a16="http://schemas.microsoft.com/office/drawing/2014/main" id="{B8DF6360-8A9E-4EA3-A0C4-AF42ED25BD80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" name="슬라이드 번호 개체 틀 13">
            <a:extLst>
              <a:ext uri="{FF2B5EF4-FFF2-40B4-BE49-F238E27FC236}">
                <a16:creationId xmlns:a16="http://schemas.microsoft.com/office/drawing/2014/main" id="{4D957F4D-C6D8-87C9-7CA8-5FC753F9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31</a:t>
            </a:fld>
            <a:endParaRPr lang="ko-KR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6928" y="1463040"/>
            <a:ext cx="8055864" cy="3295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Snapshot in time: mainly 2024 European public DC CCS deployments.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Not a statistically random Europe-wide sample.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Charger-centered study; actual session security also depends on EV-side capability and negotiation behavior.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Firmware age does not prove exploitability. (HPGP)</a:t>
            </a:r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Capability measurement does not equal actual usage statistics in customer charging sessions.</a:t>
            </a:r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3C158B7E-32EA-B539-0E1E-8F643D64A2D6}"/>
              </a:ext>
            </a:extLst>
          </p:cNvPr>
          <p:cNvSpPr/>
          <p:nvPr/>
        </p:nvSpPr>
        <p:spPr>
          <a:xfrm>
            <a:off x="566928" y="384048"/>
            <a:ext cx="813816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>
              <a:defRPr sz="2600" b="1">
                <a:solidFill>
                  <a:srgbClr val="000000"/>
                </a:solidFill>
                <a:latin typeface="Arial"/>
              </a:defRPr>
            </a:pPr>
            <a:r>
              <a:rPr lang="en-US" altLang="ko-KR" sz="3200" dirty="0"/>
              <a:t>Limitations</a:t>
            </a:r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647607F3-D746-3031-8490-9F1E8D365C22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" name="슬라이드 번호 개체 틀 13">
            <a:extLst>
              <a:ext uri="{FF2B5EF4-FFF2-40B4-BE49-F238E27FC236}">
                <a16:creationId xmlns:a16="http://schemas.microsoft.com/office/drawing/2014/main" id="{83F71F54-D8DB-A849-78D4-51F4BE3A9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32</a:t>
            </a:fld>
            <a:endParaRPr lang="ko-KR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1185673"/>
            <a:ext cx="7772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rPr dirty="0"/>
              <a:t>This paper measures the deployment gap very well. The next question is why the gap persists.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0033"/>
            <a:ext cx="7498079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• Why do CPOs and manufacturers leave TLS disabled or misconfigured?</a:t>
            </a:r>
          </a:p>
          <a:p>
            <a:pPr marL="300000" indent="-160000">
              <a:spcAft>
                <a:spcPts val="400"/>
              </a:spcAft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• How do cost, certification, PKI operation, firmware updates, and backward compatibility shape deployment choices?</a:t>
            </a:r>
          </a:p>
          <a:p>
            <a:pPr marL="300000" indent="-160000">
              <a:spcAft>
                <a:spcPts val="400"/>
              </a:spcAft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• What protocol path is actually negotiated by real EV–EVSE pairs in the field?</a:t>
            </a:r>
          </a:p>
          <a:p>
            <a:pPr marL="300000" indent="-160000">
              <a:spcAft>
                <a:spcPts val="400"/>
              </a:spcAft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• Can future standards be designed not only to be secure, but to be realistically adopted?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4751833"/>
            <a:ext cx="7315200" cy="1281414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650" b="1">
                <a:solidFill>
                  <a:srgbClr val="000000"/>
                </a:solidFill>
                <a:latin typeface="Arial"/>
              </a:defRPr>
            </a:pPr>
            <a:r>
              <a:rPr dirty="0"/>
              <a:t>Personal takeaway</a:t>
            </a:r>
            <a:endParaRPr lang="en-US" dirty="0"/>
          </a:p>
          <a:p>
            <a:pPr algn="ctr">
              <a:defRPr sz="1650" b="1">
                <a:solidFill>
                  <a:srgbClr val="000000"/>
                </a:solidFill>
                <a:latin typeface="Arial"/>
              </a:defRPr>
            </a:pPr>
            <a:br>
              <a:rPr dirty="0"/>
            </a:br>
            <a:r>
              <a:rPr lang="ko-KR" altLang="ko-KR" sz="1650" b="1" dirty="0" err="1">
                <a:solidFill>
                  <a:srgbClr val="000000"/>
                </a:solidFill>
                <a:latin typeface="Arial"/>
              </a:rPr>
              <a:t>Security</a:t>
            </a:r>
            <a:r>
              <a:rPr lang="ko-KR" altLang="ko-KR" sz="165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50" b="1" dirty="0" err="1">
                <a:solidFill>
                  <a:srgbClr val="000000"/>
                </a:solidFill>
                <a:latin typeface="Arial"/>
              </a:rPr>
              <a:t>standards</a:t>
            </a:r>
            <a:r>
              <a:rPr lang="ko-KR" altLang="ko-KR" sz="165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50" b="1" dirty="0" err="1">
                <a:solidFill>
                  <a:srgbClr val="000000"/>
                </a:solidFill>
                <a:latin typeface="Arial"/>
              </a:rPr>
              <a:t>are</a:t>
            </a:r>
            <a:r>
              <a:rPr lang="ko-KR" altLang="ko-KR" sz="165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50" b="1" dirty="0" err="1">
                <a:solidFill>
                  <a:srgbClr val="000000"/>
                </a:solidFill>
                <a:latin typeface="Arial"/>
              </a:rPr>
              <a:t>not</a:t>
            </a:r>
            <a:r>
              <a:rPr lang="ko-KR" altLang="ko-KR" sz="165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50" b="1" dirty="0" err="1">
                <a:solidFill>
                  <a:srgbClr val="000000"/>
                </a:solidFill>
                <a:latin typeface="Arial"/>
              </a:rPr>
              <a:t>enough</a:t>
            </a:r>
            <a:r>
              <a:rPr lang="ko-KR" altLang="ko-KR" sz="1650" b="1" dirty="0">
                <a:solidFill>
                  <a:srgbClr val="000000"/>
                </a:solidFill>
                <a:latin typeface="Arial"/>
              </a:rPr>
              <a:t>; </a:t>
            </a:r>
            <a:r>
              <a:rPr lang="ko-KR" altLang="ko-KR" sz="1650" b="1" dirty="0" err="1">
                <a:solidFill>
                  <a:srgbClr val="000000"/>
                </a:solidFill>
                <a:latin typeface="Arial"/>
              </a:rPr>
              <a:t>deployment</a:t>
            </a:r>
            <a:r>
              <a:rPr lang="ko-KR" altLang="ko-KR" sz="165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50" b="1" dirty="0" err="1">
                <a:solidFill>
                  <a:srgbClr val="000000"/>
                </a:solidFill>
                <a:latin typeface="Arial"/>
              </a:rPr>
              <a:t>reality</a:t>
            </a:r>
            <a:r>
              <a:rPr lang="ko-KR" altLang="ko-KR" sz="165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50" b="1" dirty="0" err="1">
                <a:solidFill>
                  <a:srgbClr val="000000"/>
                </a:solidFill>
                <a:latin typeface="Arial"/>
              </a:rPr>
              <a:t>is</a:t>
            </a:r>
            <a:r>
              <a:rPr lang="ko-KR" altLang="ko-KR" sz="165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50" b="1" dirty="0" err="1">
                <a:solidFill>
                  <a:srgbClr val="000000"/>
                </a:solidFill>
                <a:latin typeface="Arial"/>
              </a:rPr>
              <a:t>the</a:t>
            </a:r>
            <a:r>
              <a:rPr lang="ko-KR" altLang="ko-KR" sz="165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50" b="1" dirty="0" err="1">
                <a:solidFill>
                  <a:srgbClr val="000000"/>
                </a:solidFill>
                <a:latin typeface="Arial"/>
              </a:rPr>
              <a:t>real</a:t>
            </a:r>
            <a:r>
              <a:rPr lang="ko-KR" altLang="ko-KR" sz="165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50" b="1" dirty="0" err="1">
                <a:solidFill>
                  <a:srgbClr val="000000"/>
                </a:solidFill>
                <a:latin typeface="Arial"/>
              </a:rPr>
              <a:t>research</a:t>
            </a:r>
            <a:r>
              <a:rPr lang="ko-KR" altLang="ko-KR" sz="165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50" b="1" dirty="0" err="1">
                <a:solidFill>
                  <a:srgbClr val="000000"/>
                </a:solidFill>
                <a:latin typeface="Arial"/>
              </a:rPr>
              <a:t>problem</a:t>
            </a:r>
            <a:r>
              <a:rPr lang="ko-KR" altLang="ko-KR" sz="1650" b="1" dirty="0">
                <a:solidFill>
                  <a:srgbClr val="000000"/>
                </a:solidFill>
                <a:latin typeface="Arial"/>
              </a:rPr>
              <a:t>.</a:t>
            </a:r>
            <a:endParaRPr dirty="0"/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D1E9A47E-61DD-C3C9-87C8-892338DFD1C7}"/>
              </a:ext>
            </a:extLst>
          </p:cNvPr>
          <p:cNvSpPr/>
          <p:nvPr/>
        </p:nvSpPr>
        <p:spPr>
          <a:xfrm>
            <a:off x="566928" y="384048"/>
            <a:ext cx="813816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>
              <a:defRPr sz="2600" b="1">
                <a:solidFill>
                  <a:srgbClr val="000000"/>
                </a:solidFill>
                <a:latin typeface="Arial"/>
              </a:defRPr>
            </a:pPr>
            <a:r>
              <a:rPr lang="en-US" altLang="ko-KR" sz="3200" dirty="0"/>
              <a:t>Presenter’s Perspective: Research Gap</a:t>
            </a:r>
          </a:p>
        </p:txBody>
      </p:sp>
      <p:sp>
        <p:nvSpPr>
          <p:cNvPr id="11" name="Shape 1">
            <a:extLst>
              <a:ext uri="{FF2B5EF4-FFF2-40B4-BE49-F238E27FC236}">
                <a16:creationId xmlns:a16="http://schemas.microsoft.com/office/drawing/2014/main" id="{CDF3C28D-1CD7-A8AB-CB02-18E0BAF78BAA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" name="슬라이드 번호 개체 틀 13">
            <a:extLst>
              <a:ext uri="{FF2B5EF4-FFF2-40B4-BE49-F238E27FC236}">
                <a16:creationId xmlns:a16="http://schemas.microsoft.com/office/drawing/2014/main" id="{08D91022-DD0E-05C9-6D8F-ECCB06E88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33</a:t>
            </a:fld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488</TotalTime>
  <Words>2874</Words>
  <Application>Microsoft Office PowerPoint</Application>
  <PresentationFormat>화면 슬라이드 쇼(4:3)</PresentationFormat>
  <Paragraphs>542</Paragraphs>
  <Slides>33</Slides>
  <Notes>26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40" baseType="lpstr">
      <vt:lpstr>맑은 고딕</vt:lpstr>
      <vt:lpstr>Aptos</vt:lpstr>
      <vt:lpstr>Aptos Display</vt:lpstr>
      <vt:lpstr>Arial</vt:lpstr>
      <vt:lpstr>Calibri</vt:lpstr>
      <vt:lpstr>Cambria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Kyungchan Kim</dc:creator>
  <cp:lastModifiedBy>Kyungchan Kim</cp:lastModifiedBy>
  <cp:revision>98</cp:revision>
  <dcterms:created xsi:type="dcterms:W3CDTF">2026-09-15T10:27:39Z</dcterms:created>
  <dcterms:modified xsi:type="dcterms:W3CDTF">2026-09-15T23:31:41Z</dcterms:modified>
</cp:coreProperties>
</file>