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0"/>
  </p:notesMasterIdLst>
  <p:sldIdLst>
    <p:sldId id="256" r:id="rId2"/>
    <p:sldId id="257" r:id="rId3"/>
    <p:sldId id="258" r:id="rId4"/>
    <p:sldId id="260" r:id="rId5"/>
    <p:sldId id="261" r:id="rId6"/>
    <p:sldId id="259" r:id="rId7"/>
    <p:sldId id="262" r:id="rId8"/>
    <p:sldId id="263" r:id="rId9"/>
    <p:sldId id="264" r:id="rId10"/>
    <p:sldId id="298" r:id="rId11"/>
    <p:sldId id="299"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8" r:id="rId25"/>
    <p:sldId id="279" r:id="rId26"/>
    <p:sldId id="280" r:id="rId27"/>
    <p:sldId id="281" r:id="rId28"/>
    <p:sldId id="282" r:id="rId2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687"/>
    <p:restoredTop sz="94658"/>
  </p:normalViewPr>
  <p:slideViewPr>
    <p:cSldViewPr snapToGrid="0">
      <p:cViewPr varScale="1">
        <p:scale>
          <a:sx n="103" d="100"/>
          <a:sy n="103" d="100"/>
        </p:scale>
        <p:origin x="168" y="4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K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9CCDAF-BBA4-FA42-A8A8-4AEB6189FBC2}" type="datetimeFigureOut">
              <a:t>9/9/26</a:t>
            </a:fld>
            <a:endParaRPr lang="en-KR"/>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K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K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K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22BA60-D5B4-6943-A453-FDB689715CD5}" type="slidenum">
              <a:t>‹#›</a:t>
            </a:fld>
            <a:endParaRPr lang="en-KR"/>
          </a:p>
        </p:txBody>
      </p:sp>
    </p:spTree>
    <p:extLst>
      <p:ext uri="{BB962C8B-B14F-4D97-AF65-F5344CB8AC3E}">
        <p14:creationId xmlns:p14="http://schemas.microsoft.com/office/powerpoint/2010/main" val="30104525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KR"/>
          </a:p>
        </p:txBody>
      </p:sp>
      <p:sp>
        <p:nvSpPr>
          <p:cNvPr id="4" name="Slide Number Placeholder 3"/>
          <p:cNvSpPr>
            <a:spLocks noGrp="1"/>
          </p:cNvSpPr>
          <p:nvPr>
            <p:ph type="sldNum" sz="quarter" idx="5"/>
          </p:nvPr>
        </p:nvSpPr>
        <p:spPr/>
        <p:txBody>
          <a:bodyPr/>
          <a:lstStyle/>
          <a:p>
            <a:fld id="{FD22BA60-D5B4-6943-A453-FDB689715CD5}" type="slidenum">
              <a:t>21</a:t>
            </a:fld>
            <a:endParaRPr lang="en-KR"/>
          </a:p>
        </p:txBody>
      </p:sp>
    </p:spTree>
    <p:extLst>
      <p:ext uri="{BB962C8B-B14F-4D97-AF65-F5344CB8AC3E}">
        <p14:creationId xmlns:p14="http://schemas.microsoft.com/office/powerpoint/2010/main" val="42483241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9258E-39FC-31A2-2586-F93C9157ED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907B10-6877-22BB-9B6D-3776D71F42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3758E7-772D-8A53-8CFA-95BEF52BA5A0}"/>
              </a:ext>
            </a:extLst>
          </p:cNvPr>
          <p:cNvSpPr>
            <a:spLocks noGrp="1"/>
          </p:cNvSpPr>
          <p:nvPr>
            <p:ph type="body" idx="1"/>
          </p:nvPr>
        </p:nvSpPr>
        <p:spPr/>
        <p:txBody>
          <a:bodyPr/>
          <a:lstStyle/>
          <a:p>
            <a:endParaRPr lang="en-KR"/>
          </a:p>
        </p:txBody>
      </p:sp>
      <p:sp>
        <p:nvSpPr>
          <p:cNvPr id="4" name="Slide Number Placeholder 3">
            <a:extLst>
              <a:ext uri="{FF2B5EF4-FFF2-40B4-BE49-F238E27FC236}">
                <a16:creationId xmlns:a16="http://schemas.microsoft.com/office/drawing/2014/main" id="{6AEC3FD1-E5BD-C09D-E149-E34B3A8C36FC}"/>
              </a:ext>
            </a:extLst>
          </p:cNvPr>
          <p:cNvSpPr>
            <a:spLocks noGrp="1"/>
          </p:cNvSpPr>
          <p:nvPr>
            <p:ph type="sldNum" sz="quarter" idx="5"/>
          </p:nvPr>
        </p:nvSpPr>
        <p:spPr/>
        <p:txBody>
          <a:bodyPr/>
          <a:lstStyle/>
          <a:p>
            <a:fld id="{FD22BA60-D5B4-6943-A453-FDB689715CD5}" type="slidenum">
              <a:t>22</a:t>
            </a:fld>
            <a:endParaRPr lang="en-KR"/>
          </a:p>
        </p:txBody>
      </p:sp>
    </p:spTree>
    <p:extLst>
      <p:ext uri="{BB962C8B-B14F-4D97-AF65-F5344CB8AC3E}">
        <p14:creationId xmlns:p14="http://schemas.microsoft.com/office/powerpoint/2010/main" val="15871454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6F79D2-A01A-4E0F-4C8C-64388188FE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E66843-7B42-D248-6580-03A8EB1542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28B9067-5F2C-C125-0393-A09E5058EEC3}"/>
              </a:ext>
            </a:extLst>
          </p:cNvPr>
          <p:cNvSpPr>
            <a:spLocks noGrp="1"/>
          </p:cNvSpPr>
          <p:nvPr>
            <p:ph type="body" idx="1"/>
          </p:nvPr>
        </p:nvSpPr>
        <p:spPr/>
        <p:txBody>
          <a:bodyPr/>
          <a:lstStyle/>
          <a:p>
            <a:endParaRPr lang="en-KR"/>
          </a:p>
        </p:txBody>
      </p:sp>
      <p:sp>
        <p:nvSpPr>
          <p:cNvPr id="4" name="Slide Number Placeholder 3">
            <a:extLst>
              <a:ext uri="{FF2B5EF4-FFF2-40B4-BE49-F238E27FC236}">
                <a16:creationId xmlns:a16="http://schemas.microsoft.com/office/drawing/2014/main" id="{0914F990-89AA-46F5-5544-CB4CC80CA44C}"/>
              </a:ext>
            </a:extLst>
          </p:cNvPr>
          <p:cNvSpPr>
            <a:spLocks noGrp="1"/>
          </p:cNvSpPr>
          <p:nvPr>
            <p:ph type="sldNum" sz="quarter" idx="5"/>
          </p:nvPr>
        </p:nvSpPr>
        <p:spPr/>
        <p:txBody>
          <a:bodyPr/>
          <a:lstStyle/>
          <a:p>
            <a:fld id="{FD22BA60-D5B4-6943-A453-FDB689715CD5}" type="slidenum">
              <a:t>23</a:t>
            </a:fld>
            <a:endParaRPr lang="en-KR"/>
          </a:p>
        </p:txBody>
      </p:sp>
    </p:spTree>
    <p:extLst>
      <p:ext uri="{BB962C8B-B14F-4D97-AF65-F5344CB8AC3E}">
        <p14:creationId xmlns:p14="http://schemas.microsoft.com/office/powerpoint/2010/main" val="22798409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07998C-9A44-EA68-C5DB-EEC693D1EC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B66AAD-85ED-AAC4-684F-CBDB9E206F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301B4D-BCA1-C3B8-69B6-8E1BA42B36F2}"/>
              </a:ext>
            </a:extLst>
          </p:cNvPr>
          <p:cNvSpPr>
            <a:spLocks noGrp="1"/>
          </p:cNvSpPr>
          <p:nvPr>
            <p:ph type="body" idx="1"/>
          </p:nvPr>
        </p:nvSpPr>
        <p:spPr/>
        <p:txBody>
          <a:bodyPr/>
          <a:lstStyle/>
          <a:p>
            <a:endParaRPr lang="en-KR"/>
          </a:p>
        </p:txBody>
      </p:sp>
      <p:sp>
        <p:nvSpPr>
          <p:cNvPr id="4" name="Slide Number Placeholder 3">
            <a:extLst>
              <a:ext uri="{FF2B5EF4-FFF2-40B4-BE49-F238E27FC236}">
                <a16:creationId xmlns:a16="http://schemas.microsoft.com/office/drawing/2014/main" id="{A90EC856-BF0F-C064-E6DA-49C9E1191878}"/>
              </a:ext>
            </a:extLst>
          </p:cNvPr>
          <p:cNvSpPr>
            <a:spLocks noGrp="1"/>
          </p:cNvSpPr>
          <p:nvPr>
            <p:ph type="sldNum" sz="quarter" idx="5"/>
          </p:nvPr>
        </p:nvSpPr>
        <p:spPr/>
        <p:txBody>
          <a:bodyPr/>
          <a:lstStyle/>
          <a:p>
            <a:fld id="{FD22BA60-D5B4-6943-A453-FDB689715CD5}" type="slidenum">
              <a:t>24</a:t>
            </a:fld>
            <a:endParaRPr lang="en-KR"/>
          </a:p>
        </p:txBody>
      </p:sp>
    </p:spTree>
    <p:extLst>
      <p:ext uri="{BB962C8B-B14F-4D97-AF65-F5344CB8AC3E}">
        <p14:creationId xmlns:p14="http://schemas.microsoft.com/office/powerpoint/2010/main" val="11496421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287659-1769-B063-893D-6FCEA83851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1EB236-EE21-1301-6316-6B9ED05606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7E3B74-57FC-8E26-4B0A-1AAC8F601839}"/>
              </a:ext>
            </a:extLst>
          </p:cNvPr>
          <p:cNvSpPr>
            <a:spLocks noGrp="1"/>
          </p:cNvSpPr>
          <p:nvPr>
            <p:ph type="body" idx="1"/>
          </p:nvPr>
        </p:nvSpPr>
        <p:spPr/>
        <p:txBody>
          <a:bodyPr/>
          <a:lstStyle/>
          <a:p>
            <a:endParaRPr lang="en-KR"/>
          </a:p>
        </p:txBody>
      </p:sp>
      <p:sp>
        <p:nvSpPr>
          <p:cNvPr id="4" name="Slide Number Placeholder 3">
            <a:extLst>
              <a:ext uri="{FF2B5EF4-FFF2-40B4-BE49-F238E27FC236}">
                <a16:creationId xmlns:a16="http://schemas.microsoft.com/office/drawing/2014/main" id="{5585DF9E-866C-9161-27F9-E44F7D908387}"/>
              </a:ext>
            </a:extLst>
          </p:cNvPr>
          <p:cNvSpPr>
            <a:spLocks noGrp="1"/>
          </p:cNvSpPr>
          <p:nvPr>
            <p:ph type="sldNum" sz="quarter" idx="5"/>
          </p:nvPr>
        </p:nvSpPr>
        <p:spPr/>
        <p:txBody>
          <a:bodyPr/>
          <a:lstStyle/>
          <a:p>
            <a:fld id="{FD22BA60-D5B4-6943-A453-FDB689715CD5}" type="slidenum">
              <a:t>25</a:t>
            </a:fld>
            <a:endParaRPr lang="en-KR"/>
          </a:p>
        </p:txBody>
      </p:sp>
    </p:spTree>
    <p:extLst>
      <p:ext uri="{BB962C8B-B14F-4D97-AF65-F5344CB8AC3E}">
        <p14:creationId xmlns:p14="http://schemas.microsoft.com/office/powerpoint/2010/main" val="24697841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154D68-FDAD-9FD8-5318-495E7FF8C7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05BC28-0A23-71EB-0CEF-7DE34A1740C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6C9942B-3131-7279-356D-2DCC08684B87}"/>
              </a:ext>
            </a:extLst>
          </p:cNvPr>
          <p:cNvSpPr>
            <a:spLocks noGrp="1"/>
          </p:cNvSpPr>
          <p:nvPr>
            <p:ph type="body" idx="1"/>
          </p:nvPr>
        </p:nvSpPr>
        <p:spPr/>
        <p:txBody>
          <a:bodyPr/>
          <a:lstStyle/>
          <a:p>
            <a:endParaRPr lang="en-KR"/>
          </a:p>
        </p:txBody>
      </p:sp>
      <p:sp>
        <p:nvSpPr>
          <p:cNvPr id="4" name="Slide Number Placeholder 3">
            <a:extLst>
              <a:ext uri="{FF2B5EF4-FFF2-40B4-BE49-F238E27FC236}">
                <a16:creationId xmlns:a16="http://schemas.microsoft.com/office/drawing/2014/main" id="{B635C33B-F196-4F0A-3203-3708577C1F37}"/>
              </a:ext>
            </a:extLst>
          </p:cNvPr>
          <p:cNvSpPr>
            <a:spLocks noGrp="1"/>
          </p:cNvSpPr>
          <p:nvPr>
            <p:ph type="sldNum" sz="quarter" idx="5"/>
          </p:nvPr>
        </p:nvSpPr>
        <p:spPr/>
        <p:txBody>
          <a:bodyPr/>
          <a:lstStyle/>
          <a:p>
            <a:fld id="{FD22BA60-D5B4-6943-A453-FDB689715CD5}" type="slidenum">
              <a:t>26</a:t>
            </a:fld>
            <a:endParaRPr lang="en-KR"/>
          </a:p>
        </p:txBody>
      </p:sp>
    </p:spTree>
    <p:extLst>
      <p:ext uri="{BB962C8B-B14F-4D97-AF65-F5344CB8AC3E}">
        <p14:creationId xmlns:p14="http://schemas.microsoft.com/office/powerpoint/2010/main" val="2977679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F9F91B-8792-5C28-03E6-689B54B051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3808F3-3205-D578-BE1F-F04C167E19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1706DF-4FC8-7B97-E502-3E1998E856FF}"/>
              </a:ext>
            </a:extLst>
          </p:cNvPr>
          <p:cNvSpPr>
            <a:spLocks noGrp="1"/>
          </p:cNvSpPr>
          <p:nvPr>
            <p:ph type="body" idx="1"/>
          </p:nvPr>
        </p:nvSpPr>
        <p:spPr/>
        <p:txBody>
          <a:bodyPr/>
          <a:lstStyle/>
          <a:p>
            <a:endParaRPr lang="en-KR"/>
          </a:p>
        </p:txBody>
      </p:sp>
      <p:sp>
        <p:nvSpPr>
          <p:cNvPr id="4" name="Slide Number Placeholder 3">
            <a:extLst>
              <a:ext uri="{FF2B5EF4-FFF2-40B4-BE49-F238E27FC236}">
                <a16:creationId xmlns:a16="http://schemas.microsoft.com/office/drawing/2014/main" id="{2AFD3108-02F0-AF18-8492-C9B9DA45CC3D}"/>
              </a:ext>
            </a:extLst>
          </p:cNvPr>
          <p:cNvSpPr>
            <a:spLocks noGrp="1"/>
          </p:cNvSpPr>
          <p:nvPr>
            <p:ph type="sldNum" sz="quarter" idx="5"/>
          </p:nvPr>
        </p:nvSpPr>
        <p:spPr/>
        <p:txBody>
          <a:bodyPr/>
          <a:lstStyle/>
          <a:p>
            <a:fld id="{FD22BA60-D5B4-6943-A453-FDB689715CD5}" type="slidenum">
              <a:t>27</a:t>
            </a:fld>
            <a:endParaRPr lang="en-KR"/>
          </a:p>
        </p:txBody>
      </p:sp>
    </p:spTree>
    <p:extLst>
      <p:ext uri="{BB962C8B-B14F-4D97-AF65-F5344CB8AC3E}">
        <p14:creationId xmlns:p14="http://schemas.microsoft.com/office/powerpoint/2010/main" val="23266033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p>
            <a:fld id="{B10FA106-83B7-634E-AE1C-CC9E6A610343}" type="datetimeFigureOut">
              <a:t>9/9/26</a:t>
            </a:fld>
            <a:endParaRPr lang="en-KR"/>
          </a:p>
        </p:txBody>
      </p:sp>
      <p:sp>
        <p:nvSpPr>
          <p:cNvPr id="5" name="Footer Placeholder 4"/>
          <p:cNvSpPr>
            <a:spLocks noGrp="1"/>
          </p:cNvSpPr>
          <p:nvPr>
            <p:ph type="ftr" sz="quarter" idx="11"/>
          </p:nvPr>
        </p:nvSpPr>
        <p:spPr/>
        <p:txBody>
          <a:bodyPr/>
          <a:lstStyle/>
          <a:p>
            <a:endParaRPr lang="en-KR"/>
          </a:p>
        </p:txBody>
      </p:sp>
      <p:sp>
        <p:nvSpPr>
          <p:cNvPr id="6" name="Slide Number Placeholder 5"/>
          <p:cNvSpPr>
            <a:spLocks noGrp="1"/>
          </p:cNvSpPr>
          <p:nvPr>
            <p:ph type="sldNum" sz="quarter" idx="12"/>
          </p:nvPr>
        </p:nvSpPr>
        <p:spPr/>
        <p:txBody>
          <a:bodyPr/>
          <a:lstStyle/>
          <a:p>
            <a:fld id="{09118C2B-89FF-2749-AA2D-F6F744412499}" type="slidenum">
              <a:t>‹#›</a:t>
            </a:fld>
            <a:endParaRPr lang="en-KR"/>
          </a:p>
        </p:txBody>
      </p:sp>
    </p:spTree>
    <p:extLst>
      <p:ext uri="{BB962C8B-B14F-4D97-AF65-F5344CB8AC3E}">
        <p14:creationId xmlns:p14="http://schemas.microsoft.com/office/powerpoint/2010/main" val="33756205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10FA106-83B7-634E-AE1C-CC9E6A610343}" type="datetimeFigureOut">
              <a:t>9/9/26</a:t>
            </a:fld>
            <a:endParaRPr lang="en-KR"/>
          </a:p>
        </p:txBody>
      </p:sp>
      <p:sp>
        <p:nvSpPr>
          <p:cNvPr id="5" name="Footer Placeholder 4"/>
          <p:cNvSpPr>
            <a:spLocks noGrp="1"/>
          </p:cNvSpPr>
          <p:nvPr>
            <p:ph type="ftr" sz="quarter" idx="11"/>
          </p:nvPr>
        </p:nvSpPr>
        <p:spPr/>
        <p:txBody>
          <a:bodyPr/>
          <a:lstStyle/>
          <a:p>
            <a:endParaRPr lang="en-KR"/>
          </a:p>
        </p:txBody>
      </p:sp>
      <p:sp>
        <p:nvSpPr>
          <p:cNvPr id="6" name="Slide Number Placeholder 5"/>
          <p:cNvSpPr>
            <a:spLocks noGrp="1"/>
          </p:cNvSpPr>
          <p:nvPr>
            <p:ph type="sldNum" sz="quarter" idx="12"/>
          </p:nvPr>
        </p:nvSpPr>
        <p:spPr/>
        <p:txBody>
          <a:bodyPr/>
          <a:lstStyle/>
          <a:p>
            <a:fld id="{09118C2B-89FF-2749-AA2D-F6F744412499}" type="slidenum">
              <a:t>‹#›</a:t>
            </a:fld>
            <a:endParaRPr lang="en-KR"/>
          </a:p>
        </p:txBody>
      </p:sp>
    </p:spTree>
    <p:extLst>
      <p:ext uri="{BB962C8B-B14F-4D97-AF65-F5344CB8AC3E}">
        <p14:creationId xmlns:p14="http://schemas.microsoft.com/office/powerpoint/2010/main" val="31497850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p>
            <a:fld id="{B10FA106-83B7-634E-AE1C-CC9E6A610343}" type="datetimeFigureOut">
              <a:t>9/9/26</a:t>
            </a:fld>
            <a:endParaRPr lang="en-KR"/>
          </a:p>
        </p:txBody>
      </p:sp>
      <p:sp>
        <p:nvSpPr>
          <p:cNvPr id="5" name="Footer Placeholder 4"/>
          <p:cNvSpPr>
            <a:spLocks noGrp="1"/>
          </p:cNvSpPr>
          <p:nvPr>
            <p:ph type="ftr" sz="quarter" idx="11"/>
          </p:nvPr>
        </p:nvSpPr>
        <p:spPr/>
        <p:txBody>
          <a:bodyPr/>
          <a:lstStyle/>
          <a:p>
            <a:endParaRPr lang="en-KR"/>
          </a:p>
        </p:txBody>
      </p:sp>
      <p:sp>
        <p:nvSpPr>
          <p:cNvPr id="6" name="Slide Number Placeholder 5"/>
          <p:cNvSpPr>
            <a:spLocks noGrp="1"/>
          </p:cNvSpPr>
          <p:nvPr>
            <p:ph type="sldNum" sz="quarter" idx="12"/>
          </p:nvPr>
        </p:nvSpPr>
        <p:spPr/>
        <p:txBody>
          <a:bodyPr/>
          <a:lstStyle/>
          <a:p>
            <a:fld id="{09118C2B-89FF-2749-AA2D-F6F744412499}" type="slidenum">
              <a:t>‹#›</a:t>
            </a:fld>
            <a:endParaRPr lang="en-KR"/>
          </a:p>
        </p:txBody>
      </p:sp>
    </p:spTree>
    <p:extLst>
      <p:ext uri="{BB962C8B-B14F-4D97-AF65-F5344CB8AC3E}">
        <p14:creationId xmlns:p14="http://schemas.microsoft.com/office/powerpoint/2010/main" val="41866169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B10FA106-83B7-634E-AE1C-CC9E6A610343}" type="datetimeFigureOut">
              <a:t>9/9/26</a:t>
            </a:fld>
            <a:endParaRPr lang="en-KR"/>
          </a:p>
        </p:txBody>
      </p:sp>
      <p:sp>
        <p:nvSpPr>
          <p:cNvPr id="6" name="Footer Placeholder 5"/>
          <p:cNvSpPr>
            <a:spLocks noGrp="1"/>
          </p:cNvSpPr>
          <p:nvPr>
            <p:ph type="ftr" sz="quarter" idx="11"/>
          </p:nvPr>
        </p:nvSpPr>
        <p:spPr/>
        <p:txBody>
          <a:bodyPr/>
          <a:lstStyle/>
          <a:p>
            <a:endParaRPr lang="en-KR"/>
          </a:p>
        </p:txBody>
      </p:sp>
      <p:sp>
        <p:nvSpPr>
          <p:cNvPr id="7" name="Slide Number Placeholder 6"/>
          <p:cNvSpPr>
            <a:spLocks noGrp="1"/>
          </p:cNvSpPr>
          <p:nvPr>
            <p:ph type="sldNum" sz="quarter" idx="12"/>
          </p:nvPr>
        </p:nvSpPr>
        <p:spPr/>
        <p:txBody>
          <a:bodyPr/>
          <a:lstStyle/>
          <a:p>
            <a:fld id="{09118C2B-89FF-2749-AA2D-F6F744412499}" type="slidenum">
              <a:t>‹#›</a:t>
            </a:fld>
            <a:endParaRPr lang="en-KR"/>
          </a:p>
        </p:txBody>
      </p:sp>
    </p:spTree>
    <p:extLst>
      <p:ext uri="{BB962C8B-B14F-4D97-AF65-F5344CB8AC3E}">
        <p14:creationId xmlns:p14="http://schemas.microsoft.com/office/powerpoint/2010/main" val="42594570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dirty="0"/>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B10FA106-83B7-634E-AE1C-CC9E6A610343}" type="datetimeFigureOut">
              <a:t>9/9/26</a:t>
            </a:fld>
            <a:endParaRPr lang="en-KR"/>
          </a:p>
        </p:txBody>
      </p:sp>
      <p:sp>
        <p:nvSpPr>
          <p:cNvPr id="8" name="Footer Placeholder 7"/>
          <p:cNvSpPr>
            <a:spLocks noGrp="1"/>
          </p:cNvSpPr>
          <p:nvPr>
            <p:ph type="ftr" sz="quarter" idx="11"/>
          </p:nvPr>
        </p:nvSpPr>
        <p:spPr/>
        <p:txBody>
          <a:bodyPr/>
          <a:lstStyle/>
          <a:p>
            <a:endParaRPr lang="en-KR"/>
          </a:p>
        </p:txBody>
      </p:sp>
      <p:sp>
        <p:nvSpPr>
          <p:cNvPr id="9" name="Slide Number Placeholder 8"/>
          <p:cNvSpPr>
            <a:spLocks noGrp="1"/>
          </p:cNvSpPr>
          <p:nvPr>
            <p:ph type="sldNum" sz="quarter" idx="12"/>
          </p:nvPr>
        </p:nvSpPr>
        <p:spPr/>
        <p:txBody>
          <a:bodyPr/>
          <a:lstStyle/>
          <a:p>
            <a:fld id="{09118C2B-89FF-2749-AA2D-F6F744412499}" type="slidenum">
              <a:t>‹#›</a:t>
            </a:fld>
            <a:endParaRPr lang="en-KR"/>
          </a:p>
        </p:txBody>
      </p:sp>
    </p:spTree>
    <p:extLst>
      <p:ext uri="{BB962C8B-B14F-4D97-AF65-F5344CB8AC3E}">
        <p14:creationId xmlns:p14="http://schemas.microsoft.com/office/powerpoint/2010/main" val="449171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p:txBody>
          <a:bodyPr/>
          <a:lstStyle/>
          <a:p>
            <a:fld id="{B10FA106-83B7-634E-AE1C-CC9E6A610343}" type="datetimeFigureOut">
              <a:t>9/9/26</a:t>
            </a:fld>
            <a:endParaRPr lang="en-KR"/>
          </a:p>
        </p:txBody>
      </p:sp>
      <p:sp>
        <p:nvSpPr>
          <p:cNvPr id="4" name="Footer Placeholder 3"/>
          <p:cNvSpPr>
            <a:spLocks noGrp="1"/>
          </p:cNvSpPr>
          <p:nvPr>
            <p:ph type="ftr" sz="quarter" idx="11"/>
          </p:nvPr>
        </p:nvSpPr>
        <p:spPr/>
        <p:txBody>
          <a:bodyPr/>
          <a:lstStyle/>
          <a:p>
            <a:endParaRPr lang="en-KR"/>
          </a:p>
        </p:txBody>
      </p:sp>
      <p:sp>
        <p:nvSpPr>
          <p:cNvPr id="5" name="Slide Number Placeholder 4"/>
          <p:cNvSpPr>
            <a:spLocks noGrp="1"/>
          </p:cNvSpPr>
          <p:nvPr>
            <p:ph type="sldNum" sz="quarter" idx="12"/>
          </p:nvPr>
        </p:nvSpPr>
        <p:spPr/>
        <p:txBody>
          <a:bodyPr/>
          <a:lstStyle/>
          <a:p>
            <a:fld id="{09118C2B-89FF-2749-AA2D-F6F744412499}" type="slidenum">
              <a:t>‹#›</a:t>
            </a:fld>
            <a:endParaRPr lang="en-KR"/>
          </a:p>
        </p:txBody>
      </p:sp>
    </p:spTree>
    <p:extLst>
      <p:ext uri="{BB962C8B-B14F-4D97-AF65-F5344CB8AC3E}">
        <p14:creationId xmlns:p14="http://schemas.microsoft.com/office/powerpoint/2010/main" val="20719981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0FA106-83B7-634E-AE1C-CC9E6A610343}" type="datetimeFigureOut">
              <a:t>9/9/26</a:t>
            </a:fld>
            <a:endParaRPr lang="en-KR"/>
          </a:p>
        </p:txBody>
      </p:sp>
      <p:sp>
        <p:nvSpPr>
          <p:cNvPr id="3" name="Footer Placeholder 2"/>
          <p:cNvSpPr>
            <a:spLocks noGrp="1"/>
          </p:cNvSpPr>
          <p:nvPr>
            <p:ph type="ftr" sz="quarter" idx="11"/>
          </p:nvPr>
        </p:nvSpPr>
        <p:spPr/>
        <p:txBody>
          <a:bodyPr/>
          <a:lstStyle/>
          <a:p>
            <a:endParaRPr lang="en-KR"/>
          </a:p>
        </p:txBody>
      </p:sp>
      <p:sp>
        <p:nvSpPr>
          <p:cNvPr id="4" name="Slide Number Placeholder 3"/>
          <p:cNvSpPr>
            <a:spLocks noGrp="1"/>
          </p:cNvSpPr>
          <p:nvPr>
            <p:ph type="sldNum" sz="quarter" idx="12"/>
          </p:nvPr>
        </p:nvSpPr>
        <p:spPr/>
        <p:txBody>
          <a:bodyPr/>
          <a:lstStyle/>
          <a:p>
            <a:fld id="{09118C2B-89FF-2749-AA2D-F6F744412499}" type="slidenum">
              <a:t>‹#›</a:t>
            </a:fld>
            <a:endParaRPr lang="en-KR"/>
          </a:p>
        </p:txBody>
      </p:sp>
    </p:spTree>
    <p:extLst>
      <p:ext uri="{BB962C8B-B14F-4D97-AF65-F5344CB8AC3E}">
        <p14:creationId xmlns:p14="http://schemas.microsoft.com/office/powerpoint/2010/main" val="983176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dirty="0"/>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10FA106-83B7-634E-AE1C-CC9E6A610343}" type="datetimeFigureOut">
              <a:t>9/9/26</a:t>
            </a:fld>
            <a:endParaRPr lang="en-KR"/>
          </a:p>
        </p:txBody>
      </p:sp>
      <p:sp>
        <p:nvSpPr>
          <p:cNvPr id="6" name="Footer Placeholder 5"/>
          <p:cNvSpPr>
            <a:spLocks noGrp="1"/>
          </p:cNvSpPr>
          <p:nvPr>
            <p:ph type="ftr" sz="quarter" idx="11"/>
          </p:nvPr>
        </p:nvSpPr>
        <p:spPr/>
        <p:txBody>
          <a:bodyPr/>
          <a:lstStyle/>
          <a:p>
            <a:endParaRPr lang="en-KR"/>
          </a:p>
        </p:txBody>
      </p:sp>
      <p:sp>
        <p:nvSpPr>
          <p:cNvPr id="7" name="Slide Number Placeholder 6"/>
          <p:cNvSpPr>
            <a:spLocks noGrp="1"/>
          </p:cNvSpPr>
          <p:nvPr>
            <p:ph type="sldNum" sz="quarter" idx="12"/>
          </p:nvPr>
        </p:nvSpPr>
        <p:spPr/>
        <p:txBody>
          <a:bodyPr/>
          <a:lstStyle/>
          <a:p>
            <a:fld id="{09118C2B-89FF-2749-AA2D-F6F744412499}" type="slidenum">
              <a:t>‹#›</a:t>
            </a:fld>
            <a:endParaRPr lang="en-KR"/>
          </a:p>
        </p:txBody>
      </p:sp>
    </p:spTree>
    <p:extLst>
      <p:ext uri="{BB962C8B-B14F-4D97-AF65-F5344CB8AC3E}">
        <p14:creationId xmlns:p14="http://schemas.microsoft.com/office/powerpoint/2010/main" val="18713609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dirty="0"/>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B10FA106-83B7-634E-AE1C-CC9E6A610343}" type="datetimeFigureOut">
              <a:t>9/9/26</a:t>
            </a:fld>
            <a:endParaRPr lang="en-KR"/>
          </a:p>
        </p:txBody>
      </p:sp>
      <p:sp>
        <p:nvSpPr>
          <p:cNvPr id="6" name="Footer Placeholder 5"/>
          <p:cNvSpPr>
            <a:spLocks noGrp="1"/>
          </p:cNvSpPr>
          <p:nvPr>
            <p:ph type="ftr" sz="quarter" idx="11"/>
          </p:nvPr>
        </p:nvSpPr>
        <p:spPr/>
        <p:txBody>
          <a:bodyPr/>
          <a:lstStyle/>
          <a:p>
            <a:endParaRPr lang="en-KR"/>
          </a:p>
        </p:txBody>
      </p:sp>
      <p:sp>
        <p:nvSpPr>
          <p:cNvPr id="7" name="Slide Number Placeholder 6"/>
          <p:cNvSpPr>
            <a:spLocks noGrp="1"/>
          </p:cNvSpPr>
          <p:nvPr>
            <p:ph type="sldNum" sz="quarter" idx="12"/>
          </p:nvPr>
        </p:nvSpPr>
        <p:spPr/>
        <p:txBody>
          <a:bodyPr/>
          <a:lstStyle/>
          <a:p>
            <a:fld id="{09118C2B-89FF-2749-AA2D-F6F744412499}" type="slidenum">
              <a:t>‹#›</a:t>
            </a:fld>
            <a:endParaRPr lang="en-KR"/>
          </a:p>
        </p:txBody>
      </p:sp>
    </p:spTree>
    <p:extLst>
      <p:ext uri="{BB962C8B-B14F-4D97-AF65-F5344CB8AC3E}">
        <p14:creationId xmlns:p14="http://schemas.microsoft.com/office/powerpoint/2010/main" val="25459596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10FA106-83B7-634E-AE1C-CC9E6A610343}" type="datetimeFigureOut">
              <a:t>9/9/26</a:t>
            </a:fld>
            <a:endParaRPr lang="en-KR"/>
          </a:p>
        </p:txBody>
      </p:sp>
      <p:sp>
        <p:nvSpPr>
          <p:cNvPr id="5" name="Footer Placeholder 4"/>
          <p:cNvSpPr>
            <a:spLocks noGrp="1"/>
          </p:cNvSpPr>
          <p:nvPr>
            <p:ph type="ftr" sz="quarter" idx="11"/>
          </p:nvPr>
        </p:nvSpPr>
        <p:spPr/>
        <p:txBody>
          <a:bodyPr/>
          <a:lstStyle/>
          <a:p>
            <a:endParaRPr lang="en-KR"/>
          </a:p>
        </p:txBody>
      </p:sp>
      <p:sp>
        <p:nvSpPr>
          <p:cNvPr id="6" name="Slide Number Placeholder 5"/>
          <p:cNvSpPr>
            <a:spLocks noGrp="1"/>
          </p:cNvSpPr>
          <p:nvPr>
            <p:ph type="sldNum" sz="quarter" idx="12"/>
          </p:nvPr>
        </p:nvSpPr>
        <p:spPr/>
        <p:txBody>
          <a:bodyPr/>
          <a:lstStyle/>
          <a:p>
            <a:fld id="{09118C2B-89FF-2749-AA2D-F6F744412499}" type="slidenum">
              <a:t>‹#›</a:t>
            </a:fld>
            <a:endParaRPr lang="en-KR"/>
          </a:p>
        </p:txBody>
      </p:sp>
    </p:spTree>
    <p:extLst>
      <p:ext uri="{BB962C8B-B14F-4D97-AF65-F5344CB8AC3E}">
        <p14:creationId xmlns:p14="http://schemas.microsoft.com/office/powerpoint/2010/main" val="2797958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B10FA106-83B7-634E-AE1C-CC9E6A610343}" type="datetimeFigureOut">
              <a:t>9/9/26</a:t>
            </a:fld>
            <a:endParaRPr lang="en-KR"/>
          </a:p>
        </p:txBody>
      </p:sp>
      <p:sp>
        <p:nvSpPr>
          <p:cNvPr id="5" name="Footer Placeholder 4"/>
          <p:cNvSpPr>
            <a:spLocks noGrp="1"/>
          </p:cNvSpPr>
          <p:nvPr>
            <p:ph type="ftr" sz="quarter" idx="11"/>
          </p:nvPr>
        </p:nvSpPr>
        <p:spPr/>
        <p:txBody>
          <a:bodyPr/>
          <a:lstStyle/>
          <a:p>
            <a:endParaRPr lang="en-KR"/>
          </a:p>
        </p:txBody>
      </p:sp>
      <p:sp>
        <p:nvSpPr>
          <p:cNvPr id="6" name="Slide Number Placeholder 5"/>
          <p:cNvSpPr>
            <a:spLocks noGrp="1"/>
          </p:cNvSpPr>
          <p:nvPr>
            <p:ph type="sldNum" sz="quarter" idx="12"/>
          </p:nvPr>
        </p:nvSpPr>
        <p:spPr/>
        <p:txBody>
          <a:bodyPr/>
          <a:lstStyle/>
          <a:p>
            <a:fld id="{09118C2B-89FF-2749-AA2D-F6F744412499}" type="slidenum">
              <a:t>‹#›</a:t>
            </a:fld>
            <a:endParaRPr lang="en-KR"/>
          </a:p>
        </p:txBody>
      </p:sp>
    </p:spTree>
    <p:extLst>
      <p:ext uri="{BB962C8B-B14F-4D97-AF65-F5344CB8AC3E}">
        <p14:creationId xmlns:p14="http://schemas.microsoft.com/office/powerpoint/2010/main" val="8160854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10FA106-83B7-634E-AE1C-CC9E6A610343}" type="datetimeFigureOut">
              <a:t>9/9/26</a:t>
            </a:fld>
            <a:endParaRPr lang="en-K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K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9118C2B-89FF-2749-AA2D-F6F744412499}" type="slidenum">
              <a:t>‹#›</a:t>
            </a:fld>
            <a:endParaRPr lang="en-KR"/>
          </a:p>
        </p:txBody>
      </p:sp>
    </p:spTree>
    <p:extLst>
      <p:ext uri="{BB962C8B-B14F-4D97-AF65-F5344CB8AC3E}">
        <p14:creationId xmlns:p14="http://schemas.microsoft.com/office/powerpoint/2010/main" val="4782733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robopair.org/"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BBC86-951E-CACA-CDBA-326DA8489A5F}"/>
              </a:ext>
            </a:extLst>
          </p:cNvPr>
          <p:cNvSpPr>
            <a:spLocks noGrp="1"/>
          </p:cNvSpPr>
          <p:nvPr>
            <p:ph type="ctrTitle"/>
          </p:nvPr>
        </p:nvSpPr>
        <p:spPr/>
        <p:txBody>
          <a:bodyPr>
            <a:normAutofit/>
          </a:bodyPr>
          <a:lstStyle/>
          <a:p>
            <a:r>
              <a:rPr lang="en-US" b="1">
                <a:solidFill>
                  <a:srgbClr val="000000"/>
                </a:solidFill>
                <a:latin typeface="Arial"/>
                <a:ea typeface="Arial"/>
                <a:cs typeface="Arial"/>
              </a:rPr>
              <a:t>Advanced Topics in Cybersecurity</a:t>
            </a:r>
            <a:endParaRPr lang="en-KR"/>
          </a:p>
        </p:txBody>
      </p:sp>
      <p:sp>
        <p:nvSpPr>
          <p:cNvPr id="3" name="Subtitle 2">
            <a:extLst>
              <a:ext uri="{FF2B5EF4-FFF2-40B4-BE49-F238E27FC236}">
                <a16:creationId xmlns:a16="http://schemas.microsoft.com/office/drawing/2014/main" id="{1B6F8AB4-C2E8-C1AA-D4CE-9B3AE673BA08}"/>
              </a:ext>
            </a:extLst>
          </p:cNvPr>
          <p:cNvSpPr>
            <a:spLocks noGrp="1"/>
          </p:cNvSpPr>
          <p:nvPr>
            <p:ph type="subTitle" idx="1"/>
          </p:nvPr>
        </p:nvSpPr>
        <p:spPr/>
        <p:txBody>
          <a:bodyPr/>
          <a:lstStyle/>
          <a:p>
            <a:r>
              <a:rPr lang="en-KR"/>
              <a:t>Minho Shin</a:t>
            </a:r>
          </a:p>
          <a:p>
            <a:r>
              <a:rPr lang="en-KR"/>
              <a:t>Fall, 2026</a:t>
            </a:r>
          </a:p>
        </p:txBody>
      </p:sp>
    </p:spTree>
    <p:extLst>
      <p:ext uri="{BB962C8B-B14F-4D97-AF65-F5344CB8AC3E}">
        <p14:creationId xmlns:p14="http://schemas.microsoft.com/office/powerpoint/2010/main" val="21689848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02C9B-C7F2-3A66-6DBC-15E00FEE1E32}"/>
              </a:ext>
            </a:extLst>
          </p:cNvPr>
          <p:cNvSpPr>
            <a:spLocks noGrp="1"/>
          </p:cNvSpPr>
          <p:nvPr>
            <p:ph type="title"/>
          </p:nvPr>
        </p:nvSpPr>
        <p:spPr>
          <a:xfrm>
            <a:off x="628650" y="177773"/>
            <a:ext cx="7886700" cy="1325563"/>
          </a:xfrm>
        </p:spPr>
        <p:txBody>
          <a:bodyPr/>
          <a:lstStyle/>
          <a:p>
            <a:r>
              <a:rPr lang="en-KR"/>
              <a:t>What’s happening in cybersecurity</a:t>
            </a:r>
          </a:p>
        </p:txBody>
      </p:sp>
      <p:sp>
        <p:nvSpPr>
          <p:cNvPr id="3" name="Content Placeholder 2">
            <a:extLst>
              <a:ext uri="{FF2B5EF4-FFF2-40B4-BE49-F238E27FC236}">
                <a16:creationId xmlns:a16="http://schemas.microsoft.com/office/drawing/2014/main" id="{3B873CD5-55C9-8D9F-C84E-547624EAA619}"/>
              </a:ext>
            </a:extLst>
          </p:cNvPr>
          <p:cNvSpPr>
            <a:spLocks noGrp="1"/>
          </p:cNvSpPr>
          <p:nvPr>
            <p:ph idx="1"/>
          </p:nvPr>
        </p:nvSpPr>
        <p:spPr>
          <a:xfrm>
            <a:off x="628650" y="1503336"/>
            <a:ext cx="7886700" cy="4989537"/>
          </a:xfrm>
        </p:spPr>
        <p:txBody>
          <a:bodyPr>
            <a:normAutofit fontScale="77500" lnSpcReduction="20000"/>
          </a:bodyPr>
          <a:lstStyle/>
          <a:p>
            <a:pPr>
              <a:lnSpc>
                <a:spcPct val="120000"/>
              </a:lnSpc>
            </a:pPr>
            <a:r>
              <a:rPr lang="en-US" sz="3300" b="1"/>
              <a:t>Attack surface exploded</a:t>
            </a:r>
          </a:p>
          <a:p>
            <a:pPr lvl="1">
              <a:lnSpc>
                <a:spcPct val="120000"/>
              </a:lnSpc>
            </a:pPr>
            <a:r>
              <a:rPr lang="en-US"/>
              <a:t>LLM apps, agents, RAG pipelines, and tool-calling</a:t>
            </a:r>
          </a:p>
          <a:p>
            <a:pPr lvl="2">
              <a:lnSpc>
                <a:spcPct val="120000"/>
              </a:lnSpc>
            </a:pPr>
            <a:r>
              <a:rPr lang="en-US"/>
              <a:t>entirely new classes of vulnerability</a:t>
            </a:r>
          </a:p>
          <a:p>
            <a:pPr lvl="1">
              <a:lnSpc>
                <a:spcPct val="120000"/>
              </a:lnSpc>
            </a:pPr>
            <a:r>
              <a:rPr lang="en-US"/>
              <a:t>LLM apps: </a:t>
            </a:r>
          </a:p>
          <a:p>
            <a:pPr lvl="2">
              <a:lnSpc>
                <a:spcPct val="120000"/>
              </a:lnSpc>
            </a:pPr>
            <a:r>
              <a:rPr lang="en-KR"/>
              <a:t>prompt injection, data leakage, insecure output handling, and excessive permissions.</a:t>
            </a:r>
          </a:p>
          <a:p>
            <a:pPr lvl="1">
              <a:lnSpc>
                <a:spcPct val="120000"/>
              </a:lnSpc>
            </a:pPr>
            <a:r>
              <a:rPr lang="en-KR"/>
              <a:t>Agents: </a:t>
            </a:r>
          </a:p>
          <a:p>
            <a:pPr lvl="2">
              <a:lnSpc>
                <a:spcPct val="120000"/>
              </a:lnSpc>
            </a:pPr>
            <a:r>
              <a:rPr lang="en-KR"/>
              <a:t>Can autonomously take harmful actions, chain mistakes, or misuse credentials and tools.</a:t>
            </a:r>
          </a:p>
          <a:p>
            <a:pPr lvl="1">
              <a:lnSpc>
                <a:spcPct val="120000"/>
              </a:lnSpc>
            </a:pPr>
            <a:r>
              <a:rPr lang="en-KR"/>
              <a:t>RAG pipelines: </a:t>
            </a:r>
          </a:p>
          <a:p>
            <a:pPr lvl="2">
              <a:lnSpc>
                <a:spcPct val="120000"/>
              </a:lnSpc>
            </a:pPr>
            <a:r>
              <a:rPr lang="en-KR"/>
              <a:t>Retrieved documents can contain malicious instructions, poisoned content, or unauthorized sensitive data.</a:t>
            </a:r>
          </a:p>
          <a:p>
            <a:pPr lvl="1">
              <a:lnSpc>
                <a:spcPct val="120000"/>
              </a:lnSpc>
            </a:pPr>
            <a:r>
              <a:rPr lang="en-KR"/>
              <a:t>Tool-calling</a:t>
            </a:r>
          </a:p>
          <a:p>
            <a:pPr lvl="2">
              <a:lnSpc>
                <a:spcPct val="120000"/>
              </a:lnSpc>
            </a:pPr>
            <a:r>
              <a:rPr lang="en-US"/>
              <a:t>Attackers may manipulate arguments, trigger unintended functions, exploit connected APIs, or escalate privileges.</a:t>
            </a:r>
          </a:p>
          <a:p>
            <a:pPr lvl="1">
              <a:lnSpc>
                <a:spcPct val="120000"/>
              </a:lnSpc>
            </a:pPr>
            <a:endParaRPr lang="en-KR"/>
          </a:p>
        </p:txBody>
      </p:sp>
    </p:spTree>
    <p:extLst>
      <p:ext uri="{BB962C8B-B14F-4D97-AF65-F5344CB8AC3E}">
        <p14:creationId xmlns:p14="http://schemas.microsoft.com/office/powerpoint/2010/main" val="31557860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DE0BF-4B8B-2F59-8774-C331B2C6CC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026F8F-D22F-0918-4093-3AF43635EAB7}"/>
              </a:ext>
            </a:extLst>
          </p:cNvPr>
          <p:cNvSpPr>
            <a:spLocks noGrp="1"/>
          </p:cNvSpPr>
          <p:nvPr>
            <p:ph type="title"/>
          </p:nvPr>
        </p:nvSpPr>
        <p:spPr>
          <a:xfrm>
            <a:off x="628650" y="177773"/>
            <a:ext cx="7886700" cy="1325563"/>
          </a:xfrm>
        </p:spPr>
        <p:txBody>
          <a:bodyPr/>
          <a:lstStyle/>
          <a:p>
            <a:r>
              <a:rPr lang="en-KR"/>
              <a:t>What’s happening in cybersecurity</a:t>
            </a:r>
          </a:p>
        </p:txBody>
      </p:sp>
      <p:sp>
        <p:nvSpPr>
          <p:cNvPr id="3" name="Content Placeholder 2">
            <a:extLst>
              <a:ext uri="{FF2B5EF4-FFF2-40B4-BE49-F238E27FC236}">
                <a16:creationId xmlns:a16="http://schemas.microsoft.com/office/drawing/2014/main" id="{AC53931B-9E50-3CCA-1D8C-1E3D7A28B42E}"/>
              </a:ext>
            </a:extLst>
          </p:cNvPr>
          <p:cNvSpPr>
            <a:spLocks noGrp="1"/>
          </p:cNvSpPr>
          <p:nvPr>
            <p:ph idx="1"/>
          </p:nvPr>
        </p:nvSpPr>
        <p:spPr>
          <a:xfrm>
            <a:off x="628650" y="1503336"/>
            <a:ext cx="7886700" cy="4989537"/>
          </a:xfrm>
        </p:spPr>
        <p:txBody>
          <a:bodyPr>
            <a:normAutofit fontScale="92500"/>
          </a:bodyPr>
          <a:lstStyle/>
          <a:p>
            <a:pPr>
              <a:lnSpc>
                <a:spcPct val="110000"/>
              </a:lnSpc>
            </a:pPr>
            <a:r>
              <a:rPr lang="en-US" sz="3300" b="1"/>
              <a:t>AI is now the attacker, too</a:t>
            </a:r>
          </a:p>
          <a:p>
            <a:pPr lvl="1">
              <a:lnSpc>
                <a:spcPct val="110000"/>
              </a:lnSpc>
            </a:pPr>
            <a:r>
              <a:rPr lang="en-US"/>
              <a:t>LLM agents autonomously exploit CVEs, run pentests, and jailbreak physical robots — offense is being automated as fast as defense.</a:t>
            </a:r>
          </a:p>
          <a:p>
            <a:pPr lvl="1">
              <a:lnSpc>
                <a:spcPct val="110000"/>
              </a:lnSpc>
            </a:pPr>
            <a:r>
              <a:rPr lang="en-US"/>
              <a:t>LLM agents can perform attacks much faster in larger scale</a:t>
            </a:r>
            <a:endParaRPr lang="en-KR"/>
          </a:p>
          <a:p>
            <a:pPr lvl="1">
              <a:lnSpc>
                <a:spcPct val="110000"/>
              </a:lnSpc>
            </a:pPr>
            <a:r>
              <a:rPr lang="en-US"/>
              <a:t>Models can connect several minor weaknesses into a more serious compromise.</a:t>
            </a:r>
          </a:p>
          <a:p>
            <a:pPr lvl="1">
              <a:lnSpc>
                <a:spcPct val="110000"/>
              </a:lnSpc>
            </a:pPr>
            <a:r>
              <a:rPr lang="en-US"/>
              <a:t>Attack-chain discovery: Models can connect several minor weaknesses into a more serious compromise.</a:t>
            </a:r>
          </a:p>
          <a:p>
            <a:pPr lvl="1">
              <a:lnSpc>
                <a:spcPct val="110000"/>
              </a:lnSpc>
            </a:pPr>
            <a:r>
              <a:rPr lang="en-KR"/>
              <a:t>Faster CVE exploitation: Agents can analyze disclosures and patches, then search for similarly vulnerable systems</a:t>
            </a:r>
          </a:p>
        </p:txBody>
      </p:sp>
    </p:spTree>
    <p:extLst>
      <p:ext uri="{BB962C8B-B14F-4D97-AF65-F5344CB8AC3E}">
        <p14:creationId xmlns:p14="http://schemas.microsoft.com/office/powerpoint/2010/main" val="13879216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AD5669-E11A-F5B0-50B1-345518B577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D149D86-22B9-FA60-6304-FFBF285FD4D3}"/>
              </a:ext>
            </a:extLst>
          </p:cNvPr>
          <p:cNvSpPr>
            <a:spLocks noGrp="1"/>
          </p:cNvSpPr>
          <p:nvPr>
            <p:ph type="title"/>
          </p:nvPr>
        </p:nvSpPr>
        <p:spPr>
          <a:xfrm>
            <a:off x="628650" y="177773"/>
            <a:ext cx="7886700" cy="1325563"/>
          </a:xfrm>
        </p:spPr>
        <p:txBody>
          <a:bodyPr/>
          <a:lstStyle/>
          <a:p>
            <a:r>
              <a:rPr lang="en-KR"/>
              <a:t>What’s happening in cybersecurity</a:t>
            </a:r>
          </a:p>
        </p:txBody>
      </p:sp>
      <p:sp>
        <p:nvSpPr>
          <p:cNvPr id="3" name="Content Placeholder 2">
            <a:extLst>
              <a:ext uri="{FF2B5EF4-FFF2-40B4-BE49-F238E27FC236}">
                <a16:creationId xmlns:a16="http://schemas.microsoft.com/office/drawing/2014/main" id="{0B11F953-2672-3865-8208-5754C8FF0FC5}"/>
              </a:ext>
            </a:extLst>
          </p:cNvPr>
          <p:cNvSpPr>
            <a:spLocks noGrp="1"/>
          </p:cNvSpPr>
          <p:nvPr>
            <p:ph idx="1"/>
          </p:nvPr>
        </p:nvSpPr>
        <p:spPr>
          <a:xfrm>
            <a:off x="628650" y="1503336"/>
            <a:ext cx="7886700" cy="5176891"/>
          </a:xfrm>
        </p:spPr>
        <p:txBody>
          <a:bodyPr>
            <a:normAutofit fontScale="92500"/>
          </a:bodyPr>
          <a:lstStyle/>
          <a:p>
            <a:pPr>
              <a:lnSpc>
                <a:spcPct val="120000"/>
              </a:lnSpc>
            </a:pPr>
            <a:r>
              <a:rPr lang="en-US" sz="3300" b="1"/>
              <a:t>AI is now the attacker, too</a:t>
            </a:r>
          </a:p>
          <a:p>
            <a:pPr lvl="1">
              <a:lnSpc>
                <a:spcPct val="120000"/>
              </a:lnSpc>
            </a:pPr>
            <a:r>
              <a:rPr lang="en-US"/>
              <a:t>DARPA AIxCC systems automatically found 22 synthetic vulnerabilities, patched 15, and discovered a real SQLite bug during its semifinal.</a:t>
            </a:r>
          </a:p>
          <a:p>
            <a:pPr lvl="1">
              <a:lnSpc>
                <a:spcPct val="120000"/>
              </a:lnSpc>
            </a:pPr>
            <a:r>
              <a:rPr lang="en-US"/>
              <a:t>Google Big Sleep discovered the critical SQLite vulnerability CVE-2025-6965, which Google said threat actors already knew about and might soon exploit.</a:t>
            </a:r>
          </a:p>
          <a:p>
            <a:pPr lvl="1">
              <a:lnSpc>
                <a:spcPct val="120000"/>
              </a:lnSpc>
            </a:pPr>
            <a:r>
              <a:rPr lang="en-US"/>
              <a:t>XBOW reports that its autonomous penetration tester reached first place on HackerOne’s U.S. leaderboard after testing authorized bug-bounty targets. Humans reviewed reports before submission.</a:t>
            </a:r>
          </a:p>
        </p:txBody>
      </p:sp>
    </p:spTree>
    <p:extLst>
      <p:ext uri="{BB962C8B-B14F-4D97-AF65-F5344CB8AC3E}">
        <p14:creationId xmlns:p14="http://schemas.microsoft.com/office/powerpoint/2010/main" val="3390019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CC6E1-FE5E-937A-8C09-219F447FDF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E0D0BE-CE13-DFC1-BC92-10BAC6FC09D2}"/>
              </a:ext>
            </a:extLst>
          </p:cNvPr>
          <p:cNvSpPr>
            <a:spLocks noGrp="1"/>
          </p:cNvSpPr>
          <p:nvPr>
            <p:ph type="title"/>
          </p:nvPr>
        </p:nvSpPr>
        <p:spPr>
          <a:xfrm>
            <a:off x="628650" y="177773"/>
            <a:ext cx="7886700" cy="1325563"/>
          </a:xfrm>
        </p:spPr>
        <p:txBody>
          <a:bodyPr/>
          <a:lstStyle/>
          <a:p>
            <a:r>
              <a:rPr lang="en-KR"/>
              <a:t>What’s happening in cybersecurity</a:t>
            </a:r>
          </a:p>
        </p:txBody>
      </p:sp>
      <p:sp>
        <p:nvSpPr>
          <p:cNvPr id="3" name="Content Placeholder 2">
            <a:extLst>
              <a:ext uri="{FF2B5EF4-FFF2-40B4-BE49-F238E27FC236}">
                <a16:creationId xmlns:a16="http://schemas.microsoft.com/office/drawing/2014/main" id="{263F50B2-6BAD-81EC-9376-B6A7E8572D07}"/>
              </a:ext>
            </a:extLst>
          </p:cNvPr>
          <p:cNvSpPr>
            <a:spLocks noGrp="1"/>
          </p:cNvSpPr>
          <p:nvPr>
            <p:ph idx="1"/>
          </p:nvPr>
        </p:nvSpPr>
        <p:spPr>
          <a:xfrm>
            <a:off x="628650" y="1503336"/>
            <a:ext cx="7886700" cy="4989537"/>
          </a:xfrm>
        </p:spPr>
        <p:txBody>
          <a:bodyPr>
            <a:normAutofit fontScale="85000" lnSpcReduction="20000"/>
          </a:bodyPr>
          <a:lstStyle/>
          <a:p>
            <a:pPr>
              <a:lnSpc>
                <a:spcPct val="120000"/>
              </a:lnSpc>
            </a:pPr>
            <a:r>
              <a:rPr lang="en-US" sz="3300" b="1"/>
              <a:t>AI is now the attacker, too</a:t>
            </a:r>
          </a:p>
          <a:p>
            <a:pPr lvl="1">
              <a:lnSpc>
                <a:spcPct val="120000"/>
              </a:lnSpc>
            </a:pPr>
            <a:r>
              <a:rPr lang="en-US" b="1"/>
              <a:t>Google</a:t>
            </a:r>
            <a:r>
              <a:rPr lang="en-US"/>
              <a:t>: Uses Big Sleep and Gemini-based agents for vulnerability discovery in Chrome, patch generation, criticism, and testing. </a:t>
            </a:r>
          </a:p>
          <a:p>
            <a:pPr lvl="1">
              <a:lnSpc>
                <a:spcPct val="120000"/>
              </a:lnSpc>
            </a:pPr>
            <a:r>
              <a:rPr lang="en-US" b="1"/>
              <a:t>OpenAI</a:t>
            </a:r>
            <a:r>
              <a:rPr lang="en-US"/>
              <a:t>: Codex Security builds threat models, searches for realistic attack paths, reproduces findings in isolated environments, and proposes human-reviewed patches. </a:t>
            </a:r>
          </a:p>
          <a:p>
            <a:pPr lvl="1">
              <a:lnSpc>
                <a:spcPct val="120000"/>
              </a:lnSpc>
            </a:pPr>
            <a:r>
              <a:rPr lang="en-US" b="1"/>
              <a:t>Anthropic</a:t>
            </a:r>
            <a:r>
              <a:rPr lang="en-US"/>
              <a:t>: Claude Code Security analyzes repositories, verifies findings in multiple stages, and proposes patches requiring human approval. </a:t>
            </a:r>
          </a:p>
          <a:p>
            <a:pPr lvl="1">
              <a:lnSpc>
                <a:spcPct val="120000"/>
              </a:lnSpc>
            </a:pPr>
            <a:r>
              <a:rPr lang="en-US" b="1"/>
              <a:t>Microsoft</a:t>
            </a:r>
            <a:r>
              <a:rPr lang="en-US"/>
              <a:t>: Is integrating advanced models into its Security Development Lifecycle for vulnerability discovery and mitigation, while developing multi-model scanning and validation systems.</a:t>
            </a:r>
          </a:p>
        </p:txBody>
      </p:sp>
    </p:spTree>
    <p:extLst>
      <p:ext uri="{BB962C8B-B14F-4D97-AF65-F5344CB8AC3E}">
        <p14:creationId xmlns:p14="http://schemas.microsoft.com/office/powerpoint/2010/main" val="26866071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9AEDCA-580A-CCAC-F3E5-66191FA3CC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AA38DE-A7B9-388A-FE8D-49470855B396}"/>
              </a:ext>
            </a:extLst>
          </p:cNvPr>
          <p:cNvSpPr>
            <a:spLocks noGrp="1"/>
          </p:cNvSpPr>
          <p:nvPr>
            <p:ph type="title"/>
          </p:nvPr>
        </p:nvSpPr>
        <p:spPr>
          <a:xfrm>
            <a:off x="628650" y="177773"/>
            <a:ext cx="7886700" cy="1325563"/>
          </a:xfrm>
        </p:spPr>
        <p:txBody>
          <a:bodyPr/>
          <a:lstStyle/>
          <a:p>
            <a:r>
              <a:rPr lang="en-KR"/>
              <a:t>What’s happening in cybersecurity</a:t>
            </a:r>
          </a:p>
        </p:txBody>
      </p:sp>
      <p:sp>
        <p:nvSpPr>
          <p:cNvPr id="3" name="Content Placeholder 2">
            <a:extLst>
              <a:ext uri="{FF2B5EF4-FFF2-40B4-BE49-F238E27FC236}">
                <a16:creationId xmlns:a16="http://schemas.microsoft.com/office/drawing/2014/main" id="{E5B53BF9-5F9F-8161-D6FA-B0944F3A7FF1}"/>
              </a:ext>
            </a:extLst>
          </p:cNvPr>
          <p:cNvSpPr>
            <a:spLocks noGrp="1"/>
          </p:cNvSpPr>
          <p:nvPr>
            <p:ph idx="1"/>
          </p:nvPr>
        </p:nvSpPr>
        <p:spPr>
          <a:xfrm>
            <a:off x="628650" y="1503336"/>
            <a:ext cx="7886700" cy="4989537"/>
          </a:xfrm>
        </p:spPr>
        <p:txBody>
          <a:bodyPr>
            <a:normAutofit/>
          </a:bodyPr>
          <a:lstStyle/>
          <a:p>
            <a:pPr>
              <a:lnSpc>
                <a:spcPct val="100000"/>
              </a:lnSpc>
            </a:pPr>
            <a:r>
              <a:rPr lang="en-US" sz="3200" b="1"/>
              <a:t>Classical systems security</a:t>
            </a:r>
          </a:p>
          <a:p>
            <a:pPr lvl="1">
              <a:lnSpc>
                <a:spcPct val="100000"/>
              </a:lnSpc>
            </a:pPr>
            <a:r>
              <a:rPr lang="en-US" sz="2000" b="1"/>
              <a:t>Speculative-execution attacks</a:t>
            </a:r>
            <a:r>
              <a:rPr lang="en-US" sz="2000"/>
              <a:t>: Exploit CPUs temporarily executing predicted instructions and leaving measurable traces in caches, potentially revealing protected data. Examples: Spectre and Meltdown.</a:t>
            </a:r>
          </a:p>
          <a:p>
            <a:pPr lvl="1">
              <a:lnSpc>
                <a:spcPct val="100000"/>
              </a:lnSpc>
            </a:pPr>
            <a:r>
              <a:rPr lang="en-US" sz="2000" b="1"/>
              <a:t>Kernel exploitation</a:t>
            </a:r>
            <a:r>
              <a:rPr lang="en-US" sz="2000"/>
              <a:t>: Exploits vulnerabilities in the operating system kernel or drivers to gain high privileges, escape sandboxes, or control the system.</a:t>
            </a:r>
          </a:p>
          <a:p>
            <a:pPr lvl="1">
              <a:lnSpc>
                <a:spcPct val="100000"/>
              </a:lnSpc>
            </a:pPr>
            <a:r>
              <a:rPr lang="en-US" sz="2000" b="1"/>
              <a:t>Side-channel attacks</a:t>
            </a:r>
            <a:r>
              <a:rPr lang="en-US" sz="2000"/>
              <a:t>: Infer secrets through indirect signals—such as execution time, cache behavior, power usage, or electromagnetic emissions—instead of directly breaking encryption.</a:t>
            </a:r>
          </a:p>
        </p:txBody>
      </p:sp>
    </p:spTree>
    <p:extLst>
      <p:ext uri="{BB962C8B-B14F-4D97-AF65-F5344CB8AC3E}">
        <p14:creationId xmlns:p14="http://schemas.microsoft.com/office/powerpoint/2010/main" val="42518126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E1DDB-0988-A2AF-1764-6132ADBB21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02F2EB-1E70-DFF8-232D-87209D1BF806}"/>
              </a:ext>
            </a:extLst>
          </p:cNvPr>
          <p:cNvSpPr>
            <a:spLocks noGrp="1"/>
          </p:cNvSpPr>
          <p:nvPr>
            <p:ph type="title"/>
          </p:nvPr>
        </p:nvSpPr>
        <p:spPr>
          <a:xfrm>
            <a:off x="628650" y="177773"/>
            <a:ext cx="7886700" cy="1325563"/>
          </a:xfrm>
        </p:spPr>
        <p:txBody>
          <a:bodyPr/>
          <a:lstStyle/>
          <a:p>
            <a:r>
              <a:rPr lang="en-KR"/>
              <a:t>What’s happening in cybersecurity</a:t>
            </a:r>
          </a:p>
        </p:txBody>
      </p:sp>
      <p:sp>
        <p:nvSpPr>
          <p:cNvPr id="3" name="Content Placeholder 2">
            <a:extLst>
              <a:ext uri="{FF2B5EF4-FFF2-40B4-BE49-F238E27FC236}">
                <a16:creationId xmlns:a16="http://schemas.microsoft.com/office/drawing/2014/main" id="{5877311F-337D-5B6B-6B26-42262367DADD}"/>
              </a:ext>
            </a:extLst>
          </p:cNvPr>
          <p:cNvSpPr>
            <a:spLocks noGrp="1"/>
          </p:cNvSpPr>
          <p:nvPr>
            <p:ph idx="1"/>
          </p:nvPr>
        </p:nvSpPr>
        <p:spPr>
          <a:xfrm>
            <a:off x="628650" y="1503336"/>
            <a:ext cx="7886700" cy="4989537"/>
          </a:xfrm>
        </p:spPr>
        <p:txBody>
          <a:bodyPr>
            <a:normAutofit fontScale="85000" lnSpcReduction="10000"/>
          </a:bodyPr>
          <a:lstStyle/>
          <a:p>
            <a:pPr>
              <a:lnSpc>
                <a:spcPct val="110000"/>
              </a:lnSpc>
            </a:pPr>
            <a:r>
              <a:rPr lang="en-US" sz="3200" b="1"/>
              <a:t>The physical world is now in scope</a:t>
            </a:r>
          </a:p>
          <a:p>
            <a:pPr lvl="1">
              <a:lnSpc>
                <a:spcPct val="110000"/>
              </a:lnSpc>
            </a:pPr>
            <a:r>
              <a:rPr lang="en-US" sz="2000"/>
              <a:t>Vehicles, drones, and humanoid robots run the same vulnerable stacks</a:t>
            </a:r>
          </a:p>
          <a:p>
            <a:pPr lvl="1">
              <a:lnSpc>
                <a:spcPct val="110000"/>
              </a:lnSpc>
            </a:pPr>
            <a:r>
              <a:rPr lang="en-KR" sz="2000"/>
              <a:t>They are connected computers, Software-controlled actuators, many entry points, sensors deceived, </a:t>
            </a:r>
            <a:r>
              <a:rPr lang="en-US" sz="2000"/>
              <a:t>Fleet-wide impact, but difficult to patch</a:t>
            </a:r>
          </a:p>
          <a:p>
            <a:pPr lvl="1">
              <a:lnSpc>
                <a:spcPct val="110000"/>
              </a:lnSpc>
            </a:pPr>
            <a:r>
              <a:rPr lang="en-US" sz="2000" b="1"/>
              <a:t>Connected vehicles</a:t>
            </a:r>
            <a:r>
              <a:rPr lang="en-US" sz="2000"/>
              <a:t>: A demonstrated remote-manipulation weakness prompted FCA to recall approximately 1.4 million vehicles and block remote access to affected systems.</a:t>
            </a:r>
          </a:p>
          <a:p>
            <a:pPr lvl="1">
              <a:lnSpc>
                <a:spcPct val="110000"/>
              </a:lnSpc>
            </a:pPr>
            <a:r>
              <a:rPr lang="en-US" sz="2000" b="1"/>
              <a:t>Adversarial road signs</a:t>
            </a:r>
            <a:r>
              <a:rPr lang="en-US" sz="2000"/>
              <a:t>: Researchers used stickers to make a stop sign appear as another class to a target </a:t>
            </a:r>
          </a:p>
          <a:p>
            <a:pPr lvl="1">
              <a:lnSpc>
                <a:spcPct val="110000"/>
              </a:lnSpc>
            </a:pPr>
            <a:r>
              <a:rPr lang="en-US" sz="2000" b="1"/>
              <a:t>Drone GPS spoofing</a:t>
            </a:r>
            <a:r>
              <a:rPr lang="en-US" sz="2000"/>
              <a:t>: Controlled experiments showed that counterfeit GPS signals could redirect commercial DJI and Autel drones</a:t>
            </a:r>
          </a:p>
          <a:p>
            <a:pPr lvl="1">
              <a:lnSpc>
                <a:spcPct val="110000"/>
              </a:lnSpc>
            </a:pPr>
            <a:r>
              <a:rPr lang="en-US" sz="2000" b="1"/>
              <a:t>Robot jailbreaking</a:t>
            </a:r>
            <a:r>
              <a:rPr lang="en-US" sz="2000"/>
              <a:t>: RoboPAIR induced unsafe action plans in a self-driving model, a ground robot, and a commercial Unitree Go2 robot dog under controlled research conditions</a:t>
            </a:r>
          </a:p>
          <a:p>
            <a:pPr lvl="1">
              <a:lnSpc>
                <a:spcPct val="110000"/>
              </a:lnSpc>
            </a:pPr>
            <a:r>
              <a:rPr lang="en-US" sz="2000">
                <a:hlinkClick r:id="rId2"/>
              </a:rPr>
              <a:t>https://robopair.org/</a:t>
            </a:r>
            <a:endParaRPr lang="en-US" sz="2000"/>
          </a:p>
          <a:p>
            <a:pPr lvl="1">
              <a:lnSpc>
                <a:spcPct val="110000"/>
              </a:lnSpc>
            </a:pPr>
            <a:endParaRPr lang="en-US" sz="2000" b="1"/>
          </a:p>
        </p:txBody>
      </p:sp>
    </p:spTree>
    <p:extLst>
      <p:ext uri="{BB962C8B-B14F-4D97-AF65-F5344CB8AC3E}">
        <p14:creationId xmlns:p14="http://schemas.microsoft.com/office/powerpoint/2010/main" val="29727753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CF495-BD09-4F44-E3F6-ED2CF4875150}"/>
              </a:ext>
            </a:extLst>
          </p:cNvPr>
          <p:cNvSpPr>
            <a:spLocks noGrp="1"/>
          </p:cNvSpPr>
          <p:nvPr>
            <p:ph type="title"/>
          </p:nvPr>
        </p:nvSpPr>
        <p:spPr/>
        <p:txBody>
          <a:bodyPr/>
          <a:lstStyle/>
          <a:p>
            <a:r>
              <a:rPr lang="en-KR"/>
              <a:t>Reading list</a:t>
            </a:r>
          </a:p>
        </p:txBody>
      </p:sp>
      <p:sp>
        <p:nvSpPr>
          <p:cNvPr id="3" name="Content Placeholder 2">
            <a:extLst>
              <a:ext uri="{FF2B5EF4-FFF2-40B4-BE49-F238E27FC236}">
                <a16:creationId xmlns:a16="http://schemas.microsoft.com/office/drawing/2014/main" id="{9F409238-5A4D-5586-C373-421631FF6392}"/>
              </a:ext>
            </a:extLst>
          </p:cNvPr>
          <p:cNvSpPr>
            <a:spLocks noGrp="1"/>
          </p:cNvSpPr>
          <p:nvPr>
            <p:ph idx="1"/>
          </p:nvPr>
        </p:nvSpPr>
        <p:spPr/>
        <p:txBody>
          <a:bodyPr/>
          <a:lstStyle/>
          <a:p>
            <a:r>
              <a:rPr lang="en-KR"/>
              <a:t>Check the list</a:t>
            </a:r>
          </a:p>
          <a:p>
            <a:endParaRPr lang="en-KR"/>
          </a:p>
        </p:txBody>
      </p:sp>
    </p:spTree>
    <p:extLst>
      <p:ext uri="{BB962C8B-B14F-4D97-AF65-F5344CB8AC3E}">
        <p14:creationId xmlns:p14="http://schemas.microsoft.com/office/powerpoint/2010/main" val="28106267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A6387-FC5E-D998-AB18-6CF76407E1A0}"/>
              </a:ext>
            </a:extLst>
          </p:cNvPr>
          <p:cNvSpPr>
            <a:spLocks noGrp="1"/>
          </p:cNvSpPr>
          <p:nvPr>
            <p:ph type="title"/>
          </p:nvPr>
        </p:nvSpPr>
        <p:spPr/>
        <p:txBody>
          <a:bodyPr>
            <a:normAutofit/>
          </a:bodyPr>
          <a:lstStyle/>
          <a:p>
            <a:r>
              <a:rPr lang="en-US" b="1">
                <a:solidFill>
                  <a:srgbClr val="000000"/>
                </a:solidFill>
                <a:latin typeface="Arial"/>
                <a:ea typeface="Arial"/>
                <a:cs typeface="Arial"/>
              </a:rPr>
              <a:t>Presentation structure</a:t>
            </a:r>
            <a:endParaRPr lang="en-KR"/>
          </a:p>
        </p:txBody>
      </p:sp>
      <p:sp>
        <p:nvSpPr>
          <p:cNvPr id="3" name="Content Placeholder 2">
            <a:extLst>
              <a:ext uri="{FF2B5EF4-FFF2-40B4-BE49-F238E27FC236}">
                <a16:creationId xmlns:a16="http://schemas.microsoft.com/office/drawing/2014/main" id="{3A8F2EA6-E2C2-2D63-1958-930264E4A7A9}"/>
              </a:ext>
            </a:extLst>
          </p:cNvPr>
          <p:cNvSpPr>
            <a:spLocks noGrp="1"/>
          </p:cNvSpPr>
          <p:nvPr>
            <p:ph idx="1"/>
          </p:nvPr>
        </p:nvSpPr>
        <p:spPr/>
        <p:txBody>
          <a:bodyPr>
            <a:normAutofit fontScale="70000" lnSpcReduction="20000"/>
          </a:bodyPr>
          <a:lstStyle/>
          <a:p>
            <a:pPr marL="0" indent="0">
              <a:lnSpc>
                <a:spcPct val="120000"/>
              </a:lnSpc>
              <a:buNone/>
            </a:pPr>
            <a:r>
              <a:rPr lang="en-US"/>
              <a:t>1. Motivation</a:t>
            </a:r>
          </a:p>
          <a:p>
            <a:pPr marL="0" indent="0">
              <a:lnSpc>
                <a:spcPct val="120000"/>
              </a:lnSpc>
              <a:buNone/>
            </a:pPr>
            <a:r>
              <a:rPr lang="en-US"/>
              <a:t>2. System model and attacker capabilities</a:t>
            </a:r>
          </a:p>
          <a:p>
            <a:pPr marL="0" indent="0">
              <a:lnSpc>
                <a:spcPct val="120000"/>
              </a:lnSpc>
              <a:buNone/>
            </a:pPr>
            <a:r>
              <a:rPr lang="en-US"/>
              <a:t>3. Prior approaches and the specific gap</a:t>
            </a:r>
          </a:p>
          <a:p>
            <a:pPr marL="0" indent="0">
              <a:lnSpc>
                <a:spcPct val="120000"/>
              </a:lnSpc>
              <a:buNone/>
            </a:pPr>
            <a:r>
              <a:rPr lang="en-US"/>
              <a:t>4. Research question or security goal</a:t>
            </a:r>
          </a:p>
          <a:p>
            <a:pPr marL="0" indent="0">
              <a:lnSpc>
                <a:spcPct val="120000"/>
              </a:lnSpc>
              <a:buNone/>
            </a:pPr>
            <a:r>
              <a:rPr lang="en-US"/>
              <a:t>5. Approach overview (one figure if possible)</a:t>
            </a:r>
          </a:p>
          <a:p>
            <a:pPr marL="0" indent="0">
              <a:lnSpc>
                <a:spcPct val="120000"/>
              </a:lnSpc>
              <a:buNone/>
            </a:pPr>
            <a:r>
              <a:rPr lang="en-US"/>
              <a:t>6. Essential mechanism or proof idea</a:t>
            </a:r>
          </a:p>
          <a:p>
            <a:pPr marL="0" indent="0">
              <a:lnSpc>
                <a:spcPct val="120000"/>
              </a:lnSpc>
              <a:buNone/>
            </a:pPr>
            <a:r>
              <a:rPr lang="en-US"/>
              <a:t>7. Evaluation design and baselines</a:t>
            </a:r>
          </a:p>
          <a:p>
            <a:pPr marL="0" indent="0">
              <a:lnSpc>
                <a:spcPct val="120000"/>
              </a:lnSpc>
              <a:buNone/>
            </a:pPr>
            <a:r>
              <a:rPr lang="en-US"/>
              <a:t>8. Results that support the main claim</a:t>
            </a:r>
          </a:p>
          <a:p>
            <a:pPr marL="0" indent="0">
              <a:lnSpc>
                <a:spcPct val="120000"/>
              </a:lnSpc>
              <a:buNone/>
            </a:pPr>
            <a:r>
              <a:rPr lang="en-US"/>
              <a:t>9. Limitations, missing experiments</a:t>
            </a:r>
          </a:p>
          <a:p>
            <a:pPr marL="0" indent="0">
              <a:lnSpc>
                <a:spcPct val="120000"/>
              </a:lnSpc>
              <a:buNone/>
            </a:pPr>
            <a:r>
              <a:rPr lang="en-US"/>
              <a:t>10. </a:t>
            </a:r>
            <a:r>
              <a:rPr lang="en-US" b="1"/>
              <a:t>IDENTIFY RESEARCH GAP</a:t>
            </a:r>
          </a:p>
        </p:txBody>
      </p:sp>
    </p:spTree>
    <p:extLst>
      <p:ext uri="{BB962C8B-B14F-4D97-AF65-F5344CB8AC3E}">
        <p14:creationId xmlns:p14="http://schemas.microsoft.com/office/powerpoint/2010/main" val="17257167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FD2573-C614-36B4-CFAD-E89E91C52A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698C67-2828-6CD0-4BE8-287421BEB479}"/>
              </a:ext>
            </a:extLst>
          </p:cNvPr>
          <p:cNvSpPr>
            <a:spLocks noGrp="1"/>
          </p:cNvSpPr>
          <p:nvPr>
            <p:ph type="title"/>
          </p:nvPr>
        </p:nvSpPr>
        <p:spPr/>
        <p:txBody>
          <a:bodyPr>
            <a:normAutofit/>
          </a:bodyPr>
          <a:lstStyle/>
          <a:p>
            <a:pPr>
              <a:defRPr sz="3225" b="1">
                <a:solidFill>
                  <a:srgbClr val="000000"/>
                </a:solidFill>
                <a:latin typeface="Arial"/>
                <a:ea typeface="Arial"/>
                <a:cs typeface="Arial"/>
              </a:defRPr>
            </a:pPr>
            <a:r>
              <a:rPr lang="en-US" sz="3600" b="1">
                <a:solidFill>
                  <a:srgbClr val="000000"/>
                </a:solidFill>
                <a:latin typeface="Arial"/>
                <a:ea typeface="Arial"/>
                <a:cs typeface="Arial"/>
              </a:rPr>
              <a:t>Slides that help the audience think</a:t>
            </a:r>
          </a:p>
        </p:txBody>
      </p:sp>
      <p:sp>
        <p:nvSpPr>
          <p:cNvPr id="3" name="Content Placeholder 2">
            <a:extLst>
              <a:ext uri="{FF2B5EF4-FFF2-40B4-BE49-F238E27FC236}">
                <a16:creationId xmlns:a16="http://schemas.microsoft.com/office/drawing/2014/main" id="{FC5EECB8-8BD3-58BE-C225-88594B0612BF}"/>
              </a:ext>
            </a:extLst>
          </p:cNvPr>
          <p:cNvSpPr>
            <a:spLocks noGrp="1"/>
          </p:cNvSpPr>
          <p:nvPr>
            <p:ph idx="1"/>
          </p:nvPr>
        </p:nvSpPr>
        <p:spPr>
          <a:xfrm>
            <a:off x="628650" y="1825625"/>
            <a:ext cx="7886700" cy="4463964"/>
          </a:xfrm>
        </p:spPr>
        <p:txBody>
          <a:bodyPr>
            <a:normAutofit/>
          </a:bodyPr>
          <a:lstStyle/>
          <a:p>
            <a:pPr marL="380996" indent="-285750">
              <a:lnSpc>
                <a:spcPct val="100000"/>
              </a:lnSpc>
              <a:spcAft>
                <a:spcPts val="375"/>
              </a:spcAft>
              <a:defRPr sz="1575">
                <a:solidFill>
                  <a:srgbClr val="000000"/>
                </a:solidFill>
                <a:latin typeface="Arial"/>
                <a:ea typeface="Arial"/>
                <a:cs typeface="Arial"/>
              </a:defRPr>
            </a:pPr>
            <a:r>
              <a:rPr lang="en-US" sz="1800">
                <a:solidFill>
                  <a:srgbClr val="000000"/>
                </a:solidFill>
                <a:latin typeface="Arial"/>
                <a:ea typeface="Arial"/>
                <a:cs typeface="Arial"/>
              </a:rPr>
              <a:t>One main idea per slide.</a:t>
            </a:r>
          </a:p>
          <a:p>
            <a:pPr marL="380996" indent="-285750">
              <a:lnSpc>
                <a:spcPct val="100000"/>
              </a:lnSpc>
              <a:spcAft>
                <a:spcPts val="375"/>
              </a:spcAft>
              <a:defRPr sz="1575">
                <a:solidFill>
                  <a:srgbClr val="000000"/>
                </a:solidFill>
                <a:latin typeface="Arial"/>
                <a:ea typeface="Arial"/>
                <a:cs typeface="Arial"/>
              </a:defRPr>
            </a:pPr>
            <a:r>
              <a:rPr lang="en-US" sz="1800">
                <a:solidFill>
                  <a:srgbClr val="000000"/>
                </a:solidFill>
                <a:latin typeface="Arial"/>
                <a:ea typeface="Arial"/>
                <a:cs typeface="Arial"/>
              </a:rPr>
              <a:t>Write a title that names the question or finding.</a:t>
            </a:r>
          </a:p>
          <a:p>
            <a:pPr marL="380996" indent="-285750">
              <a:lnSpc>
                <a:spcPct val="100000"/>
              </a:lnSpc>
              <a:spcAft>
                <a:spcPts val="375"/>
              </a:spcAft>
              <a:defRPr sz="1575">
                <a:solidFill>
                  <a:srgbClr val="000000"/>
                </a:solidFill>
                <a:latin typeface="Arial"/>
                <a:ea typeface="Arial"/>
                <a:cs typeface="Arial"/>
              </a:defRPr>
            </a:pPr>
            <a:r>
              <a:rPr lang="en-US" sz="1800">
                <a:solidFill>
                  <a:srgbClr val="000000"/>
                </a:solidFill>
                <a:latin typeface="Arial"/>
                <a:ea typeface="Arial"/>
                <a:cs typeface="Arial"/>
              </a:rPr>
              <a:t>Keep three or four short bullets, usually under twelve words each.</a:t>
            </a:r>
          </a:p>
          <a:p>
            <a:pPr marL="380996" indent="-285750">
              <a:lnSpc>
                <a:spcPct val="100000"/>
              </a:lnSpc>
              <a:spcAft>
                <a:spcPts val="375"/>
              </a:spcAft>
              <a:defRPr sz="1575">
                <a:solidFill>
                  <a:srgbClr val="000000"/>
                </a:solidFill>
                <a:latin typeface="Arial"/>
                <a:ea typeface="Arial"/>
                <a:cs typeface="Arial"/>
              </a:defRPr>
            </a:pPr>
            <a:r>
              <a:rPr lang="en-US" sz="1800">
                <a:solidFill>
                  <a:srgbClr val="000000"/>
                </a:solidFill>
                <a:latin typeface="Arial"/>
                <a:ea typeface="Arial"/>
                <a:cs typeface="Arial"/>
              </a:rPr>
              <a:t>Redraw the system or threat model with only the parts you discuss.</a:t>
            </a:r>
          </a:p>
          <a:p>
            <a:pPr marL="380996" indent="-285750">
              <a:lnSpc>
                <a:spcPct val="100000"/>
              </a:lnSpc>
              <a:spcAft>
                <a:spcPts val="375"/>
              </a:spcAft>
              <a:defRPr sz="1575">
                <a:solidFill>
                  <a:srgbClr val="000000"/>
                </a:solidFill>
                <a:latin typeface="Arial"/>
                <a:ea typeface="Arial"/>
                <a:cs typeface="Arial"/>
              </a:defRPr>
            </a:pPr>
            <a:r>
              <a:rPr lang="en-US" sz="1800">
                <a:solidFill>
                  <a:srgbClr val="000000"/>
                </a:solidFill>
                <a:latin typeface="Arial"/>
                <a:ea typeface="Arial"/>
                <a:cs typeface="Arial"/>
              </a:rPr>
              <a:t>Crop and enlarge the one region of a paper figure that matters.</a:t>
            </a:r>
          </a:p>
          <a:p>
            <a:pPr marL="380996" indent="-285750">
              <a:lnSpc>
                <a:spcPct val="100000"/>
              </a:lnSpc>
              <a:spcAft>
                <a:spcPts val="375"/>
              </a:spcAft>
              <a:defRPr sz="1575">
                <a:solidFill>
                  <a:srgbClr val="000000"/>
                </a:solidFill>
                <a:latin typeface="Arial"/>
                <a:ea typeface="Arial"/>
                <a:cs typeface="Arial"/>
              </a:defRPr>
            </a:pPr>
            <a:r>
              <a:rPr lang="en-US" sz="1800">
                <a:solidFill>
                  <a:srgbClr val="000000"/>
                </a:solidFill>
                <a:latin typeface="Arial"/>
                <a:ea typeface="Arial"/>
                <a:cs typeface="Arial"/>
              </a:rPr>
              <a:t>Replace large tables with one comparison or two important values.</a:t>
            </a:r>
          </a:p>
          <a:p>
            <a:pPr marL="380996" indent="-285750">
              <a:lnSpc>
                <a:spcPct val="100000"/>
              </a:lnSpc>
              <a:spcAft>
                <a:spcPts val="375"/>
              </a:spcAft>
              <a:defRPr sz="1575">
                <a:solidFill>
                  <a:srgbClr val="000000"/>
                </a:solidFill>
                <a:latin typeface="Arial"/>
                <a:ea typeface="Arial"/>
                <a:cs typeface="Arial"/>
              </a:defRPr>
            </a:pPr>
            <a:r>
              <a:rPr lang="en-US" sz="1800">
                <a:solidFill>
                  <a:srgbClr val="000000"/>
                </a:solidFill>
                <a:latin typeface="Arial"/>
                <a:ea typeface="Arial"/>
                <a:cs typeface="Arial"/>
              </a:rPr>
              <a:t>Put the source in small text and explain every axis, symbol, and abbreviation.</a:t>
            </a:r>
          </a:p>
          <a:p>
            <a:pPr marL="380996" indent="-285750">
              <a:lnSpc>
                <a:spcPct val="100000"/>
              </a:lnSpc>
              <a:spcAft>
                <a:spcPts val="375"/>
              </a:spcAft>
              <a:defRPr sz="1575">
                <a:solidFill>
                  <a:srgbClr val="000000"/>
                </a:solidFill>
                <a:latin typeface="Arial"/>
                <a:ea typeface="Arial"/>
                <a:cs typeface="Arial"/>
              </a:defRPr>
            </a:pPr>
            <a:r>
              <a:rPr lang="en-US" sz="1800">
                <a:solidFill>
                  <a:srgbClr val="000000"/>
                </a:solidFill>
                <a:latin typeface="Arial"/>
                <a:ea typeface="Arial"/>
                <a:cs typeface="Arial"/>
              </a:rPr>
              <a:t>Never paste a paragraph from the paper.</a:t>
            </a:r>
          </a:p>
        </p:txBody>
      </p:sp>
    </p:spTree>
    <p:extLst>
      <p:ext uri="{BB962C8B-B14F-4D97-AF65-F5344CB8AC3E}">
        <p14:creationId xmlns:p14="http://schemas.microsoft.com/office/powerpoint/2010/main" val="30000027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383C4-888A-E887-7AD9-21AFE607AE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379DB3-1C75-7D51-D5F7-91B707035528}"/>
              </a:ext>
            </a:extLst>
          </p:cNvPr>
          <p:cNvSpPr>
            <a:spLocks noGrp="1"/>
          </p:cNvSpPr>
          <p:nvPr>
            <p:ph type="title"/>
          </p:nvPr>
        </p:nvSpPr>
        <p:spPr/>
        <p:txBody>
          <a:bodyPr>
            <a:normAutofit/>
          </a:bodyPr>
          <a:lstStyle/>
          <a:p>
            <a:pPr>
              <a:defRPr sz="3225" b="1">
                <a:solidFill>
                  <a:srgbClr val="000000"/>
                </a:solidFill>
                <a:latin typeface="Arial"/>
                <a:ea typeface="Arial"/>
                <a:cs typeface="Arial"/>
              </a:defRPr>
            </a:pPr>
            <a:r>
              <a:rPr lang="en-US" sz="4000" b="1">
                <a:solidFill>
                  <a:srgbClr val="000000"/>
                </a:solidFill>
                <a:latin typeface="Arial"/>
                <a:ea typeface="Arial"/>
                <a:cs typeface="Arial"/>
              </a:rPr>
              <a:t>Verbal presentation</a:t>
            </a:r>
          </a:p>
        </p:txBody>
      </p:sp>
      <p:sp>
        <p:nvSpPr>
          <p:cNvPr id="3" name="Content Placeholder 2">
            <a:extLst>
              <a:ext uri="{FF2B5EF4-FFF2-40B4-BE49-F238E27FC236}">
                <a16:creationId xmlns:a16="http://schemas.microsoft.com/office/drawing/2014/main" id="{3E88CC20-74FC-D194-25B4-CC5D6FCA426E}"/>
              </a:ext>
            </a:extLst>
          </p:cNvPr>
          <p:cNvSpPr>
            <a:spLocks noGrp="1"/>
          </p:cNvSpPr>
          <p:nvPr>
            <p:ph idx="1"/>
          </p:nvPr>
        </p:nvSpPr>
        <p:spPr>
          <a:xfrm>
            <a:off x="628650" y="1825625"/>
            <a:ext cx="7886700" cy="4463964"/>
          </a:xfrm>
        </p:spPr>
        <p:txBody>
          <a:bodyPr>
            <a:normAutofit/>
          </a:bodyPr>
          <a:lstStyle/>
          <a:p>
            <a:pPr marL="380996" indent="-285750">
              <a:lnSpc>
                <a:spcPct val="100000"/>
              </a:lnSpc>
              <a:spcAft>
                <a:spcPts val="375"/>
              </a:spcAft>
              <a:defRPr sz="1650">
                <a:solidFill>
                  <a:srgbClr val="000000"/>
                </a:solidFill>
                <a:latin typeface="Arial"/>
                <a:ea typeface="Arial"/>
                <a:cs typeface="Arial"/>
              </a:defRPr>
            </a:pPr>
            <a:r>
              <a:rPr lang="en-US" sz="1800">
                <a:solidFill>
                  <a:srgbClr val="000000"/>
                </a:solidFill>
                <a:latin typeface="Arial"/>
                <a:ea typeface="Arial"/>
                <a:cs typeface="Arial"/>
              </a:rPr>
              <a:t>Face the audience and use the screen only to point at evidence.</a:t>
            </a:r>
          </a:p>
          <a:p>
            <a:pPr marL="380996" indent="-285750">
              <a:lnSpc>
                <a:spcPct val="100000"/>
              </a:lnSpc>
              <a:spcAft>
                <a:spcPts val="375"/>
              </a:spcAft>
              <a:defRPr sz="1650">
                <a:solidFill>
                  <a:srgbClr val="000000"/>
                </a:solidFill>
                <a:latin typeface="Arial"/>
                <a:ea typeface="Arial"/>
                <a:cs typeface="Arial"/>
              </a:defRPr>
            </a:pPr>
            <a:r>
              <a:rPr lang="en-US" sz="1800">
                <a:solidFill>
                  <a:srgbClr val="000000"/>
                </a:solidFill>
                <a:latin typeface="Arial"/>
                <a:ea typeface="Arial"/>
                <a:cs typeface="Arial"/>
              </a:rPr>
              <a:t>Speak in short sentences and pause after a difficult idea.</a:t>
            </a:r>
          </a:p>
          <a:p>
            <a:pPr marL="380996" indent="-285750">
              <a:lnSpc>
                <a:spcPct val="100000"/>
              </a:lnSpc>
              <a:spcAft>
                <a:spcPts val="375"/>
              </a:spcAft>
              <a:defRPr sz="1650">
                <a:solidFill>
                  <a:srgbClr val="000000"/>
                </a:solidFill>
                <a:latin typeface="Arial"/>
                <a:ea typeface="Arial"/>
                <a:cs typeface="Arial"/>
              </a:defRPr>
            </a:pPr>
            <a:r>
              <a:rPr lang="en-US" sz="1800">
                <a:solidFill>
                  <a:srgbClr val="000000"/>
                </a:solidFill>
                <a:latin typeface="Arial"/>
                <a:ea typeface="Arial"/>
                <a:cs typeface="Arial"/>
              </a:rPr>
              <a:t>Define an abbreviation the first time you use it.</a:t>
            </a:r>
          </a:p>
          <a:p>
            <a:pPr marL="380996" indent="-285750">
              <a:lnSpc>
                <a:spcPct val="100000"/>
              </a:lnSpc>
              <a:spcAft>
                <a:spcPts val="375"/>
              </a:spcAft>
              <a:defRPr sz="1650">
                <a:solidFill>
                  <a:srgbClr val="000000"/>
                </a:solidFill>
                <a:latin typeface="Arial"/>
                <a:ea typeface="Arial"/>
                <a:cs typeface="Arial"/>
              </a:defRPr>
            </a:pPr>
            <a:r>
              <a:rPr lang="en-US" sz="1800">
                <a:solidFill>
                  <a:srgbClr val="000000"/>
                </a:solidFill>
                <a:latin typeface="Arial"/>
                <a:ea typeface="Arial"/>
                <a:cs typeface="Arial"/>
              </a:rPr>
              <a:t>Vary emphasis, but keep volume steady and pace deliberate.</a:t>
            </a:r>
          </a:p>
          <a:p>
            <a:pPr marL="380996" indent="-285750">
              <a:lnSpc>
                <a:spcPct val="100000"/>
              </a:lnSpc>
              <a:spcAft>
                <a:spcPts val="375"/>
              </a:spcAft>
              <a:defRPr sz="1650">
                <a:solidFill>
                  <a:srgbClr val="000000"/>
                </a:solidFill>
                <a:latin typeface="Arial"/>
                <a:ea typeface="Arial"/>
                <a:cs typeface="Arial"/>
              </a:defRPr>
            </a:pPr>
            <a:r>
              <a:rPr lang="en-US" sz="1800">
                <a:solidFill>
                  <a:srgbClr val="000000"/>
                </a:solidFill>
                <a:latin typeface="Arial"/>
                <a:ea typeface="Arial"/>
                <a:cs typeface="Arial"/>
              </a:rPr>
              <a:t>Use a pointer with purpose. Stop moving it when the explanation ends.</a:t>
            </a:r>
          </a:p>
          <a:p>
            <a:pPr marL="380996" indent="-285750">
              <a:lnSpc>
                <a:spcPct val="100000"/>
              </a:lnSpc>
              <a:spcAft>
                <a:spcPts val="375"/>
              </a:spcAft>
              <a:defRPr sz="1650">
                <a:solidFill>
                  <a:srgbClr val="000000"/>
                </a:solidFill>
                <a:latin typeface="Arial"/>
                <a:ea typeface="Arial"/>
                <a:cs typeface="Arial"/>
              </a:defRPr>
            </a:pPr>
            <a:r>
              <a:rPr lang="en-US" sz="1800">
                <a:solidFill>
                  <a:srgbClr val="000000"/>
                </a:solidFill>
                <a:latin typeface="Arial"/>
                <a:ea typeface="Arial"/>
                <a:cs typeface="Arial"/>
              </a:rPr>
              <a:t>Say when you are giving the authors' claim and when you are giving your critique.</a:t>
            </a:r>
          </a:p>
          <a:p>
            <a:pPr marL="380996" indent="-285750">
              <a:lnSpc>
                <a:spcPct val="100000"/>
              </a:lnSpc>
              <a:spcAft>
                <a:spcPts val="375"/>
              </a:spcAft>
              <a:defRPr sz="1650">
                <a:solidFill>
                  <a:srgbClr val="000000"/>
                </a:solidFill>
                <a:latin typeface="Arial"/>
                <a:ea typeface="Arial"/>
                <a:cs typeface="Arial"/>
              </a:defRPr>
            </a:pPr>
            <a:r>
              <a:rPr lang="en-US" sz="1800">
                <a:solidFill>
                  <a:srgbClr val="000000"/>
                </a:solidFill>
                <a:latin typeface="Arial"/>
                <a:ea typeface="Arial"/>
                <a:cs typeface="Arial"/>
              </a:rPr>
              <a:t>If you do not know an answer, state what evidence would resolve it.</a:t>
            </a:r>
          </a:p>
          <a:p>
            <a:pPr marL="380996" indent="-285750">
              <a:lnSpc>
                <a:spcPct val="100000"/>
              </a:lnSpc>
              <a:spcAft>
                <a:spcPts val="375"/>
              </a:spcAft>
              <a:defRPr sz="1650">
                <a:solidFill>
                  <a:srgbClr val="000000"/>
                </a:solidFill>
                <a:latin typeface="Arial"/>
                <a:ea typeface="Arial"/>
                <a:cs typeface="Arial"/>
              </a:defRPr>
            </a:pPr>
            <a:r>
              <a:rPr lang="en-US" sz="1800">
                <a:solidFill>
                  <a:srgbClr val="000000"/>
                </a:solidFill>
                <a:latin typeface="Arial"/>
                <a:ea typeface="Arial"/>
                <a:cs typeface="Arial"/>
              </a:rPr>
              <a:t>Finish on time so discussion is not sacrificed.</a:t>
            </a:r>
          </a:p>
        </p:txBody>
      </p:sp>
    </p:spTree>
    <p:extLst>
      <p:ext uri="{BB962C8B-B14F-4D97-AF65-F5344CB8AC3E}">
        <p14:creationId xmlns:p14="http://schemas.microsoft.com/office/powerpoint/2010/main" val="14784228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E865A-ED67-757E-A160-C534666A2F00}"/>
              </a:ext>
            </a:extLst>
          </p:cNvPr>
          <p:cNvSpPr>
            <a:spLocks noGrp="1"/>
          </p:cNvSpPr>
          <p:nvPr>
            <p:ph type="title"/>
          </p:nvPr>
        </p:nvSpPr>
        <p:spPr/>
        <p:txBody>
          <a:bodyPr/>
          <a:lstStyle/>
          <a:p>
            <a:r>
              <a:rPr lang="en-KR"/>
              <a:t>Topics (paper groups)</a:t>
            </a:r>
          </a:p>
        </p:txBody>
      </p:sp>
      <p:sp>
        <p:nvSpPr>
          <p:cNvPr id="3" name="Content Placeholder 2">
            <a:extLst>
              <a:ext uri="{FF2B5EF4-FFF2-40B4-BE49-F238E27FC236}">
                <a16:creationId xmlns:a16="http://schemas.microsoft.com/office/drawing/2014/main" id="{25C242CA-E64E-72EB-6D3C-BA06CE1D9721}"/>
              </a:ext>
            </a:extLst>
          </p:cNvPr>
          <p:cNvSpPr>
            <a:spLocks noGrp="1"/>
          </p:cNvSpPr>
          <p:nvPr>
            <p:ph idx="1"/>
          </p:nvPr>
        </p:nvSpPr>
        <p:spPr/>
        <p:txBody>
          <a:bodyPr>
            <a:normAutofit fontScale="55000" lnSpcReduction="20000"/>
          </a:bodyPr>
          <a:lstStyle/>
          <a:p>
            <a:r>
              <a:rPr lang="en-US"/>
              <a:t>Group 1: Prompt Injection and LLM Application Attacks</a:t>
            </a:r>
          </a:p>
          <a:p>
            <a:r>
              <a:rPr lang="en-US"/>
              <a:t>Group 2: Jailbreaking and Automated Red-Teaming</a:t>
            </a:r>
          </a:p>
          <a:p>
            <a:r>
              <a:rPr lang="en-US"/>
              <a:t>Group 3: Membership Inference and Privacy Attacks</a:t>
            </a:r>
          </a:p>
          <a:p>
            <a:r>
              <a:rPr lang="en-US"/>
              <a:t>Group 4: Model Extraction and Intellectual Property Theft</a:t>
            </a:r>
          </a:p>
          <a:p>
            <a:r>
              <a:rPr lang="en-US"/>
              <a:t>Group 5: Backdoors, Data Poisoning, and the ML Supply Chain</a:t>
            </a:r>
          </a:p>
          <a:p>
            <a:r>
              <a:rPr lang="en-US"/>
              <a:t>Group 6: Adversarial Robustness and Certified Defenses</a:t>
            </a:r>
          </a:p>
          <a:p>
            <a:r>
              <a:rPr lang="en-US"/>
              <a:t>Group 7: AI for Offensive Security</a:t>
            </a:r>
          </a:p>
          <a:p>
            <a:r>
              <a:rPr lang="en-US"/>
              <a:t>Group 8: Hardware Security and Side Channels</a:t>
            </a:r>
          </a:p>
          <a:p>
            <a:r>
              <a:rPr lang="en-US"/>
              <a:t>Group 9: Watermarking, Deepfakes, and Content Provenance</a:t>
            </a:r>
          </a:p>
          <a:p>
            <a:r>
              <a:rPr lang="en-US"/>
              <a:t>Group 10: Network and Web Security</a:t>
            </a:r>
          </a:p>
          <a:p>
            <a:r>
              <a:rPr lang="en-US"/>
              <a:t>Group 11: Applied Cryptography and Secure Protocols</a:t>
            </a:r>
          </a:p>
          <a:p>
            <a:r>
              <a:rPr lang="en-US"/>
              <a:t>Group 12: Systems and Binary Exploitation</a:t>
            </a:r>
          </a:p>
          <a:p>
            <a:r>
              <a:rPr lang="en-US"/>
              <a:t>Group 13: Usable Security, Human Factors, and Internet Measurement</a:t>
            </a:r>
          </a:p>
          <a:p>
            <a:r>
              <a:rPr lang="en-US"/>
              <a:t>Group 14: Automotive, Mobility, and Unmanned Systems Security</a:t>
            </a:r>
          </a:p>
          <a:p>
            <a:r>
              <a:rPr lang="en-US"/>
              <a:t>Group 15: Robotics and Humanoid Robot Security</a:t>
            </a:r>
          </a:p>
          <a:p>
            <a:endParaRPr lang="en-KR"/>
          </a:p>
        </p:txBody>
      </p:sp>
    </p:spTree>
    <p:extLst>
      <p:ext uri="{BB962C8B-B14F-4D97-AF65-F5344CB8AC3E}">
        <p14:creationId xmlns:p14="http://schemas.microsoft.com/office/powerpoint/2010/main" val="40952654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06F8F7-750E-D6A9-E3C2-5B76C6A0C748}"/>
              </a:ext>
            </a:extLst>
          </p:cNvPr>
          <p:cNvSpPr>
            <a:spLocks noGrp="1"/>
          </p:cNvSpPr>
          <p:nvPr>
            <p:ph type="title"/>
          </p:nvPr>
        </p:nvSpPr>
        <p:spPr/>
        <p:txBody>
          <a:bodyPr>
            <a:normAutofit/>
          </a:bodyPr>
          <a:lstStyle/>
          <a:p>
            <a:r>
              <a:rPr lang="en-US"/>
              <a:t>Group 1: Prompt Injection and LLM Application Attacks</a:t>
            </a:r>
            <a:endParaRPr lang="en-KR"/>
          </a:p>
        </p:txBody>
      </p:sp>
      <p:sp>
        <p:nvSpPr>
          <p:cNvPr id="3" name="Content Placeholder 2">
            <a:extLst>
              <a:ext uri="{FF2B5EF4-FFF2-40B4-BE49-F238E27FC236}">
                <a16:creationId xmlns:a16="http://schemas.microsoft.com/office/drawing/2014/main" id="{F2541A64-D33B-C2BD-3A55-562617B004B8}"/>
              </a:ext>
            </a:extLst>
          </p:cNvPr>
          <p:cNvSpPr>
            <a:spLocks noGrp="1"/>
          </p:cNvSpPr>
          <p:nvPr>
            <p:ph idx="1"/>
          </p:nvPr>
        </p:nvSpPr>
        <p:spPr/>
        <p:txBody>
          <a:bodyPr>
            <a:normAutofit fontScale="92500" lnSpcReduction="10000"/>
          </a:bodyPr>
          <a:lstStyle/>
          <a:p>
            <a:pPr>
              <a:lnSpc>
                <a:spcPct val="120000"/>
              </a:lnSpc>
            </a:pPr>
            <a:r>
              <a:rPr lang="en-US" sz="1800" b="1"/>
              <a:t>Motivation</a:t>
            </a:r>
            <a:r>
              <a:rPr lang="en-US" sz="1800"/>
              <a:t>: LLM applications combine trusted instructions with untrusted user input, webpages, email, retrieved documents, and tool output. Attackers can hide instructions in that content and make the application misuse data or tools.</a:t>
            </a:r>
          </a:p>
          <a:p>
            <a:pPr>
              <a:lnSpc>
                <a:spcPct val="120000"/>
              </a:lnSpc>
            </a:pPr>
            <a:r>
              <a:rPr lang="en-US" sz="1800" b="1"/>
              <a:t>Research question</a:t>
            </a:r>
            <a:r>
              <a:rPr lang="en-US" sz="1800"/>
              <a:t>: How can an LLM application keep trusted instructions separate from untrusted content while still using that content?</a:t>
            </a:r>
          </a:p>
          <a:p>
            <a:pPr>
              <a:lnSpc>
                <a:spcPct val="120000"/>
              </a:lnSpc>
            </a:pPr>
            <a:r>
              <a:rPr lang="en-US" sz="1800" b="1"/>
              <a:t>Challenges</a:t>
            </a:r>
            <a:r>
              <a:rPr lang="en-US" sz="1800"/>
              <a:t>: Language models process instructions and data as the same kind of text; attacks can be indirect and multi-step; and useful agents often need access to sensitive tools and information.</a:t>
            </a:r>
          </a:p>
          <a:p>
            <a:pPr>
              <a:lnSpc>
                <a:spcPct val="120000"/>
              </a:lnSpc>
            </a:pPr>
            <a:r>
              <a:rPr lang="en-US" sz="1800" b="1"/>
              <a:t>Findings</a:t>
            </a:r>
            <a:r>
              <a:rPr lang="en-US" sz="1800"/>
              <a:t>: Prompt injection can cross application trust boundaries through user prompts or retrieved content. Filtering helps, but stronger defenses also need structured separation, limited permissions, tool isolation, and evaluation against adaptive attacks.</a:t>
            </a:r>
          </a:p>
          <a:p>
            <a:pPr>
              <a:lnSpc>
                <a:spcPct val="120000"/>
              </a:lnSpc>
            </a:pPr>
            <a:r>
              <a:rPr lang="en-US" sz="1800" b="1"/>
              <a:t>Papers included</a:t>
            </a:r>
            <a:r>
              <a:rPr lang="en-US" sz="1800"/>
              <a:t>: 4.</a:t>
            </a:r>
          </a:p>
        </p:txBody>
      </p:sp>
    </p:spTree>
    <p:extLst>
      <p:ext uri="{BB962C8B-B14F-4D97-AF65-F5344CB8AC3E}">
        <p14:creationId xmlns:p14="http://schemas.microsoft.com/office/powerpoint/2010/main" val="17997828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74241F-C743-6F52-8089-329FD3BF56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5CA1B7-C222-0AC2-1429-1DAA8C78C5A7}"/>
              </a:ext>
            </a:extLst>
          </p:cNvPr>
          <p:cNvSpPr>
            <a:spLocks noGrp="1"/>
          </p:cNvSpPr>
          <p:nvPr>
            <p:ph type="title"/>
          </p:nvPr>
        </p:nvSpPr>
        <p:spPr/>
        <p:txBody>
          <a:bodyPr>
            <a:normAutofit/>
          </a:bodyPr>
          <a:lstStyle/>
          <a:p>
            <a:r>
              <a:rPr lang="en-US"/>
              <a:t>GROUP 2: Jailbreaking &amp; Automated Red-Teaming</a:t>
            </a:r>
          </a:p>
        </p:txBody>
      </p:sp>
      <p:sp>
        <p:nvSpPr>
          <p:cNvPr id="3" name="Content Placeholder 2">
            <a:extLst>
              <a:ext uri="{FF2B5EF4-FFF2-40B4-BE49-F238E27FC236}">
                <a16:creationId xmlns:a16="http://schemas.microsoft.com/office/drawing/2014/main" id="{39AC16DD-919C-687B-8F53-59702674725C}"/>
              </a:ext>
            </a:extLst>
          </p:cNvPr>
          <p:cNvSpPr>
            <a:spLocks noGrp="1"/>
          </p:cNvSpPr>
          <p:nvPr>
            <p:ph idx="1"/>
          </p:nvPr>
        </p:nvSpPr>
        <p:spPr/>
        <p:txBody>
          <a:bodyPr>
            <a:normAutofit fontScale="92500"/>
          </a:bodyPr>
          <a:lstStyle/>
          <a:p>
            <a:pPr>
              <a:lnSpc>
                <a:spcPct val="120000"/>
              </a:lnSpc>
            </a:pPr>
            <a:r>
              <a:rPr lang="en-US" sz="1800" b="1"/>
              <a:t>Motivation</a:t>
            </a:r>
            <a:r>
              <a:rPr lang="en-US" sz="1800"/>
              <a:t>: Safety-trained language models may still produce prohibited content when prompts are carefully designed. Researchers need systematic ways to discover these failures before deployment.</a:t>
            </a:r>
          </a:p>
          <a:p>
            <a:pPr>
              <a:lnSpc>
                <a:spcPct val="120000"/>
              </a:lnSpc>
            </a:pPr>
            <a:r>
              <a:rPr lang="en-US" sz="1800" b="1"/>
              <a:t>Research</a:t>
            </a:r>
            <a:r>
              <a:rPr lang="en-US" sz="1800"/>
              <a:t> </a:t>
            </a:r>
            <a:r>
              <a:rPr lang="en-US" sz="1800" b="1"/>
              <a:t>question</a:t>
            </a:r>
            <a:r>
              <a:rPr lang="en-US" sz="1800"/>
              <a:t>: How can we find, measure, and stop prompts that make an aligned model violate its safety policy?</a:t>
            </a:r>
          </a:p>
          <a:p>
            <a:pPr>
              <a:lnSpc>
                <a:spcPct val="120000"/>
              </a:lnSpc>
            </a:pPr>
            <a:r>
              <a:rPr lang="en-US" sz="1800" b="1"/>
              <a:t>Challenges</a:t>
            </a:r>
            <a:r>
              <a:rPr lang="en-US" sz="1800"/>
              <a:t>: Jailbreaks may transfer across models, grow over several turns, or change after a defense becomes known. Evaluation must measure actual policy violations without giving credit for harmless wording changes.</a:t>
            </a:r>
          </a:p>
          <a:p>
            <a:pPr>
              <a:lnSpc>
                <a:spcPct val="120000"/>
              </a:lnSpc>
            </a:pPr>
            <a:r>
              <a:rPr lang="en-US" sz="1800" b="1"/>
              <a:t>Findings</a:t>
            </a:r>
            <a:r>
              <a:rPr lang="en-US" sz="1800"/>
              <a:t>: Automated search can discover reusable and transferable jailbreak strategies. Current defenses reduce many attacks, but claims of broad safety require strong adaptive red-teaming across models, tasks, and interaction styles.</a:t>
            </a:r>
          </a:p>
          <a:p>
            <a:pPr>
              <a:lnSpc>
                <a:spcPct val="120000"/>
              </a:lnSpc>
            </a:pPr>
            <a:r>
              <a:rPr lang="en-US" sz="1800" b="1"/>
              <a:t>Papers</a:t>
            </a:r>
            <a:r>
              <a:rPr lang="en-US" sz="1800"/>
              <a:t> </a:t>
            </a:r>
            <a:r>
              <a:rPr lang="en-US" sz="1800" b="1"/>
              <a:t>included</a:t>
            </a:r>
            <a:r>
              <a:rPr lang="en-US" sz="1800"/>
              <a:t>: 4.</a:t>
            </a:r>
          </a:p>
        </p:txBody>
      </p:sp>
    </p:spTree>
    <p:extLst>
      <p:ext uri="{BB962C8B-B14F-4D97-AF65-F5344CB8AC3E}">
        <p14:creationId xmlns:p14="http://schemas.microsoft.com/office/powerpoint/2010/main" val="14586277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654D71-B7BE-CFD5-789C-E229DFB9A1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279D19-E9CE-8E0B-F17E-442FCC72693B}"/>
              </a:ext>
            </a:extLst>
          </p:cNvPr>
          <p:cNvSpPr>
            <a:spLocks noGrp="1"/>
          </p:cNvSpPr>
          <p:nvPr>
            <p:ph type="title"/>
          </p:nvPr>
        </p:nvSpPr>
        <p:spPr/>
        <p:txBody>
          <a:bodyPr>
            <a:noAutofit/>
          </a:bodyPr>
          <a:lstStyle/>
          <a:p>
            <a:r>
              <a:rPr lang="en-US" sz="3600"/>
              <a:t>GROUP 3: Membership Inference, Data Extraction &amp; Privacy Attacks on ML</a:t>
            </a:r>
          </a:p>
        </p:txBody>
      </p:sp>
      <p:sp>
        <p:nvSpPr>
          <p:cNvPr id="3" name="Content Placeholder 2">
            <a:extLst>
              <a:ext uri="{FF2B5EF4-FFF2-40B4-BE49-F238E27FC236}">
                <a16:creationId xmlns:a16="http://schemas.microsoft.com/office/drawing/2014/main" id="{7752E9B2-20A3-8911-7B13-51015FECF4A3}"/>
              </a:ext>
            </a:extLst>
          </p:cNvPr>
          <p:cNvSpPr>
            <a:spLocks noGrp="1"/>
          </p:cNvSpPr>
          <p:nvPr>
            <p:ph idx="1"/>
          </p:nvPr>
        </p:nvSpPr>
        <p:spPr/>
        <p:txBody>
          <a:bodyPr>
            <a:normAutofit fontScale="92500" lnSpcReduction="10000"/>
          </a:bodyPr>
          <a:lstStyle/>
          <a:p>
            <a:pPr>
              <a:lnSpc>
                <a:spcPct val="120000"/>
              </a:lnSpc>
            </a:pPr>
            <a:r>
              <a:rPr lang="en-US" sz="1800" b="1"/>
              <a:t>Motivation</a:t>
            </a:r>
            <a:r>
              <a:rPr lang="en-US" sz="1800"/>
              <a:t>: A model may reveal whether a person's record, copyrighted work, or private document was used during training or retrieval. Even a yes-or-no membership result can create privacy and legal risks.</a:t>
            </a:r>
          </a:p>
          <a:p>
            <a:pPr>
              <a:lnSpc>
                <a:spcPct val="120000"/>
              </a:lnSpc>
            </a:pPr>
            <a:r>
              <a:rPr lang="en-US" sz="1800" b="1"/>
              <a:t>Research</a:t>
            </a:r>
            <a:r>
              <a:rPr lang="en-US" sz="1800"/>
              <a:t> </a:t>
            </a:r>
            <a:r>
              <a:rPr lang="en-US" sz="1800" b="1"/>
              <a:t>question</a:t>
            </a:r>
            <a:r>
              <a:rPr lang="en-US" sz="1800"/>
              <a:t>: Can an attacker reliably determine whether a specific example was included in model training or in a private knowledge base?</a:t>
            </a:r>
          </a:p>
          <a:p>
            <a:pPr>
              <a:lnSpc>
                <a:spcPct val="120000"/>
              </a:lnSpc>
            </a:pPr>
            <a:r>
              <a:rPr lang="en-US" sz="1800" b="1"/>
              <a:t>Challenges</a:t>
            </a:r>
            <a:r>
              <a:rPr lang="en-US" sz="1800"/>
              <a:t>: Real APIs may reveal only generated text; true membership labels are difficult to obtain; and age, duplication, topic, or dataset quality can create false membership signals.</a:t>
            </a:r>
          </a:p>
          <a:p>
            <a:pPr>
              <a:lnSpc>
                <a:spcPct val="120000"/>
              </a:lnSpc>
            </a:pPr>
            <a:r>
              <a:rPr lang="en-US" sz="1800" b="1"/>
              <a:t>Findings</a:t>
            </a:r>
            <a:r>
              <a:rPr lang="en-US" sz="1800"/>
              <a:t>: Membership inference is possible in some settings, including label-only, vision-language, and RAG systems. However, many reported results become much weaker when datasets and false-positive rates are controlled carefully.</a:t>
            </a:r>
          </a:p>
          <a:p>
            <a:pPr>
              <a:lnSpc>
                <a:spcPct val="120000"/>
              </a:lnSpc>
            </a:pPr>
            <a:r>
              <a:rPr lang="en-US" sz="1800" b="1"/>
              <a:t>Papers</a:t>
            </a:r>
            <a:r>
              <a:rPr lang="en-US" sz="1800"/>
              <a:t> </a:t>
            </a:r>
            <a:r>
              <a:rPr lang="en-US" sz="1800" b="1"/>
              <a:t>included</a:t>
            </a:r>
            <a:r>
              <a:rPr lang="en-US" sz="1800"/>
              <a:t>: 4.</a:t>
            </a:r>
          </a:p>
        </p:txBody>
      </p:sp>
    </p:spTree>
    <p:extLst>
      <p:ext uri="{BB962C8B-B14F-4D97-AF65-F5344CB8AC3E}">
        <p14:creationId xmlns:p14="http://schemas.microsoft.com/office/powerpoint/2010/main" val="7187025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85332-4991-940F-5D42-D03A583BD9D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D0884A1-5536-BF6E-F53A-A913408F9814}"/>
              </a:ext>
            </a:extLst>
          </p:cNvPr>
          <p:cNvSpPr>
            <a:spLocks noGrp="1"/>
          </p:cNvSpPr>
          <p:nvPr>
            <p:ph type="title"/>
          </p:nvPr>
        </p:nvSpPr>
        <p:spPr/>
        <p:txBody>
          <a:bodyPr>
            <a:noAutofit/>
          </a:bodyPr>
          <a:lstStyle/>
          <a:p>
            <a:r>
              <a:rPr lang="en-US" sz="3600"/>
              <a:t>GROUP 4: Model Extraction &amp; Intellectual Property Theft</a:t>
            </a:r>
          </a:p>
        </p:txBody>
      </p:sp>
      <p:sp>
        <p:nvSpPr>
          <p:cNvPr id="3" name="Content Placeholder 2">
            <a:extLst>
              <a:ext uri="{FF2B5EF4-FFF2-40B4-BE49-F238E27FC236}">
                <a16:creationId xmlns:a16="http://schemas.microsoft.com/office/drawing/2014/main" id="{8685D6AD-C9D7-CAEC-7F78-CAC4DF4F0799}"/>
              </a:ext>
            </a:extLst>
          </p:cNvPr>
          <p:cNvSpPr>
            <a:spLocks noGrp="1"/>
          </p:cNvSpPr>
          <p:nvPr>
            <p:ph idx="1"/>
          </p:nvPr>
        </p:nvSpPr>
        <p:spPr/>
        <p:txBody>
          <a:bodyPr>
            <a:normAutofit fontScale="92500" lnSpcReduction="10000"/>
          </a:bodyPr>
          <a:lstStyle/>
          <a:p>
            <a:pPr>
              <a:lnSpc>
                <a:spcPct val="120000"/>
              </a:lnSpc>
            </a:pPr>
            <a:r>
              <a:rPr lang="en-US" sz="1800" b="1"/>
              <a:t>Motivation</a:t>
            </a:r>
            <a:r>
              <a:rPr lang="en-US" sz="1800"/>
              <a:t>: Public prediction APIs and deployed hardware expose information about valuable models. Attackers may copy model behavior, recover model details, or avoid the cost of creating a model themselves.</a:t>
            </a:r>
          </a:p>
          <a:p>
            <a:pPr>
              <a:lnSpc>
                <a:spcPct val="120000"/>
              </a:lnSpc>
            </a:pPr>
            <a:r>
              <a:rPr lang="en-US" sz="1800" b="1"/>
              <a:t>Research</a:t>
            </a:r>
            <a:r>
              <a:rPr lang="en-US" sz="1800"/>
              <a:t> </a:t>
            </a:r>
            <a:r>
              <a:rPr lang="en-US" sz="1800" b="1"/>
              <a:t>question</a:t>
            </a:r>
            <a:r>
              <a:rPr lang="en-US" sz="1800"/>
              <a:t>: How much of a model can an attacker recover through queries or physical observations, and how can a defender limit that loss?</a:t>
            </a:r>
          </a:p>
          <a:p>
            <a:pPr>
              <a:lnSpc>
                <a:spcPct val="120000"/>
              </a:lnSpc>
            </a:pPr>
            <a:r>
              <a:rPr lang="en-US" sz="1800" b="1"/>
              <a:t>Challenges</a:t>
            </a:r>
            <a:r>
              <a:rPr lang="en-US" sz="1800"/>
              <a:t>: “Stealing a model” can mean copying behavior, architecture, dimensions, or exact parameters; attackers have different access levels; and defenses must not block legitimate users.</a:t>
            </a:r>
          </a:p>
          <a:p>
            <a:pPr>
              <a:lnSpc>
                <a:spcPct val="120000"/>
              </a:lnSpc>
            </a:pPr>
            <a:r>
              <a:rPr lang="en-US" sz="1800" b="1"/>
              <a:t>Findings</a:t>
            </a:r>
            <a:r>
              <a:rPr lang="en-US" sz="1800"/>
              <a:t>: Query attacks can create useful functional copies, while output structure and physical side channels can reveal deeper model information. Rate limits and reduced output detail help, but no single defense covers every extraction goal.</a:t>
            </a:r>
          </a:p>
          <a:p>
            <a:pPr>
              <a:lnSpc>
                <a:spcPct val="120000"/>
              </a:lnSpc>
            </a:pPr>
            <a:r>
              <a:rPr lang="en-US" sz="1800" b="1"/>
              <a:t>Papers</a:t>
            </a:r>
            <a:r>
              <a:rPr lang="en-US" sz="1800"/>
              <a:t> </a:t>
            </a:r>
            <a:r>
              <a:rPr lang="en-US" sz="1800" b="1"/>
              <a:t>included</a:t>
            </a:r>
            <a:r>
              <a:rPr lang="en-US" sz="1800"/>
              <a:t>: 4.</a:t>
            </a:r>
          </a:p>
        </p:txBody>
      </p:sp>
    </p:spTree>
    <p:extLst>
      <p:ext uri="{BB962C8B-B14F-4D97-AF65-F5344CB8AC3E}">
        <p14:creationId xmlns:p14="http://schemas.microsoft.com/office/powerpoint/2010/main" val="12206494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5627A1-3538-721C-4EB6-A164832811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F88CF3-C192-EDD2-34E9-F884A7C4FFEB}"/>
              </a:ext>
            </a:extLst>
          </p:cNvPr>
          <p:cNvSpPr>
            <a:spLocks noGrp="1"/>
          </p:cNvSpPr>
          <p:nvPr>
            <p:ph type="title"/>
          </p:nvPr>
        </p:nvSpPr>
        <p:spPr/>
        <p:txBody>
          <a:bodyPr>
            <a:noAutofit/>
          </a:bodyPr>
          <a:lstStyle/>
          <a:p>
            <a:r>
              <a:rPr lang="en-US" sz="3600"/>
              <a:t>GROUP 5: Backdoors, Data Poisoning &amp; the ML Supply Chain</a:t>
            </a:r>
          </a:p>
        </p:txBody>
      </p:sp>
      <p:sp>
        <p:nvSpPr>
          <p:cNvPr id="3" name="Content Placeholder 2">
            <a:extLst>
              <a:ext uri="{FF2B5EF4-FFF2-40B4-BE49-F238E27FC236}">
                <a16:creationId xmlns:a16="http://schemas.microsoft.com/office/drawing/2014/main" id="{DC50FCE5-867C-35DF-FE2B-2FB2B314B7D6}"/>
              </a:ext>
            </a:extLst>
          </p:cNvPr>
          <p:cNvSpPr>
            <a:spLocks noGrp="1"/>
          </p:cNvSpPr>
          <p:nvPr>
            <p:ph idx="1"/>
          </p:nvPr>
        </p:nvSpPr>
        <p:spPr/>
        <p:txBody>
          <a:bodyPr>
            <a:normAutofit fontScale="92500" lnSpcReduction="20000"/>
          </a:bodyPr>
          <a:lstStyle/>
          <a:p>
            <a:pPr>
              <a:lnSpc>
                <a:spcPct val="120000"/>
              </a:lnSpc>
            </a:pPr>
            <a:r>
              <a:rPr lang="en-US" sz="1800" b="1"/>
              <a:t>Motivation</a:t>
            </a:r>
            <a:r>
              <a:rPr lang="en-US" sz="1800"/>
              <a:t>: Models, training data, adapters, and instruction packages often come from outside suppliers. A compromised component can add hidden behavior that normal accuracy tests do not reveal.</a:t>
            </a:r>
          </a:p>
          <a:p>
            <a:pPr>
              <a:lnSpc>
                <a:spcPct val="120000"/>
              </a:lnSpc>
            </a:pPr>
            <a:r>
              <a:rPr lang="en-US" sz="1800" b="1"/>
              <a:t>Research</a:t>
            </a:r>
            <a:r>
              <a:rPr lang="en-US" sz="1800"/>
              <a:t> </a:t>
            </a:r>
            <a:r>
              <a:rPr lang="en-US" sz="1800" b="1"/>
              <a:t>question</a:t>
            </a:r>
            <a:r>
              <a:rPr lang="en-US" sz="1800"/>
              <a:t>: Can an attacker plant hidden, trigger-based behavior during training or customization, and can defenders detect or remove it before deployment?</a:t>
            </a:r>
          </a:p>
          <a:p>
            <a:pPr>
              <a:lnSpc>
                <a:spcPct val="120000"/>
              </a:lnSpc>
            </a:pPr>
            <a:r>
              <a:rPr lang="en-US" sz="1800" b="1"/>
              <a:t>Challenges</a:t>
            </a:r>
            <a:r>
              <a:rPr lang="en-US" sz="1800"/>
              <a:t>: Backdoored models behave normally without the trigger; triggers can be rare or adaptive; and modern supply chains contain many small artifacts, such as LoRA adapters, that are difficult to review.</a:t>
            </a:r>
          </a:p>
          <a:p>
            <a:pPr>
              <a:lnSpc>
                <a:spcPct val="120000"/>
              </a:lnSpc>
            </a:pPr>
            <a:r>
              <a:rPr lang="en-US" sz="1800" b="1"/>
              <a:t>Findings</a:t>
            </a:r>
            <a:r>
              <a:rPr lang="en-US" sz="1800"/>
              <a:t>: Backdoors can enter through poisoned data, instructions, code examples, or parameter-efficient adapters. Detection and removal methods are improving, but unknown triggers and preservation of normal capability remain difficult.</a:t>
            </a:r>
          </a:p>
          <a:p>
            <a:pPr>
              <a:lnSpc>
                <a:spcPct val="120000"/>
              </a:lnSpc>
            </a:pPr>
            <a:r>
              <a:rPr lang="en-US" sz="1800" b="1"/>
              <a:t>Papers</a:t>
            </a:r>
            <a:r>
              <a:rPr lang="en-US" sz="1800"/>
              <a:t> </a:t>
            </a:r>
            <a:r>
              <a:rPr lang="en-US" sz="1800" b="1"/>
              <a:t>included</a:t>
            </a:r>
            <a:r>
              <a:rPr lang="en-US" sz="1800"/>
              <a:t>: 5.</a:t>
            </a:r>
          </a:p>
        </p:txBody>
      </p:sp>
    </p:spTree>
    <p:extLst>
      <p:ext uri="{BB962C8B-B14F-4D97-AF65-F5344CB8AC3E}">
        <p14:creationId xmlns:p14="http://schemas.microsoft.com/office/powerpoint/2010/main" val="42392474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695904-E805-9C40-B273-AAA87E7996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0153AE-FA42-2561-EF50-910A6221D76F}"/>
              </a:ext>
            </a:extLst>
          </p:cNvPr>
          <p:cNvSpPr>
            <a:spLocks noGrp="1"/>
          </p:cNvSpPr>
          <p:nvPr>
            <p:ph type="title"/>
          </p:nvPr>
        </p:nvSpPr>
        <p:spPr/>
        <p:txBody>
          <a:bodyPr>
            <a:noAutofit/>
          </a:bodyPr>
          <a:lstStyle/>
          <a:p>
            <a:r>
              <a:rPr lang="en-US" sz="3600"/>
              <a:t>GROUP 6: Adversarial Robustness, Certified Defenses &amp; Reproducibility</a:t>
            </a:r>
          </a:p>
        </p:txBody>
      </p:sp>
      <p:sp>
        <p:nvSpPr>
          <p:cNvPr id="3" name="Content Placeholder 2">
            <a:extLst>
              <a:ext uri="{FF2B5EF4-FFF2-40B4-BE49-F238E27FC236}">
                <a16:creationId xmlns:a16="http://schemas.microsoft.com/office/drawing/2014/main" id="{58813DB8-632B-EFDA-669D-A1768E21A975}"/>
              </a:ext>
            </a:extLst>
          </p:cNvPr>
          <p:cNvSpPr>
            <a:spLocks noGrp="1"/>
          </p:cNvSpPr>
          <p:nvPr>
            <p:ph idx="1"/>
          </p:nvPr>
        </p:nvSpPr>
        <p:spPr/>
        <p:txBody>
          <a:bodyPr>
            <a:normAutofit fontScale="92500"/>
          </a:bodyPr>
          <a:lstStyle/>
          <a:p>
            <a:pPr>
              <a:lnSpc>
                <a:spcPct val="120000"/>
              </a:lnSpc>
            </a:pPr>
            <a:r>
              <a:rPr lang="en-US" sz="1800" b="1"/>
              <a:t>Motivation</a:t>
            </a:r>
            <a:r>
              <a:rPr lang="en-US" sz="1800"/>
              <a:t>: Small attacker-chosen input changes can cause confident model errors. Defenses must be evaluated rigorously because a weak attack or software bug can create false confidence.</a:t>
            </a:r>
          </a:p>
          <a:p>
            <a:pPr>
              <a:lnSpc>
                <a:spcPct val="120000"/>
              </a:lnSpc>
            </a:pPr>
            <a:r>
              <a:rPr lang="en-US" sz="1800" b="1"/>
              <a:t>Research</a:t>
            </a:r>
            <a:r>
              <a:rPr lang="en-US" sz="1800"/>
              <a:t> </a:t>
            </a:r>
            <a:r>
              <a:rPr lang="en-US" sz="1800" b="1"/>
              <a:t>question</a:t>
            </a:r>
            <a:r>
              <a:rPr lang="en-US" sz="1800"/>
              <a:t>: Can a model keep the correct decision under allowed adversarial changes, and what evidence is strong enough to support that claim?</a:t>
            </a:r>
          </a:p>
          <a:p>
            <a:pPr>
              <a:lnSpc>
                <a:spcPct val="120000"/>
              </a:lnSpc>
            </a:pPr>
            <a:r>
              <a:rPr lang="en-US" sz="1800" b="1"/>
              <a:t>Challenges</a:t>
            </a:r>
            <a:r>
              <a:rPr lang="en-US" sz="1800"/>
              <a:t>: Empirical defenses may miss a stronger attack; gradient masking can hide vulnerability; mathematical certificates apply only within defined regions; and implementation errors can invalidate experiments.</a:t>
            </a:r>
          </a:p>
          <a:p>
            <a:pPr>
              <a:lnSpc>
                <a:spcPct val="120000"/>
              </a:lnSpc>
            </a:pPr>
            <a:r>
              <a:rPr lang="en-US" sz="1800" b="1"/>
              <a:t>Findings</a:t>
            </a:r>
            <a:r>
              <a:rPr lang="en-US" sz="1800"/>
              <a:t>: Many empirical defenses fail under adaptive evaluation. Certified methods give stronger guarantees but remain limited by assumptions and scale, while reproducible code review is essential for trustworthy robustness results.</a:t>
            </a:r>
          </a:p>
          <a:p>
            <a:pPr>
              <a:lnSpc>
                <a:spcPct val="120000"/>
              </a:lnSpc>
            </a:pPr>
            <a:r>
              <a:rPr lang="en-US" sz="1800" b="1"/>
              <a:t>Papers</a:t>
            </a:r>
            <a:r>
              <a:rPr lang="en-US" sz="1800"/>
              <a:t> </a:t>
            </a:r>
            <a:r>
              <a:rPr lang="en-US" sz="1800" b="1"/>
              <a:t>included</a:t>
            </a:r>
            <a:r>
              <a:rPr lang="en-US" sz="1800"/>
              <a:t>: 4.</a:t>
            </a:r>
          </a:p>
        </p:txBody>
      </p:sp>
    </p:spTree>
    <p:extLst>
      <p:ext uri="{BB962C8B-B14F-4D97-AF65-F5344CB8AC3E}">
        <p14:creationId xmlns:p14="http://schemas.microsoft.com/office/powerpoint/2010/main" val="11318714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11CC93-0DEB-74E7-D72B-B07D4D536C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10AA2F4-8F37-D995-8CE8-0D969588B433}"/>
              </a:ext>
            </a:extLst>
          </p:cNvPr>
          <p:cNvSpPr>
            <a:spLocks noGrp="1"/>
          </p:cNvSpPr>
          <p:nvPr>
            <p:ph type="title"/>
          </p:nvPr>
        </p:nvSpPr>
        <p:spPr/>
        <p:txBody>
          <a:bodyPr>
            <a:noAutofit/>
          </a:bodyPr>
          <a:lstStyle/>
          <a:p>
            <a:r>
              <a:rPr lang="en-US" sz="2800"/>
              <a:t>GROUP 7: AI for Offensive Security—Automated Pentesting &amp; Vulnerability Discovery</a:t>
            </a:r>
          </a:p>
        </p:txBody>
      </p:sp>
      <p:sp>
        <p:nvSpPr>
          <p:cNvPr id="3" name="Content Placeholder 2">
            <a:extLst>
              <a:ext uri="{FF2B5EF4-FFF2-40B4-BE49-F238E27FC236}">
                <a16:creationId xmlns:a16="http://schemas.microsoft.com/office/drawing/2014/main" id="{BD69786E-EBE4-48E7-5D52-6172954D6DE7}"/>
              </a:ext>
            </a:extLst>
          </p:cNvPr>
          <p:cNvSpPr>
            <a:spLocks noGrp="1"/>
          </p:cNvSpPr>
          <p:nvPr>
            <p:ph idx="1"/>
          </p:nvPr>
        </p:nvSpPr>
        <p:spPr/>
        <p:txBody>
          <a:bodyPr>
            <a:normAutofit fontScale="92500" lnSpcReduction="10000"/>
          </a:bodyPr>
          <a:lstStyle/>
          <a:p>
            <a:pPr>
              <a:lnSpc>
                <a:spcPct val="120000"/>
              </a:lnSpc>
            </a:pPr>
            <a:r>
              <a:rPr lang="en-US" sz="1800" b="1"/>
              <a:t>Motivation</a:t>
            </a:r>
            <a:r>
              <a:rPr lang="en-US" sz="1800"/>
              <a:t>: Penetration testing and vulnerability discovery require time, expertise, planning, and repeated tool use. AI agents may help experts cover more systems, but they can also create unsafe or misleading results.</a:t>
            </a:r>
          </a:p>
          <a:p>
            <a:pPr>
              <a:lnSpc>
                <a:spcPct val="120000"/>
              </a:lnSpc>
            </a:pPr>
            <a:r>
              <a:rPr lang="en-US" sz="1800" b="1"/>
              <a:t>Research</a:t>
            </a:r>
            <a:r>
              <a:rPr lang="en-US" sz="1800"/>
              <a:t> </a:t>
            </a:r>
            <a:r>
              <a:rPr lang="en-US" sz="1800" b="1"/>
              <a:t>question</a:t>
            </a:r>
            <a:r>
              <a:rPr lang="en-US" sz="1800"/>
              <a:t>: Can an AI agent complete a closed-loop security task by planning, using tools, observing results, and correcting its own mistakes?</a:t>
            </a:r>
          </a:p>
          <a:p>
            <a:pPr>
              <a:lnSpc>
                <a:spcPct val="120000"/>
              </a:lnSpc>
            </a:pPr>
            <a:r>
              <a:rPr lang="en-US" sz="1800" b="1"/>
              <a:t>Challenges</a:t>
            </a:r>
            <a:r>
              <a:rPr lang="en-US" sz="1800"/>
              <a:t>: Real tests are long and stateful; benchmarks may be contaminated or unrealistic; results depend on tools and agent design as well as the model; and experiments must control harmful capabilities.</a:t>
            </a:r>
          </a:p>
          <a:p>
            <a:pPr>
              <a:lnSpc>
                <a:spcPct val="120000"/>
              </a:lnSpc>
            </a:pPr>
            <a:r>
              <a:rPr lang="en-US" sz="1800" b="1"/>
              <a:t>Findings</a:t>
            </a:r>
            <a:r>
              <a:rPr lang="en-US" sz="1800"/>
              <a:t>: LLM agents can automate meaningful parts of penetration testing and vulnerability discovery, especially with structured tools and retrieval. They are still unreliable, and reported capability depends heavily on the benchmark and system scaffold.</a:t>
            </a:r>
          </a:p>
          <a:p>
            <a:pPr>
              <a:lnSpc>
                <a:spcPct val="120000"/>
              </a:lnSpc>
            </a:pPr>
            <a:r>
              <a:rPr lang="en-US" sz="1800" b="1"/>
              <a:t>Papers</a:t>
            </a:r>
            <a:r>
              <a:rPr lang="en-US" sz="1800"/>
              <a:t> </a:t>
            </a:r>
            <a:r>
              <a:rPr lang="en-US" sz="1800" b="1"/>
              <a:t>included</a:t>
            </a:r>
            <a:r>
              <a:rPr lang="en-US" sz="1800"/>
              <a:t>: 5.</a:t>
            </a:r>
          </a:p>
        </p:txBody>
      </p:sp>
    </p:spTree>
    <p:extLst>
      <p:ext uri="{BB962C8B-B14F-4D97-AF65-F5344CB8AC3E}">
        <p14:creationId xmlns:p14="http://schemas.microsoft.com/office/powerpoint/2010/main" val="2100023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404573-3895-FDC9-529F-A5A62E81C2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D59535-6054-FBD3-0D1D-877B5E89577D}"/>
              </a:ext>
            </a:extLst>
          </p:cNvPr>
          <p:cNvSpPr>
            <a:spLocks noGrp="1"/>
          </p:cNvSpPr>
          <p:nvPr>
            <p:ph type="title"/>
          </p:nvPr>
        </p:nvSpPr>
        <p:spPr/>
        <p:txBody>
          <a:bodyPr>
            <a:noAutofit/>
          </a:bodyPr>
          <a:lstStyle/>
          <a:p>
            <a:r>
              <a:rPr lang="en-US" sz="3200"/>
              <a:t>GROUP 8: Hardware Security &amp; Side Channels</a:t>
            </a:r>
          </a:p>
        </p:txBody>
      </p:sp>
      <p:sp>
        <p:nvSpPr>
          <p:cNvPr id="3" name="Content Placeholder 2">
            <a:extLst>
              <a:ext uri="{FF2B5EF4-FFF2-40B4-BE49-F238E27FC236}">
                <a16:creationId xmlns:a16="http://schemas.microsoft.com/office/drawing/2014/main" id="{6411DA7F-C105-0D3E-AE3A-EFE50C6B9718}"/>
              </a:ext>
            </a:extLst>
          </p:cNvPr>
          <p:cNvSpPr>
            <a:spLocks noGrp="1"/>
          </p:cNvSpPr>
          <p:nvPr>
            <p:ph idx="1"/>
          </p:nvPr>
        </p:nvSpPr>
        <p:spPr/>
        <p:txBody>
          <a:bodyPr>
            <a:normAutofit fontScale="92500" lnSpcReduction="20000"/>
          </a:bodyPr>
          <a:lstStyle/>
          <a:p>
            <a:pPr>
              <a:lnSpc>
                <a:spcPct val="120000"/>
              </a:lnSpc>
            </a:pPr>
            <a:r>
              <a:rPr lang="en-US" sz="1800" b="1"/>
              <a:t>Motivation</a:t>
            </a:r>
            <a:r>
              <a:rPr lang="en-US" sz="1800"/>
              <a:t>: Software permissions are not enough when processors, caches, memory buses, or allocators leak information across security boundaries. These weaknesses can expose secrets even inside protected environments.</a:t>
            </a:r>
          </a:p>
          <a:p>
            <a:pPr>
              <a:lnSpc>
                <a:spcPct val="120000"/>
              </a:lnSpc>
            </a:pPr>
            <a:r>
              <a:rPr lang="en-US" sz="1800" b="1"/>
              <a:t>Research</a:t>
            </a:r>
            <a:r>
              <a:rPr lang="en-US" sz="1800"/>
              <a:t> </a:t>
            </a:r>
            <a:r>
              <a:rPr lang="en-US" sz="1800" b="1"/>
              <a:t>question</a:t>
            </a:r>
            <a:r>
              <a:rPr lang="en-US" sz="1800"/>
              <a:t>: How can attackers recover secrets through hidden hardware or memory behavior, and how can systems close those channels without unacceptable cost?</a:t>
            </a:r>
          </a:p>
          <a:p>
            <a:pPr>
              <a:lnSpc>
                <a:spcPct val="120000"/>
              </a:lnSpc>
            </a:pPr>
            <a:r>
              <a:rPr lang="en-US" sz="1800" b="1"/>
              <a:t>Challenges</a:t>
            </a:r>
            <a:r>
              <a:rPr lang="en-US" sz="1800"/>
              <a:t>: Leakage is indirect and noisy; hardware resources are shared; mitigations may reduce performance; and new processor or operating-system behavior can bypass an earlier defense.</a:t>
            </a:r>
          </a:p>
          <a:p>
            <a:pPr>
              <a:lnSpc>
                <a:spcPct val="120000"/>
              </a:lnSpc>
            </a:pPr>
            <a:r>
              <a:rPr lang="en-US" sz="1800" b="1"/>
              <a:t>Findings</a:t>
            </a:r>
            <a:r>
              <a:rPr lang="en-US" sz="1800"/>
              <a:t>: Speculative execution, cache behavior, encrypted memory traffic, and allocator interactions can all carry useful information or strengthen an exploit. Effective mitigation usually requires coordinated hardware and software changes.</a:t>
            </a:r>
          </a:p>
          <a:p>
            <a:pPr>
              <a:lnSpc>
                <a:spcPct val="120000"/>
              </a:lnSpc>
            </a:pPr>
            <a:r>
              <a:rPr lang="en-US" sz="1800" b="1"/>
              <a:t>Papers</a:t>
            </a:r>
            <a:r>
              <a:rPr lang="en-US" sz="1800"/>
              <a:t> </a:t>
            </a:r>
            <a:r>
              <a:rPr lang="en-US" sz="1800" b="1"/>
              <a:t>included</a:t>
            </a:r>
            <a:r>
              <a:rPr lang="en-US" sz="1800"/>
              <a:t>: 4.</a:t>
            </a:r>
          </a:p>
          <a:p>
            <a:pPr>
              <a:lnSpc>
                <a:spcPct val="120000"/>
              </a:lnSpc>
            </a:pPr>
            <a:endParaRPr lang="en-US" sz="1800"/>
          </a:p>
        </p:txBody>
      </p:sp>
    </p:spTree>
    <p:extLst>
      <p:ext uri="{BB962C8B-B14F-4D97-AF65-F5344CB8AC3E}">
        <p14:creationId xmlns:p14="http://schemas.microsoft.com/office/powerpoint/2010/main" val="12092170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02C161-7904-C827-A432-016E3E79E5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AFEAB8-7EFA-1A76-BE2E-286534F80554}"/>
              </a:ext>
            </a:extLst>
          </p:cNvPr>
          <p:cNvSpPr>
            <a:spLocks noGrp="1"/>
          </p:cNvSpPr>
          <p:nvPr>
            <p:ph type="title"/>
          </p:nvPr>
        </p:nvSpPr>
        <p:spPr/>
        <p:txBody>
          <a:bodyPr>
            <a:noAutofit/>
          </a:bodyPr>
          <a:lstStyle/>
          <a:p>
            <a:r>
              <a:rPr lang="en-US" sz="3200"/>
              <a:t>GROUP 9: Watermarking, Deepfakes &amp; AI-Generated-Content Provenance</a:t>
            </a:r>
          </a:p>
        </p:txBody>
      </p:sp>
      <p:sp>
        <p:nvSpPr>
          <p:cNvPr id="3" name="Content Placeholder 2">
            <a:extLst>
              <a:ext uri="{FF2B5EF4-FFF2-40B4-BE49-F238E27FC236}">
                <a16:creationId xmlns:a16="http://schemas.microsoft.com/office/drawing/2014/main" id="{DE9E11AF-B67F-079D-8AE3-03839BA88D78}"/>
              </a:ext>
            </a:extLst>
          </p:cNvPr>
          <p:cNvSpPr>
            <a:spLocks noGrp="1"/>
          </p:cNvSpPr>
          <p:nvPr>
            <p:ph idx="1"/>
          </p:nvPr>
        </p:nvSpPr>
        <p:spPr/>
        <p:txBody>
          <a:bodyPr>
            <a:normAutofit fontScale="92500" lnSpcReduction="10000"/>
          </a:bodyPr>
          <a:lstStyle/>
          <a:p>
            <a:pPr>
              <a:lnSpc>
                <a:spcPct val="120000"/>
              </a:lnSpc>
            </a:pPr>
            <a:r>
              <a:rPr lang="en-US" sz="1800" b="1"/>
              <a:t>Motivation</a:t>
            </a:r>
            <a:r>
              <a:rPr lang="en-US" sz="1800"/>
              <a:t>: People need ways to identify synthetic content, trace its source, and investigate misuse. Simple detection is increasingly unreliable as generators and editing tools improve.</a:t>
            </a:r>
          </a:p>
          <a:p>
            <a:pPr>
              <a:lnSpc>
                <a:spcPct val="120000"/>
              </a:lnSpc>
            </a:pPr>
            <a:r>
              <a:rPr lang="en-US" sz="1800" b="1"/>
              <a:t>Research</a:t>
            </a:r>
            <a:r>
              <a:rPr lang="en-US" sz="1800"/>
              <a:t> </a:t>
            </a:r>
            <a:r>
              <a:rPr lang="en-US" sz="1800" b="1"/>
              <a:t>question</a:t>
            </a:r>
            <a:r>
              <a:rPr lang="en-US" sz="1800"/>
              <a:t>: Can a system reliably detect, attribute, or prove the origin of generated content after realistic editing and adversarial manipulation?</a:t>
            </a:r>
          </a:p>
          <a:p>
            <a:pPr>
              <a:lnSpc>
                <a:spcPct val="120000"/>
              </a:lnSpc>
            </a:pPr>
            <a:r>
              <a:rPr lang="en-US" sz="1800" b="1"/>
              <a:t>Challenges</a:t>
            </a:r>
            <a:r>
              <a:rPr lang="en-US" sz="1800"/>
              <a:t>: Attackers can remove a watermark or forge one on human content; many users may collude; media may be translated or compressed; and detectors must handle generators absent from their training data.</a:t>
            </a:r>
          </a:p>
          <a:p>
            <a:pPr>
              <a:lnSpc>
                <a:spcPct val="120000"/>
              </a:lnSpc>
            </a:pPr>
            <a:r>
              <a:rPr lang="en-US" sz="1800" b="1"/>
              <a:t>Findings</a:t>
            </a:r>
            <a:r>
              <a:rPr lang="en-US" sz="1800"/>
              <a:t>: Watermarks can provide useful evidence under stated assumptions, and adaptive-user schemes can add stronger guarantees. However, removal, forgery, and generalization failures mean that detection alone is not the same as trustworthy provenance.</a:t>
            </a:r>
          </a:p>
          <a:p>
            <a:pPr>
              <a:lnSpc>
                <a:spcPct val="120000"/>
              </a:lnSpc>
            </a:pPr>
            <a:r>
              <a:rPr lang="en-US" sz="1800" b="1"/>
              <a:t>Papers</a:t>
            </a:r>
            <a:r>
              <a:rPr lang="en-US" sz="1800"/>
              <a:t> </a:t>
            </a:r>
            <a:r>
              <a:rPr lang="en-US" sz="1800" b="1"/>
              <a:t>included</a:t>
            </a:r>
            <a:r>
              <a:rPr lang="en-US" sz="1800"/>
              <a:t>: 4.</a:t>
            </a:r>
          </a:p>
        </p:txBody>
      </p:sp>
    </p:spTree>
    <p:extLst>
      <p:ext uri="{BB962C8B-B14F-4D97-AF65-F5344CB8AC3E}">
        <p14:creationId xmlns:p14="http://schemas.microsoft.com/office/powerpoint/2010/main" val="25782217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21138-38D0-ABC0-B99C-95A7C114B1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82D658-BF22-F53F-3A01-F037570503CF}"/>
              </a:ext>
            </a:extLst>
          </p:cNvPr>
          <p:cNvSpPr>
            <a:spLocks noGrp="1"/>
          </p:cNvSpPr>
          <p:nvPr>
            <p:ph type="title"/>
          </p:nvPr>
        </p:nvSpPr>
        <p:spPr/>
        <p:txBody>
          <a:bodyPr>
            <a:noAutofit/>
          </a:bodyPr>
          <a:lstStyle/>
          <a:p>
            <a:r>
              <a:rPr lang="en-US" sz="3200"/>
              <a:t>GROUP 10: Network &amp; Web Security</a:t>
            </a:r>
          </a:p>
        </p:txBody>
      </p:sp>
      <p:sp>
        <p:nvSpPr>
          <p:cNvPr id="3" name="Content Placeholder 2">
            <a:extLst>
              <a:ext uri="{FF2B5EF4-FFF2-40B4-BE49-F238E27FC236}">
                <a16:creationId xmlns:a16="http://schemas.microsoft.com/office/drawing/2014/main" id="{F5EE1DF7-2193-FD56-C0A6-53C1AD91A722}"/>
              </a:ext>
            </a:extLst>
          </p:cNvPr>
          <p:cNvSpPr>
            <a:spLocks noGrp="1"/>
          </p:cNvSpPr>
          <p:nvPr>
            <p:ph idx="1"/>
          </p:nvPr>
        </p:nvSpPr>
        <p:spPr/>
        <p:txBody>
          <a:bodyPr>
            <a:normAutofit fontScale="92500" lnSpcReduction="20000"/>
          </a:bodyPr>
          <a:lstStyle/>
          <a:p>
            <a:pPr>
              <a:lnSpc>
                <a:spcPct val="120000"/>
              </a:lnSpc>
            </a:pPr>
            <a:r>
              <a:rPr lang="en-US" sz="1800" b="1"/>
              <a:t>Motivation</a:t>
            </a:r>
            <a:r>
              <a:rPr lang="en-US" sz="1800"/>
              <a:t>: Web applications and Internet infrastructure must remain secure despite legacy protocols, inconsistent implementations, global deployment, and attackers who exploit small configuration mistakes.</a:t>
            </a:r>
          </a:p>
          <a:p>
            <a:pPr>
              <a:lnSpc>
                <a:spcPct val="120000"/>
              </a:lnSpc>
            </a:pPr>
            <a:r>
              <a:rPr lang="en-US" sz="1800" b="1"/>
              <a:t>Research</a:t>
            </a:r>
            <a:r>
              <a:rPr lang="en-US" sz="1800"/>
              <a:t> </a:t>
            </a:r>
            <a:r>
              <a:rPr lang="en-US" sz="1800" b="1"/>
              <a:t>question</a:t>
            </a:r>
            <a:r>
              <a:rPr lang="en-US" sz="1800"/>
              <a:t>: How can we prevent or measure attacks when browsers, servers, routing systems, censorship systems, and deployment practices keep changing?</a:t>
            </a:r>
          </a:p>
          <a:p>
            <a:pPr>
              <a:lnSpc>
                <a:spcPct val="120000"/>
              </a:lnSpc>
            </a:pPr>
            <a:r>
              <a:rPr lang="en-US" sz="1800" b="1"/>
              <a:t>Challenges</a:t>
            </a:r>
            <a:r>
              <a:rPr lang="en-US" sz="1800"/>
              <a:t>: A defense may break compatibility; developers may misunderstand the threat; external scanners have limited visibility; and Internet-scale measurement must be safe, ethical, and representative.</a:t>
            </a:r>
          </a:p>
          <a:p>
            <a:pPr>
              <a:lnSpc>
                <a:spcPct val="120000"/>
              </a:lnSpc>
            </a:pPr>
            <a:r>
              <a:rPr lang="en-US" sz="1800" b="1"/>
              <a:t>Findings</a:t>
            </a:r>
            <a:r>
              <a:rPr lang="en-US" sz="1800"/>
              <a:t>: Precise origin checks, contextual output handling, strict URL policies, encrypted transports, and route validation address important attacks. Deployment gaps and implementation differences remain a major source of real-world failure.</a:t>
            </a:r>
          </a:p>
          <a:p>
            <a:pPr>
              <a:lnSpc>
                <a:spcPct val="120000"/>
              </a:lnSpc>
            </a:pPr>
            <a:r>
              <a:rPr lang="en-US" sz="1800" b="1"/>
              <a:t>Papers</a:t>
            </a:r>
            <a:r>
              <a:rPr lang="en-US" sz="1800"/>
              <a:t> </a:t>
            </a:r>
            <a:r>
              <a:rPr lang="en-US" sz="1800" b="1"/>
              <a:t>included</a:t>
            </a:r>
            <a:r>
              <a:rPr lang="en-US" sz="1800"/>
              <a:t>: 5.</a:t>
            </a:r>
          </a:p>
        </p:txBody>
      </p:sp>
    </p:spTree>
    <p:extLst>
      <p:ext uri="{BB962C8B-B14F-4D97-AF65-F5344CB8AC3E}">
        <p14:creationId xmlns:p14="http://schemas.microsoft.com/office/powerpoint/2010/main" val="38510820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4AEBA0-A122-8A7F-3F24-CAAD893052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12CE7D-5571-11B3-5E18-05DD044B4F42}"/>
              </a:ext>
            </a:extLst>
          </p:cNvPr>
          <p:cNvSpPr>
            <a:spLocks noGrp="1"/>
          </p:cNvSpPr>
          <p:nvPr>
            <p:ph type="title"/>
          </p:nvPr>
        </p:nvSpPr>
        <p:spPr/>
        <p:txBody>
          <a:bodyPr>
            <a:noAutofit/>
          </a:bodyPr>
          <a:lstStyle/>
          <a:p>
            <a:r>
              <a:rPr lang="en-US" sz="3200"/>
              <a:t>GROUP 11: Applied Cryptography &amp; Secure Protocols</a:t>
            </a:r>
          </a:p>
        </p:txBody>
      </p:sp>
      <p:sp>
        <p:nvSpPr>
          <p:cNvPr id="3" name="Content Placeholder 2">
            <a:extLst>
              <a:ext uri="{FF2B5EF4-FFF2-40B4-BE49-F238E27FC236}">
                <a16:creationId xmlns:a16="http://schemas.microsoft.com/office/drawing/2014/main" id="{40BEB257-C454-26FF-791A-DC7FEEF7CF52}"/>
              </a:ext>
            </a:extLst>
          </p:cNvPr>
          <p:cNvSpPr>
            <a:spLocks noGrp="1"/>
          </p:cNvSpPr>
          <p:nvPr>
            <p:ph idx="1"/>
          </p:nvPr>
        </p:nvSpPr>
        <p:spPr/>
        <p:txBody>
          <a:bodyPr>
            <a:normAutofit fontScale="92500" lnSpcReduction="10000"/>
          </a:bodyPr>
          <a:lstStyle/>
          <a:p>
            <a:pPr>
              <a:lnSpc>
                <a:spcPct val="120000"/>
              </a:lnSpc>
            </a:pPr>
            <a:r>
              <a:rPr lang="en-US" sz="1800" b="1"/>
              <a:t>Motivation</a:t>
            </a:r>
            <a:r>
              <a:rPr lang="en-US" sz="1800"/>
              <a:t>: Strong cryptographic algorithms can still fail when protocols, message formats, implementations, compilers, or hardware violate the assumptions used in a security proof.</a:t>
            </a:r>
          </a:p>
          <a:p>
            <a:pPr>
              <a:lnSpc>
                <a:spcPct val="120000"/>
              </a:lnSpc>
            </a:pPr>
            <a:r>
              <a:rPr lang="en-US" sz="1800" b="1"/>
              <a:t>Research</a:t>
            </a:r>
            <a:r>
              <a:rPr lang="en-US" sz="1800"/>
              <a:t> </a:t>
            </a:r>
            <a:r>
              <a:rPr lang="en-US" sz="1800" b="1"/>
              <a:t>question</a:t>
            </a:r>
            <a:r>
              <a:rPr lang="en-US" sz="1800"/>
              <a:t>: How can we turn cryptographic ideas into protocols and implementations whose security claims remain valid in deployed systems?</a:t>
            </a:r>
          </a:p>
          <a:p>
            <a:pPr>
              <a:lnSpc>
                <a:spcPct val="120000"/>
              </a:lnSpc>
            </a:pPr>
            <a:r>
              <a:rPr lang="en-US" sz="1800" b="1"/>
              <a:t>Challenges</a:t>
            </a:r>
            <a:r>
              <a:rPr lang="en-US" sz="1800"/>
              <a:t>: Definitions and encodings must be precise; large protocols are hard to verify; keys must recover after compromise; post-quantum migration is complex; and timing behavior can leak secrets.</a:t>
            </a:r>
          </a:p>
          <a:p>
            <a:pPr>
              <a:lnSpc>
                <a:spcPct val="120000"/>
              </a:lnSpc>
            </a:pPr>
            <a:r>
              <a:rPr lang="en-US" sz="1800" b="1"/>
              <a:t>Findings</a:t>
            </a:r>
            <a:r>
              <a:rPr lang="en-US" sz="1800"/>
              <a:t>: Formal analysis and machine verification can expose protocol and format errors before deployment. Ratcheting provides valuable compromise recovery, but constant-time behavior and post-quantum security must be preserved through every implementation layer.</a:t>
            </a:r>
          </a:p>
          <a:p>
            <a:pPr>
              <a:lnSpc>
                <a:spcPct val="120000"/>
              </a:lnSpc>
            </a:pPr>
            <a:r>
              <a:rPr lang="en-US" sz="1800" b="1"/>
              <a:t>Papers</a:t>
            </a:r>
            <a:r>
              <a:rPr lang="en-US" sz="1800"/>
              <a:t> </a:t>
            </a:r>
            <a:r>
              <a:rPr lang="en-US" sz="1800" b="1"/>
              <a:t>included</a:t>
            </a:r>
            <a:r>
              <a:rPr lang="en-US" sz="1800"/>
              <a:t>: 4.</a:t>
            </a:r>
          </a:p>
        </p:txBody>
      </p:sp>
    </p:spTree>
    <p:extLst>
      <p:ext uri="{BB962C8B-B14F-4D97-AF65-F5344CB8AC3E}">
        <p14:creationId xmlns:p14="http://schemas.microsoft.com/office/powerpoint/2010/main" val="3687044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1EE9AB-ADB5-C3AC-AD6C-D411237E60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FED545-89D5-C90A-A439-4B8F969BE8DF}"/>
              </a:ext>
            </a:extLst>
          </p:cNvPr>
          <p:cNvSpPr>
            <a:spLocks noGrp="1"/>
          </p:cNvSpPr>
          <p:nvPr>
            <p:ph type="title"/>
          </p:nvPr>
        </p:nvSpPr>
        <p:spPr/>
        <p:txBody>
          <a:bodyPr>
            <a:noAutofit/>
          </a:bodyPr>
          <a:lstStyle/>
          <a:p>
            <a:r>
              <a:rPr lang="en-US" sz="3200"/>
              <a:t>GROUP 12: Systems &amp; Binary Exploitation</a:t>
            </a:r>
          </a:p>
        </p:txBody>
      </p:sp>
      <p:sp>
        <p:nvSpPr>
          <p:cNvPr id="3" name="Content Placeholder 2">
            <a:extLst>
              <a:ext uri="{FF2B5EF4-FFF2-40B4-BE49-F238E27FC236}">
                <a16:creationId xmlns:a16="http://schemas.microsoft.com/office/drawing/2014/main" id="{8995246F-13CA-39B1-E7E6-33D22810E695}"/>
              </a:ext>
            </a:extLst>
          </p:cNvPr>
          <p:cNvSpPr>
            <a:spLocks noGrp="1"/>
          </p:cNvSpPr>
          <p:nvPr>
            <p:ph idx="1"/>
          </p:nvPr>
        </p:nvSpPr>
        <p:spPr/>
        <p:txBody>
          <a:bodyPr>
            <a:normAutofit fontScale="92500" lnSpcReduction="10000"/>
          </a:bodyPr>
          <a:lstStyle/>
          <a:p>
            <a:pPr>
              <a:lnSpc>
                <a:spcPct val="120000"/>
              </a:lnSpc>
            </a:pPr>
            <a:r>
              <a:rPr lang="en-US" sz="1800" b="1"/>
              <a:t>Motivation</a:t>
            </a:r>
            <a:r>
              <a:rPr lang="en-US" sz="1800"/>
              <a:t>: Memory errors and parser disagreements remain common in low-level software. Attackers can combine a small bug with knowledge of program and allocator behavior to gain much greater control.</a:t>
            </a:r>
          </a:p>
          <a:p>
            <a:pPr>
              <a:lnSpc>
                <a:spcPct val="120000"/>
              </a:lnSpc>
            </a:pPr>
            <a:r>
              <a:rPr lang="en-US" sz="1800" b="1"/>
              <a:t>Research</a:t>
            </a:r>
            <a:r>
              <a:rPr lang="en-US" sz="1800"/>
              <a:t> </a:t>
            </a:r>
            <a:r>
              <a:rPr lang="en-US" sz="1800" b="1"/>
              <a:t>question</a:t>
            </a:r>
            <a:r>
              <a:rPr lang="en-US" sz="1800"/>
              <a:t>: How can systems find memory and parsing bugs, and how can attackers convert limited corruption into reliable exploitation primitives?</a:t>
            </a:r>
          </a:p>
          <a:p>
            <a:pPr>
              <a:lnSpc>
                <a:spcPct val="120000"/>
              </a:lnSpc>
            </a:pPr>
            <a:r>
              <a:rPr lang="en-US" sz="1800" b="1"/>
              <a:t>Challenges</a:t>
            </a:r>
            <a:r>
              <a:rPr lang="en-US" sz="1800"/>
              <a:t>: Programs process complex binary formats; different parsers assign different meanings to the same bytes; exploitation conditions vary; and modern mitigations make reliable gadget or heap manipulation difficult.</a:t>
            </a:r>
          </a:p>
          <a:p>
            <a:pPr>
              <a:lnSpc>
                <a:spcPct val="120000"/>
              </a:lnSpc>
            </a:pPr>
            <a:r>
              <a:rPr lang="en-US" sz="1800" b="1"/>
              <a:t>Findings</a:t>
            </a:r>
            <a:r>
              <a:rPr lang="en-US" sz="1800"/>
              <a:t>: Sanitizers efficiently expose many memory errors, while semantic gaps reveal bugs that ordinary testing misses. Automated gadget synthesis and cross-cache heap techniques show that exploitation can remain practical despite modern defenses.</a:t>
            </a:r>
          </a:p>
          <a:p>
            <a:pPr>
              <a:lnSpc>
                <a:spcPct val="120000"/>
              </a:lnSpc>
            </a:pPr>
            <a:r>
              <a:rPr lang="en-US" sz="1800" b="1"/>
              <a:t>Papers</a:t>
            </a:r>
            <a:r>
              <a:rPr lang="en-US" sz="1800"/>
              <a:t> </a:t>
            </a:r>
            <a:r>
              <a:rPr lang="en-US" sz="1800" b="1"/>
              <a:t>included</a:t>
            </a:r>
            <a:r>
              <a:rPr lang="en-US" sz="1800"/>
              <a:t>: 4.</a:t>
            </a:r>
          </a:p>
        </p:txBody>
      </p:sp>
    </p:spTree>
    <p:extLst>
      <p:ext uri="{BB962C8B-B14F-4D97-AF65-F5344CB8AC3E}">
        <p14:creationId xmlns:p14="http://schemas.microsoft.com/office/powerpoint/2010/main" val="37377518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7E9465-DD67-9F09-25FD-AF0344ACCD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9B7D7C-577F-EAB4-BFCA-1B28CE5F2897}"/>
              </a:ext>
            </a:extLst>
          </p:cNvPr>
          <p:cNvSpPr>
            <a:spLocks noGrp="1"/>
          </p:cNvSpPr>
          <p:nvPr>
            <p:ph type="title"/>
          </p:nvPr>
        </p:nvSpPr>
        <p:spPr/>
        <p:txBody>
          <a:bodyPr>
            <a:noAutofit/>
          </a:bodyPr>
          <a:lstStyle/>
          <a:p>
            <a:r>
              <a:rPr lang="en-US" sz="3200"/>
              <a:t>GROUP 13: Usable Security, Human Factors &amp; Internet Measurement</a:t>
            </a:r>
          </a:p>
        </p:txBody>
      </p:sp>
      <p:sp>
        <p:nvSpPr>
          <p:cNvPr id="3" name="Content Placeholder 2">
            <a:extLst>
              <a:ext uri="{FF2B5EF4-FFF2-40B4-BE49-F238E27FC236}">
                <a16:creationId xmlns:a16="http://schemas.microsoft.com/office/drawing/2014/main" id="{18952115-3AA1-0626-9E5F-4AD25D8B0AE5}"/>
              </a:ext>
            </a:extLst>
          </p:cNvPr>
          <p:cNvSpPr>
            <a:spLocks noGrp="1"/>
          </p:cNvSpPr>
          <p:nvPr>
            <p:ph idx="1"/>
          </p:nvPr>
        </p:nvSpPr>
        <p:spPr/>
        <p:txBody>
          <a:bodyPr>
            <a:normAutofit fontScale="92500" lnSpcReduction="20000"/>
          </a:bodyPr>
          <a:lstStyle/>
          <a:p>
            <a:pPr>
              <a:lnSpc>
                <a:spcPct val="120000"/>
              </a:lnSpc>
            </a:pPr>
            <a:r>
              <a:rPr lang="en-US" sz="1800" b="1"/>
              <a:t>Motivation</a:t>
            </a:r>
            <a:r>
              <a:rPr lang="en-US" sz="1800"/>
              <a:t>: A security mechanism fails if people cannot use it correctly or if researchers do not understand how it behaves in real deployments. Human decisions and measurement quality are part of the security system.</a:t>
            </a:r>
          </a:p>
          <a:p>
            <a:pPr>
              <a:lnSpc>
                <a:spcPct val="120000"/>
              </a:lnSpc>
            </a:pPr>
            <a:r>
              <a:rPr lang="en-US" sz="1800" b="1"/>
              <a:t>Research</a:t>
            </a:r>
            <a:r>
              <a:rPr lang="en-US" sz="1800"/>
              <a:t> </a:t>
            </a:r>
            <a:r>
              <a:rPr lang="en-US" sz="1800" b="1"/>
              <a:t>question</a:t>
            </a:r>
            <a:r>
              <a:rPr lang="en-US" sz="1800"/>
              <a:t>: Do security mechanisms work for real people and deployed networks, and how can researchers measure that safely and accurately?</a:t>
            </a:r>
          </a:p>
          <a:p>
            <a:pPr>
              <a:lnSpc>
                <a:spcPct val="120000"/>
              </a:lnSpc>
            </a:pPr>
            <a:r>
              <a:rPr lang="en-US" sz="1800" b="1"/>
              <a:t>Challenges</a:t>
            </a:r>
            <a:r>
              <a:rPr lang="en-US" sz="1800"/>
              <a:t>: Laboratory results may not generalize; field studies lose experimental control; participant populations may be unrepresentative; explanations can create misplaced trust; and Internet measurement raises ethical concerns.</a:t>
            </a:r>
          </a:p>
          <a:p>
            <a:pPr>
              <a:lnSpc>
                <a:spcPct val="120000"/>
              </a:lnSpc>
            </a:pPr>
            <a:r>
              <a:rPr lang="en-US" sz="1800" b="1"/>
              <a:t>Findings</a:t>
            </a:r>
            <a:r>
              <a:rPr lang="en-US" sz="1800"/>
              <a:t>: Poor interface design can defeat strong cryptography, while deployment studies reveal friction hidden by technical evaluations. Explanations and passwordless authentication can help, but outcomes depend on users, context, and long-term use.</a:t>
            </a:r>
          </a:p>
          <a:p>
            <a:pPr>
              <a:lnSpc>
                <a:spcPct val="120000"/>
              </a:lnSpc>
            </a:pPr>
            <a:r>
              <a:rPr lang="en-US" sz="1800" b="1"/>
              <a:t>Papers</a:t>
            </a:r>
            <a:r>
              <a:rPr lang="en-US" sz="1800"/>
              <a:t> </a:t>
            </a:r>
            <a:r>
              <a:rPr lang="en-US" sz="1800" b="1"/>
              <a:t>included</a:t>
            </a:r>
            <a:r>
              <a:rPr lang="en-US" sz="1800"/>
              <a:t>: 4.</a:t>
            </a:r>
          </a:p>
        </p:txBody>
      </p:sp>
    </p:spTree>
    <p:extLst>
      <p:ext uri="{BB962C8B-B14F-4D97-AF65-F5344CB8AC3E}">
        <p14:creationId xmlns:p14="http://schemas.microsoft.com/office/powerpoint/2010/main" val="38798737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95128F-FB98-CF8E-D702-485373D35C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C46BC2-6328-6715-5CC6-16482173BD68}"/>
              </a:ext>
            </a:extLst>
          </p:cNvPr>
          <p:cNvSpPr>
            <a:spLocks noGrp="1"/>
          </p:cNvSpPr>
          <p:nvPr>
            <p:ph type="title"/>
          </p:nvPr>
        </p:nvSpPr>
        <p:spPr/>
        <p:txBody>
          <a:bodyPr>
            <a:noAutofit/>
          </a:bodyPr>
          <a:lstStyle/>
          <a:p>
            <a:r>
              <a:rPr lang="en-US" sz="3200"/>
              <a:t>GROUP 14: Automotive, Mobility &amp; Unmanned Systems Security</a:t>
            </a:r>
          </a:p>
        </p:txBody>
      </p:sp>
      <p:sp>
        <p:nvSpPr>
          <p:cNvPr id="3" name="Content Placeholder 2">
            <a:extLst>
              <a:ext uri="{FF2B5EF4-FFF2-40B4-BE49-F238E27FC236}">
                <a16:creationId xmlns:a16="http://schemas.microsoft.com/office/drawing/2014/main" id="{6F491490-A213-21AF-5A87-0D3CFDC1511B}"/>
              </a:ext>
            </a:extLst>
          </p:cNvPr>
          <p:cNvSpPr>
            <a:spLocks noGrp="1"/>
          </p:cNvSpPr>
          <p:nvPr>
            <p:ph idx="1"/>
          </p:nvPr>
        </p:nvSpPr>
        <p:spPr/>
        <p:txBody>
          <a:bodyPr>
            <a:normAutofit fontScale="92500" lnSpcReduction="10000"/>
          </a:bodyPr>
          <a:lstStyle/>
          <a:p>
            <a:pPr>
              <a:lnSpc>
                <a:spcPct val="120000"/>
              </a:lnSpc>
            </a:pPr>
            <a:r>
              <a:rPr lang="en-US" sz="1800" b="1"/>
              <a:t>Motivation</a:t>
            </a:r>
            <a:r>
              <a:rPr lang="en-US" sz="1800"/>
              <a:t>: Cars, charging systems, autonomous vehicles, and UAVs connect networks and software to physical movement. A successful cyberattack can therefore create immediate safety consequences.</a:t>
            </a:r>
          </a:p>
          <a:p>
            <a:pPr>
              <a:lnSpc>
                <a:spcPct val="120000"/>
              </a:lnSpc>
            </a:pPr>
            <a:r>
              <a:rPr lang="en-US" sz="1800" b="1"/>
              <a:t>Research</a:t>
            </a:r>
            <a:r>
              <a:rPr lang="en-US" sz="1800"/>
              <a:t> </a:t>
            </a:r>
            <a:r>
              <a:rPr lang="en-US" sz="1800" b="1"/>
              <a:t>question</a:t>
            </a:r>
            <a:r>
              <a:rPr lang="en-US" sz="1800"/>
              <a:t>: How can attackers influence a moving system, and can detection or control defenses react before physical harm occurs?</a:t>
            </a:r>
          </a:p>
          <a:p>
            <a:pPr>
              <a:lnSpc>
                <a:spcPct val="120000"/>
              </a:lnSpc>
            </a:pPr>
            <a:r>
              <a:rPr lang="en-US" sz="1800" b="1"/>
              <a:t>Challenges</a:t>
            </a:r>
            <a:r>
              <a:rPr lang="en-US" sz="1800"/>
              <a:t>: Experiments must remain realistic under motion, distance, weather, and traffic; attacks must obey physical constraints; systems combine many sensors and networks; and defenses must meet real-time deadlines.</a:t>
            </a:r>
          </a:p>
          <a:p>
            <a:pPr>
              <a:lnSpc>
                <a:spcPct val="120000"/>
              </a:lnSpc>
            </a:pPr>
            <a:r>
              <a:rPr lang="en-US" sz="1800" b="1"/>
              <a:t>Findings</a:t>
            </a:r>
            <a:r>
              <a:rPr lang="en-US" sz="1800"/>
              <a:t>: Vehicles expose multiple remote and internal attack paths, and perception systems can be fooled or blinded under some conditions. Physical-consistency checks improve detection, while EV and UAV studies show that protocol deployment and sensor configuration remain weak points.</a:t>
            </a:r>
          </a:p>
          <a:p>
            <a:pPr>
              <a:lnSpc>
                <a:spcPct val="120000"/>
              </a:lnSpc>
            </a:pPr>
            <a:r>
              <a:rPr lang="en-US" sz="1800" b="1"/>
              <a:t>Papers</a:t>
            </a:r>
            <a:r>
              <a:rPr lang="en-US" sz="1800"/>
              <a:t> </a:t>
            </a:r>
            <a:r>
              <a:rPr lang="en-US" sz="1800" b="1"/>
              <a:t>included</a:t>
            </a:r>
            <a:r>
              <a:rPr lang="en-US" sz="1800"/>
              <a:t>: 7.</a:t>
            </a:r>
          </a:p>
        </p:txBody>
      </p:sp>
    </p:spTree>
    <p:extLst>
      <p:ext uri="{BB962C8B-B14F-4D97-AF65-F5344CB8AC3E}">
        <p14:creationId xmlns:p14="http://schemas.microsoft.com/office/powerpoint/2010/main" val="16301738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3BC64B-9347-ADB2-DE1C-18FF5F60D7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4A044C-7375-C3FD-1317-63150AFFE5E1}"/>
              </a:ext>
            </a:extLst>
          </p:cNvPr>
          <p:cNvSpPr>
            <a:spLocks noGrp="1"/>
          </p:cNvSpPr>
          <p:nvPr>
            <p:ph type="title"/>
          </p:nvPr>
        </p:nvSpPr>
        <p:spPr/>
        <p:txBody>
          <a:bodyPr>
            <a:noAutofit/>
          </a:bodyPr>
          <a:lstStyle/>
          <a:p>
            <a:r>
              <a:rPr lang="en-US" sz="3200"/>
              <a:t>GROUP 15: Robotics &amp; Humanoid Robot Security</a:t>
            </a:r>
          </a:p>
        </p:txBody>
      </p:sp>
      <p:sp>
        <p:nvSpPr>
          <p:cNvPr id="3" name="Content Placeholder 2">
            <a:extLst>
              <a:ext uri="{FF2B5EF4-FFF2-40B4-BE49-F238E27FC236}">
                <a16:creationId xmlns:a16="http://schemas.microsoft.com/office/drawing/2014/main" id="{D00C0836-789C-CB05-2450-8E75ADE7B879}"/>
              </a:ext>
            </a:extLst>
          </p:cNvPr>
          <p:cNvSpPr>
            <a:spLocks noGrp="1"/>
          </p:cNvSpPr>
          <p:nvPr>
            <p:ph idx="1"/>
          </p:nvPr>
        </p:nvSpPr>
        <p:spPr/>
        <p:txBody>
          <a:bodyPr>
            <a:normAutofit fontScale="92500" lnSpcReduction="20000"/>
          </a:bodyPr>
          <a:lstStyle/>
          <a:p>
            <a:pPr>
              <a:lnSpc>
                <a:spcPct val="120000"/>
              </a:lnSpc>
            </a:pPr>
            <a:r>
              <a:rPr lang="en-US" sz="1800" b="1"/>
              <a:t>Motivation</a:t>
            </a:r>
            <a:r>
              <a:rPr lang="en-US" sz="1800"/>
              <a:t>: Robots combine software, networking, AI, sensors, and powerful actuators near people. A mistake or malicious command can become a physical action, making ordinary cybersecurity failures safety problems.</a:t>
            </a:r>
          </a:p>
          <a:p>
            <a:pPr>
              <a:lnSpc>
                <a:spcPct val="120000"/>
              </a:lnSpc>
            </a:pPr>
            <a:r>
              <a:rPr lang="en-US" sz="1800" b="1"/>
              <a:t>Research</a:t>
            </a:r>
            <a:r>
              <a:rPr lang="en-US" sz="1800"/>
              <a:t> </a:t>
            </a:r>
            <a:r>
              <a:rPr lang="en-US" sz="1800" b="1"/>
              <a:t>question</a:t>
            </a:r>
            <a:r>
              <a:rPr lang="en-US" sz="1800"/>
              <a:t>: Where should a robot enforce trust and safety when high-level AI, middleware, sensors, shared coordination, and low-level control may disagree?</a:t>
            </a:r>
          </a:p>
          <a:p>
            <a:pPr>
              <a:lnSpc>
                <a:spcPct val="120000"/>
              </a:lnSpc>
            </a:pPr>
            <a:r>
              <a:rPr lang="en-US" sz="1800" b="1"/>
              <a:t>Challenges</a:t>
            </a:r>
            <a:r>
              <a:rPr lang="en-US" sz="1800"/>
              <a:t>: Robot platforms differ widely; ROS2 and DDS configurations are complex; language-model commands are difficult to constrain; multi-robot systems trust shared state; and realistic safety testing can be dangerous.</a:t>
            </a:r>
          </a:p>
          <a:p>
            <a:pPr>
              <a:lnSpc>
                <a:spcPct val="120000"/>
              </a:lnSpc>
            </a:pPr>
            <a:r>
              <a:rPr lang="en-US" sz="1800" b="1"/>
              <a:t>Findings</a:t>
            </a:r>
            <a:r>
              <a:rPr lang="en-US" sz="1800"/>
              <a:t>: Middleware protections can be misconfigured or incomplete, language-model jailbreaks can lead to unsafe actions, and false shared information can change fleet behavior. Robots need independent, low-level safety enforcement in addition to secure AI and networking.</a:t>
            </a:r>
          </a:p>
          <a:p>
            <a:pPr>
              <a:lnSpc>
                <a:spcPct val="120000"/>
              </a:lnSpc>
            </a:pPr>
            <a:r>
              <a:rPr lang="en-US" sz="1800" b="1"/>
              <a:t>Papers</a:t>
            </a:r>
            <a:r>
              <a:rPr lang="en-US" sz="1800"/>
              <a:t> </a:t>
            </a:r>
            <a:r>
              <a:rPr lang="en-US" sz="1800" b="1"/>
              <a:t>included</a:t>
            </a:r>
            <a:r>
              <a:rPr lang="en-US" sz="1800"/>
              <a:t>: 5.</a:t>
            </a:r>
          </a:p>
        </p:txBody>
      </p:sp>
    </p:spTree>
    <p:extLst>
      <p:ext uri="{BB962C8B-B14F-4D97-AF65-F5344CB8AC3E}">
        <p14:creationId xmlns:p14="http://schemas.microsoft.com/office/powerpoint/2010/main" val="28405195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55A468C-829F-7775-E870-AC753EA05F6F}"/>
              </a:ext>
            </a:extLst>
          </p:cNvPr>
          <p:cNvSpPr>
            <a:spLocks noGrp="1"/>
          </p:cNvSpPr>
          <p:nvPr>
            <p:ph type="ctrTitle"/>
          </p:nvPr>
        </p:nvSpPr>
        <p:spPr/>
        <p:txBody>
          <a:bodyPr/>
          <a:lstStyle/>
          <a:p>
            <a:r>
              <a:rPr lang="en-KR"/>
              <a:t>Thank you</a:t>
            </a:r>
          </a:p>
        </p:txBody>
      </p:sp>
      <p:sp>
        <p:nvSpPr>
          <p:cNvPr id="5" name="Subtitle 4">
            <a:extLst>
              <a:ext uri="{FF2B5EF4-FFF2-40B4-BE49-F238E27FC236}">
                <a16:creationId xmlns:a16="http://schemas.microsoft.com/office/drawing/2014/main" id="{D8A84A7F-AAAF-2DC9-FFE0-A2D977A35C4A}"/>
              </a:ext>
            </a:extLst>
          </p:cNvPr>
          <p:cNvSpPr>
            <a:spLocks noGrp="1"/>
          </p:cNvSpPr>
          <p:nvPr>
            <p:ph type="subTitle" idx="1"/>
          </p:nvPr>
        </p:nvSpPr>
        <p:spPr/>
        <p:txBody>
          <a:bodyPr/>
          <a:lstStyle/>
          <a:p>
            <a:endParaRPr lang="en-KR"/>
          </a:p>
        </p:txBody>
      </p:sp>
    </p:spTree>
    <p:extLst>
      <p:ext uri="{BB962C8B-B14F-4D97-AF65-F5344CB8AC3E}">
        <p14:creationId xmlns:p14="http://schemas.microsoft.com/office/powerpoint/2010/main" val="242427443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198</TotalTime>
  <Words>3184</Words>
  <Application>Microsoft Macintosh PowerPoint</Application>
  <PresentationFormat>On-screen Show (4:3)</PresentationFormat>
  <Paragraphs>192</Paragraphs>
  <Slides>28</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Aptos</vt:lpstr>
      <vt:lpstr>Aptos Display</vt:lpstr>
      <vt:lpstr>Arial</vt:lpstr>
      <vt:lpstr>Office Theme</vt:lpstr>
      <vt:lpstr>Advanced Topics in Cybersecurity</vt:lpstr>
      <vt:lpstr>What’s happening in cybersecurity</vt:lpstr>
      <vt:lpstr>What’s happening in cybersecurity</vt:lpstr>
      <vt:lpstr>What’s happening in cybersecurity</vt:lpstr>
      <vt:lpstr>What’s happening in cybersecurity</vt:lpstr>
      <vt:lpstr>What’s happening in cybersecurity</vt:lpstr>
      <vt:lpstr>What’s happening in cybersecurity</vt:lpstr>
      <vt:lpstr>Reading list</vt:lpstr>
      <vt:lpstr>Presentation structure</vt:lpstr>
      <vt:lpstr>Slides that help the audience think</vt:lpstr>
      <vt:lpstr>Verbal presentation</vt:lpstr>
      <vt:lpstr>Topics (paper groups)</vt:lpstr>
      <vt:lpstr>Group 1: Prompt Injection and LLM Application Attacks</vt:lpstr>
      <vt:lpstr>GROUP 2: Jailbreaking &amp; Automated Red-Teaming</vt:lpstr>
      <vt:lpstr>GROUP 3: Membership Inference, Data Extraction &amp; Privacy Attacks on ML</vt:lpstr>
      <vt:lpstr>GROUP 4: Model Extraction &amp; Intellectual Property Theft</vt:lpstr>
      <vt:lpstr>GROUP 5: Backdoors, Data Poisoning &amp; the ML Supply Chain</vt:lpstr>
      <vt:lpstr>GROUP 6: Adversarial Robustness, Certified Defenses &amp; Reproducibility</vt:lpstr>
      <vt:lpstr>GROUP 7: AI for Offensive Security—Automated Pentesting &amp; Vulnerability Discovery</vt:lpstr>
      <vt:lpstr>GROUP 8: Hardware Security &amp; Side Channels</vt:lpstr>
      <vt:lpstr>GROUP 9: Watermarking, Deepfakes &amp; AI-Generated-Content Provenance</vt:lpstr>
      <vt:lpstr>GROUP 10: Network &amp; Web Security</vt:lpstr>
      <vt:lpstr>GROUP 11: Applied Cryptography &amp; Secure Protocols</vt:lpstr>
      <vt:lpstr>GROUP 12: Systems &amp; Binary Exploitation</vt:lpstr>
      <vt:lpstr>GROUP 13: Usable Security, Human Factors &amp; Internet Measurement</vt:lpstr>
      <vt:lpstr>GROUP 14: Automotive, Mobility &amp; Unmanned Systems Security</vt:lpstr>
      <vt:lpstr>GROUP 15: Robotics &amp; Humanoid Robot Security</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Minho Shin</dc:creator>
  <cp:lastModifiedBy>Minho Shin</cp:lastModifiedBy>
  <cp:revision>6</cp:revision>
  <dcterms:created xsi:type="dcterms:W3CDTF">2026-09-08T15:16:39Z</dcterms:created>
  <dcterms:modified xsi:type="dcterms:W3CDTF">2026-09-08T18:34:47Z</dcterms:modified>
</cp:coreProperties>
</file>