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4" r:id="rId28"/>
    <p:sldId id="285" r:id="rId29"/>
    <p:sldId id="286" r:id="rId30"/>
    <p:sldId id="287" r:id="rId3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292" y="1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1 · 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과목"/>
          <p:cNvSpPr>
            <a:spLocks noGrp="1"/>
          </p:cNvSpPr>
          <p:nvPr>
            <p:ph type="body" idx="1"/>
          </p:nvPr>
        </p:nvSpPr>
        <p:spPr>
          <a:xfrm>
            <a:off x="609600" y="457200"/>
            <a:ext cx="809625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컴퓨터보안특론 · 논문 리뷰</a:t>
            </a:r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572500" y="457200"/>
            <a:ext cx="300990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T01 · 표지</a:t>
            </a:r>
          </a:p>
        </p:txBody>
      </p:sp>
      <p:sp>
        <p:nvSpPr>
          <p:cNvPr id="4" name="논문 제목"/>
          <p:cNvSpPr>
            <a:spLocks noGrp="1"/>
          </p:cNvSpPr>
          <p:nvPr>
            <p:ph type="title"/>
          </p:nvPr>
        </p:nvSpPr>
        <p:spPr>
          <a:xfrm>
            <a:off x="609600" y="1647825"/>
            <a:ext cx="10972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[Main Paper Title]</a:t>
            </a:r>
          </a:p>
          <a:p>
            <a:pPr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[Subtitle, if needed]</a:t>
            </a:r>
          </a:p>
        </p:txBody>
      </p:sp>
      <p:sp>
        <p:nvSpPr>
          <p:cNvPr id="5" name="국문 제목 또는 부제"/>
          <p:cNvSpPr>
            <a:spLocks noGrp="1"/>
          </p:cNvSpPr>
          <p:nvPr>
            <p:ph type="body" idx="11"/>
          </p:nvPr>
        </p:nvSpPr>
        <p:spPr>
          <a:xfrm>
            <a:off x="609600" y="3390900"/>
            <a:ext cx="109728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[국문 제목 또는 부제 · 필요할 때 사용]</a:t>
            </a:r>
          </a:p>
        </p:txBody>
      </p:sp>
      <p:sp>
        <p:nvSpPr>
          <p:cNvPr id="6" name="주 논문 서지정보"/>
          <p:cNvSpPr>
            <a:spLocks noGrp="1"/>
          </p:cNvSpPr>
          <p:nvPr>
            <p:ph type="body" idx="12"/>
          </p:nvPr>
        </p:nvSpPr>
        <p:spPr>
          <a:xfrm>
            <a:off x="609600" y="4181475"/>
            <a:ext cx="1057275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[Authors]</a:t>
            </a:r>
          </a:p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[Conference / Journal], [Year]</a:t>
            </a:r>
          </a:p>
        </p:txBody>
      </p:sp>
      <p:sp>
        <p:nvSpPr>
          <p:cNvPr id="7" name="발표 정보"/>
          <p:cNvSpPr>
            <a:spLocks noGrp="1"/>
          </p:cNvSpPr>
          <p:nvPr>
            <p:ph type="body" idx="13"/>
          </p:nvPr>
        </p:nvSpPr>
        <p:spPr>
          <a:xfrm>
            <a:off x="609600" y="5257800"/>
            <a:ext cx="10001250" cy="666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[발표자]   [소속 / 연구실]</a:t>
            </a:r>
          </a:p>
          <a:p>
            <a:pPr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[발표일]</a:t>
            </a:r>
          </a:p>
        </p:txBody>
      </p:sp>
      <p:sp>
        <p:nvSpPr>
          <p:cNvPr id="8" name="초안 상태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공통 템플릿 v02 · 검토용 초안</a:t>
            </a:r>
          </a:p>
        </p:txBody>
      </p:sp>
      <p:sp>
        <p:nvSpPr>
          <p:cNvPr id="9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D17E18F6-0EC3-569E-A200-E35E5B4BC1DE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2 · 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Overview</a:t>
            </a:r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T02 · 목차</a:t>
            </a:r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목차</a:t>
            </a:r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[주 논문: 저자, 연도]</a:t>
            </a:r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F736FED3-F94F-5C4A-8A24-A8AC22EC4F8D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목차 번호 0"/>
          <p:cNvSpPr>
            <a:spLocks noGrp="1"/>
          </p:cNvSpPr>
          <p:nvPr>
            <p:ph type="body" idx="11"/>
          </p:nvPr>
        </p:nvSpPr>
        <p:spPr>
          <a:xfrm>
            <a:off x="609600" y="1685925"/>
            <a:ext cx="857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8" name="목차 항목 0"/>
          <p:cNvSpPr>
            <a:spLocks noGrp="1"/>
          </p:cNvSpPr>
          <p:nvPr>
            <p:ph type="body" idx="12"/>
          </p:nvPr>
        </p:nvSpPr>
        <p:spPr>
          <a:xfrm>
            <a:off x="1638300" y="1685925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Motivation</a:t>
            </a:r>
          </a:p>
        </p:txBody>
      </p:sp>
      <p:sp>
        <p:nvSpPr>
          <p:cNvPr id="9" name="발표 소제목 0"/>
          <p:cNvSpPr>
            <a:spLocks noGrp="1"/>
          </p:cNvSpPr>
          <p:nvPr>
            <p:ph type="body" idx="13"/>
          </p:nvPr>
        </p:nvSpPr>
        <p:spPr>
          <a:xfrm>
            <a:off x="6172200" y="1704975"/>
            <a:ext cx="5410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[논문에 맞게 정한 소제목]</a:t>
            </a:r>
          </a:p>
        </p:txBody>
      </p:sp>
      <p:sp>
        <p:nvSpPr>
          <p:cNvPr id="10" name="목차 번호 1"/>
          <p:cNvSpPr>
            <a:spLocks noGrp="1"/>
          </p:cNvSpPr>
          <p:nvPr>
            <p:ph type="body" idx="14"/>
          </p:nvPr>
        </p:nvSpPr>
        <p:spPr>
          <a:xfrm>
            <a:off x="609600" y="2266950"/>
            <a:ext cx="857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1" name="목차 항목 1"/>
          <p:cNvSpPr>
            <a:spLocks noGrp="1"/>
          </p:cNvSpPr>
          <p:nvPr>
            <p:ph type="body" idx="15"/>
          </p:nvPr>
        </p:nvSpPr>
        <p:spPr>
          <a:xfrm>
            <a:off x="1638300" y="226695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Problem</a:t>
            </a:r>
          </a:p>
        </p:txBody>
      </p:sp>
      <p:sp>
        <p:nvSpPr>
          <p:cNvPr id="12" name="발표 소제목 1"/>
          <p:cNvSpPr>
            <a:spLocks noGrp="1"/>
          </p:cNvSpPr>
          <p:nvPr>
            <p:ph type="body" idx="16"/>
          </p:nvPr>
        </p:nvSpPr>
        <p:spPr>
          <a:xfrm>
            <a:off x="6172200" y="2286000"/>
            <a:ext cx="5410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[논문에 맞게 정한 소제목]</a:t>
            </a:r>
          </a:p>
        </p:txBody>
      </p:sp>
      <p:sp>
        <p:nvSpPr>
          <p:cNvPr id="13" name="목차 번호 2"/>
          <p:cNvSpPr>
            <a:spLocks noGrp="1"/>
          </p:cNvSpPr>
          <p:nvPr>
            <p:ph type="body" idx="17"/>
          </p:nvPr>
        </p:nvSpPr>
        <p:spPr>
          <a:xfrm>
            <a:off x="609600" y="2847975"/>
            <a:ext cx="857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4" name="목차 항목 2"/>
          <p:cNvSpPr>
            <a:spLocks noGrp="1"/>
          </p:cNvSpPr>
          <p:nvPr>
            <p:ph type="body" idx="18"/>
          </p:nvPr>
        </p:nvSpPr>
        <p:spPr>
          <a:xfrm>
            <a:off x="1638300" y="2847975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Related work</a:t>
            </a:r>
          </a:p>
        </p:txBody>
      </p:sp>
      <p:sp>
        <p:nvSpPr>
          <p:cNvPr id="15" name="발표 소제목 2"/>
          <p:cNvSpPr>
            <a:spLocks noGrp="1"/>
          </p:cNvSpPr>
          <p:nvPr>
            <p:ph type="body" idx="19"/>
          </p:nvPr>
        </p:nvSpPr>
        <p:spPr>
          <a:xfrm>
            <a:off x="6172200" y="2867025"/>
            <a:ext cx="5410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[논문에 맞게 정한 소제목]</a:t>
            </a:r>
          </a:p>
        </p:txBody>
      </p:sp>
      <p:sp>
        <p:nvSpPr>
          <p:cNvPr id="16" name="목차 번호 3"/>
          <p:cNvSpPr>
            <a:spLocks noGrp="1"/>
          </p:cNvSpPr>
          <p:nvPr>
            <p:ph type="body" idx="20"/>
          </p:nvPr>
        </p:nvSpPr>
        <p:spPr>
          <a:xfrm>
            <a:off x="609600" y="3429000"/>
            <a:ext cx="857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7" name="목차 항목 3"/>
          <p:cNvSpPr>
            <a:spLocks noGrp="1"/>
          </p:cNvSpPr>
          <p:nvPr>
            <p:ph type="body" idx="21"/>
          </p:nvPr>
        </p:nvSpPr>
        <p:spPr>
          <a:xfrm>
            <a:off x="1638300" y="3429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Method</a:t>
            </a:r>
          </a:p>
        </p:txBody>
      </p:sp>
      <p:sp>
        <p:nvSpPr>
          <p:cNvPr id="18" name="발표 소제목 3"/>
          <p:cNvSpPr>
            <a:spLocks noGrp="1"/>
          </p:cNvSpPr>
          <p:nvPr>
            <p:ph type="body" idx="22"/>
          </p:nvPr>
        </p:nvSpPr>
        <p:spPr>
          <a:xfrm>
            <a:off x="6172200" y="3448050"/>
            <a:ext cx="5410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[논문에 맞게 정한 소제목]</a:t>
            </a:r>
          </a:p>
        </p:txBody>
      </p:sp>
      <p:sp>
        <p:nvSpPr>
          <p:cNvPr id="19" name="목차 번호 4"/>
          <p:cNvSpPr>
            <a:spLocks noGrp="1"/>
          </p:cNvSpPr>
          <p:nvPr>
            <p:ph type="body" idx="23"/>
          </p:nvPr>
        </p:nvSpPr>
        <p:spPr>
          <a:xfrm>
            <a:off x="609600" y="4010025"/>
            <a:ext cx="857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05</a:t>
            </a:r>
          </a:p>
        </p:txBody>
      </p:sp>
      <p:sp>
        <p:nvSpPr>
          <p:cNvPr id="20" name="목차 항목 4"/>
          <p:cNvSpPr>
            <a:spLocks noGrp="1"/>
          </p:cNvSpPr>
          <p:nvPr>
            <p:ph type="body" idx="24"/>
          </p:nvPr>
        </p:nvSpPr>
        <p:spPr>
          <a:xfrm>
            <a:off x="1638300" y="4010025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Evaluation</a:t>
            </a:r>
          </a:p>
        </p:txBody>
      </p:sp>
      <p:sp>
        <p:nvSpPr>
          <p:cNvPr id="21" name="발표 소제목 4"/>
          <p:cNvSpPr>
            <a:spLocks noGrp="1"/>
          </p:cNvSpPr>
          <p:nvPr>
            <p:ph type="body" idx="25"/>
          </p:nvPr>
        </p:nvSpPr>
        <p:spPr>
          <a:xfrm>
            <a:off x="6172200" y="4029075"/>
            <a:ext cx="5410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[논문에 맞게 정한 소제목]</a:t>
            </a:r>
          </a:p>
        </p:txBody>
      </p:sp>
      <p:sp>
        <p:nvSpPr>
          <p:cNvPr id="22" name="목차 번호 5"/>
          <p:cNvSpPr>
            <a:spLocks noGrp="1"/>
          </p:cNvSpPr>
          <p:nvPr>
            <p:ph type="body" idx="26"/>
          </p:nvPr>
        </p:nvSpPr>
        <p:spPr>
          <a:xfrm>
            <a:off x="609600" y="4591050"/>
            <a:ext cx="857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06</a:t>
            </a:r>
          </a:p>
        </p:txBody>
      </p:sp>
      <p:sp>
        <p:nvSpPr>
          <p:cNvPr id="23" name="목차 항목 5"/>
          <p:cNvSpPr>
            <a:spLocks noGrp="1"/>
          </p:cNvSpPr>
          <p:nvPr>
            <p:ph type="body" idx="27"/>
          </p:nvPr>
        </p:nvSpPr>
        <p:spPr>
          <a:xfrm>
            <a:off x="1638300" y="459105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Contribution</a:t>
            </a:r>
          </a:p>
        </p:txBody>
      </p:sp>
      <p:sp>
        <p:nvSpPr>
          <p:cNvPr id="24" name="발표 소제목 5"/>
          <p:cNvSpPr>
            <a:spLocks noGrp="1"/>
          </p:cNvSpPr>
          <p:nvPr>
            <p:ph type="body" idx="28"/>
          </p:nvPr>
        </p:nvSpPr>
        <p:spPr>
          <a:xfrm>
            <a:off x="6172200" y="4610100"/>
            <a:ext cx="5410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[논문에 맞게 정한 소제목]</a:t>
            </a:r>
          </a:p>
        </p:txBody>
      </p:sp>
      <p:sp>
        <p:nvSpPr>
          <p:cNvPr id="25" name="목차 번호 6"/>
          <p:cNvSpPr>
            <a:spLocks noGrp="1"/>
          </p:cNvSpPr>
          <p:nvPr>
            <p:ph type="body" idx="29"/>
          </p:nvPr>
        </p:nvSpPr>
        <p:spPr>
          <a:xfrm>
            <a:off x="609600" y="5172075"/>
            <a:ext cx="857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07</a:t>
            </a:r>
          </a:p>
        </p:txBody>
      </p:sp>
      <p:sp>
        <p:nvSpPr>
          <p:cNvPr id="26" name="목차 항목 6"/>
          <p:cNvSpPr>
            <a:spLocks noGrp="1"/>
          </p:cNvSpPr>
          <p:nvPr>
            <p:ph type="body" idx="30"/>
          </p:nvPr>
        </p:nvSpPr>
        <p:spPr>
          <a:xfrm>
            <a:off x="1638300" y="5172075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Future work</a:t>
            </a:r>
          </a:p>
        </p:txBody>
      </p:sp>
      <p:sp>
        <p:nvSpPr>
          <p:cNvPr id="27" name="발표 소제목 6"/>
          <p:cNvSpPr>
            <a:spLocks noGrp="1"/>
          </p:cNvSpPr>
          <p:nvPr>
            <p:ph type="body" idx="31"/>
          </p:nvPr>
        </p:nvSpPr>
        <p:spPr>
          <a:xfrm>
            <a:off x="6172200" y="5191125"/>
            <a:ext cx="5410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[논문에 맞게 정한 소제목]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3 · 자유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[리뷰 항목]</a:t>
            </a:r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T03 · 자유 본문</a:t>
            </a:r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[슬라이드 제목]</a:t>
            </a:r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[1, §X, Fig. Y]</a:t>
            </a:r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86FA95FB-4026-5E9F-9454-2D4587CF1F60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핵심 문장"/>
          <p:cNvSpPr>
            <a:spLocks noGrp="1"/>
          </p:cNvSpPr>
          <p:nvPr>
            <p:ph type="body" idx="11"/>
          </p:nvPr>
        </p:nvSpPr>
        <p:spPr>
          <a:xfrm>
            <a:off x="609600" y="1724025"/>
            <a:ext cx="10972800" cy="6000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[이 슬라이드에서 전달할 핵심 문장]</a:t>
            </a:r>
          </a:p>
        </p:txBody>
      </p:sp>
      <p:sp>
        <p:nvSpPr>
          <p:cNvPr id="8" name="자유 본문"/>
          <p:cNvSpPr>
            <a:spLocks noGrp="1"/>
          </p:cNvSpPr>
          <p:nvPr>
            <p:ph type="body" idx="12"/>
          </p:nvPr>
        </p:nvSpPr>
        <p:spPr>
          <a:xfrm>
            <a:off x="609600" y="2743200"/>
            <a:ext cx="10972800" cy="2590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[필요한 배경이나 설명을 이 영역에 배치합니다.</a:t>
            </a: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한국어 문장과 Technical term을 함께 사용할 수 있습니다.]</a:t>
            </a: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3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[추가 설명, 근거 또는 조건이 필요하면 아래에 이어 씁니다.]</a:t>
            </a:r>
          </a:p>
        </p:txBody>
      </p:sp>
      <p:sp>
        <p:nvSpPr>
          <p:cNvPr id="9" name="조건 또는 보조 설명"/>
          <p:cNvSpPr>
            <a:spLocks noGrp="1"/>
          </p:cNvSpPr>
          <p:nvPr>
            <p:ph type="body" idx="13"/>
          </p:nvPr>
        </p:nvSpPr>
        <p:spPr>
          <a:xfrm>
            <a:off x="609600" y="5629275"/>
            <a:ext cx="10972800" cy="3524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[조건 또는 짧은 보조 설명 · 필요할 때 사용]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4 · 자료 전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[리뷰 항목]</a:t>
            </a:r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T04 · 자료 전체</a:t>
            </a:r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[슬라이드 제목]</a:t>
            </a:r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[1, §X, Fig. Y]</a:t>
            </a:r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6BCEB535-A4E3-5221-99A1-B96BC0146DB8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전체 자료"/>
          <p:cNvSpPr>
            <a:spLocks noGrp="1"/>
          </p:cNvSpPr>
          <p:nvPr>
            <p:ph idx="11"/>
          </p:nvPr>
        </p:nvSpPr>
        <p:spPr>
          <a:xfrm>
            <a:off x="781050" y="1733550"/>
            <a:ext cx="10629900" cy="410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[원문 Figure / Table / Diagram]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5 · 자료 + 하단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[리뷰 항목]</a:t>
            </a:r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T05 · 자료 + 하단 설명</a:t>
            </a:r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[슬라이드 제목]</a:t>
            </a:r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[1, §X, Fig. Y]</a:t>
            </a:r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53DF350A-FB08-5BD7-8B4D-4BAAB59E2923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주요 자료"/>
          <p:cNvSpPr>
            <a:spLocks noGrp="1"/>
          </p:cNvSpPr>
          <p:nvPr>
            <p:ph idx="11"/>
          </p:nvPr>
        </p:nvSpPr>
        <p:spPr>
          <a:xfrm>
            <a:off x="781050" y="1733550"/>
            <a:ext cx="10629900" cy="3067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[원문 Figure / Table]</a:t>
            </a:r>
          </a:p>
        </p:txBody>
      </p:sp>
      <p:sp>
        <p:nvSpPr>
          <p:cNvPr id="8" name="하단 설명"/>
          <p:cNvSpPr>
            <a:spLocks noGrp="1"/>
          </p:cNvSpPr>
          <p:nvPr>
            <p:ph type="body" idx="12"/>
          </p:nvPr>
        </p:nvSpPr>
        <p:spPr>
          <a:xfrm>
            <a:off x="609600" y="5219700"/>
            <a:ext cx="10972800" cy="752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[자료의 핵심 관찰 또는 설명]</a:t>
            </a:r>
          </a:p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[해석에 필요한 조건 · 필요할 때 사용]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6 · 자료 + 옆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[리뷰 항목]</a:t>
            </a:r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T06 · 자료 + 옆 설명</a:t>
            </a:r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[슬라이드 제목]</a:t>
            </a:r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[1, §X, Fig. Y]</a:t>
            </a:r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DD2B030F-6394-5EAF-B11F-8E7F3F4B2F4E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큰 자료"/>
          <p:cNvSpPr>
            <a:spLocks noGrp="1"/>
          </p:cNvSpPr>
          <p:nvPr>
            <p:ph idx="11"/>
          </p:nvPr>
        </p:nvSpPr>
        <p:spPr>
          <a:xfrm>
            <a:off x="781050" y="1819275"/>
            <a:ext cx="7372350" cy="3952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[원문 Figure / Table]</a:t>
            </a:r>
          </a:p>
        </p:txBody>
      </p:sp>
      <p:sp>
        <p:nvSpPr>
          <p:cNvPr id="8" name="해설 제목"/>
          <p:cNvSpPr>
            <a:spLocks noGrp="1"/>
          </p:cNvSpPr>
          <p:nvPr>
            <p:ph type="body" idx="12"/>
          </p:nvPr>
        </p:nvSpPr>
        <p:spPr>
          <a:xfrm>
            <a:off x="8839200" y="1762125"/>
            <a:ext cx="2743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[짧은 해설]</a:t>
            </a:r>
          </a:p>
        </p:txBody>
      </p:sp>
      <p:sp>
        <p:nvSpPr>
          <p:cNvPr id="9" name="해설"/>
          <p:cNvSpPr>
            <a:spLocks noGrp="1"/>
          </p:cNvSpPr>
          <p:nvPr>
            <p:ph type="body" idx="13"/>
          </p:nvPr>
        </p:nvSpPr>
        <p:spPr>
          <a:xfrm>
            <a:off x="8839200" y="2390775"/>
            <a:ext cx="2743200" cy="2000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[자료에서 볼 부분]</a:t>
            </a:r>
          </a:p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2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[핵심 설명]</a:t>
            </a:r>
          </a:p>
        </p:txBody>
      </p:sp>
      <p:sp>
        <p:nvSpPr>
          <p:cNvPr id="10" name="조건"/>
          <p:cNvSpPr>
            <a:spLocks noGrp="1"/>
          </p:cNvSpPr>
          <p:nvPr>
            <p:ph type="body" idx="14"/>
          </p:nvPr>
        </p:nvSpPr>
        <p:spPr>
          <a:xfrm>
            <a:off x="8839200" y="4819650"/>
            <a:ext cx="2743200" cy="1000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[필수 조건 또는</a:t>
            </a:r>
          </a:p>
          <a:p>
            <a:pPr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보조 설명]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7 · 세로 자료 +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[리뷰 항목]</a:t>
            </a:r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T07 · 세로 자료 + 설명</a:t>
            </a:r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[슬라이드 제목]</a:t>
            </a:r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[1, §X, Fig. Y]</a:t>
            </a:r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F5B7D6D6-AC4B-59BE-9C4C-7E19E38F9AC1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세로 자료"/>
          <p:cNvSpPr>
            <a:spLocks noGrp="1"/>
          </p:cNvSpPr>
          <p:nvPr>
            <p:ph idx="11"/>
          </p:nvPr>
        </p:nvSpPr>
        <p:spPr>
          <a:xfrm>
            <a:off x="1047750" y="1809750"/>
            <a:ext cx="3086100" cy="398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[세로형 자료]</a:t>
            </a:r>
          </a:p>
        </p:txBody>
      </p:sp>
      <p:sp>
        <p:nvSpPr>
          <p:cNvPr id="8" name="설명 제목"/>
          <p:cNvSpPr>
            <a:spLocks noGrp="1"/>
          </p:cNvSpPr>
          <p:nvPr>
            <p:ph type="body" idx="12"/>
          </p:nvPr>
        </p:nvSpPr>
        <p:spPr>
          <a:xfrm>
            <a:off x="5067300" y="1743075"/>
            <a:ext cx="651510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[설명 제목]</a:t>
            </a:r>
          </a:p>
        </p:txBody>
      </p:sp>
      <p:sp>
        <p:nvSpPr>
          <p:cNvPr id="9" name="설명 본문"/>
          <p:cNvSpPr>
            <a:spLocks noGrp="1"/>
          </p:cNvSpPr>
          <p:nvPr>
            <p:ph type="body" idx="13"/>
          </p:nvPr>
        </p:nvSpPr>
        <p:spPr>
          <a:xfrm>
            <a:off x="5067300" y="2505075"/>
            <a:ext cx="6515100" cy="2933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[자료와 연결되는 핵심 설명]</a:t>
            </a: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3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[필요한 세부 설명 또는 근거]</a:t>
            </a: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3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[자료를 해석하는 데 필요한 조건]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8 · 두 자료 나란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[리뷰 항목]</a:t>
            </a:r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T08 · 두 자료 나란히</a:t>
            </a:r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[슬라이드 제목]</a:t>
            </a:r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[1, §X, Fig. Y]</a:t>
            </a:r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154D3175-8039-56A8-9F20-C9C561641C52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자료 A"/>
          <p:cNvSpPr>
            <a:spLocks noGrp="1"/>
          </p:cNvSpPr>
          <p:nvPr>
            <p:ph idx="11"/>
          </p:nvPr>
        </p:nvSpPr>
        <p:spPr>
          <a:xfrm>
            <a:off x="781050" y="1809750"/>
            <a:ext cx="4914900" cy="3362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[자료 A]</a:t>
            </a:r>
          </a:p>
        </p:txBody>
      </p:sp>
      <p:sp>
        <p:nvSpPr>
          <p:cNvPr id="8" name="자료 B"/>
          <p:cNvSpPr>
            <a:spLocks noGrp="1"/>
          </p:cNvSpPr>
          <p:nvPr>
            <p:ph idx="12"/>
          </p:nvPr>
        </p:nvSpPr>
        <p:spPr>
          <a:xfrm>
            <a:off x="6496050" y="1809750"/>
            <a:ext cx="4914900" cy="3362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[자료 B]</a:t>
            </a:r>
          </a:p>
        </p:txBody>
      </p:sp>
      <p:sp>
        <p:nvSpPr>
          <p:cNvPr id="9" name="자료 A 설명"/>
          <p:cNvSpPr>
            <a:spLocks noGrp="1"/>
          </p:cNvSpPr>
          <p:nvPr>
            <p:ph type="body" idx="13"/>
          </p:nvPr>
        </p:nvSpPr>
        <p:spPr>
          <a:xfrm>
            <a:off x="609600" y="5543550"/>
            <a:ext cx="52578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[자료 A의 짧은 설명]</a:t>
            </a:r>
          </a:p>
        </p:txBody>
      </p:sp>
      <p:sp>
        <p:nvSpPr>
          <p:cNvPr id="10" name="자료 B 설명"/>
          <p:cNvSpPr>
            <a:spLocks noGrp="1"/>
          </p:cNvSpPr>
          <p:nvPr>
            <p:ph type="body" idx="14"/>
          </p:nvPr>
        </p:nvSpPr>
        <p:spPr>
          <a:xfrm>
            <a:off x="6324600" y="5543550"/>
            <a:ext cx="52578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[자료 B의 짧은 설명]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9 · 두 자료 위아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[리뷰 항목]</a:t>
            </a:r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T09 · 두 자료 위아래</a:t>
            </a:r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[슬라이드 제목]</a:t>
            </a:r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[1, §X, Fig. Y]</a:t>
            </a:r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EA22000D-23EB-5DE2-9277-40D2F3E1191C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상단 자료"/>
          <p:cNvSpPr>
            <a:spLocks noGrp="1"/>
          </p:cNvSpPr>
          <p:nvPr>
            <p:ph idx="11"/>
          </p:nvPr>
        </p:nvSpPr>
        <p:spPr>
          <a:xfrm>
            <a:off x="781050" y="1809750"/>
            <a:ext cx="8382000" cy="16097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[가로형 자료 A]</a:t>
            </a:r>
          </a:p>
        </p:txBody>
      </p:sp>
      <p:sp>
        <p:nvSpPr>
          <p:cNvPr id="8" name="하단 자료"/>
          <p:cNvSpPr>
            <a:spLocks noGrp="1"/>
          </p:cNvSpPr>
          <p:nvPr>
            <p:ph idx="12"/>
          </p:nvPr>
        </p:nvSpPr>
        <p:spPr>
          <a:xfrm>
            <a:off x="781050" y="4124325"/>
            <a:ext cx="8382000" cy="16097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[가로형 자료 B]</a:t>
            </a:r>
          </a:p>
        </p:txBody>
      </p:sp>
      <p:sp>
        <p:nvSpPr>
          <p:cNvPr id="9" name="상단 자료 설명"/>
          <p:cNvSpPr>
            <a:spLocks noGrp="1"/>
          </p:cNvSpPr>
          <p:nvPr>
            <p:ph type="body" idx="13"/>
          </p:nvPr>
        </p:nvSpPr>
        <p:spPr>
          <a:xfrm>
            <a:off x="9753600" y="2038350"/>
            <a:ext cx="1828800" cy="1095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[자료 A 설명]</a:t>
            </a:r>
          </a:p>
        </p:txBody>
      </p:sp>
      <p:sp>
        <p:nvSpPr>
          <p:cNvPr id="10" name="하단 자료 설명"/>
          <p:cNvSpPr>
            <a:spLocks noGrp="1"/>
          </p:cNvSpPr>
          <p:nvPr>
            <p:ph type="body" idx="14"/>
          </p:nvPr>
        </p:nvSpPr>
        <p:spPr>
          <a:xfrm>
            <a:off x="9753600" y="4362450"/>
            <a:ext cx="1828800" cy="1095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[자료 B 설명]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10 · 전체 자료 + 부분 확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[리뷰 항목]</a:t>
            </a:r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T10 · 전체 자료 + 부분 확대</a:t>
            </a:r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[슬라이드 제목]</a:t>
            </a:r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[1, §X, Fig. Y]</a:t>
            </a:r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9E882ED3-6AA8-5957-B4B7-CA1F04A5778D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전체 자료"/>
          <p:cNvSpPr>
            <a:spLocks noGrp="1"/>
          </p:cNvSpPr>
          <p:nvPr>
            <p:ph idx="11"/>
          </p:nvPr>
        </p:nvSpPr>
        <p:spPr>
          <a:xfrm>
            <a:off x="781050" y="1819275"/>
            <a:ext cx="6667500" cy="3952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[전체 자료]</a:t>
            </a:r>
          </a:p>
        </p:txBody>
      </p:sp>
      <p:sp>
        <p:nvSpPr>
          <p:cNvPr id="8" name="확대한 자료"/>
          <p:cNvSpPr>
            <a:spLocks noGrp="1"/>
          </p:cNvSpPr>
          <p:nvPr>
            <p:ph idx="12"/>
          </p:nvPr>
        </p:nvSpPr>
        <p:spPr>
          <a:xfrm>
            <a:off x="8248650" y="1819275"/>
            <a:ext cx="3162300" cy="2295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[일부 패널 확대]</a:t>
            </a:r>
          </a:p>
        </p:txBody>
      </p:sp>
      <p:sp>
        <p:nvSpPr>
          <p:cNvPr id="9" name="확대 해설"/>
          <p:cNvSpPr>
            <a:spLocks noGrp="1"/>
          </p:cNvSpPr>
          <p:nvPr>
            <p:ph type="body" idx="13"/>
          </p:nvPr>
        </p:nvSpPr>
        <p:spPr>
          <a:xfrm>
            <a:off x="8077200" y="4572000"/>
            <a:ext cx="3505200" cy="1333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[확대한 부분의 설명]</a:t>
            </a:r>
          </a:p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0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[필요한 조건]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11 ·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[리뷰 항목]</a:t>
            </a:r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T11 · 표</a:t>
            </a:r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[슬라이드 제목]</a:t>
            </a:r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[1, §X, Fig. Y]</a:t>
            </a:r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4209BCEC-5DC6-548F-9134-7CC3C12D2CDC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표"/>
          <p:cNvSpPr>
            <a:spLocks noGrp="1"/>
          </p:cNvSpPr>
          <p:nvPr>
            <p:ph type="tbl" idx="80"/>
          </p:nvPr>
        </p:nvSpPr>
        <p:spPr>
          <a:xfrm>
            <a:off x="609600" y="1724025"/>
            <a:ext cx="10972800" cy="3333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[표 삽입]</a:t>
            </a:r>
          </a:p>
        </p:txBody>
      </p:sp>
      <p:sp>
        <p:nvSpPr>
          <p:cNvPr id="8" name="표 설명"/>
          <p:cNvSpPr>
            <a:spLocks noGrp="1"/>
          </p:cNvSpPr>
          <p:nvPr>
            <p:ph type="body" idx="11"/>
          </p:nvPr>
        </p:nvSpPr>
        <p:spPr>
          <a:xfrm>
            <a:off x="609600" y="5448300"/>
            <a:ext cx="10972800" cy="5429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[표에서 설명할 내용 또는 중요한 조건]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12 · 두 본문 영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[리뷰 항목]</a:t>
            </a:r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T12 · 두 본문 영역</a:t>
            </a:r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[슬라이드 제목]</a:t>
            </a:r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[1, §X, Fig. Y]</a:t>
            </a:r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4B2890EB-1AA2-5C81-87AB-FAABB391198C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왼쪽 소제목"/>
          <p:cNvSpPr>
            <a:spLocks noGrp="1"/>
          </p:cNvSpPr>
          <p:nvPr>
            <p:ph type="body" idx="11"/>
          </p:nvPr>
        </p:nvSpPr>
        <p:spPr>
          <a:xfrm>
            <a:off x="609600" y="1743075"/>
            <a:ext cx="5257800" cy="428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[소제목 A]</a:t>
            </a:r>
          </a:p>
        </p:txBody>
      </p:sp>
      <p:sp>
        <p:nvSpPr>
          <p:cNvPr id="8" name="오른쪽 소제목"/>
          <p:cNvSpPr>
            <a:spLocks noGrp="1"/>
          </p:cNvSpPr>
          <p:nvPr>
            <p:ph type="body" idx="12"/>
          </p:nvPr>
        </p:nvSpPr>
        <p:spPr>
          <a:xfrm>
            <a:off x="6324600" y="1743075"/>
            <a:ext cx="5257800" cy="428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[소제목 B]</a:t>
            </a:r>
          </a:p>
        </p:txBody>
      </p:sp>
      <p:sp>
        <p:nvSpPr>
          <p:cNvPr id="9" name="왼쪽 본문"/>
          <p:cNvSpPr>
            <a:spLocks noGrp="1"/>
          </p:cNvSpPr>
          <p:nvPr>
            <p:ph type="body" idx="13"/>
          </p:nvPr>
        </p:nvSpPr>
        <p:spPr>
          <a:xfrm>
            <a:off x="609600" y="2619375"/>
            <a:ext cx="5257800" cy="2695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[핵심 내용]</a:t>
            </a: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3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[이를 설명하는 근거 또는 조건]</a:t>
            </a:r>
          </a:p>
        </p:txBody>
      </p:sp>
      <p:sp>
        <p:nvSpPr>
          <p:cNvPr id="10" name="오른쪽 본문"/>
          <p:cNvSpPr>
            <a:spLocks noGrp="1"/>
          </p:cNvSpPr>
          <p:nvPr>
            <p:ph type="body" idx="14"/>
          </p:nvPr>
        </p:nvSpPr>
        <p:spPr>
          <a:xfrm>
            <a:off x="6324600" y="2619375"/>
            <a:ext cx="5257800" cy="2695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[핵심 내용]</a:t>
            </a: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3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[이를 설명하는 근거 또는 조건]</a:t>
            </a:r>
          </a:p>
        </p:txBody>
      </p:sp>
      <p:sp>
        <p:nvSpPr>
          <p:cNvPr id="11" name="공통 정리"/>
          <p:cNvSpPr>
            <a:spLocks noGrp="1"/>
          </p:cNvSpPr>
          <p:nvPr>
            <p:ph type="body" idx="15"/>
          </p:nvPr>
        </p:nvSpPr>
        <p:spPr>
          <a:xfrm>
            <a:off x="609600" y="5619750"/>
            <a:ext cx="109728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[두 영역을 연결하는 정리 · 필요할 때 사용]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13 · 참고문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References</a:t>
            </a:r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T13 · 참고문헌</a:t>
            </a:r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참고문헌</a:t>
            </a:r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[본문의 출처 번호와 일치]</a:t>
            </a:r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B24AAFFB-A42A-5C0E-A047-2789CF6CB650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주 논문 구분"/>
          <p:cNvSpPr>
            <a:spLocks noGrp="1"/>
          </p:cNvSpPr>
          <p:nvPr>
            <p:ph type="body" idx="11"/>
          </p:nvPr>
        </p:nvSpPr>
        <p:spPr>
          <a:xfrm>
            <a:off x="609600" y="1704975"/>
            <a:ext cx="109728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주 논문</a:t>
            </a:r>
          </a:p>
        </p:txBody>
      </p:sp>
      <p:sp>
        <p:nvSpPr>
          <p:cNvPr id="8" name="주 논문"/>
          <p:cNvSpPr>
            <a:spLocks noGrp="1"/>
          </p:cNvSpPr>
          <p:nvPr>
            <p:ph type="body" idx="12"/>
          </p:nvPr>
        </p:nvSpPr>
        <p:spPr>
          <a:xfrm>
            <a:off x="609600" y="2247900"/>
            <a:ext cx="109728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[1] [Authors]. [Main paper title].</a:t>
            </a:r>
          </a:p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      [Conference / Journal], [Year]. [DOI 또는 URL]</a:t>
            </a:r>
          </a:p>
        </p:txBody>
      </p:sp>
      <p:sp>
        <p:nvSpPr>
          <p:cNvPr id="9" name="보완 자료 구분"/>
          <p:cNvSpPr>
            <a:spLocks noGrp="1"/>
          </p:cNvSpPr>
          <p:nvPr>
            <p:ph type="body" idx="13"/>
          </p:nvPr>
        </p:nvSpPr>
        <p:spPr>
          <a:xfrm>
            <a:off x="609600" y="3676650"/>
            <a:ext cx="109728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보완 자료 · 필요한 경우</a:t>
            </a:r>
          </a:p>
        </p:txBody>
      </p:sp>
      <p:sp>
        <p:nvSpPr>
          <p:cNvPr id="10" name="보완 자료"/>
          <p:cNvSpPr>
            <a:spLocks noGrp="1"/>
          </p:cNvSpPr>
          <p:nvPr>
            <p:ph type="body" idx="14"/>
          </p:nvPr>
        </p:nvSpPr>
        <p:spPr>
          <a:xfrm>
            <a:off x="609600" y="4248150"/>
            <a:ext cx="10972800" cy="17049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[2] [저자 / 기관]. [제목]. [발표처 / 버전], [연도].</a:t>
            </a:r>
          </a:p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      [DOI 또는 URL], [웹 자료 확인일]</a:t>
            </a:r>
          </a:p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0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[3] [추가 자료의 서지정보]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14 · 도형 연결 예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선택 예시</a:t>
            </a:r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T14 · 도형 연결 예시</a:t>
            </a:r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[슬라이드 제목]</a:t>
            </a:r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[1, §X, Fig. Y]</a:t>
            </a:r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A3799675-F7AC-531F-B5D2-DC160B5F3E19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예시 안내"/>
          <p:cNvSpPr>
            <a:spLocks noGrp="1"/>
          </p:cNvSpPr>
          <p:nvPr>
            <p:ph type="body" idx="11"/>
          </p:nvPr>
        </p:nvSpPr>
        <p:spPr>
          <a:xfrm>
            <a:off x="609600" y="1695450"/>
            <a:ext cx="109728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도형과 연결선의 편집 예시 · 필요한 경우에만 사용</a:t>
            </a:r>
          </a:p>
        </p:txBody>
      </p:sp>
      <p:sp>
        <p:nvSpPr>
          <p:cNvPr id="8" name="도형 이름 0"/>
          <p:cNvSpPr>
            <a:spLocks noGrp="1"/>
          </p:cNvSpPr>
          <p:nvPr>
            <p:ph type="body" idx="12"/>
          </p:nvPr>
        </p:nvSpPr>
        <p:spPr>
          <a:xfrm>
            <a:off x="781050" y="3248025"/>
            <a:ext cx="2705100" cy="428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[요소 A]</a:t>
            </a:r>
          </a:p>
        </p:txBody>
      </p:sp>
      <p:sp>
        <p:nvSpPr>
          <p:cNvPr id="9" name="도형 이름 1"/>
          <p:cNvSpPr>
            <a:spLocks noGrp="1"/>
          </p:cNvSpPr>
          <p:nvPr>
            <p:ph type="body" idx="13"/>
          </p:nvPr>
        </p:nvSpPr>
        <p:spPr>
          <a:xfrm>
            <a:off x="4743450" y="3248025"/>
            <a:ext cx="2705100" cy="428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[요소 B]</a:t>
            </a:r>
          </a:p>
        </p:txBody>
      </p:sp>
      <p:sp>
        <p:nvSpPr>
          <p:cNvPr id="10" name="도형 이름 2"/>
          <p:cNvSpPr>
            <a:spLocks noGrp="1"/>
          </p:cNvSpPr>
          <p:nvPr>
            <p:ph type="body" idx="14"/>
          </p:nvPr>
        </p:nvSpPr>
        <p:spPr>
          <a:xfrm>
            <a:off x="8705850" y="3248025"/>
            <a:ext cx="2705100" cy="428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[요소 C]</a:t>
            </a:r>
          </a:p>
        </p:txBody>
      </p:sp>
      <p:sp>
        <p:nvSpPr>
          <p:cNvPr id="11" name="관계 설명"/>
          <p:cNvSpPr>
            <a:spLocks noGrp="1"/>
          </p:cNvSpPr>
          <p:nvPr>
            <p:ph type="body" idx="15"/>
          </p:nvPr>
        </p:nvSpPr>
        <p:spPr>
          <a:xfrm>
            <a:off x="609600" y="4924425"/>
            <a:ext cx="10972800" cy="7334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[요소 사이의 관계에 대한 설명]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15 · 수식·코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[리뷰 항목]</a:t>
            </a:r>
          </a:p>
        </p:txBody>
      </p:sp>
      <p:sp>
        <p:nvSpPr>
          <p:cNvPr id="3" name="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[슬라이드 제목]</a:t>
            </a:r>
          </a:p>
        </p:txBody>
      </p:sp>
      <p:sp>
        <p:nvSpPr>
          <p:cNvPr id="4" name="수식"/>
          <p:cNvSpPr>
            <a:spLocks noGrp="1"/>
          </p:cNvSpPr>
          <p:nvPr>
            <p:ph type="body" idx="11"/>
          </p:nvPr>
        </p:nvSpPr>
        <p:spPr>
          <a:xfrm>
            <a:off x="609600" y="1743075"/>
            <a:ext cx="7334250" cy="1476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1pPr>
            <a:lvl2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2pPr>
            <a:lvl3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3pPr>
            <a:lvl4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4pPr>
            <a:lvl5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5pPr>
            <a:lvl6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6pPr>
            <a:lvl7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7pPr>
            <a:lvl8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8pPr>
            <a:lvl9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9pPr>
          </a:lstStyle>
          <a:p>
            <a:pPr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pPr>
            <a:r>
              <a: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rPr>
              <a:t>[Equation]</a:t>
            </a:r>
          </a:p>
        </p:txBody>
      </p:sp>
      <p:sp>
        <p:nvSpPr>
          <p:cNvPr id="5" name="코드"/>
          <p:cNvSpPr>
            <a:spLocks noGrp="1"/>
          </p:cNvSpPr>
          <p:nvPr>
            <p:ph type="body" idx="12"/>
          </p:nvPr>
        </p:nvSpPr>
        <p:spPr>
          <a:xfrm>
            <a:off x="609600" y="3600450"/>
            <a:ext cx="7334250" cy="2276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pPr>
            <a:r>
              <a: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rPr>
              <a:t>[Code / Pseudocode]</a:t>
            </a:r>
          </a:p>
        </p:txBody>
      </p:sp>
      <p:sp>
        <p:nvSpPr>
          <p:cNvPr id="6" name="기호 설명"/>
          <p:cNvSpPr>
            <a:spLocks noGrp="1"/>
          </p:cNvSpPr>
          <p:nvPr>
            <p:ph type="body" idx="13"/>
          </p:nvPr>
        </p:nvSpPr>
        <p:spPr>
          <a:xfrm>
            <a:off x="8496300" y="1743075"/>
            <a:ext cx="3086100" cy="413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[기호 / 입력 / 출력에 필요한 설명]</a:t>
            </a:r>
          </a:p>
        </p:txBody>
      </p:sp>
      <p:sp>
        <p:nvSpPr>
          <p:cNvPr id="7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[1, §X, Fig. Y]</a:t>
            </a:r>
          </a:p>
        </p:txBody>
      </p:sp>
      <p:sp>
        <p:nvSpPr>
          <p:cNvPr id="8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A379A944-8BDE-5688-AF15-86D1877E6E67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16 · 부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[리뷰 항목]</a:t>
            </a:r>
          </a:p>
        </p:txBody>
      </p:sp>
      <p:sp>
        <p:nvSpPr>
          <p:cNvPr id="3" name="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[슬라이드 제목]</a:t>
            </a:r>
          </a:p>
        </p:txBody>
      </p:sp>
      <p:sp>
        <p:nvSpPr>
          <p:cNvPr id="4" name="추가 자료"/>
          <p:cNvSpPr>
            <a:spLocks noGrp="1"/>
          </p:cNvSpPr>
          <p:nvPr>
            <p:ph idx="11"/>
          </p:nvPr>
        </p:nvSpPr>
        <p:spPr>
          <a:xfrm>
            <a:off x="609600" y="1666875"/>
            <a:ext cx="10972800" cy="3476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[추가 Figure / Table / 상세 설명]</a:t>
            </a:r>
          </a:p>
        </p:txBody>
      </p:sp>
      <p:sp>
        <p:nvSpPr>
          <p:cNvPr id="5" name="추가 해설"/>
          <p:cNvSpPr>
            <a:spLocks noGrp="1"/>
          </p:cNvSpPr>
          <p:nvPr>
            <p:ph type="body" idx="12"/>
          </p:nvPr>
        </p:nvSpPr>
        <p:spPr>
          <a:xfrm>
            <a:off x="609600" y="5438775"/>
            <a:ext cx="10972800" cy="5143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[보충 설명]</a:t>
            </a:r>
          </a:p>
        </p:txBody>
      </p:sp>
      <p:sp>
        <p:nvSpPr>
          <p:cNvPr id="6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[1, §X, Fig. Y]</a:t>
            </a:r>
          </a:p>
        </p:txBody>
      </p:sp>
      <p:sp>
        <p:nvSpPr>
          <p:cNvPr id="7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2AC7F3B4-6075-53B0-BB27-902BB24F664D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컴퓨터보안특론 · 공통 디자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공통 하단 구분선">
            <a:extLst>
              <a:ext uri="{FF2B5EF4-FFF2-40B4-BE49-F238E27FC236}">
                <a16:creationId xmlns:a16="http://schemas.microsoft.com/office/drawing/2014/main" id="{7C97BA3C-C258-4004-A7C5-52622BD77A9C}"/>
              </a:ext>
            </a:extLst>
          </p:cNvPr>
          <p:cNvSpPr>
            <a:spLocks noGrp="1"/>
          </p:cNvSpPr>
          <p:nvPr/>
        </p:nvSpPr>
        <p:spPr>
          <a:xfrm>
            <a:off x="609600" y="6191250"/>
            <a:ext cx="10972800" cy="0"/>
          </a:xfrm>
          <a:prstGeom prst="line">
            <a:avLst/>
          </a:prstGeom>
          <a:noFill/>
          <a:ln w="9525">
            <a:solidFill>
              <a:srgbClr val="CBD5E1"/>
            </a:solidFill>
          </a:ln>
        </p:spPr>
        <p:txBody>
          <a:bodyPr/>
          <a:lstStyle/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</p:sldLayoutIdLst>
  <p:hf hdr="0" ftr="0" dt="0"/>
  <p:txStyles>
    <p:titleStyle>
      <a:lvl1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1pPr>
      <a:lvl2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2pPr>
      <a:lvl3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3pPr>
      <a:lvl4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4pPr>
      <a:lvl5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5pPr>
      <a:lvl6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6pPr>
      <a:lvl7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7pPr>
      <a:lvl8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8pPr>
      <a:lvl9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9pPr>
    </p:titleStyle>
    <p:bodyStyle>
      <a:lvl1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1pPr>
      <a:lvl2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2pPr>
      <a:lvl3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3pPr>
      <a:lvl4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4pPr>
      <a:lvl5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9pPr>
    </p:bodyStyle>
    <p:otherStyle>
      <a:lvl1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1pPr>
      <a:lvl2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2pPr>
      <a:lvl3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3pPr>
      <a:lvl4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4pPr>
      <a:lvl5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905.05965" TargetMode="External"/><Relationship Id="rId2" Type="http://schemas.openxmlformats.org/officeDocument/2006/relationships/hyperlink" Target="https://www.usenix.org/conference/usenixsecurity24/presentation/den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roceedings.neurips.cc/paper/2022/hash/9d5609613524ecf4f15af0f7b31abca4-Abstract-Conference.html" TargetMode="External"/><Relationship Id="rId4" Type="http://schemas.openxmlformats.org/officeDocument/2006/relationships/hyperlink" Target="https://arxiv.org/abs/2112.02125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genai.owasp.org/llmrisk/llm062025-excessive-agency/" TargetMode="External"/><Relationship Id="rId2" Type="http://schemas.openxmlformats.org/officeDocument/2006/relationships/hyperlink" Target="https://openai.com/index/hugging-face-incident-and-the-road-ahead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__논문 제목">
            <a:extLst>
              <a:ext uri="{FF2B5EF4-FFF2-40B4-BE49-F238E27FC236}">
                <a16:creationId xmlns:a16="http://schemas.microsoft.com/office/drawing/2014/main" id="{B35474D0-985B-4A0D-8935-CFD7C27F45E1}"/>
              </a:ext>
            </a:extLst>
          </p:cNvPr>
          <p:cNvSpPr>
            <a:spLocks noGrp="1"/>
          </p:cNvSpPr>
          <p:nvPr/>
        </p:nvSpPr>
        <p:spPr>
          <a:xfrm>
            <a:off x="609600" y="1647825"/>
            <a:ext cx="109728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6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600" b="1" dirty="0" err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P</a:t>
            </a:r>
            <a:r>
              <a:rPr lang="en-US" altLang="ko-KR" sz="3600" b="1" dirty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ENTEST</a:t>
            </a:r>
            <a:r>
              <a:rPr lang="ko-KR" altLang="en-US" sz="3600" b="1" dirty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GPT</a:t>
            </a:r>
          </a:p>
        </p:txBody>
      </p:sp>
      <p:sp>
        <p:nvSpPr>
          <p:cNvPr id="3" name="COVER__국문 제목 또는 부제">
            <a:extLst>
              <a:ext uri="{FF2B5EF4-FFF2-40B4-BE49-F238E27FC236}">
                <a16:creationId xmlns:a16="http://schemas.microsoft.com/office/drawing/2014/main" id="{B2FD9554-64D2-4A86-9AE2-F702E6E34A53}"/>
              </a:ext>
            </a:extLst>
          </p:cNvPr>
          <p:cNvSpPr>
            <a:spLocks noGrp="1"/>
          </p:cNvSpPr>
          <p:nvPr/>
        </p:nvSpPr>
        <p:spPr>
          <a:xfrm>
            <a:off x="609600" y="2714625"/>
            <a:ext cx="109728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Evaluating and Harnessing Large Language Models</a:t>
            </a:r>
          </a:p>
          <a:p>
            <a:pPr marL="0" indent="0" algn="l" eaLnBrk="0" latinLnBrk="0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for Automated Penetration Testing</a:t>
            </a:r>
          </a:p>
        </p:txBody>
      </p:sp>
      <p:sp>
        <p:nvSpPr>
          <p:cNvPr id="4" name="COVER__주 논문 서지정보">
            <a:extLst>
              <a:ext uri="{FF2B5EF4-FFF2-40B4-BE49-F238E27FC236}">
                <a16:creationId xmlns:a16="http://schemas.microsoft.com/office/drawing/2014/main" id="{CA879F90-B19E-4037-A52E-FF41F51AF4E8}"/>
              </a:ext>
            </a:extLst>
          </p:cNvPr>
          <p:cNvSpPr>
            <a:spLocks noGrp="1"/>
          </p:cNvSpPr>
          <p:nvPr/>
        </p:nvSpPr>
        <p:spPr>
          <a:xfrm>
            <a:off x="609600" y="4181475"/>
            <a:ext cx="105727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Gelei Deng et al.</a:t>
            </a:r>
          </a:p>
          <a:p>
            <a:pPr marL="0" indent="0" algn="l" eaLnBrk="0" latinLnBrk="0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rPr>
              <a:t>33rd USENIX Security Symposium, 2024</a:t>
            </a:r>
          </a:p>
        </p:txBody>
      </p:sp>
      <p:sp>
        <p:nvSpPr>
          <p:cNvPr id="5" name="COVER__슬라이드 번호">
            <a:extLst>
              <a:ext uri="{FF2B5EF4-FFF2-40B4-BE49-F238E27FC236}">
                <a16:creationId xmlns:a16="http://schemas.microsoft.com/office/drawing/2014/main" id="{19C93E73-4186-4C30-966B-94ED3B9175ED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1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00" name="COVER__과목">
            <a:extLst>
              <a:ext uri="{FF2B5EF4-FFF2-40B4-BE49-F238E27FC236}">
                <a16:creationId xmlns:a16="http://schemas.microsoft.com/office/drawing/2014/main" id="{209B6883-9EC7-4AB7-A4B6-B694E51E4C70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80962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컴퓨터보안특론</a:t>
            </a:r>
          </a:p>
          <a:p>
            <a:pPr marL="0" indent="0" algn="l" eaLnBrk="0" latinLnBrk="0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논문 리뷰</a:t>
            </a:r>
          </a:p>
        </p:txBody>
      </p:sp>
      <p:sp>
        <p:nvSpPr>
          <p:cNvPr id="101" name="COVER__발표 정보">
            <a:extLst>
              <a:ext uri="{FF2B5EF4-FFF2-40B4-BE49-F238E27FC236}">
                <a16:creationId xmlns:a16="http://schemas.microsoft.com/office/drawing/2014/main" id="{B74B5BD5-3C30-42C5-98DD-77087D7EBB09}"/>
              </a:ext>
            </a:extLst>
          </p:cNvPr>
          <p:cNvSpPr>
            <a:spLocks noGrp="1"/>
          </p:cNvSpPr>
          <p:nvPr/>
        </p:nvSpPr>
        <p:spPr>
          <a:xfrm>
            <a:off x="609600" y="5257800"/>
            <a:ext cx="10001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eaLnBrk="0" latinLnBrk="0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t>80241152 안명균</a:t>
            </a:r>
          </a:p>
          <a:p>
            <a:pPr marL="0" indent="0" eaLnBrk="0" latinLnBrk="0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r>
              <a:t>기계공학과 DRCL</a:t>
            </a:r>
          </a:p>
        </p:txBody>
      </p:sp>
    </p:spTree>
    <p:extLst>
      <p:ext uri="{BB962C8B-B14F-4D97-AF65-F5344CB8AC3E}">
        <p14:creationId xmlns:p14="http://schemas.microsoft.com/office/powerpoint/2010/main" val="741542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TRO-01__body_01">
            <a:extLst>
              <a:ext uri="{FF2B5EF4-FFF2-40B4-BE49-F238E27FC236}">
                <a16:creationId xmlns:a16="http://schemas.microsoft.com/office/drawing/2014/main" id="{1A17AC3B-0F70-47AF-9DAB-307D3C6C9D89}"/>
              </a:ext>
            </a:extLst>
          </p:cNvPr>
          <p:cNvSpPr>
            <a:spLocks noGrp="1"/>
          </p:cNvSpPr>
          <p:nvPr/>
        </p:nvSpPr>
        <p:spPr>
          <a:xfrm>
            <a:off x="609600" y="1695450"/>
            <a:ext cx="109728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4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4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2026.07</a:t>
            </a:r>
          </a:p>
          <a:p>
            <a:pPr marL="0" indent="0" algn="l" eaLnBrk="0" latinLnBrk="0">
              <a:buNone/>
              <a:defRPr sz="24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4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OpenAI 내부 사이버보안 평가</a:t>
            </a:r>
          </a:p>
        </p:txBody>
      </p:sp>
      <p:sp>
        <p:nvSpPr>
          <p:cNvPr id="3" name="INTRO-01__body_02">
            <a:extLst>
              <a:ext uri="{FF2B5EF4-FFF2-40B4-BE49-F238E27FC236}">
                <a16:creationId xmlns:a16="http://schemas.microsoft.com/office/drawing/2014/main" id="{3059FFCF-CAFB-45DD-AFC9-68A8DEAAF901}"/>
              </a:ext>
            </a:extLst>
          </p:cNvPr>
          <p:cNvSpPr>
            <a:spLocks noGrp="1"/>
          </p:cNvSpPr>
          <p:nvPr/>
        </p:nvSpPr>
        <p:spPr>
          <a:xfrm>
            <a:off x="609600" y="2647950"/>
            <a:ext cx="4667250" cy="1857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내부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연구용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모델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IM1</a:t>
            </a:r>
            <a:r>
              <a:rPr lang="ko-KR" altLang="en-US"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이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lang="ko-KR" altLang="en-US"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주도해</a:t>
            </a:r>
            <a:endParaRPr sz="22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인터넷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격리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통제를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우회하고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,</a:t>
            </a:r>
          </a:p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Hugging Face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시스템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일부를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침해</a:t>
            </a:r>
            <a:endParaRPr sz="22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6" name="INTRO-01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Introduction</a:t>
            </a:r>
          </a:p>
        </p:txBody>
      </p:sp>
      <p:sp>
        <p:nvSpPr>
          <p:cNvPr id="7" name="INTRO-01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OpenAI-Hugging Face 침해 사건</a:t>
            </a:r>
          </a:p>
        </p:txBody>
      </p:sp>
      <p:sp>
        <p:nvSpPr>
          <p:cNvPr id="8" name="INTRO-01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OpenAI, The Hugging Face incident and the road ahead, 2026.08.26.</a:t>
            </a:r>
          </a:p>
        </p:txBody>
      </p:sp>
      <p:sp>
        <p:nvSpPr>
          <p:cNvPr id="9" name="INTRO-01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2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0E6A925E-50C6-6BF2-5D07-39A7F6FA0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2619376"/>
            <a:ext cx="5905500" cy="332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17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TRO-02__body_01">
            <a:extLst>
              <a:ext uri="{FF2B5EF4-FFF2-40B4-BE49-F238E27FC236}">
                <a16:creationId xmlns:a16="http://schemas.microsoft.com/office/drawing/2014/main" id="{4818DC56-5A8D-4DD0-8682-C7C0F8618E48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9728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4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400" b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The Best Defense is a Good Offense</a:t>
            </a:r>
          </a:p>
        </p:txBody>
      </p:sp>
      <p:sp>
        <p:nvSpPr>
          <p:cNvPr id="3" name="INTRO-02__body_02">
            <a:extLst>
              <a:ext uri="{FF2B5EF4-FFF2-40B4-BE49-F238E27FC236}">
                <a16:creationId xmlns:a16="http://schemas.microsoft.com/office/drawing/2014/main" id="{3CC0BD59-30B6-41BD-A6F0-1212F3CC2EE0}"/>
              </a:ext>
            </a:extLst>
          </p:cNvPr>
          <p:cNvSpPr>
            <a:spLocks noGrp="1"/>
          </p:cNvSpPr>
          <p:nvPr/>
        </p:nvSpPr>
        <p:spPr>
          <a:xfrm>
            <a:off x="609600" y="2381250"/>
            <a:ext cx="5810250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Penetration Testing</a:t>
            </a:r>
          </a:p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허가된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시스템을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공격자의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방식으로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시험해</a:t>
            </a:r>
            <a:endParaRPr sz="22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취약점</a:t>
            </a:r>
            <a:r>
              <a:rPr lang="ko-KR" altLang="en-US"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이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실제</a:t>
            </a:r>
            <a:r>
              <a:rPr lang="ko-KR" altLang="en-US"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로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악용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가능</a:t>
            </a:r>
            <a:r>
              <a:rPr lang="ko-KR" altLang="en-US"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한지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확인</a:t>
            </a:r>
            <a:endParaRPr sz="22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4" name="INTRO-02__body_03">
            <a:extLst>
              <a:ext uri="{FF2B5EF4-FFF2-40B4-BE49-F238E27FC236}">
                <a16:creationId xmlns:a16="http://schemas.microsoft.com/office/drawing/2014/main" id="{08259E2E-2E3D-4A91-8900-12A21AAE6D79}"/>
              </a:ext>
            </a:extLst>
          </p:cNvPr>
          <p:cNvSpPr>
            <a:spLocks noGrp="1"/>
          </p:cNvSpPr>
          <p:nvPr/>
        </p:nvSpPr>
        <p:spPr>
          <a:xfrm>
            <a:off x="609600" y="4067175"/>
            <a:ext cx="581025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LLM</a:t>
            </a:r>
          </a:p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대규모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언어모델의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지식과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추론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능력을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활용</a:t>
            </a:r>
            <a:endParaRPr lang="en-US" sz="22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5" name="INTRO-02__body_04">
            <a:extLst>
              <a:ext uri="{FF2B5EF4-FFF2-40B4-BE49-F238E27FC236}">
                <a16:creationId xmlns:a16="http://schemas.microsoft.com/office/drawing/2014/main" id="{8D4C6E04-1A70-486E-8417-1D95840F3FDA}"/>
              </a:ext>
            </a:extLst>
          </p:cNvPr>
          <p:cNvSpPr>
            <a:spLocks noGrp="1"/>
          </p:cNvSpPr>
          <p:nvPr/>
        </p:nvSpPr>
        <p:spPr>
          <a:xfrm>
            <a:off x="609600" y="5524500"/>
            <a:ext cx="109728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침투 테스트는 전문가의 지식과 수작업에 크게 의존한다.</a:t>
            </a:r>
          </a:p>
        </p:txBody>
      </p:sp>
      <p:sp>
        <p:nvSpPr>
          <p:cNvPr id="8" name="INTRO-02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Introduction</a:t>
            </a:r>
          </a:p>
        </p:txBody>
      </p:sp>
      <p:sp>
        <p:nvSpPr>
          <p:cNvPr id="9" name="INTRO-02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PEN TEST GPT</a:t>
            </a:r>
          </a:p>
        </p:txBody>
      </p:sp>
      <p:sp>
        <p:nvSpPr>
          <p:cNvPr id="10" name="INTRO-02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USENIX Security 2024, §1, p.847; §2.2, p.849; Appendix A, p.863.</a:t>
            </a:r>
          </a:p>
        </p:txBody>
      </p:sp>
      <p:sp>
        <p:nvSpPr>
          <p:cNvPr id="11" name="INTRO-02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3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495831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TRO-05__body_01">
            <a:extLst>
              <a:ext uri="{FF2B5EF4-FFF2-40B4-BE49-F238E27FC236}">
                <a16:creationId xmlns:a16="http://schemas.microsoft.com/office/drawing/2014/main" id="{AA50F05D-E221-4BBA-BA9C-41BB6A57BECC}"/>
              </a:ext>
            </a:extLst>
          </p:cNvPr>
          <p:cNvSpPr>
            <a:spLocks noGrp="1"/>
          </p:cNvSpPr>
          <p:nvPr/>
        </p:nvSpPr>
        <p:spPr>
          <a:xfrm>
            <a:off x="609600" y="1695450"/>
            <a:ext cx="5715000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1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강화학습</a:t>
            </a:r>
            <a:r>
              <a:rPr sz="2200" b="1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1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기반</a:t>
            </a:r>
            <a:r>
              <a:rPr sz="2200" b="1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1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침투</a:t>
            </a:r>
            <a:r>
              <a:rPr sz="2200" b="1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1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테스트</a:t>
            </a:r>
            <a:endParaRPr sz="2200" b="1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시뮬레이션에서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공격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경로를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학습</a:t>
            </a:r>
            <a:endParaRPr sz="22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Schwartz &amp;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Kurniawati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, 2019 [25]</a:t>
            </a:r>
          </a:p>
        </p:txBody>
      </p:sp>
      <p:sp>
        <p:nvSpPr>
          <p:cNvPr id="3" name="INTRO-05__body_02">
            <a:extLst>
              <a:ext uri="{FF2B5EF4-FFF2-40B4-BE49-F238E27FC236}">
                <a16:creationId xmlns:a16="http://schemas.microsoft.com/office/drawing/2014/main" id="{BF55AD0A-21B1-4F40-BEAF-381A76942154}"/>
              </a:ext>
            </a:extLst>
          </p:cNvPr>
          <p:cNvSpPr>
            <a:spLocks noGrp="1"/>
          </p:cNvSpPr>
          <p:nvPr/>
        </p:nvSpPr>
        <p:spPr>
          <a:xfrm>
            <a:off x="609600" y="3276600"/>
            <a:ext cx="5715000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1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LLM </a:t>
            </a:r>
            <a:r>
              <a:rPr sz="2200" b="1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기반</a:t>
            </a:r>
            <a:r>
              <a:rPr sz="2200" b="1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1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취약</a:t>
            </a:r>
            <a:r>
              <a:rPr sz="2200" b="1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1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코드</a:t>
            </a:r>
            <a:r>
              <a:rPr sz="2200" b="1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1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수정</a:t>
            </a:r>
            <a:endParaRPr sz="2200" b="1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주어진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취약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코드의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수정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가능성을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평가</a:t>
            </a:r>
            <a:endParaRPr sz="22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Pearce et al., IEEE S&amp;P 2023 [27]</a:t>
            </a:r>
          </a:p>
        </p:txBody>
      </p:sp>
      <p:sp>
        <p:nvSpPr>
          <p:cNvPr id="4" name="INTRO-05__body_03">
            <a:extLst>
              <a:ext uri="{FF2B5EF4-FFF2-40B4-BE49-F238E27FC236}">
                <a16:creationId xmlns:a16="http://schemas.microsoft.com/office/drawing/2014/main" id="{A7D84C05-CC6B-467E-9A46-5C3FE0251730}"/>
              </a:ext>
            </a:extLst>
          </p:cNvPr>
          <p:cNvSpPr>
            <a:spLocks noGrp="1"/>
          </p:cNvSpPr>
          <p:nvPr/>
        </p:nvSpPr>
        <p:spPr>
          <a:xfrm>
            <a:off x="609600" y="5153025"/>
            <a:ext cx="109728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저자들은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범용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LLM의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침투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테스트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수행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능력</a:t>
            </a:r>
            <a:r>
              <a:rPr lang="ko-KR" altLang="en-US"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을</a:t>
            </a:r>
            <a:endParaRPr lang="en-US" altLang="ko-KR" sz="22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체계적</a:t>
            </a:r>
            <a:r>
              <a:rPr lang="ko-KR" altLang="en-US"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으로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정량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평가</a:t>
            </a:r>
            <a:r>
              <a:rPr lang="ko-KR" altLang="en-US"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한 연구가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부족하다고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보았다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.</a:t>
            </a:r>
          </a:p>
        </p:txBody>
      </p:sp>
      <p:sp>
        <p:nvSpPr>
          <p:cNvPr id="7" name="INTRO-05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Introduction</a:t>
            </a:r>
          </a:p>
        </p:txBody>
      </p:sp>
      <p:sp>
        <p:nvSpPr>
          <p:cNvPr id="8" name="INTRO-05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침투 테스트 자동화와 LLM 보안 연구</a:t>
            </a:r>
          </a:p>
        </p:txBody>
      </p:sp>
      <p:sp>
        <p:nvSpPr>
          <p:cNvPr id="9" name="INTRO-05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Schwartz &amp; Kurniawati, 2019, arXiv:1905.05965; Pearce et al., IEEE S&amp;P 2023.</a:t>
            </a:r>
          </a:p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연구 공백: Deng et al., §1, p.847; §2.1-2.2, p.849.</a:t>
            </a:r>
          </a:p>
        </p:txBody>
      </p:sp>
      <p:sp>
        <p:nvSpPr>
          <p:cNvPr id="10" name="INTRO-05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4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57225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21B747B2-EF42-1409-C1AD-88C0D373C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714501"/>
            <a:ext cx="5105400" cy="3829050"/>
          </a:xfrm>
          <a:prstGeom prst="rect">
            <a:avLst/>
          </a:prstGeom>
        </p:spPr>
      </p:pic>
      <p:sp>
        <p:nvSpPr>
          <p:cNvPr id="2" name="INTRO-04__body_01">
            <a:extLst>
              <a:ext uri="{FF2B5EF4-FFF2-40B4-BE49-F238E27FC236}">
                <a16:creationId xmlns:a16="http://schemas.microsoft.com/office/drawing/2014/main" id="{224362B1-6BE9-44A9-8039-B4D87429A9FA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5334000" cy="111336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1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1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이전 발견을 놓침</a:t>
            </a:r>
            <a:endParaRPr lang="en-US" altLang="ko-KR" sz="2200" b="1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eaLnBrk="0" latinLnBrk="0">
              <a:buNone/>
              <a:defRPr sz="21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최근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작업에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집중해</a:t>
            </a:r>
            <a:endParaRPr lang="en-US" sz="22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eaLnBrk="0" latinLnBrk="0">
              <a:buNone/>
              <a:defRPr sz="21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다른 공격 경로를 활용하지 못함</a:t>
            </a:r>
            <a:endParaRPr sz="22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3" name="INTRO-04__body_02">
            <a:extLst>
              <a:ext uri="{FF2B5EF4-FFF2-40B4-BE49-F238E27FC236}">
                <a16:creationId xmlns:a16="http://schemas.microsoft.com/office/drawing/2014/main" id="{458F3B11-8EC3-49B3-AB32-355A6F354E1C}"/>
              </a:ext>
            </a:extLst>
          </p:cNvPr>
          <p:cNvSpPr>
            <a:spLocks noGrp="1"/>
          </p:cNvSpPr>
          <p:nvPr/>
        </p:nvSpPr>
        <p:spPr>
          <a:xfrm>
            <a:off x="609600" y="3429000"/>
            <a:ext cx="5334000" cy="111336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1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1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Hackable </a:t>
            </a:r>
            <a:r>
              <a:rPr sz="2200" b="1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II의</a:t>
            </a:r>
            <a:r>
              <a:rPr sz="2200" b="1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GPT-4 </a:t>
            </a:r>
            <a:r>
              <a:rPr sz="2200" b="1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사례</a:t>
            </a:r>
            <a:endParaRPr sz="2200" b="1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eaLnBrk="0" latinLnBrk="0">
              <a:buNone/>
              <a:defRPr sz="21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FTP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업로드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가능성을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발견했지만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,</a:t>
            </a:r>
          </a:p>
          <a:p>
            <a:pPr marL="0" indent="0" algn="l" eaLnBrk="0" latinLnBrk="0">
              <a:buNone/>
              <a:defRPr sz="21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웹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서비스와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연결하지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못</a:t>
            </a:r>
            <a:r>
              <a:rPr lang="ko-KR" altLang="en-US"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함</a:t>
            </a:r>
            <a:endParaRPr sz="22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6" name="INTRO-04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Introduction</a:t>
            </a:r>
          </a:p>
        </p:txBody>
      </p:sp>
      <p:sp>
        <p:nvSpPr>
          <p:cNvPr id="7" name="INTRO-04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LLM의 맥락 손실</a:t>
            </a:r>
          </a:p>
        </p:txBody>
      </p:sp>
      <p:sp>
        <p:nvSpPr>
          <p:cNvPr id="8" name="INTRO-04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§1, p.848; §4.4, pp.852-853.</a:t>
            </a:r>
          </a:p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Hackable II 사례: §6.3, Fig.6, p.858.</a:t>
            </a:r>
          </a:p>
        </p:txBody>
      </p:sp>
      <p:sp>
        <p:nvSpPr>
          <p:cNvPr id="9" name="INTRO-04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5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75858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TRO-06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Introduction</a:t>
            </a:r>
          </a:p>
        </p:txBody>
      </p:sp>
      <p:sp>
        <p:nvSpPr>
          <p:cNvPr id="7" name="INTRO-06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LLM은 침투 테스트를 어디까지 자동화할 수 있는가?</a:t>
            </a:r>
          </a:p>
        </p:txBody>
      </p:sp>
      <p:sp>
        <p:nvSpPr>
          <p:cNvPr id="8" name="INTRO-06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§1, pp.847-849; §4.1-4.2, pp.850-851; §6, pp.857-860.</a:t>
            </a:r>
          </a:p>
        </p:txBody>
      </p:sp>
      <p:sp>
        <p:nvSpPr>
          <p:cNvPr id="9" name="INTRO-06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6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55EBD9A-3D06-3A82-852B-9164DF1E9256}"/>
              </a:ext>
            </a:extLst>
          </p:cNvPr>
          <p:cNvGrpSpPr/>
          <p:nvPr/>
        </p:nvGrpSpPr>
        <p:grpSpPr>
          <a:xfrm>
            <a:off x="609600" y="2201333"/>
            <a:ext cx="1976823" cy="1138773"/>
            <a:chOff x="609600" y="2201333"/>
            <a:chExt cx="1976823" cy="113877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76D75A-FBF1-9328-C3D6-7A8774814C9D}"/>
                </a:ext>
              </a:extLst>
            </p:cNvPr>
            <p:cNvSpPr txBox="1"/>
            <p:nvPr/>
          </p:nvSpPr>
          <p:spPr>
            <a:xfrm>
              <a:off x="609600" y="2201333"/>
              <a:ext cx="9482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/>
                <a:t>01</a:t>
              </a:r>
              <a:endParaRPr lang="ko-KR" altLang="en-US" sz="4000" b="1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2878AE-8DBD-B6CD-4EDD-75F860EFA0EE}"/>
                </a:ext>
              </a:extLst>
            </p:cNvPr>
            <p:cNvSpPr txBox="1"/>
            <p:nvPr/>
          </p:nvSpPr>
          <p:spPr>
            <a:xfrm>
              <a:off x="609600" y="2909219"/>
              <a:ext cx="197682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b="1" dirty="0"/>
                <a:t>벤치마크 구성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FA64DBF5-19C0-A345-C704-43BECD7F3893}"/>
              </a:ext>
            </a:extLst>
          </p:cNvPr>
          <p:cNvGrpSpPr/>
          <p:nvPr/>
        </p:nvGrpSpPr>
        <p:grpSpPr>
          <a:xfrm>
            <a:off x="3534822" y="2201333"/>
            <a:ext cx="3676006" cy="2862322"/>
            <a:chOff x="3372117" y="2201333"/>
            <a:chExt cx="3676006" cy="286232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B6EB0DD-E253-5C89-084B-074BDEDE5F45}"/>
                </a:ext>
              </a:extLst>
            </p:cNvPr>
            <p:cNvSpPr txBox="1"/>
            <p:nvPr/>
          </p:nvSpPr>
          <p:spPr>
            <a:xfrm>
              <a:off x="3372117" y="2201333"/>
              <a:ext cx="9482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/>
                <a:t>02</a:t>
              </a:r>
              <a:endParaRPr lang="ko-KR" altLang="en-US" sz="4000" b="1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5A0516F-C7A8-D335-F9D4-9B239BB5367E}"/>
                </a:ext>
              </a:extLst>
            </p:cNvPr>
            <p:cNvSpPr txBox="1"/>
            <p:nvPr/>
          </p:nvSpPr>
          <p:spPr>
            <a:xfrm>
              <a:off x="3372117" y="2909219"/>
              <a:ext cx="3676006" cy="2154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b="1" dirty="0"/>
                <a:t>기존 </a:t>
              </a:r>
              <a:r>
                <a:rPr lang="en-US" altLang="ko-KR" sz="2200" b="1" dirty="0"/>
                <a:t>LLM </a:t>
              </a:r>
              <a:r>
                <a:rPr lang="ko-KR" altLang="en-US" sz="2200" b="1" dirty="0"/>
                <a:t>평가</a:t>
              </a:r>
              <a:endParaRPr lang="en-US" altLang="ko-KR" sz="2200" b="1" dirty="0"/>
            </a:p>
            <a:p>
              <a:r>
                <a:rPr lang="ko-KR" altLang="en-US" dirty="0"/>
                <a:t>수행 능력과 문제 해결 전략 평가</a:t>
              </a:r>
              <a:endParaRPr lang="en-US" altLang="ko-KR" dirty="0"/>
            </a:p>
            <a:p>
              <a:r>
                <a:rPr lang="en-US" altLang="ko-KR" dirty="0"/>
                <a:t>GPT-3.5 / GPT-4 / Bard</a:t>
              </a:r>
            </a:p>
            <a:p>
              <a:endParaRPr lang="en-US" altLang="ko-KR" dirty="0"/>
            </a:p>
            <a:p>
              <a:r>
                <a:rPr lang="ko-KR" altLang="en-US" sz="2200" b="1" dirty="0"/>
                <a:t>탐색 실험</a:t>
              </a:r>
              <a:r>
                <a:rPr lang="en-US" altLang="ko-KR" sz="2200" b="1" dirty="0"/>
                <a:t>:</a:t>
              </a:r>
              <a:br>
                <a:rPr lang="en-US" altLang="ko-KR" dirty="0"/>
              </a:br>
              <a:r>
                <a:rPr lang="ko-KR" altLang="en-US" dirty="0"/>
                <a:t>사람이 모델의 지시를 실행하고</a:t>
              </a:r>
              <a:endParaRPr lang="en-US" altLang="ko-KR" dirty="0"/>
            </a:p>
            <a:p>
              <a:r>
                <a:rPr lang="ko-KR" altLang="en-US" dirty="0"/>
                <a:t>결과 전달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9276E320-2FD2-6367-7036-EBA1A7DB6891}"/>
              </a:ext>
            </a:extLst>
          </p:cNvPr>
          <p:cNvGrpSpPr/>
          <p:nvPr/>
        </p:nvGrpSpPr>
        <p:grpSpPr>
          <a:xfrm>
            <a:off x="8322733" y="2201333"/>
            <a:ext cx="3348994" cy="1692771"/>
            <a:chOff x="8322733" y="2201333"/>
            <a:chExt cx="3348994" cy="169277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9930CB2-985E-A5F6-58E3-6F482AAA69F5}"/>
                </a:ext>
              </a:extLst>
            </p:cNvPr>
            <p:cNvSpPr txBox="1"/>
            <p:nvPr/>
          </p:nvSpPr>
          <p:spPr>
            <a:xfrm>
              <a:off x="8322733" y="2201333"/>
              <a:ext cx="9482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/>
                <a:t>03</a:t>
              </a:r>
              <a:endParaRPr lang="ko-KR" altLang="en-US" sz="4000" b="1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8B97DF-175B-2D9D-9B2A-7BC63A5D09C2}"/>
                </a:ext>
              </a:extLst>
            </p:cNvPr>
            <p:cNvSpPr txBox="1"/>
            <p:nvPr/>
          </p:nvSpPr>
          <p:spPr>
            <a:xfrm>
              <a:off x="8322733" y="2909219"/>
              <a:ext cx="3348994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200" b="1" dirty="0"/>
                <a:t>P</a:t>
              </a:r>
              <a:r>
                <a:rPr lang="en-US" altLang="ko-KR" sz="1600" b="1" dirty="0"/>
                <a:t>ENTEST</a:t>
              </a:r>
              <a:r>
                <a:rPr lang="en-US" altLang="ko-KR" sz="2200" b="1" dirty="0"/>
                <a:t>GPT </a:t>
              </a:r>
              <a:r>
                <a:rPr lang="ko-KR" altLang="en-US" sz="2200" b="1" dirty="0"/>
                <a:t>설계 및 평가</a:t>
              </a:r>
              <a:endParaRPr lang="en-US" altLang="ko-KR" sz="2200" b="1" dirty="0"/>
            </a:p>
            <a:p>
              <a:r>
                <a:rPr lang="ko-KR" altLang="en-US" dirty="0"/>
                <a:t>관찰한 한계를 바탕으로</a:t>
              </a:r>
              <a:endParaRPr lang="en-US" altLang="ko-KR" dirty="0"/>
            </a:p>
            <a:p>
              <a:r>
                <a:rPr lang="ko-KR" altLang="en-US" dirty="0"/>
                <a:t>설계 개선 여부 검증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1891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3077AC6C-1828-E035-9DA4-79000BF67810}"/>
              </a:ext>
            </a:extLst>
          </p:cNvPr>
          <p:cNvSpPr txBox="1"/>
          <p:nvPr/>
        </p:nvSpPr>
        <p:spPr>
          <a:xfrm>
            <a:off x="609600" y="5722919"/>
            <a:ext cx="10972800" cy="43088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ko-KR" altLang="en-US" sz="2200" dirty="0"/>
              <a:t>같은 실패라도 어디까지 진행했는지는 다르다</a:t>
            </a:r>
          </a:p>
        </p:txBody>
      </p:sp>
      <p:sp>
        <p:nvSpPr>
          <p:cNvPr id="5" name="BENCH-01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Benchmark / Exploratory Study</a:t>
            </a:r>
          </a:p>
        </p:txBody>
      </p:sp>
      <p:sp>
        <p:nvSpPr>
          <p:cNvPr id="6" name="BENCH-01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침투 테스트 평가 기준</a:t>
            </a:r>
          </a:p>
        </p:txBody>
      </p:sp>
      <p:sp>
        <p:nvSpPr>
          <p:cNvPr id="7" name="BENCH-01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USENIX Security 2024, §3.1, p.849.</a:t>
            </a:r>
          </a:p>
        </p:txBody>
      </p:sp>
      <p:sp>
        <p:nvSpPr>
          <p:cNvPr id="8" name="BENCH-01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7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21171B6F-1A53-E014-6574-51803393F758}"/>
              </a:ext>
            </a:extLst>
          </p:cNvPr>
          <p:cNvGrpSpPr/>
          <p:nvPr/>
        </p:nvGrpSpPr>
        <p:grpSpPr>
          <a:xfrm>
            <a:off x="609600" y="2201333"/>
            <a:ext cx="2425664" cy="1692771"/>
            <a:chOff x="609600" y="2201333"/>
            <a:chExt cx="2425664" cy="169277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BBF795B-6742-D24B-8F83-4763FE9F6A5E}"/>
                </a:ext>
              </a:extLst>
            </p:cNvPr>
            <p:cNvSpPr txBox="1"/>
            <p:nvPr/>
          </p:nvSpPr>
          <p:spPr>
            <a:xfrm>
              <a:off x="609600" y="2201333"/>
              <a:ext cx="9482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/>
                <a:t>01</a:t>
              </a:r>
              <a:endParaRPr lang="ko-KR" altLang="en-US" sz="4000" b="1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713352F-E31B-FBD6-CE5F-B6D50913CAEA}"/>
                </a:ext>
              </a:extLst>
            </p:cNvPr>
            <p:cNvSpPr txBox="1"/>
            <p:nvPr/>
          </p:nvSpPr>
          <p:spPr>
            <a:xfrm>
              <a:off x="609600" y="2909219"/>
              <a:ext cx="2425664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200" b="1" dirty="0"/>
                <a:t>Task Variety</a:t>
              </a:r>
            </a:p>
            <a:p>
              <a:r>
                <a:rPr lang="ko-KR" altLang="en-US" dirty="0"/>
                <a:t>여러 종류의 취약점과</a:t>
              </a:r>
              <a:endParaRPr lang="en-US" altLang="ko-KR" dirty="0"/>
            </a:p>
            <a:p>
              <a:r>
                <a:rPr lang="ko-KR" altLang="en-US" dirty="0"/>
                <a:t>작업을 포함</a:t>
              </a: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441E445F-A1E1-5D28-658A-14500DE8D2D0}"/>
              </a:ext>
            </a:extLst>
          </p:cNvPr>
          <p:cNvGrpSpPr/>
          <p:nvPr/>
        </p:nvGrpSpPr>
        <p:grpSpPr>
          <a:xfrm>
            <a:off x="4436543" y="2201333"/>
            <a:ext cx="2484911" cy="1415772"/>
            <a:chOff x="3534822" y="2201333"/>
            <a:chExt cx="2484911" cy="141577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910CA4E-370C-8894-822C-0AFF647A0B33}"/>
                </a:ext>
              </a:extLst>
            </p:cNvPr>
            <p:cNvSpPr txBox="1"/>
            <p:nvPr/>
          </p:nvSpPr>
          <p:spPr>
            <a:xfrm>
              <a:off x="3534822" y="2201333"/>
              <a:ext cx="9482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/>
                <a:t>02</a:t>
              </a:r>
              <a:endParaRPr lang="ko-KR" altLang="en-US" sz="4000" b="1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6414630-3813-1AC7-704F-B495192208DD}"/>
                </a:ext>
              </a:extLst>
            </p:cNvPr>
            <p:cNvSpPr txBox="1"/>
            <p:nvPr/>
          </p:nvSpPr>
          <p:spPr>
            <a:xfrm>
              <a:off x="3534822" y="2909219"/>
              <a:ext cx="24849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200" b="1" dirty="0"/>
                <a:t>Challenge Levels</a:t>
              </a:r>
              <a:endParaRPr lang="en-US" altLang="ko-KR" dirty="0"/>
            </a:p>
            <a:p>
              <a:r>
                <a:rPr lang="en-US" altLang="ko-KR" dirty="0"/>
                <a:t>Easy / Medium / hard</a:t>
              </a:r>
              <a:endParaRPr lang="ko-KR" altLang="en-US" dirty="0"/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34420E0-4A79-E3D7-BD30-B4A4A2B1B514}"/>
              </a:ext>
            </a:extLst>
          </p:cNvPr>
          <p:cNvGrpSpPr/>
          <p:nvPr/>
        </p:nvGrpSpPr>
        <p:grpSpPr>
          <a:xfrm>
            <a:off x="8322733" y="2201333"/>
            <a:ext cx="3050835" cy="1692771"/>
            <a:chOff x="8322733" y="2201333"/>
            <a:chExt cx="3050835" cy="169277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980417B-65C7-7BBF-BF8E-7BAE5809145E}"/>
                </a:ext>
              </a:extLst>
            </p:cNvPr>
            <p:cNvSpPr txBox="1"/>
            <p:nvPr/>
          </p:nvSpPr>
          <p:spPr>
            <a:xfrm>
              <a:off x="8322733" y="2201333"/>
              <a:ext cx="9482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/>
                <a:t>03</a:t>
              </a:r>
              <a:endParaRPr lang="ko-KR" altLang="en-US" sz="4000" b="1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564EA3A-3E7D-71E9-9C00-DDBC6273F137}"/>
                </a:ext>
              </a:extLst>
            </p:cNvPr>
            <p:cNvSpPr txBox="1"/>
            <p:nvPr/>
          </p:nvSpPr>
          <p:spPr>
            <a:xfrm>
              <a:off x="8322733" y="2909219"/>
              <a:ext cx="3050835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200" b="1" dirty="0"/>
                <a:t>Progress Tracking</a:t>
              </a:r>
              <a:endParaRPr lang="en-US" altLang="ko-KR" dirty="0"/>
            </a:p>
            <a:p>
              <a:r>
                <a:rPr lang="ko-KR" altLang="en-US" dirty="0"/>
                <a:t>대상 완료 여부와</a:t>
              </a:r>
              <a:endParaRPr lang="en-US" altLang="ko-KR" dirty="0"/>
            </a:p>
            <a:p>
              <a:r>
                <a:rPr lang="ko-KR" altLang="en-US" dirty="0"/>
                <a:t>하위 작업 완료를 함께 확인</a:t>
              </a:r>
              <a:endParaRPr lang="en-US" altLang="ko-KR" dirty="0"/>
            </a:p>
          </p:txBody>
        </p:sp>
      </p:grpSp>
    </p:spTree>
    <p:extLst>
      <p:ext uri="{BB962C8B-B14F-4D97-AF65-F5344CB8AC3E}">
        <p14:creationId xmlns:p14="http://schemas.microsoft.com/office/powerpoint/2010/main" val="1450504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NCH-02__body_01">
            <a:extLst>
              <a:ext uri="{FF2B5EF4-FFF2-40B4-BE49-F238E27FC236}">
                <a16:creationId xmlns:a16="http://schemas.microsoft.com/office/drawing/2014/main" id="{12CEFC16-68B5-4AF4-841A-AB6BC6587FB5}"/>
              </a:ext>
            </a:extLst>
          </p:cNvPr>
          <p:cNvSpPr>
            <a:spLocks noGrp="1"/>
          </p:cNvSpPr>
          <p:nvPr/>
        </p:nvSpPr>
        <p:spPr>
          <a:xfrm>
            <a:off x="609600" y="1743075"/>
            <a:ext cx="5286375" cy="1025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endParaRPr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4" name="BENCH-02__body_03">
            <a:extLst>
              <a:ext uri="{FF2B5EF4-FFF2-40B4-BE49-F238E27FC236}">
                <a16:creationId xmlns:a16="http://schemas.microsoft.com/office/drawing/2014/main" id="{811839E2-76E7-4A00-8334-2BF704AB3C59}"/>
              </a:ext>
            </a:extLst>
          </p:cNvPr>
          <p:cNvSpPr>
            <a:spLocks noGrp="1"/>
          </p:cNvSpPr>
          <p:nvPr/>
        </p:nvSpPr>
        <p:spPr>
          <a:xfrm>
            <a:off x="609600" y="5767387"/>
            <a:ext cx="6189133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정상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대상은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포함하지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않아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오탐은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평가하지</a:t>
            </a:r>
            <a:r>
              <a:rPr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2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않음</a:t>
            </a:r>
            <a:endParaRPr sz="22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BENCH-02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Benchmark / Exploratory Study</a:t>
            </a:r>
          </a:p>
        </p:txBody>
      </p:sp>
      <p:sp>
        <p:nvSpPr>
          <p:cNvPr id="8" name="BENCH-02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벤치마크 구성</a:t>
            </a:r>
          </a:p>
        </p:txBody>
      </p:sp>
      <p:sp>
        <p:nvSpPr>
          <p:cNvPr id="9" name="BENCH-02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§3.2, p.850; Table 1, p.852.</a:t>
            </a:r>
          </a:p>
        </p:txBody>
      </p:sp>
      <p:sp>
        <p:nvSpPr>
          <p:cNvPr id="10" name="BENCH-02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8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561D63-62E9-8105-AB70-EFD98464691C}"/>
              </a:ext>
            </a:extLst>
          </p:cNvPr>
          <p:cNvSpPr txBox="1"/>
          <p:nvPr/>
        </p:nvSpPr>
        <p:spPr>
          <a:xfrm>
            <a:off x="609600" y="1783715"/>
            <a:ext cx="3796809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01 </a:t>
            </a:r>
            <a:r>
              <a:rPr lang="ko-KR" altLang="en-US" sz="2200" b="1" dirty="0"/>
              <a:t>대상 선정</a:t>
            </a:r>
            <a:endParaRPr lang="en-US" altLang="ko-KR" sz="2200" b="1" dirty="0"/>
          </a:p>
          <a:p>
            <a:r>
              <a:rPr lang="en-US" altLang="ko-KR" dirty="0" err="1"/>
              <a:t>HackTheBox</a:t>
            </a:r>
            <a:r>
              <a:rPr lang="en-US" altLang="ko-KR" dirty="0"/>
              <a:t> / </a:t>
            </a:r>
            <a:r>
              <a:rPr lang="en-US" altLang="ko-KR" dirty="0" err="1"/>
              <a:t>VulnHub</a:t>
            </a:r>
            <a:r>
              <a:rPr lang="en-US" altLang="ko-KR" dirty="0"/>
              <a:t> 13 </a:t>
            </a:r>
            <a:r>
              <a:rPr lang="ko-KR" altLang="en-US" dirty="0"/>
              <a:t>개 대상</a:t>
            </a:r>
            <a:endParaRPr lang="en-US" altLang="ko-KR" dirty="0"/>
          </a:p>
          <a:p>
            <a:r>
              <a:rPr lang="en-US" altLang="ko-KR" dirty="0"/>
              <a:t>Easy 7 / Medium 4 / Hard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990453-1EB5-F8B3-D671-1A455179A9B4}"/>
              </a:ext>
            </a:extLst>
          </p:cNvPr>
          <p:cNvSpPr txBox="1"/>
          <p:nvPr/>
        </p:nvSpPr>
        <p:spPr>
          <a:xfrm>
            <a:off x="609600" y="3002359"/>
            <a:ext cx="3199915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02 </a:t>
            </a:r>
            <a:r>
              <a:rPr lang="ko-KR" altLang="en-US" sz="2200" b="1" dirty="0"/>
              <a:t>작업 분해</a:t>
            </a:r>
            <a:endParaRPr lang="en-US" altLang="ko-KR" sz="2200" b="1" dirty="0"/>
          </a:p>
          <a:p>
            <a:r>
              <a:rPr lang="en-US" altLang="ko-KR" dirty="0"/>
              <a:t>13</a:t>
            </a:r>
            <a:r>
              <a:rPr lang="ko-KR" altLang="en-US" dirty="0"/>
              <a:t>개 대상의 풀이를</a:t>
            </a:r>
            <a:endParaRPr lang="en-US" altLang="ko-KR" dirty="0"/>
          </a:p>
          <a:p>
            <a:r>
              <a:rPr lang="ko-KR" altLang="en-US" dirty="0"/>
              <a:t>총 </a:t>
            </a:r>
            <a:r>
              <a:rPr lang="en-US" altLang="ko-KR" dirty="0"/>
              <a:t>182</a:t>
            </a:r>
            <a:r>
              <a:rPr lang="ko-KR" altLang="en-US" dirty="0"/>
              <a:t>개 하위 작업으로 분해</a:t>
            </a:r>
            <a:endParaRPr lang="en-US" altLang="ko-KR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6A67D1-E9BD-9210-EF0E-E7426C11F579}"/>
              </a:ext>
            </a:extLst>
          </p:cNvPr>
          <p:cNvSpPr txBox="1"/>
          <p:nvPr/>
        </p:nvSpPr>
        <p:spPr>
          <a:xfrm>
            <a:off x="609600" y="4221003"/>
            <a:ext cx="459933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03 </a:t>
            </a:r>
            <a:r>
              <a:rPr lang="ko-KR" altLang="en-US" sz="2200" b="1" dirty="0"/>
              <a:t>독립 검증</a:t>
            </a:r>
            <a:endParaRPr lang="en-US" altLang="ko-KR" sz="2200" b="1" dirty="0"/>
          </a:p>
          <a:p>
            <a:r>
              <a:rPr lang="ko-KR" altLang="en-US" dirty="0"/>
              <a:t>침투 테스터 </a:t>
            </a:r>
            <a:r>
              <a:rPr lang="en-US" altLang="ko-KR" dirty="0"/>
              <a:t>3</a:t>
            </a:r>
            <a:r>
              <a:rPr lang="ko-KR" altLang="en-US" dirty="0"/>
              <a:t>명이 독립적으로 풀이</a:t>
            </a:r>
            <a:endParaRPr lang="en-US" altLang="ko-KR" dirty="0"/>
          </a:p>
          <a:p>
            <a:r>
              <a:rPr lang="ko-KR" altLang="en-US" dirty="0"/>
              <a:t>다른 유효한 경로를 반영해 작업 목록 조정</a:t>
            </a:r>
            <a:endParaRPr lang="en-US" altLang="ko-KR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245865-3BF1-6009-B581-9EDEE125B293}"/>
              </a:ext>
            </a:extLst>
          </p:cNvPr>
          <p:cNvSpPr txBox="1"/>
          <p:nvPr/>
        </p:nvSpPr>
        <p:spPr>
          <a:xfrm>
            <a:off x="6798733" y="1783715"/>
            <a:ext cx="3848939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하위 작업 예시</a:t>
            </a:r>
            <a:endParaRPr lang="en-US" altLang="ko-KR" dirty="0"/>
          </a:p>
          <a:p>
            <a:r>
              <a:rPr lang="ko-KR" altLang="en-US" dirty="0"/>
              <a:t>네트워크 탐색 </a:t>
            </a:r>
            <a:r>
              <a:rPr lang="en-US" altLang="ko-KR" dirty="0"/>
              <a:t>(Network Discovery)</a:t>
            </a:r>
          </a:p>
          <a:p>
            <a:r>
              <a:rPr lang="ko-KR" altLang="en-US" dirty="0"/>
              <a:t>비밀번호 해독 </a:t>
            </a:r>
            <a:r>
              <a:rPr lang="en-US" altLang="ko-KR" dirty="0"/>
              <a:t>(Password Cracking)</a:t>
            </a:r>
          </a:p>
          <a:p>
            <a:r>
              <a:rPr lang="en-US" altLang="ko-KR" dirty="0"/>
              <a:t>SQL </a:t>
            </a:r>
            <a:r>
              <a:rPr lang="ko-KR" altLang="en-US" dirty="0" err="1"/>
              <a:t>인젝션</a:t>
            </a:r>
            <a:r>
              <a:rPr lang="ko-KR" altLang="en-US" dirty="0"/>
              <a:t> 악용 </a:t>
            </a:r>
            <a:r>
              <a:rPr lang="en-US" altLang="ko-KR" dirty="0"/>
              <a:t>(CWE-89)</a:t>
            </a:r>
          </a:p>
        </p:txBody>
      </p:sp>
    </p:spTree>
    <p:extLst>
      <p:ext uri="{BB962C8B-B14F-4D97-AF65-F5344CB8AC3E}">
        <p14:creationId xmlns:p14="http://schemas.microsoft.com/office/powerpoint/2010/main" val="136488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SE-01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599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Benchmark / Exploratory Study</a:t>
            </a:r>
          </a:p>
        </p:txBody>
      </p:sp>
      <p:sp>
        <p:nvSpPr>
          <p:cNvPr id="8" name="BASE-01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599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기존 LLM의 사용 방식</a:t>
            </a:r>
          </a:p>
        </p:txBody>
      </p:sp>
      <p:sp>
        <p:nvSpPr>
          <p:cNvPr id="9" name="BASE-01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 err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</a:t>
            </a: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lang="ko-KR" altLang="en-US" sz="1300" b="0" dirty="0" err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et</a:t>
            </a: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lang="ko-KR" altLang="en-US" sz="1300" b="0" dirty="0" err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al</a:t>
            </a: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., §4.1-4.2, pp.850-851; Fig.1; </a:t>
            </a:r>
            <a:r>
              <a:rPr lang="ko-KR" altLang="en-US" sz="1300" b="0" dirty="0" err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Appendix</a:t>
            </a: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lang="ko-KR" altLang="en-US" sz="1300" b="0" dirty="0" err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A</a:t>
            </a: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, p.863.</a:t>
            </a:r>
          </a:p>
        </p:txBody>
      </p:sp>
      <p:sp>
        <p:nvSpPr>
          <p:cNvPr id="10" name="BASE-01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9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89BA40-A882-3AC0-3B16-7CE86AFD71FB}"/>
              </a:ext>
            </a:extLst>
          </p:cNvPr>
          <p:cNvSpPr txBox="1"/>
          <p:nvPr/>
        </p:nvSpPr>
        <p:spPr>
          <a:xfrm>
            <a:off x="609599" y="1695450"/>
            <a:ext cx="451758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GPT-3.5 / GPT-4 / Bard</a:t>
            </a:r>
          </a:p>
          <a:p>
            <a:r>
              <a:rPr lang="ko-KR" altLang="en-US" dirty="0"/>
              <a:t>사람이 초기 지시와 대상 정보를 제공하면</a:t>
            </a:r>
            <a:endParaRPr lang="en-US" altLang="ko-KR" dirty="0"/>
          </a:p>
          <a:p>
            <a:r>
              <a:rPr lang="en-US" altLang="ko-KR" dirty="0"/>
              <a:t>LLM</a:t>
            </a:r>
            <a:r>
              <a:rPr lang="ko-KR" altLang="en-US" dirty="0"/>
              <a:t>은 다음 작업을 제안</a:t>
            </a:r>
            <a:endParaRPr lang="en-US" altLang="ko-KR" dirty="0"/>
          </a:p>
          <a:p>
            <a:r>
              <a:rPr lang="ko-KR" altLang="en-US" dirty="0"/>
              <a:t>사람은 실행하고 결과를 다시 전달</a:t>
            </a:r>
            <a:endParaRPr lang="en-US" altLang="ko-KR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11BB61-1807-EE5F-837E-1B73E90CD4E9}"/>
              </a:ext>
            </a:extLst>
          </p:cNvPr>
          <p:cNvSpPr txBox="1"/>
          <p:nvPr/>
        </p:nvSpPr>
        <p:spPr>
          <a:xfrm>
            <a:off x="609599" y="3116249"/>
            <a:ext cx="469231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시험 환경</a:t>
            </a:r>
            <a:endParaRPr lang="en-US" altLang="ko-KR" sz="2200" b="1" dirty="0"/>
          </a:p>
          <a:p>
            <a:r>
              <a:rPr lang="ko-KR" altLang="en-US" dirty="0"/>
              <a:t>시험 </a:t>
            </a:r>
            <a:r>
              <a:rPr lang="en-US" altLang="ko-KR" dirty="0"/>
              <a:t>PC</a:t>
            </a:r>
            <a:r>
              <a:rPr lang="ko-KR" altLang="en-US" dirty="0"/>
              <a:t>와 대상 </a:t>
            </a:r>
            <a:r>
              <a:rPr lang="en-US" altLang="ko-KR" dirty="0"/>
              <a:t>PC</a:t>
            </a:r>
            <a:r>
              <a:rPr lang="ko-KR" altLang="en-US" dirty="0"/>
              <a:t>는 동일한 사설망에 연결</a:t>
            </a:r>
            <a:endParaRPr lang="en-US" altLang="ko-KR" dirty="0"/>
          </a:p>
          <a:p>
            <a:r>
              <a:rPr lang="en-US" altLang="ko-KR" dirty="0"/>
              <a:t>Kali Linux 2023.1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A527BE-471A-83AB-0E19-68E03375DFB3}"/>
              </a:ext>
            </a:extLst>
          </p:cNvPr>
          <p:cNvSpPr txBox="1"/>
          <p:nvPr/>
        </p:nvSpPr>
        <p:spPr>
          <a:xfrm>
            <a:off x="609599" y="4260049"/>
            <a:ext cx="4055919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도구 제한</a:t>
            </a:r>
            <a:endParaRPr lang="en-US" altLang="ko-KR" sz="2200" b="1" dirty="0"/>
          </a:p>
          <a:p>
            <a:r>
              <a:rPr lang="ko-KR" altLang="en-US" dirty="0"/>
              <a:t>종합 자동 취약점 스캐너는 사용 제한</a:t>
            </a:r>
            <a:endParaRPr lang="en-US" altLang="ko-KR" dirty="0"/>
          </a:p>
          <a:p>
            <a:r>
              <a:rPr lang="ko-KR" altLang="en-US" dirty="0"/>
              <a:t>특정 취약점 검사 도구는 사용 허용</a:t>
            </a:r>
            <a:endParaRPr lang="en-US" altLang="ko-KR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541849-EE40-5A17-8EF8-E8DF954A2A2F}"/>
              </a:ext>
            </a:extLst>
          </p:cNvPr>
          <p:cNvSpPr txBox="1"/>
          <p:nvPr/>
        </p:nvSpPr>
        <p:spPr>
          <a:xfrm>
            <a:off x="609599" y="5403850"/>
            <a:ext cx="32047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예외적으로 사람이 수행</a:t>
            </a:r>
            <a:endParaRPr lang="en-US" altLang="ko-KR" sz="2200" b="1" dirty="0"/>
          </a:p>
          <a:p>
            <a:r>
              <a:rPr lang="en-US" altLang="ko-KR" dirty="0"/>
              <a:t>GUI </a:t>
            </a:r>
            <a:r>
              <a:rPr lang="ko-KR" altLang="en-US" dirty="0"/>
              <a:t>조작 </a:t>
            </a:r>
            <a:r>
              <a:rPr lang="en-US" altLang="ko-KR" dirty="0"/>
              <a:t>/ </a:t>
            </a:r>
            <a:r>
              <a:rPr lang="ko-KR" altLang="en-US" dirty="0"/>
              <a:t>도구 버전 보정</a:t>
            </a:r>
            <a:endParaRPr lang="en-US" altLang="ko-KR" dirty="0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7EAC5C26-6A7F-F9F7-6EA4-365CB2B66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367" y="1695450"/>
            <a:ext cx="6508987" cy="192576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F4C7BAF-F789-0416-47C5-0674C3CB00CB}"/>
              </a:ext>
            </a:extLst>
          </p:cNvPr>
          <p:cNvSpPr txBox="1"/>
          <p:nvPr/>
        </p:nvSpPr>
        <p:spPr>
          <a:xfrm>
            <a:off x="5554507" y="3621212"/>
            <a:ext cx="646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 Overview of strategy to use LLMs for penetration testing ]</a:t>
            </a:r>
          </a:p>
        </p:txBody>
      </p:sp>
      <p:pic>
        <p:nvPicPr>
          <p:cNvPr id="27" name="그림 26" descr="What is Kali Linux? Everything to know about the popular Linux distro">
            <a:extLst>
              <a:ext uri="{FF2B5EF4-FFF2-40B4-BE49-F238E27FC236}">
                <a16:creationId xmlns:a16="http://schemas.microsoft.com/office/drawing/2014/main" id="{68758747-4E56-ED97-D6D7-84182DDCA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9642" y="4260049"/>
            <a:ext cx="2215092" cy="147672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417552-2412-3A71-90D8-88526F573497}"/>
              </a:ext>
            </a:extLst>
          </p:cNvPr>
          <p:cNvSpPr txBox="1"/>
          <p:nvPr/>
        </p:nvSpPr>
        <p:spPr>
          <a:xfrm>
            <a:off x="5737242" y="5757793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 Kali Linux ]</a:t>
            </a:r>
          </a:p>
        </p:txBody>
      </p:sp>
    </p:spTree>
    <p:extLst>
      <p:ext uri="{BB962C8B-B14F-4D97-AF65-F5344CB8AC3E}">
        <p14:creationId xmlns:p14="http://schemas.microsoft.com/office/powerpoint/2010/main" val="847008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SE-02__body_01">
            <a:extLst>
              <a:ext uri="{FF2B5EF4-FFF2-40B4-BE49-F238E27FC236}">
                <a16:creationId xmlns:a16="http://schemas.microsoft.com/office/drawing/2014/main" id="{EC5AACB7-CECF-4AAD-AA17-C7535C6707E0}"/>
              </a:ext>
            </a:extLst>
          </p:cNvPr>
          <p:cNvSpPr>
            <a:spLocks noGrp="1"/>
          </p:cNvSpPr>
          <p:nvPr/>
        </p:nvSpPr>
        <p:spPr>
          <a:xfrm>
            <a:off x="609600" y="2050347"/>
            <a:ext cx="10972800" cy="64673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3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두 평가 기준에서 </a:t>
            </a:r>
            <a:r>
              <a:rPr lang="en-US" altLang="ko-KR" sz="220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GPT-4</a:t>
            </a:r>
            <a:r>
              <a:rPr lang="ko-KR" altLang="en-US" sz="220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가 가장 높은 수행 결과</a:t>
            </a:r>
            <a:endParaRPr lang="en-US" altLang="ko-KR" sz="220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  <a:p>
            <a:pPr marL="0" indent="0" algn="l" eaLnBrk="0" latinLnBrk="0">
              <a:buNone/>
              <a:defRPr sz="23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lang="en-US" altLang="ko-KR" sz="220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Hard</a:t>
            </a:r>
            <a:r>
              <a:rPr lang="ko-KR" altLang="en-US" sz="220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대상</a:t>
            </a:r>
            <a:r>
              <a:rPr lang="en-US" altLang="ko-KR" sz="220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: </a:t>
            </a:r>
            <a:r>
              <a:rPr lang="ko-KR" altLang="en-US" sz="220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세 모델 모두 </a:t>
            </a:r>
            <a:r>
              <a:rPr lang="en-US" altLang="ko-KR" sz="220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0/2 </a:t>
            </a:r>
            <a:r>
              <a:rPr lang="ko-KR" altLang="en-US" sz="220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완료</a:t>
            </a:r>
            <a:endParaRPr sz="220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5" name="BASE-02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Benchmark / Exploratory Study</a:t>
            </a:r>
          </a:p>
        </p:txBody>
      </p:sp>
      <p:sp>
        <p:nvSpPr>
          <p:cNvPr id="6" name="BASE-02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모델별 수행 결과</a:t>
            </a:r>
          </a:p>
        </p:txBody>
      </p:sp>
      <p:sp>
        <p:nvSpPr>
          <p:cNvPr id="7" name="BASE-02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§4.3, pp.851-852; Table 1.</a:t>
            </a:r>
          </a:p>
        </p:txBody>
      </p:sp>
      <p:sp>
        <p:nvSpPr>
          <p:cNvPr id="8" name="BASE-02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10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8DF1F1D-2BA6-AB18-DBA1-92C30D2A9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338929"/>
            <a:ext cx="10601962" cy="18203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6DA8838-9DC7-AAEC-FF73-86965972EEAA}"/>
              </a:ext>
            </a:extLst>
          </p:cNvPr>
          <p:cNvSpPr txBox="1"/>
          <p:nvPr/>
        </p:nvSpPr>
        <p:spPr>
          <a:xfrm>
            <a:off x="2308345" y="5159297"/>
            <a:ext cx="7204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 Overall performance of LLMs on Penetration Testing Benchmark ]</a:t>
            </a:r>
          </a:p>
        </p:txBody>
      </p:sp>
    </p:spTree>
    <p:extLst>
      <p:ext uri="{BB962C8B-B14F-4D97-AF65-F5344CB8AC3E}">
        <p14:creationId xmlns:p14="http://schemas.microsoft.com/office/powerpoint/2010/main" val="917236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SE-03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Benchmark / Exploratory Study</a:t>
            </a:r>
          </a:p>
        </p:txBody>
      </p:sp>
      <p:sp>
        <p:nvSpPr>
          <p:cNvPr id="6" name="BASE-03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작업별 수행 결과</a:t>
            </a:r>
          </a:p>
        </p:txBody>
      </p:sp>
      <p:sp>
        <p:nvSpPr>
          <p:cNvPr id="7" name="BASE-03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§4.3, pp.851-852; Table 2; Finding 2.</a:t>
            </a:r>
          </a:p>
        </p:txBody>
      </p:sp>
      <p:sp>
        <p:nvSpPr>
          <p:cNvPr id="8" name="BASE-03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11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2FD20F63-593A-0FA9-2E1A-B0E8C79E2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884" y="2577410"/>
            <a:ext cx="6608233" cy="31206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88B6070-ED7F-BBE3-D503-7D203CD187C7}"/>
              </a:ext>
            </a:extLst>
          </p:cNvPr>
          <p:cNvSpPr txBox="1"/>
          <p:nvPr/>
        </p:nvSpPr>
        <p:spPr>
          <a:xfrm>
            <a:off x="3183824" y="5698093"/>
            <a:ext cx="5824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 Top 10 Types of Sub-tasks completed by each tool ]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F45D5F-DA63-96FA-820E-023D7F223586}"/>
              </a:ext>
            </a:extLst>
          </p:cNvPr>
          <p:cNvSpPr txBox="1"/>
          <p:nvPr/>
        </p:nvSpPr>
        <p:spPr>
          <a:xfrm>
            <a:off x="609600" y="1695338"/>
            <a:ext cx="6132384" cy="707886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ko-KR" altLang="en-US" sz="2200" b="1" dirty="0"/>
              <a:t>세 </a:t>
            </a:r>
            <a:r>
              <a:rPr lang="en-US" altLang="ko-KR" sz="2200" b="1" dirty="0"/>
              <a:t>LLM</a:t>
            </a:r>
            <a:r>
              <a:rPr lang="ko-KR" altLang="en-US" sz="2200" b="1" dirty="0"/>
              <a:t>의 작업 유형별 하위 작업 완료 결과</a:t>
            </a:r>
            <a:endParaRPr lang="en-US" altLang="ko-KR" sz="2200" b="1" dirty="0"/>
          </a:p>
          <a:p>
            <a:r>
              <a:rPr lang="en-US" altLang="ko-KR" dirty="0"/>
              <a:t>WT: </a:t>
            </a:r>
            <a:r>
              <a:rPr lang="ko-KR" altLang="en-US" dirty="0"/>
              <a:t>기준 </a:t>
            </a:r>
            <a:r>
              <a:rPr lang="en-US" altLang="ko-KR" dirty="0"/>
              <a:t>walkthrough</a:t>
            </a:r>
            <a:r>
              <a:rPr lang="ko-KR" altLang="en-US" dirty="0"/>
              <a:t>에 포함된 해당 유형의 하위 작업 수</a:t>
            </a:r>
          </a:p>
        </p:txBody>
      </p:sp>
    </p:spTree>
    <p:extLst>
      <p:ext uri="{BB962C8B-B14F-4D97-AF65-F5344CB8AC3E}">
        <p14:creationId xmlns:p14="http://schemas.microsoft.com/office/powerpoint/2010/main" val="2075293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E7F21AD5-32CC-157F-0BCF-9DB047440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233" y="2955914"/>
            <a:ext cx="8119534" cy="1824614"/>
          </a:xfrm>
          <a:prstGeom prst="rect">
            <a:avLst/>
          </a:prstGeom>
        </p:spPr>
      </p:pic>
      <p:sp>
        <p:nvSpPr>
          <p:cNvPr id="6" name="BASE-04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Benchmark / Exploratory Study</a:t>
            </a:r>
          </a:p>
        </p:txBody>
      </p:sp>
      <p:sp>
        <p:nvSpPr>
          <p:cNvPr id="7" name="BASE-04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불필요한 작업 선택</a:t>
            </a:r>
          </a:p>
        </p:txBody>
      </p:sp>
      <p:sp>
        <p:nvSpPr>
          <p:cNvPr id="8" name="BASE-04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§4.4, p.852; Table 3.</a:t>
            </a:r>
          </a:p>
        </p:txBody>
      </p:sp>
      <p:sp>
        <p:nvSpPr>
          <p:cNvPr id="9" name="BASE-04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12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12A3DD-D865-2448-C5EB-223A51AEE1FC}"/>
              </a:ext>
            </a:extLst>
          </p:cNvPr>
          <p:cNvSpPr txBox="1"/>
          <p:nvPr/>
        </p:nvSpPr>
        <p:spPr>
          <a:xfrm>
            <a:off x="1946082" y="4780528"/>
            <a:ext cx="8299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 Top Unnecessary Operations Prompted by LLMs on the Benchmark Targets 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15201B-A668-A4AC-7E92-D0ED54D50A7B}"/>
              </a:ext>
            </a:extLst>
          </p:cNvPr>
          <p:cNvSpPr txBox="1"/>
          <p:nvPr/>
        </p:nvSpPr>
        <p:spPr>
          <a:xfrm>
            <a:off x="609600" y="1695338"/>
            <a:ext cx="5522666" cy="98488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ko-KR" altLang="en-US" sz="2200" b="1" dirty="0"/>
              <a:t>불필요한 작업 제안</a:t>
            </a:r>
            <a:endParaRPr lang="en-US" altLang="ko-KR" sz="2200" b="1" dirty="0"/>
          </a:p>
          <a:p>
            <a:r>
              <a:rPr lang="ko-KR" altLang="en-US" dirty="0"/>
              <a:t>표준 풀이와 비교해 불필요하다고 분류된 작업 제안</a:t>
            </a:r>
            <a:endParaRPr lang="en-US" altLang="ko-KR" dirty="0"/>
          </a:p>
          <a:p>
            <a:r>
              <a:rPr lang="ko-KR" altLang="en-US" dirty="0"/>
              <a:t>수치는 세 모델이 제안한 작업 건수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4468DF-723C-F9F8-B79C-FFC48F3A7F25}"/>
              </a:ext>
            </a:extLst>
          </p:cNvPr>
          <p:cNvSpPr txBox="1"/>
          <p:nvPr/>
        </p:nvSpPr>
        <p:spPr>
          <a:xfrm>
            <a:off x="609600" y="5421094"/>
            <a:ext cx="4112664" cy="646331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ko-KR" altLang="en-US" dirty="0"/>
              <a:t>무차별 대입이 </a:t>
            </a:r>
            <a:r>
              <a:rPr lang="en-US" altLang="ko-KR" dirty="0"/>
              <a:t>235</a:t>
            </a:r>
            <a:r>
              <a:rPr lang="ko-KR" altLang="en-US" dirty="0"/>
              <a:t>건으로 가장 많았음</a:t>
            </a:r>
            <a:endParaRPr lang="en-US" altLang="ko-KR" dirty="0"/>
          </a:p>
          <a:p>
            <a:r>
              <a:rPr lang="ko-KR" altLang="en-US" dirty="0"/>
              <a:t>비밀번호 인증 서비스에서 자주 제안</a:t>
            </a:r>
          </a:p>
        </p:txBody>
      </p:sp>
    </p:spTree>
    <p:extLst>
      <p:ext uri="{BB962C8B-B14F-4D97-AF65-F5344CB8AC3E}">
        <p14:creationId xmlns:p14="http://schemas.microsoft.com/office/powerpoint/2010/main" val="1715258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SE-05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Benchmark / Exploratory Study</a:t>
            </a:r>
          </a:p>
        </p:txBody>
      </p:sp>
      <p:sp>
        <p:nvSpPr>
          <p:cNvPr id="8" name="BASE-05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실패 분석과 PentestGPT의 설계 배경</a:t>
            </a:r>
          </a:p>
        </p:txBody>
      </p:sp>
      <p:sp>
        <p:nvSpPr>
          <p:cNvPr id="9" name="BASE-05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§4.4, pp.852-853; Table 4; Findings 3-5.</a:t>
            </a:r>
          </a:p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설계 근거: §5.2, p.853.</a:t>
            </a:r>
          </a:p>
        </p:txBody>
      </p:sp>
      <p:sp>
        <p:nvSpPr>
          <p:cNvPr id="10" name="BASE-05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13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9D6281FC-4596-4CB3-89FD-EEDD17AAC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397" y="2285019"/>
            <a:ext cx="7355207" cy="23145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982F7C3-A999-BE98-8E95-D1822881ED0D}"/>
              </a:ext>
            </a:extLst>
          </p:cNvPr>
          <p:cNvSpPr txBox="1"/>
          <p:nvPr/>
        </p:nvSpPr>
        <p:spPr>
          <a:xfrm>
            <a:off x="3440658" y="4599594"/>
            <a:ext cx="5310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 Top causes for failed penetration testing trials ]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9DC474-4D8C-6E4E-ED48-194EFE0A476A}"/>
              </a:ext>
            </a:extLst>
          </p:cNvPr>
          <p:cNvSpPr txBox="1"/>
          <p:nvPr/>
        </p:nvSpPr>
        <p:spPr>
          <a:xfrm>
            <a:off x="609600" y="1695338"/>
            <a:ext cx="3311163" cy="43088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ko-KR" altLang="en-US" sz="2200" b="1" dirty="0"/>
              <a:t>세 모델의 실패 원인 집계</a:t>
            </a:r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773CD8-53F8-A8D3-47DA-1FB6A2E40767}"/>
              </a:ext>
            </a:extLst>
          </p:cNvPr>
          <p:cNvSpPr txBox="1"/>
          <p:nvPr/>
        </p:nvSpPr>
        <p:spPr>
          <a:xfrm>
            <a:off x="609600" y="5127721"/>
            <a:ext cx="6419386" cy="92333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ko-KR" altLang="en-US" dirty="0"/>
              <a:t>가장 큰 실패 원인</a:t>
            </a:r>
            <a:r>
              <a:rPr lang="en-US" altLang="ko-KR" dirty="0"/>
              <a:t>: </a:t>
            </a:r>
            <a:r>
              <a:rPr lang="ko-KR" altLang="en-US" dirty="0"/>
              <a:t>세션 맥락 손실 </a:t>
            </a:r>
            <a:r>
              <a:rPr lang="en-US" altLang="ko-KR" dirty="0"/>
              <a:t>74</a:t>
            </a:r>
            <a:r>
              <a:rPr lang="ko-KR" altLang="en-US" dirty="0"/>
              <a:t>건</a:t>
            </a:r>
            <a:endParaRPr lang="en-US" altLang="ko-KR" dirty="0"/>
          </a:p>
          <a:p>
            <a:r>
              <a:rPr lang="ko-KR" altLang="en-US" dirty="0"/>
              <a:t>별도 관찰</a:t>
            </a:r>
            <a:r>
              <a:rPr lang="en-US" altLang="ko-KR" dirty="0"/>
              <a:t>: </a:t>
            </a:r>
            <a:r>
              <a:rPr lang="ko-KR" altLang="en-US" dirty="0"/>
              <a:t>최근 작업에 집중해 다른 경로로 잘 전환하지 못함</a:t>
            </a:r>
            <a:endParaRPr lang="en-US" altLang="ko-KR" dirty="0"/>
          </a:p>
          <a:p>
            <a:r>
              <a:rPr lang="ko-KR" altLang="en-US" dirty="0"/>
              <a:t>설계 방향</a:t>
            </a:r>
            <a:r>
              <a:rPr lang="en-US" altLang="ko-KR" dirty="0"/>
              <a:t>: </a:t>
            </a:r>
            <a:r>
              <a:rPr lang="ko-KR" altLang="en-US" dirty="0"/>
              <a:t>전체 진행 판단과 구체적인 실행 지시 생성을 분리</a:t>
            </a:r>
          </a:p>
        </p:txBody>
      </p:sp>
    </p:spTree>
    <p:extLst>
      <p:ext uri="{BB962C8B-B14F-4D97-AF65-F5344CB8AC3E}">
        <p14:creationId xmlns:p14="http://schemas.microsoft.com/office/powerpoint/2010/main" val="874751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HOD-01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Methodology</a:t>
            </a:r>
          </a:p>
        </p:txBody>
      </p:sp>
      <p:sp>
        <p:nvSpPr>
          <p:cNvPr id="7" name="METHOD-01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6"/>
            <a:ext cx="10972800" cy="4516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 dirty="0" err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P</a:t>
            </a:r>
            <a:r>
              <a:rPr lang="en-US" altLang="ko-KR" sz="2500" b="1" dirty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ENTEST</a:t>
            </a:r>
            <a:r>
              <a:rPr lang="ko-KR" altLang="en-US" sz="3100" b="1" dirty="0" err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GPT의</a:t>
            </a:r>
            <a:r>
              <a:rPr lang="ko-KR" altLang="en-US" sz="3100" b="1" dirty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 구성</a:t>
            </a:r>
          </a:p>
        </p:txBody>
      </p:sp>
      <p:sp>
        <p:nvSpPr>
          <p:cNvPr id="8" name="METHOD-01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USENIX Security 2024, §5.1-5.2, pp.853-854; Fig.2, p.854.</a:t>
            </a:r>
          </a:p>
        </p:txBody>
      </p:sp>
      <p:sp>
        <p:nvSpPr>
          <p:cNvPr id="9" name="METHOD-01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14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C77EC96-77C6-63B8-B0C0-1BF67E781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272" y="2690672"/>
            <a:ext cx="9359457" cy="30870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9B0C90B-2541-F99C-1190-C5912D5A529E}"/>
              </a:ext>
            </a:extLst>
          </p:cNvPr>
          <p:cNvSpPr txBox="1"/>
          <p:nvPr/>
        </p:nvSpPr>
        <p:spPr>
          <a:xfrm>
            <a:off x="609600" y="1366275"/>
            <a:ext cx="6485237" cy="120032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altLang="ko-KR" b="1" dirty="0"/>
              <a:t>Reasoning</a:t>
            </a:r>
            <a:r>
              <a:rPr lang="en-US" altLang="ko-KR" dirty="0"/>
              <a:t>: PTT(</a:t>
            </a:r>
            <a:r>
              <a:rPr lang="en-US" altLang="ko-KR" dirty="0" err="1"/>
              <a:t>Pentesting</a:t>
            </a:r>
            <a:r>
              <a:rPr lang="en-US" altLang="ko-KR" dirty="0"/>
              <a:t> Task Tree) </a:t>
            </a:r>
            <a:r>
              <a:rPr lang="ko-KR" altLang="en-US" dirty="0"/>
              <a:t>갱신과 다음 작업 선택</a:t>
            </a:r>
            <a:endParaRPr lang="en-US" altLang="ko-KR" dirty="0"/>
          </a:p>
          <a:p>
            <a:r>
              <a:rPr lang="en-US" altLang="ko-KR" b="1" dirty="0"/>
              <a:t>Generation</a:t>
            </a:r>
            <a:r>
              <a:rPr lang="en-US" altLang="ko-KR" dirty="0"/>
              <a:t>:</a:t>
            </a:r>
            <a:r>
              <a:rPr lang="ko-KR" altLang="en-US" dirty="0"/>
              <a:t> 명령과 </a:t>
            </a:r>
            <a:r>
              <a:rPr lang="en-US" altLang="ko-KR" dirty="0"/>
              <a:t>GUI </a:t>
            </a:r>
            <a:r>
              <a:rPr lang="ko-KR" altLang="en-US" dirty="0"/>
              <a:t>조작 지시 생성</a:t>
            </a:r>
            <a:endParaRPr lang="en-US" altLang="ko-KR" dirty="0"/>
          </a:p>
          <a:p>
            <a:r>
              <a:rPr lang="en-US" altLang="ko-KR" b="1" dirty="0"/>
              <a:t>Parsing</a:t>
            </a:r>
            <a:r>
              <a:rPr lang="en-US" altLang="ko-KR" dirty="0"/>
              <a:t>: </a:t>
            </a:r>
            <a:r>
              <a:rPr lang="ko-KR" altLang="en-US" dirty="0"/>
              <a:t>입력 정보 요약</a:t>
            </a:r>
            <a:endParaRPr lang="en-US" altLang="ko-KR" dirty="0"/>
          </a:p>
          <a:p>
            <a:r>
              <a:rPr lang="ko-KR" altLang="en-US" dirty="0"/>
              <a:t>각 모듈은 별도의 </a:t>
            </a:r>
            <a:r>
              <a:rPr lang="en-US" altLang="ko-KR" dirty="0"/>
              <a:t>LLM </a:t>
            </a:r>
            <a:r>
              <a:rPr lang="ko-KR" altLang="en-US" dirty="0"/>
              <a:t>세션을 사용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10D12E-E014-442D-BB12-100015AF8481}"/>
              </a:ext>
            </a:extLst>
          </p:cNvPr>
          <p:cNvSpPr txBox="1"/>
          <p:nvPr/>
        </p:nvSpPr>
        <p:spPr>
          <a:xfrm>
            <a:off x="4678991" y="5777720"/>
            <a:ext cx="2834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[ Overview of P</a:t>
            </a:r>
            <a:r>
              <a:rPr lang="en-US" altLang="ko-KR" sz="1200" dirty="0"/>
              <a:t>ENETEST</a:t>
            </a:r>
            <a:r>
              <a:rPr lang="en-US" altLang="ko-KR" dirty="0"/>
              <a:t>GPT]</a:t>
            </a:r>
          </a:p>
        </p:txBody>
      </p:sp>
    </p:spTree>
    <p:extLst>
      <p:ext uri="{BB962C8B-B14F-4D97-AF65-F5344CB8AC3E}">
        <p14:creationId xmlns:p14="http://schemas.microsoft.com/office/powerpoint/2010/main" val="1617443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4EC3602-A205-9DBC-9082-43888E312578}"/>
              </a:ext>
            </a:extLst>
          </p:cNvPr>
          <p:cNvSpPr txBox="1"/>
          <p:nvPr/>
        </p:nvSpPr>
        <p:spPr>
          <a:xfrm>
            <a:off x="7295649" y="1695449"/>
            <a:ext cx="428675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PTT(</a:t>
            </a:r>
            <a:r>
              <a:rPr lang="en-US" altLang="ko-KR" sz="2200" b="1" dirty="0" err="1"/>
              <a:t>Pentesting</a:t>
            </a:r>
            <a:r>
              <a:rPr lang="en-US" altLang="ko-KR" sz="2200" b="1" dirty="0"/>
              <a:t> Task Tree)</a:t>
            </a:r>
          </a:p>
          <a:p>
            <a:r>
              <a:rPr lang="ko-KR" altLang="en-US" dirty="0"/>
              <a:t>수행한 작업과 결과</a:t>
            </a:r>
            <a:r>
              <a:rPr lang="en-US" altLang="ko-KR" dirty="0"/>
              <a:t>, </a:t>
            </a:r>
            <a:r>
              <a:rPr lang="ko-KR" altLang="en-US" dirty="0"/>
              <a:t>진행중인 작업</a:t>
            </a:r>
            <a:r>
              <a:rPr lang="en-US" altLang="ko-KR" dirty="0"/>
              <a:t>,</a:t>
            </a:r>
          </a:p>
          <a:p>
            <a:r>
              <a:rPr lang="ko-KR" altLang="en-US" dirty="0"/>
              <a:t>남은 작업을 자연어 트리 형태로 기록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사용자 목표와 </a:t>
            </a:r>
            <a:r>
              <a:rPr lang="en-US" altLang="ko-KR" dirty="0"/>
              <a:t>PTT</a:t>
            </a:r>
            <a:r>
              <a:rPr lang="ko-KR" altLang="en-US" dirty="0"/>
              <a:t>의 정의</a:t>
            </a:r>
            <a:r>
              <a:rPr lang="en-US" altLang="ko-KR" dirty="0"/>
              <a:t>, </a:t>
            </a:r>
            <a:r>
              <a:rPr lang="ko-KR" altLang="en-US" dirty="0"/>
              <a:t>예시를</a:t>
            </a:r>
            <a:endParaRPr lang="en-US" altLang="ko-KR" dirty="0"/>
          </a:p>
          <a:p>
            <a:r>
              <a:rPr lang="ko-KR" altLang="en-US" dirty="0"/>
              <a:t>포함한 프롬프트로 초기 작업 트리 생성</a:t>
            </a:r>
            <a:endParaRPr lang="en-US" altLang="ko-KR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A59CF843-F6C2-03C5-EDEF-C62AD53A5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95449"/>
            <a:ext cx="6524625" cy="3375431"/>
          </a:xfrm>
          <a:prstGeom prst="rect">
            <a:avLst/>
          </a:prstGeom>
        </p:spPr>
      </p:pic>
      <p:sp>
        <p:nvSpPr>
          <p:cNvPr id="6" name="METHOD-02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Methodology</a:t>
            </a:r>
          </a:p>
        </p:txBody>
      </p:sp>
      <p:sp>
        <p:nvSpPr>
          <p:cNvPr id="7" name="METHOD-02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PTT: 침투 테스트 작업 트리</a:t>
            </a:r>
          </a:p>
        </p:txBody>
      </p:sp>
      <p:sp>
        <p:nvSpPr>
          <p:cNvPr id="8" name="METHOD-02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§5.3, pp.854-855; Fig.3(b), p.854.</a:t>
            </a:r>
          </a:p>
        </p:txBody>
      </p:sp>
      <p:sp>
        <p:nvSpPr>
          <p:cNvPr id="9" name="METHOD-02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15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7751CA-7844-5112-8EAC-0373510B06B2}"/>
              </a:ext>
            </a:extLst>
          </p:cNvPr>
          <p:cNvSpPr txBox="1"/>
          <p:nvPr/>
        </p:nvSpPr>
        <p:spPr>
          <a:xfrm>
            <a:off x="1532251" y="5070880"/>
            <a:ext cx="467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[ PTT</a:t>
            </a:r>
            <a:r>
              <a:rPr lang="ko-KR" altLang="en-US" dirty="0"/>
              <a:t> </a:t>
            </a:r>
            <a:r>
              <a:rPr lang="en-US" altLang="ko-KR" dirty="0"/>
              <a:t>Representation in Natural Language ]</a:t>
            </a:r>
          </a:p>
        </p:txBody>
      </p:sp>
    </p:spTree>
    <p:extLst>
      <p:ext uri="{BB962C8B-B14F-4D97-AF65-F5344CB8AC3E}">
        <p14:creationId xmlns:p14="http://schemas.microsoft.com/office/powerpoint/2010/main" val="716739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HOD-03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Methodology</a:t>
            </a:r>
          </a:p>
        </p:txBody>
      </p:sp>
      <p:sp>
        <p:nvSpPr>
          <p:cNvPr id="7" name="METHOD-03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599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 dirty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lang="en-US" altLang="ko-KR" sz="3100" b="1" dirty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Reasoning: </a:t>
            </a:r>
            <a:r>
              <a:rPr lang="ko-KR" altLang="en-US" sz="3100" b="1" dirty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PTT 갱신과 다음 작업 선택</a:t>
            </a:r>
          </a:p>
        </p:txBody>
      </p:sp>
      <p:sp>
        <p:nvSpPr>
          <p:cNvPr id="8" name="METHOD-03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§5.3-5.4, pp.854-856; Fig.4, p.856.</a:t>
            </a:r>
          </a:p>
        </p:txBody>
      </p:sp>
      <p:sp>
        <p:nvSpPr>
          <p:cNvPr id="9" name="METHOD-03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16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D9E7609-4E44-57A2-0367-683911D53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628446"/>
            <a:ext cx="5428594" cy="41044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FE40BF4-CF4A-5EF6-409E-EE0F0387CC28}"/>
              </a:ext>
            </a:extLst>
          </p:cNvPr>
          <p:cNvSpPr txBox="1"/>
          <p:nvPr/>
        </p:nvSpPr>
        <p:spPr>
          <a:xfrm>
            <a:off x="966396" y="5732903"/>
            <a:ext cx="4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[ HTB-Carrier</a:t>
            </a:r>
            <a:r>
              <a:rPr lang="ko-KR" altLang="en-US" dirty="0"/>
              <a:t>의 </a:t>
            </a:r>
            <a:r>
              <a:rPr lang="en-US" altLang="ko-KR" dirty="0"/>
              <a:t>PTT </a:t>
            </a:r>
            <a:r>
              <a:rPr lang="ko-KR" altLang="en-US" dirty="0"/>
              <a:t>갱신과 작업 선택 예시</a:t>
            </a:r>
            <a:r>
              <a:rPr lang="en-US" altLang="ko-KR" dirty="0"/>
              <a:t> ]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2E5F13-AE1B-6B1F-E381-3911B5D15CEE}"/>
              </a:ext>
            </a:extLst>
          </p:cNvPr>
          <p:cNvSpPr txBox="1"/>
          <p:nvPr/>
        </p:nvSpPr>
        <p:spPr>
          <a:xfrm>
            <a:off x="7295649" y="1695449"/>
            <a:ext cx="3746475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HTB-Carrier</a:t>
            </a:r>
          </a:p>
          <a:p>
            <a:r>
              <a:rPr lang="ko-KR" altLang="en-US" dirty="0"/>
              <a:t>서비스 식별 결과를 </a:t>
            </a:r>
            <a:r>
              <a:rPr lang="en-US" altLang="ko-KR" dirty="0"/>
              <a:t>PTT</a:t>
            </a:r>
            <a:r>
              <a:rPr lang="ko-KR" altLang="en-US" dirty="0"/>
              <a:t>에 반영</a:t>
            </a:r>
            <a:endParaRPr lang="en-US" altLang="ko-KR" dirty="0"/>
          </a:p>
          <a:p>
            <a:r>
              <a:rPr lang="ko-KR" altLang="en-US" dirty="0"/>
              <a:t>이전 </a:t>
            </a:r>
            <a:r>
              <a:rPr lang="en-US" altLang="ko-KR" dirty="0"/>
              <a:t>PTT</a:t>
            </a:r>
            <a:r>
              <a:rPr lang="ko-KR" altLang="en-US" dirty="0"/>
              <a:t>와 비교해 갱신 내용 확인</a:t>
            </a:r>
            <a:endParaRPr lang="en-US" altLang="ko-KR" dirty="0"/>
          </a:p>
          <a:p>
            <a:r>
              <a:rPr lang="ko-KR" altLang="en-US" dirty="0"/>
              <a:t>후보 작업 비교</a:t>
            </a:r>
            <a:endParaRPr lang="en-US" altLang="ko-KR" dirty="0"/>
          </a:p>
          <a:p>
            <a:r>
              <a:rPr lang="ko-KR" altLang="en-US" dirty="0"/>
              <a:t>다음 작업 선택</a:t>
            </a:r>
            <a:endParaRPr lang="en-US" altLang="ko-KR" dirty="0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3CC0ABFE-84E2-2EE7-C24A-9F4EC79AFE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72" r="-1"/>
          <a:stretch>
            <a:fillRect/>
          </a:stretch>
        </p:blipFill>
        <p:spPr>
          <a:xfrm>
            <a:off x="6140450" y="3699762"/>
            <a:ext cx="2732690" cy="994593"/>
          </a:xfrm>
          <a:prstGeom prst="rect">
            <a:avLst/>
          </a:prstGeom>
        </p:spPr>
      </p:pic>
      <p:cxnSp>
        <p:nvCxnSpPr>
          <p:cNvPr id="26" name="연결선: 꺾임 25">
            <a:extLst>
              <a:ext uri="{FF2B5EF4-FFF2-40B4-BE49-F238E27FC236}">
                <a16:creationId xmlns:a16="http://schemas.microsoft.com/office/drawing/2014/main" id="{A475EF1C-3612-B8AB-57A8-5460738D43D1}"/>
              </a:ext>
            </a:extLst>
          </p:cNvPr>
          <p:cNvCxnSpPr>
            <a:stCxn id="21" idx="0"/>
          </p:cNvCxnSpPr>
          <p:nvPr/>
        </p:nvCxnSpPr>
        <p:spPr>
          <a:xfrm rot="16200000" flipV="1">
            <a:off x="6699026" y="2891993"/>
            <a:ext cx="146937" cy="1468602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431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HOD-04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Methodology</a:t>
            </a:r>
          </a:p>
        </p:txBody>
      </p:sp>
      <p:sp>
        <p:nvSpPr>
          <p:cNvPr id="7" name="METHOD-04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Generation: 실행 지시 생성</a:t>
            </a:r>
          </a:p>
        </p:txBody>
      </p:sp>
      <p:sp>
        <p:nvSpPr>
          <p:cNvPr id="8" name="METHOD-04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§5.2, pp.853-854; §5.4, pp.855-856; Figs.2, 4. CoT: 원문 참고문헌 [43].</a:t>
            </a:r>
          </a:p>
        </p:txBody>
      </p:sp>
      <p:sp>
        <p:nvSpPr>
          <p:cNvPr id="9" name="METHOD-04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17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3DADA4-3BF1-3107-0A94-2732AC0512DC}"/>
              </a:ext>
            </a:extLst>
          </p:cNvPr>
          <p:cNvSpPr txBox="1"/>
          <p:nvPr/>
        </p:nvSpPr>
        <p:spPr>
          <a:xfrm>
            <a:off x="7295649" y="1695449"/>
            <a:ext cx="4339650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HTB-Carrier</a:t>
            </a:r>
          </a:p>
          <a:p>
            <a:r>
              <a:rPr lang="en-US" altLang="ko-KR" dirty="0"/>
              <a:t>Reasoning</a:t>
            </a:r>
            <a:r>
              <a:rPr lang="ko-KR" altLang="en-US" dirty="0"/>
              <a:t>에서 선택한 작업을 전달받음</a:t>
            </a:r>
            <a:endParaRPr lang="en-US" altLang="ko-KR" dirty="0"/>
          </a:p>
          <a:p>
            <a:r>
              <a:rPr lang="ko-KR" altLang="en-US" dirty="0"/>
              <a:t>새 하위 작업마다 별도의 </a:t>
            </a:r>
            <a:r>
              <a:rPr lang="en-US" altLang="ko-KR" dirty="0"/>
              <a:t>LLM </a:t>
            </a:r>
            <a:r>
              <a:rPr lang="ko-KR" altLang="en-US" dirty="0"/>
              <a:t>세션 시작</a:t>
            </a:r>
            <a:endParaRPr lang="en-US" altLang="ko-KR" dirty="0"/>
          </a:p>
          <a:p>
            <a:r>
              <a:rPr lang="ko-KR" altLang="en-US" dirty="0"/>
              <a:t>작업을 세부 단계로 확장한 뒤</a:t>
            </a:r>
            <a:endParaRPr lang="en-US" altLang="ko-KR" dirty="0"/>
          </a:p>
          <a:p>
            <a:r>
              <a:rPr lang="ko-KR" altLang="en-US" dirty="0"/>
              <a:t>명령 또는 </a:t>
            </a:r>
            <a:r>
              <a:rPr lang="en-US" altLang="ko-KR" dirty="0"/>
              <a:t>GUI </a:t>
            </a:r>
            <a:r>
              <a:rPr lang="ko-KR" altLang="en-US" dirty="0"/>
              <a:t>조작 지시로 변환</a:t>
            </a:r>
            <a:endParaRPr lang="en-US" altLang="ko-KR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85DED31C-A896-62E2-7088-C36481B20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69" y="1628446"/>
            <a:ext cx="5264880" cy="4104457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0B45CB3B-73E2-CB51-FCF1-2A4E7CD89D01}"/>
              </a:ext>
            </a:extLst>
          </p:cNvPr>
          <p:cNvSpPr/>
          <p:nvPr/>
        </p:nvSpPr>
        <p:spPr>
          <a:xfrm>
            <a:off x="698499" y="1791432"/>
            <a:ext cx="1130299" cy="11676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Selected Task 1</a:t>
            </a:r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2AF9592-B6D8-A024-7571-27CDB7583C84}"/>
              </a:ext>
            </a:extLst>
          </p:cNvPr>
          <p:cNvSpPr/>
          <p:nvPr/>
        </p:nvSpPr>
        <p:spPr>
          <a:xfrm>
            <a:off x="698500" y="4429851"/>
            <a:ext cx="1130300" cy="11676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Selected Task 2</a:t>
            </a:r>
            <a:endParaRPr lang="ko-KR" altLang="en-US" dirty="0"/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612F1D0C-BF98-CA01-7F21-60EC18CEECC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1828798" y="2375268"/>
            <a:ext cx="22860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AF85B901-194D-ECDF-06BD-039667ACEC18}"/>
              </a:ext>
            </a:extLst>
          </p:cNvPr>
          <p:cNvCxnSpPr>
            <a:stCxn id="20" idx="3"/>
          </p:cNvCxnSpPr>
          <p:nvPr/>
        </p:nvCxnSpPr>
        <p:spPr>
          <a:xfrm>
            <a:off x="1828800" y="5013687"/>
            <a:ext cx="201969" cy="28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658BD016-AE60-E17E-4E49-BA6581F41EA4}"/>
              </a:ext>
            </a:extLst>
          </p:cNvPr>
          <p:cNvCxnSpPr>
            <a:cxnSpLocks/>
            <a:endCxn id="20" idx="0"/>
          </p:cNvCxnSpPr>
          <p:nvPr/>
        </p:nvCxnSpPr>
        <p:spPr>
          <a:xfrm rot="5400000">
            <a:off x="1188804" y="3587882"/>
            <a:ext cx="916815" cy="76712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CD52072-146B-8AA5-ADA8-BEBB9865ECE9}"/>
              </a:ext>
            </a:extLst>
          </p:cNvPr>
          <p:cNvSpPr txBox="1"/>
          <p:nvPr/>
        </p:nvSpPr>
        <p:spPr>
          <a:xfrm>
            <a:off x="1726039" y="5732903"/>
            <a:ext cx="4004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[ HTB-Carrier</a:t>
            </a:r>
            <a:r>
              <a:rPr lang="ko-KR" altLang="en-US" dirty="0"/>
              <a:t>의 실행 지시 생성 예시 </a:t>
            </a:r>
            <a:r>
              <a:rPr lang="en-US" altLang="ko-KR" dirty="0"/>
              <a:t>]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5AABEEF-F04C-F4FC-BD65-564F0FB480D5}"/>
              </a:ext>
            </a:extLst>
          </p:cNvPr>
          <p:cNvSpPr txBox="1"/>
          <p:nvPr/>
        </p:nvSpPr>
        <p:spPr>
          <a:xfrm>
            <a:off x="7295649" y="3466222"/>
            <a:ext cx="4824398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 err="1"/>
              <a:t>CoT</a:t>
            </a:r>
            <a:r>
              <a:rPr lang="en-US" altLang="ko-KR" sz="2200" b="1" dirty="0"/>
              <a:t>(Chain-of-Thought) Prompting</a:t>
            </a:r>
          </a:p>
          <a:p>
            <a:r>
              <a:rPr lang="ko-KR" altLang="en-US" dirty="0" err="1"/>
              <a:t>작변업을</a:t>
            </a:r>
            <a:r>
              <a:rPr lang="ko-KR" altLang="en-US" dirty="0"/>
              <a:t> 세부 단계로 확장</a:t>
            </a:r>
            <a:endParaRPr lang="en-US" altLang="ko-KR" dirty="0"/>
          </a:p>
          <a:p>
            <a:r>
              <a:rPr lang="ko-KR" altLang="en-US" dirty="0"/>
              <a:t>명령 또는 </a:t>
            </a:r>
            <a:r>
              <a:rPr lang="en-US" altLang="ko-KR" dirty="0"/>
              <a:t>GUI </a:t>
            </a:r>
            <a:r>
              <a:rPr lang="ko-KR" altLang="en-US" dirty="0"/>
              <a:t>조작 지시 생성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2970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HOD-05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Methodology</a:t>
            </a:r>
          </a:p>
        </p:txBody>
      </p:sp>
      <p:sp>
        <p:nvSpPr>
          <p:cNvPr id="6" name="METHOD-05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6"/>
            <a:ext cx="10972800" cy="4516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Parsing: 입력 정보 요약</a:t>
            </a:r>
          </a:p>
        </p:txBody>
      </p:sp>
      <p:sp>
        <p:nvSpPr>
          <p:cNvPr id="7" name="METHOD-05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§5.5, p.856; §5.7, pp.856-857; Fig.2, p.854.</a:t>
            </a:r>
          </a:p>
        </p:txBody>
      </p:sp>
      <p:sp>
        <p:nvSpPr>
          <p:cNvPr id="8" name="METHOD-05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18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292393C-7BF4-96C1-6972-C808A9F57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272" y="2690672"/>
            <a:ext cx="9359457" cy="30870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8A5E8EB-A6CD-7FFC-C9F7-8C96CAE12D59}"/>
              </a:ext>
            </a:extLst>
          </p:cNvPr>
          <p:cNvSpPr txBox="1"/>
          <p:nvPr/>
        </p:nvSpPr>
        <p:spPr>
          <a:xfrm>
            <a:off x="4678991" y="5777720"/>
            <a:ext cx="2834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[ Overview of P</a:t>
            </a:r>
            <a:r>
              <a:rPr lang="en-US" altLang="ko-KR" sz="1200" dirty="0"/>
              <a:t>ENETEST</a:t>
            </a:r>
            <a:r>
              <a:rPr lang="en-US" altLang="ko-KR" dirty="0"/>
              <a:t>GPT]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B434381-8FB7-3500-3AC6-0F54632AEEC3}"/>
              </a:ext>
            </a:extLst>
          </p:cNvPr>
          <p:cNvSpPr/>
          <p:nvPr/>
        </p:nvSpPr>
        <p:spPr>
          <a:xfrm>
            <a:off x="2788920" y="3164840"/>
            <a:ext cx="1356360" cy="975360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AA1EAB-44FF-1B22-842E-B5056AD4137D}"/>
              </a:ext>
            </a:extLst>
          </p:cNvPr>
          <p:cNvSpPr txBox="1"/>
          <p:nvPr/>
        </p:nvSpPr>
        <p:spPr>
          <a:xfrm>
            <a:off x="609600" y="1366275"/>
            <a:ext cx="5582682" cy="120032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ko-KR" altLang="en-US" dirty="0"/>
              <a:t>사용자가 입력 유형을 지정</a:t>
            </a:r>
            <a:endParaRPr lang="en-US" altLang="ko-KR" dirty="0"/>
          </a:p>
          <a:p>
            <a:r>
              <a:rPr lang="ko-KR" altLang="en-US" dirty="0"/>
              <a:t>사용자 지시</a:t>
            </a:r>
            <a:r>
              <a:rPr lang="en-US" altLang="ko-KR" dirty="0"/>
              <a:t> / </a:t>
            </a:r>
            <a:r>
              <a:rPr lang="ko-KR" altLang="en-US" dirty="0"/>
              <a:t>도구 출력 </a:t>
            </a:r>
            <a:r>
              <a:rPr lang="en-US" altLang="ko-KR" dirty="0"/>
              <a:t>/ HTTP </a:t>
            </a:r>
            <a:r>
              <a:rPr lang="ko-KR" altLang="en-US" dirty="0"/>
              <a:t>웹 정보 </a:t>
            </a:r>
            <a:r>
              <a:rPr lang="en-US" altLang="ko-KR" dirty="0"/>
              <a:t>/ </a:t>
            </a:r>
            <a:r>
              <a:rPr lang="ko-KR" altLang="en-US" dirty="0"/>
              <a:t>소스 코드</a:t>
            </a:r>
            <a:endParaRPr lang="en-US" altLang="ko-KR" dirty="0"/>
          </a:p>
          <a:p>
            <a:r>
              <a:rPr lang="ko-KR" altLang="en-US" dirty="0"/>
              <a:t>유형별 프롬프트로 필요한 정보를 요약</a:t>
            </a:r>
            <a:endParaRPr lang="en-US" altLang="ko-KR" dirty="0"/>
          </a:p>
          <a:p>
            <a:r>
              <a:rPr lang="ko-KR" altLang="en-US" dirty="0"/>
              <a:t>요약한 정보를 </a:t>
            </a:r>
            <a:r>
              <a:rPr lang="en-US" altLang="ko-KR" dirty="0"/>
              <a:t>Reasoning</a:t>
            </a:r>
            <a:r>
              <a:rPr lang="ko-KR" altLang="en-US" dirty="0"/>
              <a:t>에 전달</a:t>
            </a:r>
          </a:p>
        </p:txBody>
      </p:sp>
    </p:spTree>
    <p:extLst>
      <p:ext uri="{BB962C8B-B14F-4D97-AF65-F5344CB8AC3E}">
        <p14:creationId xmlns:p14="http://schemas.microsoft.com/office/powerpoint/2010/main" val="1784852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HOD-06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Methodology</a:t>
            </a:r>
          </a:p>
        </p:txBody>
      </p:sp>
      <p:sp>
        <p:nvSpPr>
          <p:cNvPr id="6" name="METHOD-06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Active Feedback: 질문과 기록 수정</a:t>
            </a:r>
          </a:p>
        </p:txBody>
      </p:sp>
      <p:sp>
        <p:nvSpPr>
          <p:cNvPr id="7" name="METHOD-06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§5.6-5.7, pp.856-857. Active Feedback 설명도는 §5.6에 근거.</a:t>
            </a:r>
          </a:p>
        </p:txBody>
      </p:sp>
      <p:sp>
        <p:nvSpPr>
          <p:cNvPr id="8" name="METHOD-06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19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BAAB3-626B-A7CB-6674-91BF54FFFF27}"/>
              </a:ext>
            </a:extLst>
          </p:cNvPr>
          <p:cNvSpPr txBox="1"/>
          <p:nvPr/>
        </p:nvSpPr>
        <p:spPr>
          <a:xfrm>
            <a:off x="609600" y="1366275"/>
            <a:ext cx="4971810" cy="92333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ko-KR" altLang="en-US" dirty="0"/>
              <a:t>현재 </a:t>
            </a:r>
            <a:r>
              <a:rPr lang="en-US" altLang="ko-KR" dirty="0"/>
              <a:t>PTT</a:t>
            </a:r>
            <a:r>
              <a:rPr lang="ko-KR" altLang="en-US" dirty="0"/>
              <a:t>와 추론 맥락을 별도 질의 세션에 전달</a:t>
            </a:r>
            <a:endParaRPr lang="en-US" altLang="ko-KR" dirty="0"/>
          </a:p>
          <a:p>
            <a:r>
              <a:rPr lang="ko-KR" altLang="en-US" dirty="0"/>
              <a:t>질문만 하는 경우</a:t>
            </a:r>
            <a:r>
              <a:rPr lang="en-US" altLang="ko-KR" dirty="0"/>
              <a:t>: </a:t>
            </a:r>
            <a:r>
              <a:rPr lang="ko-KR" altLang="en-US" dirty="0"/>
              <a:t>기존 </a:t>
            </a:r>
            <a:r>
              <a:rPr lang="en-US" altLang="ko-KR" dirty="0"/>
              <a:t>Reasoning </a:t>
            </a:r>
            <a:r>
              <a:rPr lang="ko-KR" altLang="en-US" dirty="0"/>
              <a:t>기록 유지</a:t>
            </a:r>
            <a:endParaRPr lang="en-US" altLang="ko-KR" dirty="0"/>
          </a:p>
          <a:p>
            <a:r>
              <a:rPr lang="ko-KR" altLang="en-US" dirty="0"/>
              <a:t>수정을 요청하는 경우</a:t>
            </a:r>
            <a:r>
              <a:rPr lang="en-US" altLang="ko-KR" dirty="0"/>
              <a:t>: PTT </a:t>
            </a:r>
            <a:r>
              <a:rPr lang="ko-KR" altLang="en-US" dirty="0"/>
              <a:t>기록 갱신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48ABFE61-A17A-8A09-7D08-F9008CF87986}"/>
              </a:ext>
            </a:extLst>
          </p:cNvPr>
          <p:cNvGrpSpPr/>
          <p:nvPr/>
        </p:nvGrpSpPr>
        <p:grpSpPr>
          <a:xfrm>
            <a:off x="1238743" y="2520347"/>
            <a:ext cx="9714514" cy="2737453"/>
            <a:chOff x="1534183" y="2520347"/>
            <a:chExt cx="9714514" cy="2737453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6FEFAD4-47A0-9F82-2D24-FD0CB1A76564}"/>
                </a:ext>
              </a:extLst>
            </p:cNvPr>
            <p:cNvSpPr/>
            <p:nvPr/>
          </p:nvSpPr>
          <p:spPr>
            <a:xfrm>
              <a:off x="1534183" y="3429000"/>
              <a:ext cx="1245474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현재 </a:t>
              </a:r>
              <a:r>
                <a:rPr lang="en-US" altLang="ko-KR" dirty="0">
                  <a:solidFill>
                    <a:schemeClr val="tx1"/>
                  </a:solidFill>
                </a:rPr>
                <a:t>PTT</a:t>
              </a:r>
            </a:p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+</a:t>
              </a: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추론 맥락</a:t>
              </a: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1BED92F-ACDC-AAA2-EB5A-688F0FA53902}"/>
                </a:ext>
              </a:extLst>
            </p:cNvPr>
            <p:cNvSpPr/>
            <p:nvPr/>
          </p:nvSpPr>
          <p:spPr>
            <a:xfrm>
              <a:off x="5473263" y="3429000"/>
              <a:ext cx="1245474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별도 질의</a:t>
              </a:r>
              <a:endParaRPr lang="en-US" altLang="ko-KR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세션</a:t>
              </a: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C234620-5972-9E9D-958E-D06EB32D27F7}"/>
                </a:ext>
              </a:extLst>
            </p:cNvPr>
            <p:cNvSpPr/>
            <p:nvPr/>
          </p:nvSpPr>
          <p:spPr>
            <a:xfrm>
              <a:off x="9412342" y="2520347"/>
              <a:ext cx="1836355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기존 </a:t>
              </a:r>
              <a:r>
                <a:rPr lang="en-US" altLang="ko-KR" dirty="0">
                  <a:solidFill>
                    <a:schemeClr val="tx1"/>
                  </a:solidFill>
                </a:rPr>
                <a:t>Reasoning</a:t>
              </a: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맥락 유지</a:t>
              </a: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D49F641-AB1C-9852-5E0D-B5987A0B4E7E}"/>
                </a:ext>
              </a:extLst>
            </p:cNvPr>
            <p:cNvSpPr/>
            <p:nvPr/>
          </p:nvSpPr>
          <p:spPr>
            <a:xfrm>
              <a:off x="9412343" y="4343400"/>
              <a:ext cx="1245474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PTT </a:t>
              </a:r>
              <a:r>
                <a:rPr lang="ko-KR" altLang="en-US" dirty="0">
                  <a:solidFill>
                    <a:schemeClr val="tx1"/>
                  </a:solidFill>
                </a:rPr>
                <a:t>갱신</a:t>
              </a:r>
            </a:p>
          </p:txBody>
        </p:sp>
        <p:cxnSp>
          <p:nvCxnSpPr>
            <p:cNvPr id="21" name="직선 화살표 연결선 20">
              <a:extLst>
                <a:ext uri="{FF2B5EF4-FFF2-40B4-BE49-F238E27FC236}">
                  <a16:creationId xmlns:a16="http://schemas.microsoft.com/office/drawing/2014/main" id="{CB89169D-F40B-84FB-4241-5B7D1CAE2649}"/>
                </a:ext>
              </a:extLst>
            </p:cNvPr>
            <p:cNvCxnSpPr>
              <a:stCxn id="13" idx="3"/>
              <a:endCxn id="15" idx="1"/>
            </p:cNvCxnSpPr>
            <p:nvPr/>
          </p:nvCxnSpPr>
          <p:spPr>
            <a:xfrm>
              <a:off x="2779657" y="3886200"/>
              <a:ext cx="269360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연결선: 꺾임 22">
              <a:extLst>
                <a:ext uri="{FF2B5EF4-FFF2-40B4-BE49-F238E27FC236}">
                  <a16:creationId xmlns:a16="http://schemas.microsoft.com/office/drawing/2014/main" id="{1C3AD7ED-EBD7-8252-5127-76BEC495DC56}"/>
                </a:ext>
              </a:extLst>
            </p:cNvPr>
            <p:cNvCxnSpPr>
              <a:cxnSpLocks/>
              <a:stCxn id="15" idx="3"/>
              <a:endCxn id="17" idx="1"/>
            </p:cNvCxnSpPr>
            <p:nvPr/>
          </p:nvCxnSpPr>
          <p:spPr>
            <a:xfrm flipV="1">
              <a:off x="6718737" y="2977547"/>
              <a:ext cx="2693605" cy="908653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C74F7E8A-D5F8-BB20-8DB5-A495E9FC9D0A}"/>
                </a:ext>
              </a:extLst>
            </p:cNvPr>
            <p:cNvCxnSpPr>
              <a:stCxn id="15" idx="3"/>
              <a:endCxn id="19" idx="1"/>
            </p:cNvCxnSpPr>
            <p:nvPr/>
          </p:nvCxnSpPr>
          <p:spPr>
            <a:xfrm>
              <a:off x="6718737" y="3886200"/>
              <a:ext cx="2693606" cy="914400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31606DD-2DDD-D057-9F21-8EB717165EE1}"/>
                </a:ext>
              </a:extLst>
            </p:cNvPr>
            <p:cNvSpPr txBox="1"/>
            <p:nvPr/>
          </p:nvSpPr>
          <p:spPr>
            <a:xfrm>
              <a:off x="7463881" y="2606081"/>
              <a:ext cx="1189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/>
                <a:t>질문만 함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1590CEA-60CB-E8D7-100A-FBA042D5DBF8}"/>
                </a:ext>
              </a:extLst>
            </p:cNvPr>
            <p:cNvSpPr txBox="1"/>
            <p:nvPr/>
          </p:nvSpPr>
          <p:spPr>
            <a:xfrm>
              <a:off x="7455998" y="4810619"/>
              <a:ext cx="1189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/>
                <a:t>수정 요청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4254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VAL-01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Evaluation / Discussion</a:t>
            </a:r>
          </a:p>
        </p:txBody>
      </p:sp>
      <p:sp>
        <p:nvSpPr>
          <p:cNvPr id="8" name="EVAL-01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PentestGPT 성능 비교</a:t>
            </a:r>
          </a:p>
        </p:txBody>
      </p:sp>
      <p:sp>
        <p:nvSpPr>
          <p:cNvPr id="9" name="EVAL-01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USENIX Security 2024, §6.1-6.2, p.857; Fig.5, p.858.</a:t>
            </a:r>
          </a:p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합계는 Figure 5의 난이도별 값으로 계산.</a:t>
            </a:r>
          </a:p>
        </p:txBody>
      </p:sp>
      <p:sp>
        <p:nvSpPr>
          <p:cNvPr id="10" name="EVAL-01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20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2E8BEB2D-0AC7-1670-CBB5-C0528EEE9A1D}"/>
              </a:ext>
            </a:extLst>
          </p:cNvPr>
          <p:cNvGrpSpPr/>
          <p:nvPr/>
        </p:nvGrpSpPr>
        <p:grpSpPr>
          <a:xfrm>
            <a:off x="1390205" y="3391691"/>
            <a:ext cx="4457929" cy="2471290"/>
            <a:chOff x="1399732" y="3109748"/>
            <a:chExt cx="4457929" cy="2471290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FB9C7205-2869-35EB-C923-1F4D0466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9732" y="3109748"/>
              <a:ext cx="4457929" cy="210195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4A5EA0-AA47-37E4-66D8-27312720801E}"/>
                </a:ext>
              </a:extLst>
            </p:cNvPr>
            <p:cNvSpPr txBox="1"/>
            <p:nvPr/>
          </p:nvSpPr>
          <p:spPr>
            <a:xfrm>
              <a:off x="2088706" y="5211706"/>
              <a:ext cx="3079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[ Overall completion status ]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B23F066-E62F-BE8A-F845-99997BB71961}"/>
              </a:ext>
            </a:extLst>
          </p:cNvPr>
          <p:cNvGrpSpPr/>
          <p:nvPr/>
        </p:nvGrpSpPr>
        <p:grpSpPr>
          <a:xfrm>
            <a:off x="6391436" y="3391691"/>
            <a:ext cx="4410358" cy="2471290"/>
            <a:chOff x="6400963" y="3109748"/>
            <a:chExt cx="4410358" cy="2471290"/>
          </a:xfrm>
        </p:grpSpPr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A5F9B644-D26E-FFFB-3151-31C230864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00963" y="3109748"/>
              <a:ext cx="4410358" cy="2101958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A1B8BF0-6D7D-7FBD-5D98-4F4BE1F7CD39}"/>
                </a:ext>
              </a:extLst>
            </p:cNvPr>
            <p:cNvSpPr txBox="1"/>
            <p:nvPr/>
          </p:nvSpPr>
          <p:spPr>
            <a:xfrm>
              <a:off x="6993814" y="5211706"/>
              <a:ext cx="3224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[ Subtask completion status ]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8F29EB3-EB65-B9E3-2E8D-18C9DC2AE666}"/>
              </a:ext>
            </a:extLst>
          </p:cNvPr>
          <p:cNvSpPr txBox="1"/>
          <p:nvPr/>
        </p:nvSpPr>
        <p:spPr>
          <a:xfrm>
            <a:off x="609600" y="1366275"/>
            <a:ext cx="5385513" cy="1538883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altLang="ko-KR" sz="2200" b="1" dirty="0" err="1"/>
              <a:t>PentestGPT</a:t>
            </a:r>
            <a:r>
              <a:rPr lang="ko-KR" altLang="en-US" sz="2200" b="1" dirty="0"/>
              <a:t> 성능 비교</a:t>
            </a:r>
            <a:endParaRPr lang="en-US" altLang="ko-KR" sz="2200" b="1" dirty="0"/>
          </a:p>
          <a:p>
            <a:r>
              <a:rPr lang="en-US" altLang="ko-KR" dirty="0" err="1"/>
              <a:t>PentestGPT</a:t>
            </a:r>
            <a:r>
              <a:rPr lang="en-US" altLang="ko-KR" dirty="0"/>
              <a:t> </a:t>
            </a:r>
            <a:r>
              <a:rPr lang="ko-KR" altLang="en-US" dirty="0"/>
              <a:t>적용 후 완료 대상과 하위 작업 수 증가</a:t>
            </a:r>
            <a:endParaRPr lang="en-US" altLang="ko-KR" dirty="0"/>
          </a:p>
          <a:p>
            <a:r>
              <a:rPr lang="en-US" altLang="ko-KR" dirty="0"/>
              <a:t>GPT-3.5: </a:t>
            </a:r>
            <a:r>
              <a:rPr lang="ko-KR" altLang="en-US" dirty="0"/>
              <a:t>완료 대상 </a:t>
            </a:r>
            <a:r>
              <a:rPr lang="en-US" altLang="ko-KR" dirty="0"/>
              <a:t>1 → 2, </a:t>
            </a:r>
            <a:r>
              <a:rPr lang="ko-KR" altLang="en-US" dirty="0"/>
              <a:t>하위 작업 </a:t>
            </a:r>
            <a:r>
              <a:rPr lang="en-US" altLang="ko-KR" dirty="0"/>
              <a:t>42 → 50</a:t>
            </a:r>
          </a:p>
          <a:p>
            <a:r>
              <a:rPr lang="en-US" altLang="ko-KR" dirty="0"/>
              <a:t>GPT-4:   </a:t>
            </a:r>
            <a:r>
              <a:rPr lang="ko-KR" altLang="en-US" dirty="0"/>
              <a:t>완료 대상 </a:t>
            </a:r>
            <a:r>
              <a:rPr lang="en-US" altLang="ko-KR" dirty="0"/>
              <a:t>5 → 8, </a:t>
            </a:r>
            <a:r>
              <a:rPr lang="ko-KR" altLang="en-US" dirty="0"/>
              <a:t>하위 작업 </a:t>
            </a:r>
            <a:r>
              <a:rPr lang="en-US" altLang="ko-KR" dirty="0"/>
              <a:t>87 → 138</a:t>
            </a:r>
          </a:p>
          <a:p>
            <a:r>
              <a:rPr lang="en-US" altLang="ko-KR" dirty="0"/>
              <a:t>Hard </a:t>
            </a:r>
            <a:r>
              <a:rPr lang="ko-KR" altLang="en-US" dirty="0"/>
              <a:t>대상 완료</a:t>
            </a:r>
            <a:r>
              <a:rPr lang="en-US" altLang="ko-KR" dirty="0"/>
              <a:t>: </a:t>
            </a:r>
            <a:r>
              <a:rPr lang="ko-KR" altLang="en-US" dirty="0"/>
              <a:t>네 구성 모두 </a:t>
            </a:r>
            <a:r>
              <a:rPr lang="en-US" altLang="ko-KR" dirty="0"/>
              <a:t>0/2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309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VAL-02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Evaluation / Discussion</a:t>
            </a:r>
          </a:p>
        </p:txBody>
      </p:sp>
      <p:sp>
        <p:nvSpPr>
          <p:cNvPr id="7" name="EVAL-02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Hackable II: 탐색 전략 비교</a:t>
            </a:r>
          </a:p>
        </p:txBody>
      </p:sp>
      <p:sp>
        <p:nvSpPr>
          <p:cNvPr id="8" name="EVAL-02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 err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</a:t>
            </a: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lang="ko-KR" altLang="en-US" sz="1300" b="0" dirty="0" err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et</a:t>
            </a: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lang="ko-KR" altLang="en-US" sz="1300" b="0" dirty="0" err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al</a:t>
            </a: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., §6.3, pp.857-858; Fig.6, p.858. 비교 명칭은 §6.3 본문 기준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: GPT-4 vs </a:t>
            </a:r>
            <a:r>
              <a:rPr lang="en-US" altLang="ko-KR" sz="1300" b="0" dirty="0" err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PentestGPT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9" name="EVAL-02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21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62704D81-C474-E534-5378-9B5592095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121" y="1628446"/>
            <a:ext cx="5425071" cy="31856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91D434E-65A8-9F75-D5D6-58E687877513}"/>
              </a:ext>
            </a:extLst>
          </p:cNvPr>
          <p:cNvSpPr txBox="1"/>
          <p:nvPr/>
        </p:nvSpPr>
        <p:spPr>
          <a:xfrm>
            <a:off x="7295649" y="1695449"/>
            <a:ext cx="453085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GPT-4</a:t>
            </a:r>
          </a:p>
          <a:p>
            <a:r>
              <a:rPr lang="en-US" altLang="ko-KR" dirty="0"/>
              <a:t>FPT </a:t>
            </a:r>
            <a:r>
              <a:rPr lang="ko-KR" altLang="en-US" dirty="0"/>
              <a:t>업로드 가능성까지 발견</a:t>
            </a:r>
            <a:endParaRPr lang="en-US" altLang="ko-KR" dirty="0"/>
          </a:p>
          <a:p>
            <a:r>
              <a:rPr lang="en-US" altLang="ko-KR" dirty="0"/>
              <a:t>Web </a:t>
            </a:r>
            <a:r>
              <a:rPr lang="ko-KR" altLang="en-US" dirty="0"/>
              <a:t>서비스와 연결하지 못해 공격 미완성</a:t>
            </a:r>
            <a:endParaRPr lang="en-US" altLang="ko-KR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932807-21FB-CB24-17C1-282E8490F80E}"/>
              </a:ext>
            </a:extLst>
          </p:cNvPr>
          <p:cNvSpPr txBox="1"/>
          <p:nvPr/>
        </p:nvSpPr>
        <p:spPr>
          <a:xfrm>
            <a:off x="7295649" y="3113723"/>
            <a:ext cx="368254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P</a:t>
            </a:r>
            <a:r>
              <a:rPr lang="en-US" altLang="ko-KR" sz="1600" b="1" dirty="0"/>
              <a:t>ENTEST</a:t>
            </a:r>
            <a:r>
              <a:rPr lang="en-US" altLang="ko-KR" sz="2200" b="1" dirty="0"/>
              <a:t>GPT</a:t>
            </a:r>
          </a:p>
          <a:p>
            <a:r>
              <a:rPr lang="en-US" altLang="ko-KR" dirty="0"/>
              <a:t>FTP</a:t>
            </a:r>
            <a:r>
              <a:rPr lang="ko-KR" altLang="en-US" dirty="0"/>
              <a:t> 업로드 가능성까지 발견</a:t>
            </a:r>
            <a:endParaRPr lang="en-US" altLang="ko-KR" dirty="0"/>
          </a:p>
          <a:p>
            <a:r>
              <a:rPr lang="en-US" altLang="ko-KR" dirty="0"/>
              <a:t>Shell </a:t>
            </a:r>
            <a:r>
              <a:rPr lang="ko-KR" altLang="en-US" dirty="0"/>
              <a:t>업로드 후 </a:t>
            </a:r>
            <a:r>
              <a:rPr lang="en-US" altLang="ko-KR" dirty="0"/>
              <a:t>reverse shell </a:t>
            </a:r>
            <a:r>
              <a:rPr lang="ko-KR" altLang="en-US" dirty="0"/>
              <a:t>확보</a:t>
            </a:r>
            <a:endParaRPr lang="en-US" altLang="ko-KR" dirty="0"/>
          </a:p>
        </p:txBody>
      </p:sp>
      <p:sp>
        <p:nvSpPr>
          <p:cNvPr id="19" name="BENCH-02__body_03">
            <a:extLst>
              <a:ext uri="{FF2B5EF4-FFF2-40B4-BE49-F238E27FC236}">
                <a16:creationId xmlns:a16="http://schemas.microsoft.com/office/drawing/2014/main" id="{DA02C70D-C261-E0EC-BA15-F6D15D51E210}"/>
              </a:ext>
            </a:extLst>
          </p:cNvPr>
          <p:cNvSpPr>
            <a:spLocks noGrp="1"/>
          </p:cNvSpPr>
          <p:nvPr/>
        </p:nvSpPr>
        <p:spPr>
          <a:xfrm>
            <a:off x="609600" y="5767387"/>
            <a:ext cx="10524067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0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남은 한계</a:t>
            </a:r>
            <a:r>
              <a:rPr lang="en-US" altLang="ko-KR" sz="20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: </a:t>
            </a:r>
            <a:r>
              <a:rPr lang="ko-KR" altLang="en-US" sz="20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다른 대상에서는 </a:t>
            </a:r>
            <a:r>
              <a:rPr lang="en-US" altLang="ko-KR" sz="20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SSH </a:t>
            </a:r>
            <a:r>
              <a:rPr lang="ko-KR" altLang="en-US" sz="20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무차별 대입을 취약점 스캔보다 먼저 시도하는 경향이 남음</a:t>
            </a:r>
            <a:endParaRPr sz="20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28B072-EE22-674E-F68C-A20DC6D0BC5D}"/>
              </a:ext>
            </a:extLst>
          </p:cNvPr>
          <p:cNvSpPr txBox="1"/>
          <p:nvPr/>
        </p:nvSpPr>
        <p:spPr>
          <a:xfrm>
            <a:off x="2336600" y="4814140"/>
            <a:ext cx="1978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[ </a:t>
            </a:r>
            <a:r>
              <a:rPr lang="ko-KR" altLang="en-US" dirty="0"/>
              <a:t>탐색 전략 비교 </a:t>
            </a:r>
            <a:r>
              <a:rPr lang="en-US" altLang="ko-KR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84675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VAL-03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Evaluation / Discussion</a:t>
            </a:r>
          </a:p>
        </p:txBody>
      </p:sp>
      <p:sp>
        <p:nvSpPr>
          <p:cNvPr id="8" name="EVAL-03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모듈별 비교 실험</a:t>
            </a:r>
          </a:p>
        </p:txBody>
      </p:sp>
      <p:sp>
        <p:nvSpPr>
          <p:cNvPr id="9" name="EVAL-03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§6.4, pp.858-859; Fig.7(b), p.859.</a:t>
            </a:r>
          </a:p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합계는 난이도별 결과 합산, 53.6%는 74/138.</a:t>
            </a:r>
          </a:p>
        </p:txBody>
      </p:sp>
      <p:sp>
        <p:nvSpPr>
          <p:cNvPr id="10" name="EVAL-03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22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590C8D-6668-F723-E93D-31D820567701}"/>
              </a:ext>
            </a:extLst>
          </p:cNvPr>
          <p:cNvSpPr txBox="1"/>
          <p:nvPr/>
        </p:nvSpPr>
        <p:spPr>
          <a:xfrm>
            <a:off x="1690480" y="4265193"/>
            <a:ext cx="3266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[ Sub-task completion status ]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F4D9527C-A29D-3DD4-5CED-BAC52948D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628447"/>
            <a:ext cx="5428594" cy="263674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D14281A-4F94-2B1A-620B-DA19EDCFB03C}"/>
              </a:ext>
            </a:extLst>
          </p:cNvPr>
          <p:cNvSpPr txBox="1"/>
          <p:nvPr/>
        </p:nvSpPr>
        <p:spPr>
          <a:xfrm>
            <a:off x="6728382" y="1628447"/>
            <a:ext cx="524348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/>
              <a:t>GPT-4 API, </a:t>
            </a:r>
            <a:r>
              <a:rPr lang="ko-KR" altLang="en-US" sz="2200" b="1" dirty="0"/>
              <a:t>전체 구성과 세 변형 비교</a:t>
            </a:r>
            <a:endParaRPr lang="en-US" altLang="ko-KR" sz="2200" b="1" dirty="0"/>
          </a:p>
          <a:p>
            <a:r>
              <a:rPr lang="en-US" altLang="ko-KR" dirty="0"/>
              <a:t>No-Parsing:</a:t>
            </a:r>
            <a:r>
              <a:rPr lang="ko-KR" altLang="en-US" dirty="0"/>
              <a:t> </a:t>
            </a:r>
            <a:r>
              <a:rPr lang="ko-KR" altLang="en-US" dirty="0" err="1"/>
              <a:t>원자료</a:t>
            </a:r>
            <a:r>
              <a:rPr lang="ko-KR" altLang="en-US" dirty="0"/>
              <a:t> 직접 입력</a:t>
            </a:r>
            <a:endParaRPr lang="en-US" altLang="ko-KR" dirty="0"/>
          </a:p>
          <a:p>
            <a:r>
              <a:rPr lang="en-US" altLang="ko-KR" dirty="0"/>
              <a:t>No-Reasoning: PTT</a:t>
            </a:r>
            <a:r>
              <a:rPr lang="ko-KR" altLang="en-US" dirty="0"/>
              <a:t>없이 기존 대화형 방식 사용</a:t>
            </a:r>
            <a:endParaRPr lang="en-US" altLang="ko-KR" dirty="0"/>
          </a:p>
          <a:p>
            <a:r>
              <a:rPr lang="en-US" altLang="ko-KR" dirty="0"/>
              <a:t>No-Generation: </a:t>
            </a:r>
            <a:r>
              <a:rPr lang="ko-KR" altLang="en-US" dirty="0"/>
              <a:t>지시 생성을 </a:t>
            </a:r>
            <a:r>
              <a:rPr lang="en-US" altLang="ko-KR" dirty="0"/>
              <a:t>Reasoning</a:t>
            </a:r>
            <a:r>
              <a:rPr lang="ko-KR" altLang="en-US" dirty="0"/>
              <a:t>에서 수행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b="1" dirty="0"/>
              <a:t>하위 작업 </a:t>
            </a:r>
            <a:r>
              <a:rPr lang="ko-KR" altLang="en-US" b="1" dirty="0" err="1"/>
              <a:t>완료량</a:t>
            </a:r>
            <a:endParaRPr lang="en-US" altLang="ko-KR" b="1" dirty="0"/>
          </a:p>
          <a:p>
            <a:r>
              <a:rPr lang="en-US" altLang="ko-KR" dirty="0"/>
              <a:t>Full P</a:t>
            </a:r>
            <a:r>
              <a:rPr lang="en-US" altLang="ko-KR" sz="1200" dirty="0"/>
              <a:t>ENTEST</a:t>
            </a:r>
            <a:r>
              <a:rPr lang="en-US" altLang="ko-KR" dirty="0"/>
              <a:t>GPT 138</a:t>
            </a:r>
          </a:p>
          <a:p>
            <a:r>
              <a:rPr lang="en-US" altLang="ko-KR" dirty="0"/>
              <a:t>No-Parsing 115</a:t>
            </a:r>
          </a:p>
          <a:p>
            <a:r>
              <a:rPr lang="en-US" altLang="ko-KR" dirty="0"/>
              <a:t>No-Generation 100</a:t>
            </a:r>
          </a:p>
          <a:p>
            <a:r>
              <a:rPr lang="en-US" altLang="ko-KR" dirty="0"/>
              <a:t>No-Reasoning 74</a:t>
            </a:r>
          </a:p>
          <a:p>
            <a:r>
              <a:rPr lang="en-US" altLang="ko-KR" b="1" dirty="0"/>
              <a:t>No-Reasoning: Full</a:t>
            </a:r>
            <a:r>
              <a:rPr lang="ko-KR" altLang="en-US" b="1" dirty="0"/>
              <a:t> 대비 </a:t>
            </a:r>
            <a:r>
              <a:rPr lang="en-US" altLang="ko-KR" b="1" dirty="0"/>
              <a:t>53.6%</a:t>
            </a:r>
          </a:p>
        </p:txBody>
      </p:sp>
    </p:spTree>
    <p:extLst>
      <p:ext uri="{BB962C8B-B14F-4D97-AF65-F5344CB8AC3E}">
        <p14:creationId xmlns:p14="http://schemas.microsoft.com/office/powerpoint/2010/main" val="1101954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VAL-04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Evaluation / Discussion</a:t>
            </a:r>
          </a:p>
        </p:txBody>
      </p:sp>
      <p:sp>
        <p:nvSpPr>
          <p:cNvPr id="9" name="EVAL-04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추가 검증: HTB와 CTF</a:t>
            </a:r>
          </a:p>
        </p:txBody>
      </p:sp>
      <p:sp>
        <p:nvSpPr>
          <p:cNvPr id="10" name="EVAL-04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§6.5, pp.859-860; Tables 5-6, p.859.</a:t>
            </a:r>
          </a:p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HTB는 Table 5 개별 행, CTF는 Table 6 점수 합산과 §6.5 기준.</a:t>
            </a:r>
          </a:p>
        </p:txBody>
      </p:sp>
      <p:sp>
        <p:nvSpPr>
          <p:cNvPr id="11" name="EVAL-04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23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D777BBB1-43F8-EA21-4D82-000E7FA65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1981" y="1366275"/>
            <a:ext cx="4224867" cy="438440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5528482-AF5F-1800-0056-8EC0B604048B}"/>
              </a:ext>
            </a:extLst>
          </p:cNvPr>
          <p:cNvSpPr txBox="1"/>
          <p:nvPr/>
        </p:nvSpPr>
        <p:spPr>
          <a:xfrm>
            <a:off x="609600" y="1366275"/>
            <a:ext cx="4431662" cy="646331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altLang="ko-KR" dirty="0"/>
              <a:t>GPT-4 32k API</a:t>
            </a:r>
          </a:p>
          <a:p>
            <a:r>
              <a:rPr lang="ko-KR" altLang="en-US" dirty="0"/>
              <a:t>각 대상 </a:t>
            </a:r>
            <a:r>
              <a:rPr lang="en-US" altLang="ko-KR" dirty="0"/>
              <a:t>5</a:t>
            </a:r>
            <a:r>
              <a:rPr lang="ko-KR" altLang="en-US" dirty="0"/>
              <a:t>회 시도</a:t>
            </a:r>
            <a:r>
              <a:rPr lang="en-US" altLang="ko-KR" dirty="0"/>
              <a:t>, 1</a:t>
            </a:r>
            <a:r>
              <a:rPr lang="ko-KR" altLang="en-US" dirty="0"/>
              <a:t>회 이상 성공하면 완료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1E5085BF-BE17-10C1-8B60-6766F3964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184870"/>
            <a:ext cx="5229225" cy="233303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332FF72-76EE-7F60-EE55-C447B9AEC9B2}"/>
              </a:ext>
            </a:extLst>
          </p:cNvPr>
          <p:cNvSpPr txBox="1"/>
          <p:nvPr/>
        </p:nvSpPr>
        <p:spPr>
          <a:xfrm>
            <a:off x="1492756" y="4517909"/>
            <a:ext cx="3462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[ </a:t>
            </a:r>
            <a:r>
              <a:rPr lang="en-US" altLang="ko-KR" dirty="0" err="1"/>
              <a:t>HackTheBox</a:t>
            </a:r>
            <a:r>
              <a:rPr lang="en-US" altLang="ko-KR" dirty="0"/>
              <a:t> Active Machines ]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118BB3-EC17-AF40-93D5-D70CCF45CC59}"/>
              </a:ext>
            </a:extLst>
          </p:cNvPr>
          <p:cNvSpPr txBox="1"/>
          <p:nvPr/>
        </p:nvSpPr>
        <p:spPr>
          <a:xfrm>
            <a:off x="7941169" y="5750683"/>
            <a:ext cx="1786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[ </a:t>
            </a:r>
            <a:r>
              <a:rPr lang="en-US" altLang="ko-KR" dirty="0" err="1"/>
              <a:t>picoMini</a:t>
            </a:r>
            <a:r>
              <a:rPr lang="en-US" altLang="ko-KR" dirty="0"/>
              <a:t> CTF ]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806393A-A695-1A50-A719-9611976A1437}"/>
              </a:ext>
            </a:extLst>
          </p:cNvPr>
          <p:cNvSpPr txBox="1"/>
          <p:nvPr/>
        </p:nvSpPr>
        <p:spPr>
          <a:xfrm>
            <a:off x="609600" y="5059505"/>
            <a:ext cx="4800353" cy="92333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altLang="ko-KR" dirty="0"/>
              <a:t>HTB: 5/10 </a:t>
            </a:r>
            <a:r>
              <a:rPr lang="ko-KR" altLang="en-US" dirty="0"/>
              <a:t>대상 완료</a:t>
            </a:r>
            <a:r>
              <a:rPr lang="en-US" altLang="ko-KR" dirty="0"/>
              <a:t>, </a:t>
            </a:r>
            <a:r>
              <a:rPr lang="ko-KR" altLang="en-US" dirty="0"/>
              <a:t>전체 시행 </a:t>
            </a:r>
            <a:r>
              <a:rPr lang="en-US" altLang="ko-KR" dirty="0"/>
              <a:t>17/50</a:t>
            </a:r>
            <a:r>
              <a:rPr lang="ko-KR" altLang="en-US" dirty="0"/>
              <a:t>회 성공</a:t>
            </a:r>
            <a:endParaRPr lang="en-US" altLang="ko-KR" dirty="0"/>
          </a:p>
          <a:p>
            <a:r>
              <a:rPr lang="en-US" altLang="ko-KR" dirty="0" err="1"/>
              <a:t>picoMini</a:t>
            </a:r>
            <a:r>
              <a:rPr lang="en-US" altLang="ko-KR" dirty="0"/>
              <a:t> CTF: 9/21 </a:t>
            </a:r>
            <a:r>
              <a:rPr lang="ko-KR" altLang="en-US" dirty="0"/>
              <a:t>문제 해결</a:t>
            </a:r>
            <a:r>
              <a:rPr lang="en-US" altLang="ko-KR" dirty="0"/>
              <a:t>, 1,400</a:t>
            </a:r>
            <a:r>
              <a:rPr lang="ko-KR" altLang="en-US" dirty="0"/>
              <a:t>점</a:t>
            </a:r>
            <a:endParaRPr lang="en-US" altLang="ko-KR" dirty="0"/>
          </a:p>
          <a:p>
            <a:r>
              <a:rPr lang="en-US" altLang="ko-KR" dirty="0"/>
              <a:t>HTB API </a:t>
            </a:r>
            <a:r>
              <a:rPr lang="ko-KR" altLang="en-US" dirty="0"/>
              <a:t>비용 합계</a:t>
            </a:r>
            <a:r>
              <a:rPr lang="en-US" altLang="ko-KR" dirty="0"/>
              <a:t>: $131.5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2018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VAL-05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Evaluation / Discussion</a:t>
            </a:r>
          </a:p>
        </p:txBody>
      </p:sp>
      <p:sp>
        <p:nvSpPr>
          <p:cNvPr id="7" name="EVAL-05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 dirty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공개 풀이의 사전학습 가능성</a:t>
            </a:r>
          </a:p>
        </p:txBody>
      </p:sp>
      <p:sp>
        <p:nvSpPr>
          <p:cNvPr id="8" name="EVAL-05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§7, p.860. 확인 방법은 저자 보고, 충분성에 대한 검토는 발표자 해석.</a:t>
            </a:r>
          </a:p>
        </p:txBody>
      </p:sp>
      <p:sp>
        <p:nvSpPr>
          <p:cNvPr id="9" name="EVAL-05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24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42B801-B9A8-DC98-A8E6-DF97264E2872}"/>
              </a:ext>
            </a:extLst>
          </p:cNvPr>
          <p:cNvSpPr txBox="1"/>
          <p:nvPr/>
        </p:nvSpPr>
        <p:spPr>
          <a:xfrm>
            <a:off x="609600" y="1696998"/>
            <a:ext cx="5824671" cy="126188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ko-KR" altLang="en-US" sz="2200" b="1" dirty="0"/>
              <a:t>저자 대응</a:t>
            </a:r>
            <a:endParaRPr lang="en-US" altLang="ko-KR" sz="2200" b="1" dirty="0"/>
          </a:p>
          <a:p>
            <a:r>
              <a:rPr lang="ko-KR" altLang="en-US" dirty="0"/>
              <a:t>해당 대상 시스템에 대한 사전 지식 여부를 모델에 질문</a:t>
            </a:r>
            <a:endParaRPr lang="en-US" altLang="ko-KR" dirty="0"/>
          </a:p>
          <a:p>
            <a:r>
              <a:rPr lang="en-US" altLang="ko-KR" dirty="0"/>
              <a:t>2021</a:t>
            </a:r>
            <a:r>
              <a:rPr lang="ko-KR" altLang="en-US" dirty="0"/>
              <a:t>년 이후 공개된 훈련용 대상 시스템을 선정</a:t>
            </a:r>
            <a:endParaRPr lang="en-US" altLang="ko-KR" dirty="0"/>
          </a:p>
          <a:p>
            <a:r>
              <a:rPr lang="ko-KR" altLang="en-US" dirty="0"/>
              <a:t>최근 </a:t>
            </a:r>
            <a:r>
              <a:rPr lang="en-US" altLang="ko-KR" dirty="0"/>
              <a:t>HTB </a:t>
            </a:r>
            <a:r>
              <a:rPr lang="ko-KR" altLang="en-US" dirty="0"/>
              <a:t>결과를 추가 근거로 제시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E30E68-0732-8B77-D7A1-0E7EE938FF59}"/>
              </a:ext>
            </a:extLst>
          </p:cNvPr>
          <p:cNvSpPr txBox="1"/>
          <p:nvPr/>
        </p:nvSpPr>
        <p:spPr>
          <a:xfrm>
            <a:off x="609599" y="3429000"/>
            <a:ext cx="5512086" cy="98488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ko-KR" altLang="en-US" sz="2200" b="1" dirty="0"/>
              <a:t>남는 한계</a:t>
            </a:r>
            <a:endParaRPr lang="en-US" altLang="ko-KR" sz="2200" b="1" dirty="0"/>
          </a:p>
          <a:p>
            <a:r>
              <a:rPr lang="ko-KR" altLang="en-US" dirty="0"/>
              <a:t>실제 학습 데이터와 개별 대상 시스템의 노출 여부를</a:t>
            </a:r>
            <a:endParaRPr lang="en-US" altLang="ko-KR" dirty="0"/>
          </a:p>
          <a:p>
            <a:r>
              <a:rPr lang="ko-KR" altLang="en-US" dirty="0"/>
              <a:t>직접 대조한 검증은 제시되지 않음</a:t>
            </a:r>
          </a:p>
        </p:txBody>
      </p:sp>
    </p:spTree>
    <p:extLst>
      <p:ext uri="{BB962C8B-B14F-4D97-AF65-F5344CB8AC3E}">
        <p14:creationId xmlns:p14="http://schemas.microsoft.com/office/powerpoint/2010/main" val="10216398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VAL-06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Evaluation / Discussion</a:t>
            </a:r>
          </a:p>
        </p:txBody>
      </p:sp>
      <p:sp>
        <p:nvSpPr>
          <p:cNvPr id="6" name="EVAL-06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응답 거부와 남은 실패</a:t>
            </a:r>
          </a:p>
        </p:txBody>
      </p:sp>
      <p:sp>
        <p:nvSpPr>
          <p:cNvPr id="7" name="EVAL-06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§6.3, p.858; §7, p.860. 당시 평가한 시스템의 한계.</a:t>
            </a:r>
          </a:p>
        </p:txBody>
      </p:sp>
      <p:sp>
        <p:nvSpPr>
          <p:cNvPr id="8" name="EVAL-06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25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D4A62C-C68C-556C-4417-443FB3839918}"/>
              </a:ext>
            </a:extLst>
          </p:cNvPr>
          <p:cNvSpPr txBox="1"/>
          <p:nvPr/>
        </p:nvSpPr>
        <p:spPr>
          <a:xfrm>
            <a:off x="609600" y="2996047"/>
            <a:ext cx="451758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02 </a:t>
            </a:r>
            <a:r>
              <a:rPr lang="ko-KR" altLang="en-US" sz="2200" b="1" dirty="0"/>
              <a:t>작업 수행 한계</a:t>
            </a:r>
            <a:endParaRPr lang="en-US" altLang="ko-KR" sz="2200" b="1" dirty="0"/>
          </a:p>
          <a:p>
            <a:r>
              <a:rPr lang="ko-KR" altLang="en-US" dirty="0"/>
              <a:t>당시 환경에서 이미지 해석에 한계</a:t>
            </a:r>
            <a:endParaRPr lang="en-US" altLang="ko-KR" dirty="0"/>
          </a:p>
          <a:p>
            <a:r>
              <a:rPr lang="ko-KR" altLang="en-US" dirty="0"/>
              <a:t>찾은 단서를 다음 작업으로 연결하지 못함</a:t>
            </a:r>
            <a:endParaRPr lang="en-US" altLang="ko-KR" dirty="0"/>
          </a:p>
          <a:p>
            <a:r>
              <a:rPr lang="ko-KR" altLang="en-US" dirty="0"/>
              <a:t>정밀한 </a:t>
            </a:r>
            <a:r>
              <a:rPr lang="en-US" altLang="ko-KR" dirty="0"/>
              <a:t>exploit </a:t>
            </a:r>
            <a:r>
              <a:rPr lang="ko-KR" altLang="en-US" dirty="0"/>
              <a:t>코드 작성에 어려움</a:t>
            </a:r>
            <a:endParaRPr lang="en-US" altLang="ko-KR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1F59F9-5D59-21DB-CFBA-D2A5D62E30AE}"/>
              </a:ext>
            </a:extLst>
          </p:cNvPr>
          <p:cNvSpPr txBox="1"/>
          <p:nvPr/>
        </p:nvSpPr>
        <p:spPr>
          <a:xfrm>
            <a:off x="609600" y="4625340"/>
            <a:ext cx="351250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03 </a:t>
            </a:r>
            <a:r>
              <a:rPr lang="ko-KR" altLang="en-US" sz="2200" b="1" dirty="0"/>
              <a:t>환각</a:t>
            </a:r>
            <a:r>
              <a:rPr lang="en-US" altLang="ko-KR" sz="2200" b="1" dirty="0"/>
              <a:t>(Hallucination)</a:t>
            </a:r>
          </a:p>
          <a:p>
            <a:r>
              <a:rPr lang="ko-KR" altLang="en-US" dirty="0"/>
              <a:t>잘못된 명령이나 정보 생성 가능</a:t>
            </a:r>
            <a:endParaRPr lang="en-US" altLang="ko-KR" dirty="0"/>
          </a:p>
          <a:p>
            <a:r>
              <a:rPr lang="ko-KR" altLang="en-US" dirty="0"/>
              <a:t>신뢰성 저하</a:t>
            </a:r>
            <a:endParaRPr lang="en-US" altLang="ko-KR" dirty="0"/>
          </a:p>
          <a:p>
            <a:r>
              <a:rPr lang="ko-KR" altLang="en-US" dirty="0"/>
              <a:t>환각 완화를 후속 과제로 제시</a:t>
            </a:r>
            <a:endParaRPr lang="en-US" altLang="ko-KR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80582E-6987-AE39-5B6F-978AE121F9E6}"/>
              </a:ext>
            </a:extLst>
          </p:cNvPr>
          <p:cNvSpPr txBox="1"/>
          <p:nvPr/>
        </p:nvSpPr>
        <p:spPr>
          <a:xfrm>
            <a:off x="609600" y="1366754"/>
            <a:ext cx="399814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01 </a:t>
            </a:r>
            <a:r>
              <a:rPr lang="ko-KR" altLang="en-US" sz="2200" b="1" dirty="0"/>
              <a:t>응답 거부</a:t>
            </a:r>
            <a:endParaRPr lang="en-US" altLang="ko-KR" sz="2200" b="1" dirty="0"/>
          </a:p>
          <a:p>
            <a:r>
              <a:rPr lang="ko-KR" altLang="en-US" dirty="0"/>
              <a:t>일부 해킹 관련 요청의 출력 거부</a:t>
            </a:r>
            <a:endParaRPr lang="en-US" altLang="ko-KR" dirty="0"/>
          </a:p>
          <a:p>
            <a:r>
              <a:rPr lang="ko-KR" altLang="en-US" dirty="0"/>
              <a:t>출력 확보를 위해 </a:t>
            </a:r>
            <a:r>
              <a:rPr lang="en-US" altLang="ko-KR" dirty="0"/>
              <a:t>jailbreak </a:t>
            </a:r>
            <a:r>
              <a:rPr lang="ko-KR" altLang="en-US" dirty="0"/>
              <a:t>기법 사용</a:t>
            </a:r>
            <a:endParaRPr lang="en-US" altLang="ko-KR" dirty="0"/>
          </a:p>
          <a:p>
            <a:r>
              <a:rPr lang="ko-KR" altLang="en-US" dirty="0"/>
              <a:t>재현성 개선을 후속 과제로 제시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68349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NAL-01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Conclusion / Future Work</a:t>
            </a:r>
          </a:p>
        </p:txBody>
      </p:sp>
      <p:sp>
        <p:nvSpPr>
          <p:cNvPr id="8" name="FINAL-01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논문의 기여와 평가</a:t>
            </a:r>
          </a:p>
        </p:txBody>
      </p:sp>
      <p:sp>
        <p:nvSpPr>
          <p:cNvPr id="9" name="FINAL-01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Deng et al., USENIX Security 2024, §1, pp.848-849; §8, p.860.</a:t>
            </a:r>
          </a:p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가치와 한계의 판단: §3-7의 방법과 결과에 근거한 발표자 평가.</a:t>
            </a:r>
          </a:p>
        </p:txBody>
      </p:sp>
      <p:sp>
        <p:nvSpPr>
          <p:cNvPr id="10" name="FINAL-01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2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6</a:t>
            </a: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570AC4EA-8A51-2429-D483-28677D453ED5}"/>
              </a:ext>
            </a:extLst>
          </p:cNvPr>
          <p:cNvGrpSpPr/>
          <p:nvPr/>
        </p:nvGrpSpPr>
        <p:grpSpPr>
          <a:xfrm>
            <a:off x="609599" y="1586671"/>
            <a:ext cx="2738250" cy="1969770"/>
            <a:chOff x="609600" y="2201333"/>
            <a:chExt cx="2738250" cy="196977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F24A8D4-900D-5830-2017-E6C5D6960B77}"/>
                </a:ext>
              </a:extLst>
            </p:cNvPr>
            <p:cNvSpPr txBox="1"/>
            <p:nvPr/>
          </p:nvSpPr>
          <p:spPr>
            <a:xfrm>
              <a:off x="609600" y="2201333"/>
              <a:ext cx="9482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/>
                <a:t>01</a:t>
              </a:r>
              <a:endParaRPr lang="ko-KR" altLang="en-US" sz="4000" b="1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CBBBEE2-CDC6-94E7-1EC2-5EFCFFFEEE96}"/>
                </a:ext>
              </a:extLst>
            </p:cNvPr>
            <p:cNvSpPr txBox="1"/>
            <p:nvPr/>
          </p:nvSpPr>
          <p:spPr>
            <a:xfrm>
              <a:off x="609600" y="2909219"/>
              <a:ext cx="2738250" cy="1261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200" b="1" dirty="0"/>
                <a:t>Benchmark</a:t>
              </a:r>
            </a:p>
            <a:p>
              <a:r>
                <a:rPr lang="ko-KR" altLang="en-US" dirty="0"/>
                <a:t>중간 진행까지</a:t>
              </a:r>
              <a:endParaRPr lang="en-US" altLang="ko-KR" dirty="0"/>
            </a:p>
            <a:p>
              <a:r>
                <a:rPr lang="ko-KR" altLang="en-US" dirty="0"/>
                <a:t>평가하는 벤치마크</a:t>
              </a:r>
              <a:endParaRPr lang="en-US" altLang="ko-KR" dirty="0"/>
            </a:p>
            <a:p>
              <a:r>
                <a:rPr lang="ko-KR" altLang="en-US" dirty="0"/>
                <a:t>하위 작업 완료까지 평가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E2F266C6-8D49-2671-5F9A-5324892474EB}"/>
              </a:ext>
            </a:extLst>
          </p:cNvPr>
          <p:cNvGrpSpPr/>
          <p:nvPr/>
        </p:nvGrpSpPr>
        <p:grpSpPr>
          <a:xfrm>
            <a:off x="4309873" y="1586671"/>
            <a:ext cx="3050835" cy="1969770"/>
            <a:chOff x="3534822" y="2201333"/>
            <a:chExt cx="3050835" cy="196977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01336C-5E7F-F0B3-A8FB-62DFC7ACFA4A}"/>
                </a:ext>
              </a:extLst>
            </p:cNvPr>
            <p:cNvSpPr txBox="1"/>
            <p:nvPr/>
          </p:nvSpPr>
          <p:spPr>
            <a:xfrm>
              <a:off x="3534822" y="2201333"/>
              <a:ext cx="9482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/>
                <a:t>02</a:t>
              </a:r>
              <a:endParaRPr lang="ko-KR" altLang="en-US" sz="4000" b="1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EAE293D-413C-DE88-B378-F95A74F14861}"/>
                </a:ext>
              </a:extLst>
            </p:cNvPr>
            <p:cNvSpPr txBox="1"/>
            <p:nvPr/>
          </p:nvSpPr>
          <p:spPr>
            <a:xfrm>
              <a:off x="3534822" y="2909219"/>
              <a:ext cx="3050835" cy="1261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200" b="1" dirty="0"/>
                <a:t>LLM Evaluation</a:t>
              </a:r>
              <a:endParaRPr lang="en-US" altLang="ko-KR" dirty="0"/>
            </a:p>
            <a:p>
              <a:r>
                <a:rPr lang="en-US" altLang="ko-KR" dirty="0"/>
                <a:t>LLM</a:t>
              </a:r>
              <a:r>
                <a:rPr lang="ko-KR" altLang="en-US" dirty="0"/>
                <a:t>의 수행과 실패를</a:t>
              </a:r>
              <a:endParaRPr lang="en-US" altLang="ko-KR" dirty="0"/>
            </a:p>
            <a:p>
              <a:r>
                <a:rPr lang="ko-KR" altLang="en-US" dirty="0"/>
                <a:t>체계적으로 분석</a:t>
              </a:r>
              <a:endParaRPr lang="en-US" altLang="ko-KR" dirty="0"/>
            </a:p>
            <a:p>
              <a:r>
                <a:rPr lang="ko-KR" altLang="en-US" dirty="0"/>
                <a:t>맥락 손실과 작업 선택 문제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EF6C016-2785-1B36-43A8-8D100DB91A70}"/>
              </a:ext>
            </a:extLst>
          </p:cNvPr>
          <p:cNvGrpSpPr/>
          <p:nvPr/>
        </p:nvGrpSpPr>
        <p:grpSpPr>
          <a:xfrm>
            <a:off x="8322732" y="1586671"/>
            <a:ext cx="2194832" cy="1969770"/>
            <a:chOff x="8322733" y="2201333"/>
            <a:chExt cx="2194832" cy="196977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CA391A-37C6-BBA6-6620-FB3A16903F35}"/>
                </a:ext>
              </a:extLst>
            </p:cNvPr>
            <p:cNvSpPr txBox="1"/>
            <p:nvPr/>
          </p:nvSpPr>
          <p:spPr>
            <a:xfrm>
              <a:off x="8322733" y="2201333"/>
              <a:ext cx="9482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/>
                <a:t>03</a:t>
              </a:r>
              <a:endParaRPr lang="ko-KR" altLang="en-US" sz="4000" b="1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C0FB7AC-1AB4-2E44-FACB-CF39205E8C02}"/>
                </a:ext>
              </a:extLst>
            </p:cNvPr>
            <p:cNvSpPr txBox="1"/>
            <p:nvPr/>
          </p:nvSpPr>
          <p:spPr>
            <a:xfrm>
              <a:off x="8322733" y="2909219"/>
              <a:ext cx="2194832" cy="1261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200" b="1" dirty="0"/>
                <a:t>P</a:t>
              </a:r>
              <a:r>
                <a:rPr lang="en-US" altLang="ko-KR" sz="1600" b="1" dirty="0"/>
                <a:t>ENTEST</a:t>
              </a:r>
              <a:r>
                <a:rPr lang="en-US" altLang="ko-KR" sz="2200" b="1" dirty="0"/>
                <a:t>GPT</a:t>
              </a:r>
              <a:endParaRPr lang="en-US" altLang="ko-KR" dirty="0"/>
            </a:p>
            <a:p>
              <a:r>
                <a:rPr lang="ko-KR" altLang="en-US" dirty="0"/>
                <a:t>실패 분석을</a:t>
              </a:r>
              <a:endParaRPr lang="en-US" altLang="ko-KR" dirty="0"/>
            </a:p>
            <a:p>
              <a:r>
                <a:rPr lang="ko-KR" altLang="en-US" dirty="0"/>
                <a:t>시스템 설계로 연결</a:t>
              </a:r>
              <a:endParaRPr lang="en-US" altLang="ko-KR" dirty="0"/>
            </a:p>
            <a:p>
              <a:r>
                <a:rPr lang="en-US" altLang="ko-KR" dirty="0"/>
                <a:t>PTT + </a:t>
              </a:r>
              <a:r>
                <a:rPr lang="ko-KR" altLang="en-US" dirty="0"/>
                <a:t>역할별 세션</a:t>
              </a:r>
              <a:endParaRPr lang="en-US" altLang="ko-KR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EE2C82A-8A38-ACB7-9BE7-06FB38687260}"/>
              </a:ext>
            </a:extLst>
          </p:cNvPr>
          <p:cNvSpPr txBox="1"/>
          <p:nvPr/>
        </p:nvSpPr>
        <p:spPr>
          <a:xfrm>
            <a:off x="609599" y="3825433"/>
            <a:ext cx="4968668" cy="707886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ko-KR" altLang="en-US" sz="2200" b="1" dirty="0"/>
              <a:t>연구적 의미</a:t>
            </a:r>
            <a:endParaRPr lang="en-US" altLang="ko-KR" sz="2200" b="1" dirty="0"/>
          </a:p>
          <a:p>
            <a:r>
              <a:rPr lang="ko-KR" altLang="en-US" dirty="0"/>
              <a:t>관찰한 실패를 개선 설계와 비교 평가까지 연결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B9B91F-6798-2F21-276C-D37938B7F472}"/>
              </a:ext>
            </a:extLst>
          </p:cNvPr>
          <p:cNvSpPr txBox="1"/>
          <p:nvPr/>
        </p:nvSpPr>
        <p:spPr>
          <a:xfrm>
            <a:off x="609599" y="4802311"/>
            <a:ext cx="11334193" cy="126188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ko-KR" altLang="en-US" sz="2200" b="1" dirty="0"/>
              <a:t>한계</a:t>
            </a:r>
            <a:endParaRPr lang="en-US" altLang="ko-KR" sz="2200" b="1" dirty="0"/>
          </a:p>
          <a:p>
            <a:r>
              <a:rPr lang="en-US" altLang="ko-KR" dirty="0"/>
              <a:t>Hard </a:t>
            </a:r>
            <a:r>
              <a:rPr lang="ko-KR" altLang="en-US" dirty="0"/>
              <a:t>대상에서는 모든 구성이 최종 성공 없음</a:t>
            </a:r>
            <a:endParaRPr lang="en-US" altLang="ko-KR" dirty="0"/>
          </a:p>
          <a:p>
            <a:r>
              <a:rPr lang="en-US" altLang="ko-KR" dirty="0"/>
              <a:t>P</a:t>
            </a:r>
            <a:r>
              <a:rPr lang="en-US" altLang="ko-KR" sz="1200" dirty="0"/>
              <a:t>ENTEST</a:t>
            </a:r>
            <a:r>
              <a:rPr lang="en-US" altLang="ko-KR" dirty="0"/>
              <a:t>GPT</a:t>
            </a:r>
            <a:r>
              <a:rPr lang="ko-KR" altLang="en-US" dirty="0"/>
              <a:t>는 작업 관리 방식을 개선하지만</a:t>
            </a:r>
            <a:r>
              <a:rPr lang="en-US" altLang="ko-KR" dirty="0"/>
              <a:t>, LLM </a:t>
            </a:r>
            <a:r>
              <a:rPr lang="ko-KR" altLang="en-US" dirty="0"/>
              <a:t>자체의 보안 지식과 문제 해결 능력을 확장하는 구조는 아님</a:t>
            </a:r>
            <a:endParaRPr lang="en-US" altLang="ko-KR" dirty="0"/>
          </a:p>
          <a:p>
            <a:r>
              <a:rPr lang="ko-KR" altLang="en-US" dirty="0"/>
              <a:t>사람이 명령을 실행하는 방식으로 평가되어 완전 자율 침투 테스트를 입증한 것은 아님</a:t>
            </a:r>
          </a:p>
        </p:txBody>
      </p:sp>
    </p:spTree>
    <p:extLst>
      <p:ext uri="{BB962C8B-B14F-4D97-AF65-F5344CB8AC3E}">
        <p14:creationId xmlns:p14="http://schemas.microsoft.com/office/powerpoint/2010/main" val="21328630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INAL-03__section">
            <a:extLst>
              <a:ext uri="{FF2B5EF4-FFF2-40B4-BE49-F238E27FC236}">
                <a16:creationId xmlns:a16="http://schemas.microsoft.com/office/drawing/2014/main" id="{8DF9F8BD-D551-4B04-BF5B-46B761E1D97F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Conclusion / Future Work</a:t>
            </a:r>
          </a:p>
        </p:txBody>
      </p:sp>
      <p:sp>
        <p:nvSpPr>
          <p:cNvPr id="7" name="FINAL-03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허용 범위 준수 평가</a:t>
            </a:r>
          </a:p>
        </p:txBody>
      </p:sp>
      <p:sp>
        <p:nvSpPr>
          <p:cNvPr id="8" name="FINAL-03__footer">
            <a:extLst>
              <a:ext uri="{FF2B5EF4-FFF2-40B4-BE49-F238E27FC236}">
                <a16:creationId xmlns:a16="http://schemas.microsoft.com/office/drawing/2014/main" id="{C30D3742-B532-4AA8-9972-4C790DFCDCC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1009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발표자 제안. 논문 근거: Deng et al., §4.1-4.2, pp.850-851; §7, p.860; Appendix A, p.863.</a:t>
            </a:r>
          </a:p>
          <a:p>
            <a:pPr marL="0" indent="0" algn="l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외부 보충: OWASP, LLM06:2025 Excessive Agency. 구체적인 시험 조건과 지표는 발표자 설계.</a:t>
            </a:r>
          </a:p>
        </p:txBody>
      </p:sp>
      <p:sp>
        <p:nvSpPr>
          <p:cNvPr id="9" name="FINAL-03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2</a:t>
            </a:r>
            <a:r>
              <a:rPr lang="en-US" altLang="ko-KR" sz="13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7</a:t>
            </a: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83317C-BC78-2239-628A-FB0BF9E1FE98}"/>
              </a:ext>
            </a:extLst>
          </p:cNvPr>
          <p:cNvSpPr txBox="1"/>
          <p:nvPr/>
        </p:nvSpPr>
        <p:spPr>
          <a:xfrm>
            <a:off x="609600" y="3086816"/>
            <a:ext cx="4517583" cy="98488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altLang="ko-KR" sz="2200" b="1" dirty="0"/>
              <a:t>02 </a:t>
            </a:r>
            <a:r>
              <a:rPr lang="ko-KR" altLang="en-US" sz="2200" b="1" dirty="0"/>
              <a:t>승인 필요 작업</a:t>
            </a:r>
            <a:endParaRPr lang="en-US" altLang="ko-KR" sz="2200" b="1" dirty="0"/>
          </a:p>
          <a:p>
            <a:r>
              <a:rPr lang="ko-KR" altLang="en-US" dirty="0"/>
              <a:t>파일 수정이나 설정 변경</a:t>
            </a:r>
            <a:endParaRPr lang="en-US" altLang="ko-KR" dirty="0"/>
          </a:p>
          <a:p>
            <a:r>
              <a:rPr lang="ko-KR" altLang="en-US" dirty="0"/>
              <a:t>실행 전에 사용자 승인을 요청하는지 확인</a:t>
            </a:r>
            <a:endParaRPr lang="en-US" altLang="ko-KR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965365-1AC1-8594-3333-0CEFC36C0F1F}"/>
              </a:ext>
            </a:extLst>
          </p:cNvPr>
          <p:cNvSpPr txBox="1"/>
          <p:nvPr/>
        </p:nvSpPr>
        <p:spPr>
          <a:xfrm>
            <a:off x="609600" y="4254863"/>
            <a:ext cx="5117748" cy="98488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altLang="ko-KR" sz="2200" b="1" dirty="0"/>
              <a:t>03 </a:t>
            </a:r>
            <a:r>
              <a:rPr lang="ko-KR" altLang="en-US" sz="2200" b="1" dirty="0"/>
              <a:t>범위 밖 작업</a:t>
            </a:r>
            <a:endParaRPr lang="en-US" altLang="ko-KR" sz="2200" b="1" dirty="0"/>
          </a:p>
          <a:p>
            <a:r>
              <a:rPr lang="ko-KR" altLang="en-US" dirty="0"/>
              <a:t>점검 대상이 아닌 모의 서버 </a:t>
            </a:r>
            <a:r>
              <a:rPr lang="en-US" altLang="ko-KR" dirty="0"/>
              <a:t>B</a:t>
            </a:r>
          </a:p>
          <a:p>
            <a:r>
              <a:rPr lang="ko-KR" altLang="en-US" dirty="0"/>
              <a:t>접근 가능하더라도 범위를 벗어나지 않는지 확인</a:t>
            </a:r>
            <a:endParaRPr lang="en-US" altLang="ko-KR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EA1A43-7403-3FE9-F34F-F45610FEA8D0}"/>
              </a:ext>
            </a:extLst>
          </p:cNvPr>
          <p:cNvSpPr txBox="1"/>
          <p:nvPr/>
        </p:nvSpPr>
        <p:spPr>
          <a:xfrm>
            <a:off x="609600" y="1918769"/>
            <a:ext cx="4666662" cy="98488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altLang="ko-KR" sz="2200" b="1" dirty="0"/>
              <a:t>01 </a:t>
            </a:r>
            <a:r>
              <a:rPr lang="ko-KR" altLang="en-US" sz="2200" b="1" dirty="0"/>
              <a:t>허용 작업</a:t>
            </a:r>
            <a:endParaRPr lang="en-US" altLang="ko-KR" sz="2200" b="1" dirty="0"/>
          </a:p>
          <a:p>
            <a:r>
              <a:rPr lang="ko-KR" altLang="en-US" dirty="0"/>
              <a:t>서버 </a:t>
            </a:r>
            <a:r>
              <a:rPr lang="en-US" altLang="ko-KR" dirty="0"/>
              <a:t>A</a:t>
            </a:r>
            <a:r>
              <a:rPr lang="ko-KR" altLang="en-US" dirty="0"/>
              <a:t>에서 허용된 정보 수집과 취약점 점검</a:t>
            </a:r>
            <a:endParaRPr lang="en-US" altLang="ko-KR" dirty="0"/>
          </a:p>
          <a:p>
            <a:r>
              <a:rPr lang="ko-KR" altLang="en-US" dirty="0"/>
              <a:t>허용된 작업을 정상적으로 수행하는지 확인</a:t>
            </a:r>
            <a:endParaRPr lang="en-US" altLang="ko-KR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D8EF30-311E-4E57-00C4-B3CAB8ACC32D}"/>
              </a:ext>
            </a:extLst>
          </p:cNvPr>
          <p:cNvSpPr txBox="1"/>
          <p:nvPr/>
        </p:nvSpPr>
        <p:spPr>
          <a:xfrm>
            <a:off x="609600" y="1366275"/>
            <a:ext cx="6799297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ko-KR" altLang="en-US" dirty="0"/>
              <a:t>침투 성능뿐 아니라</a:t>
            </a:r>
            <a:r>
              <a:rPr lang="en-US" altLang="ko-KR" dirty="0"/>
              <a:t>, </a:t>
            </a:r>
            <a:r>
              <a:rPr lang="ko-KR" altLang="en-US" dirty="0"/>
              <a:t>허가된 대상과 작업 범위를 지키는지도 평가</a:t>
            </a:r>
            <a:endParaRPr lang="en-US" altLang="ko-KR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398876-9F1E-CCC8-669C-B172F0E74400}"/>
              </a:ext>
            </a:extLst>
          </p:cNvPr>
          <p:cNvSpPr txBox="1"/>
          <p:nvPr/>
        </p:nvSpPr>
        <p:spPr>
          <a:xfrm>
            <a:off x="609599" y="5325271"/>
            <a:ext cx="8963351" cy="646331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ko-KR" altLang="en-US" dirty="0"/>
              <a:t>평가</a:t>
            </a:r>
            <a:r>
              <a:rPr lang="en-US" altLang="ko-KR" dirty="0"/>
              <a:t>: </a:t>
            </a:r>
            <a:r>
              <a:rPr lang="ko-KR" altLang="en-US" dirty="0"/>
              <a:t>허용 작업 완료 </a:t>
            </a:r>
            <a:r>
              <a:rPr lang="en-US" altLang="ko-KR" dirty="0"/>
              <a:t>/ </a:t>
            </a:r>
            <a:r>
              <a:rPr lang="ko-KR" altLang="en-US" dirty="0"/>
              <a:t>승인 요청 </a:t>
            </a:r>
            <a:r>
              <a:rPr lang="en-US" altLang="ko-KR" dirty="0"/>
              <a:t>/ </a:t>
            </a:r>
            <a:r>
              <a:rPr lang="ko-KR" altLang="en-US" dirty="0"/>
              <a:t>범위 밖 행동 시도 </a:t>
            </a:r>
            <a:r>
              <a:rPr lang="en-US" altLang="ko-KR" dirty="0"/>
              <a:t>/ </a:t>
            </a:r>
            <a:r>
              <a:rPr lang="ko-KR" altLang="en-US" dirty="0"/>
              <a:t>범위 밖 행동의 실제 실행 여부</a:t>
            </a:r>
            <a:endParaRPr lang="en-US" altLang="ko-KR" dirty="0"/>
          </a:p>
          <a:p>
            <a:r>
              <a:rPr lang="ko-KR" altLang="en-US" dirty="0"/>
              <a:t>모델이 스스로 범위를 준수한 경우와 시스템이 실행을 차단한 경우를 구분해 평가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4841124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0__authors">
            <a:extLst>
              <a:ext uri="{FF2B5EF4-FFF2-40B4-BE49-F238E27FC236}">
                <a16:creationId xmlns:a16="http://schemas.microsoft.com/office/drawing/2014/main" id="{F96D6396-55E4-427B-A0A2-BC94616DC1D1}"/>
              </a:ext>
            </a:extLst>
          </p:cNvPr>
          <p:cNvSpPr>
            <a:spLocks noGrp="1"/>
          </p:cNvSpPr>
          <p:nvPr/>
        </p:nvSpPr>
        <p:spPr>
          <a:xfrm>
            <a:off x="609600" y="1581150"/>
            <a:ext cx="10972800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P0  Gelei Deng et al.</a:t>
            </a:r>
          </a:p>
        </p:txBody>
      </p:sp>
      <p:sp>
        <p:nvSpPr>
          <p:cNvPr id="3" name="P0__title">
            <a:extLst>
              <a:ext uri="{FF2B5EF4-FFF2-40B4-BE49-F238E27FC236}">
                <a16:creationId xmlns:a16="http://schemas.microsoft.com/office/drawing/2014/main" id="{7DCCDF97-60A2-4A25-ACEE-31A6236CDB75}"/>
              </a:ext>
            </a:extLst>
          </p:cNvPr>
          <p:cNvSpPr>
            <a:spLocks noGrp="1"/>
          </p:cNvSpPr>
          <p:nvPr/>
        </p:nvSpPr>
        <p:spPr>
          <a:xfrm>
            <a:off x="609600" y="1857375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1900" b="0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19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  <a:hlinkClick r:id="rId2" tooltip="https://www.usenix.org/conference/usenixsecurity24/presentation/deng"/>
              </a:rPr>
              <a:t>PentestGPT: Evaluating and Harnessing Large Language Models</a:t>
            </a:r>
          </a:p>
          <a:p>
            <a:pPr marL="0" indent="0" algn="l" eaLnBrk="0" latinLnBrk="0">
              <a:buNone/>
              <a:defRPr sz="1900" b="0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19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  <a:hlinkClick r:id="rId2" tooltip="https://www.usenix.org/conference/usenixsecurity24/presentation/deng"/>
              </a:rPr>
              <a:t>for Automated Penetration Testing</a:t>
            </a:r>
          </a:p>
        </p:txBody>
      </p:sp>
      <p:sp>
        <p:nvSpPr>
          <p:cNvPr id="4" name="P0__venue">
            <a:extLst>
              <a:ext uri="{FF2B5EF4-FFF2-40B4-BE49-F238E27FC236}">
                <a16:creationId xmlns:a16="http://schemas.microsoft.com/office/drawing/2014/main" id="{68362E23-9472-4FFF-9A84-305A4C751331}"/>
              </a:ext>
            </a:extLst>
          </p:cNvPr>
          <p:cNvSpPr>
            <a:spLocks noGrp="1"/>
          </p:cNvSpPr>
          <p:nvPr/>
        </p:nvSpPr>
        <p:spPr>
          <a:xfrm>
            <a:off x="609600" y="2447925"/>
            <a:ext cx="109728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33rd USENIX Security Symposium, 2024, pp.847–864.</a:t>
            </a:r>
          </a:p>
        </p:txBody>
      </p:sp>
      <p:sp>
        <p:nvSpPr>
          <p:cNvPr id="5" name="R25__authors">
            <a:extLst>
              <a:ext uri="{FF2B5EF4-FFF2-40B4-BE49-F238E27FC236}">
                <a16:creationId xmlns:a16="http://schemas.microsoft.com/office/drawing/2014/main" id="{CD658122-DE94-4A4E-B4AD-64DCD2EAFAD2}"/>
              </a:ext>
            </a:extLst>
          </p:cNvPr>
          <p:cNvSpPr>
            <a:spLocks noGrp="1"/>
          </p:cNvSpPr>
          <p:nvPr/>
        </p:nvSpPr>
        <p:spPr>
          <a:xfrm>
            <a:off x="609600" y="2809875"/>
            <a:ext cx="10972800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R25 (PentestGPT 원문 [25])  Jonathon Schwartz, Hanna Kurniawati</a:t>
            </a:r>
          </a:p>
        </p:txBody>
      </p:sp>
      <p:sp>
        <p:nvSpPr>
          <p:cNvPr id="6" name="R25__title">
            <a:extLst>
              <a:ext uri="{FF2B5EF4-FFF2-40B4-BE49-F238E27FC236}">
                <a16:creationId xmlns:a16="http://schemas.microsoft.com/office/drawing/2014/main" id="{2765F0F3-F4F4-4CC9-BA1E-A662434C555C}"/>
              </a:ext>
            </a:extLst>
          </p:cNvPr>
          <p:cNvSpPr>
            <a:spLocks noGrp="1"/>
          </p:cNvSpPr>
          <p:nvPr/>
        </p:nvSpPr>
        <p:spPr>
          <a:xfrm>
            <a:off x="609600" y="3086100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1900" b="0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19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  <a:hlinkClick r:id="rId3" tooltip="https://arxiv.org/abs/1905.05965"/>
              </a:rPr>
              <a:t>Autonomous Penetration Testing using Reinforcement Learning</a:t>
            </a:r>
          </a:p>
        </p:txBody>
      </p:sp>
      <p:sp>
        <p:nvSpPr>
          <p:cNvPr id="7" name="R25__venue">
            <a:extLst>
              <a:ext uri="{FF2B5EF4-FFF2-40B4-BE49-F238E27FC236}">
                <a16:creationId xmlns:a16="http://schemas.microsoft.com/office/drawing/2014/main" id="{47F1663B-3F19-403C-87F8-FB2F1C33589A}"/>
              </a:ext>
            </a:extLst>
          </p:cNvPr>
          <p:cNvSpPr>
            <a:spLocks noGrp="1"/>
          </p:cNvSpPr>
          <p:nvPr/>
        </p:nvSpPr>
        <p:spPr>
          <a:xfrm>
            <a:off x="609600" y="3390900"/>
            <a:ext cx="109728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arXiv:1905.05965, 2019. DOI: 10.48550/arXiv.1905.05965</a:t>
            </a:r>
          </a:p>
        </p:txBody>
      </p:sp>
      <p:sp>
        <p:nvSpPr>
          <p:cNvPr id="8" name="R27__authors">
            <a:extLst>
              <a:ext uri="{FF2B5EF4-FFF2-40B4-BE49-F238E27FC236}">
                <a16:creationId xmlns:a16="http://schemas.microsoft.com/office/drawing/2014/main" id="{F93BED8F-4C21-446E-B4EC-92AB43C4BC29}"/>
              </a:ext>
            </a:extLst>
          </p:cNvPr>
          <p:cNvSpPr>
            <a:spLocks noGrp="1"/>
          </p:cNvSpPr>
          <p:nvPr/>
        </p:nvSpPr>
        <p:spPr>
          <a:xfrm>
            <a:off x="609600" y="3752850"/>
            <a:ext cx="109728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R27 (PentestGPT 원문 [27])  Hammond Pearce, Benjamin Tan, Baleegh Ahmad, Ramesh Karri, Brendan Dolan-Gavitt</a:t>
            </a:r>
          </a:p>
        </p:txBody>
      </p:sp>
      <p:sp>
        <p:nvSpPr>
          <p:cNvPr id="9" name="R27__title">
            <a:extLst>
              <a:ext uri="{FF2B5EF4-FFF2-40B4-BE49-F238E27FC236}">
                <a16:creationId xmlns:a16="http://schemas.microsoft.com/office/drawing/2014/main" id="{C78AAD56-0013-4F17-8423-C09FA2F001EA}"/>
              </a:ext>
            </a:extLst>
          </p:cNvPr>
          <p:cNvSpPr>
            <a:spLocks noGrp="1"/>
          </p:cNvSpPr>
          <p:nvPr/>
        </p:nvSpPr>
        <p:spPr>
          <a:xfrm>
            <a:off x="609600" y="4305300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1900" b="0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19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  <a:hlinkClick r:id="rId4" tooltip="https://arxiv.org/abs/2112.02125"/>
              </a:rPr>
              <a:t>Examining Zero-Shot Vulnerability Repair with Large Language Models</a:t>
            </a:r>
          </a:p>
        </p:txBody>
      </p:sp>
      <p:sp>
        <p:nvSpPr>
          <p:cNvPr id="10" name="R27__venue">
            <a:extLst>
              <a:ext uri="{FF2B5EF4-FFF2-40B4-BE49-F238E27FC236}">
                <a16:creationId xmlns:a16="http://schemas.microsoft.com/office/drawing/2014/main" id="{365BB514-EDAB-41F2-9B9A-0B9E367D1EC8}"/>
              </a:ext>
            </a:extLst>
          </p:cNvPr>
          <p:cNvSpPr>
            <a:spLocks noGrp="1"/>
          </p:cNvSpPr>
          <p:nvPr/>
        </p:nvSpPr>
        <p:spPr>
          <a:xfrm>
            <a:off x="609600" y="4610100"/>
            <a:ext cx="109728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2023 IEEE Symposium on Security and Privacy (SP), pp.2339–2356.</a:t>
            </a:r>
          </a:p>
        </p:txBody>
      </p:sp>
      <p:sp>
        <p:nvSpPr>
          <p:cNvPr id="11" name="P0-ref43__authors">
            <a:extLst>
              <a:ext uri="{FF2B5EF4-FFF2-40B4-BE49-F238E27FC236}">
                <a16:creationId xmlns:a16="http://schemas.microsoft.com/office/drawing/2014/main" id="{00756EE3-FE9A-41CE-8657-41B6C860F49E}"/>
              </a:ext>
            </a:extLst>
          </p:cNvPr>
          <p:cNvSpPr>
            <a:spLocks noGrp="1"/>
          </p:cNvSpPr>
          <p:nvPr/>
        </p:nvSpPr>
        <p:spPr>
          <a:xfrm>
            <a:off x="609600" y="4972050"/>
            <a:ext cx="109728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PentestGPT 원문 [43]  Jason Wei, Xuezhi Wang, Dale Schuurmans, Maarten Bosma, Brian Ichter, Fei Xia, Ed Chi, Quoc V. Le, Denny Zhou</a:t>
            </a:r>
          </a:p>
        </p:txBody>
      </p:sp>
      <p:sp>
        <p:nvSpPr>
          <p:cNvPr id="12" name="P0-ref43__title">
            <a:extLst>
              <a:ext uri="{FF2B5EF4-FFF2-40B4-BE49-F238E27FC236}">
                <a16:creationId xmlns:a16="http://schemas.microsoft.com/office/drawing/2014/main" id="{8A91234C-A319-456C-937E-EDCEEE1DCF81}"/>
              </a:ext>
            </a:extLst>
          </p:cNvPr>
          <p:cNvSpPr>
            <a:spLocks noGrp="1"/>
          </p:cNvSpPr>
          <p:nvPr/>
        </p:nvSpPr>
        <p:spPr>
          <a:xfrm>
            <a:off x="609600" y="5524500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1900" b="0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19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  <a:hlinkClick r:id="rId5" tooltip="https://proceedings.neurips.cc/paper/2022/hash/9d5609613524ecf4f15af0f7b31abca4-Abstract-Conference.html"/>
              </a:rPr>
              <a:t>Chain-of-Thought Prompting Elicits Reasoning in Large Language Models</a:t>
            </a:r>
          </a:p>
        </p:txBody>
      </p:sp>
      <p:sp>
        <p:nvSpPr>
          <p:cNvPr id="13" name="P0-ref43__venue">
            <a:extLst>
              <a:ext uri="{FF2B5EF4-FFF2-40B4-BE49-F238E27FC236}">
                <a16:creationId xmlns:a16="http://schemas.microsoft.com/office/drawing/2014/main" id="{24EA4A8F-A7ED-4F58-88E3-1C69202C1AC4}"/>
              </a:ext>
            </a:extLst>
          </p:cNvPr>
          <p:cNvSpPr>
            <a:spLocks noGrp="1"/>
          </p:cNvSpPr>
          <p:nvPr/>
        </p:nvSpPr>
        <p:spPr>
          <a:xfrm>
            <a:off x="609600" y="5829300"/>
            <a:ext cx="109728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Advances in Neural Information Processing Systems 35 (NeurIPS 2022).</a:t>
            </a:r>
          </a:p>
        </p:txBody>
      </p:sp>
      <p:sp>
        <p:nvSpPr>
          <p:cNvPr id="14" name="REF-01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참고문헌 (1/2)</a:t>
            </a:r>
          </a:p>
        </p:txBody>
      </p:sp>
      <p:sp>
        <p:nvSpPr>
          <p:cNvPr id="15" name="REF-01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en-US" altLang="ko-KR" sz="13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28</a:t>
            </a: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3192158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1__authors">
            <a:extLst>
              <a:ext uri="{FF2B5EF4-FFF2-40B4-BE49-F238E27FC236}">
                <a16:creationId xmlns:a16="http://schemas.microsoft.com/office/drawing/2014/main" id="{32A19B13-24F0-4515-A66B-9231233AE95B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1097280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0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20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W1  OpenAI</a:t>
            </a:r>
          </a:p>
        </p:txBody>
      </p:sp>
      <p:sp>
        <p:nvSpPr>
          <p:cNvPr id="3" name="W1__title">
            <a:extLst>
              <a:ext uri="{FF2B5EF4-FFF2-40B4-BE49-F238E27FC236}">
                <a16:creationId xmlns:a16="http://schemas.microsoft.com/office/drawing/2014/main" id="{041DD655-9749-40CF-BB39-98C9FB1258FD}"/>
              </a:ext>
            </a:extLst>
          </p:cNvPr>
          <p:cNvSpPr>
            <a:spLocks noGrp="1"/>
          </p:cNvSpPr>
          <p:nvPr/>
        </p:nvSpPr>
        <p:spPr>
          <a:xfrm>
            <a:off x="609600" y="2124075"/>
            <a:ext cx="109728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400" b="0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24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  <a:hlinkClick r:id="rId2" tooltip="https://openai.com/index/hugging-face-incident-and-the-road-ahead/"/>
              </a:rPr>
              <a:t>The Hugging Face incident and the road ahead</a:t>
            </a:r>
          </a:p>
        </p:txBody>
      </p:sp>
      <p:sp>
        <p:nvSpPr>
          <p:cNvPr id="4" name="W1__venue">
            <a:extLst>
              <a:ext uri="{FF2B5EF4-FFF2-40B4-BE49-F238E27FC236}">
                <a16:creationId xmlns:a16="http://schemas.microsoft.com/office/drawing/2014/main" id="{DA6E648E-5833-4861-B56E-A9010DC3DA8A}"/>
              </a:ext>
            </a:extLst>
          </p:cNvPr>
          <p:cNvSpPr>
            <a:spLocks noGrp="1"/>
          </p:cNvSpPr>
          <p:nvPr/>
        </p:nvSpPr>
        <p:spPr>
          <a:xfrm>
            <a:off x="609600" y="26479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0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0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게시일 2026-08-26</a:t>
            </a:r>
          </a:p>
          <a:p>
            <a:pPr marL="0" indent="0" algn="l" eaLnBrk="0" latinLnBrk="0">
              <a:buNone/>
              <a:defRPr sz="20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0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접근일 2026-09-22</a:t>
            </a:r>
          </a:p>
        </p:txBody>
      </p:sp>
      <p:sp>
        <p:nvSpPr>
          <p:cNvPr id="5" name="O1__authors">
            <a:extLst>
              <a:ext uri="{FF2B5EF4-FFF2-40B4-BE49-F238E27FC236}">
                <a16:creationId xmlns:a16="http://schemas.microsoft.com/office/drawing/2014/main" id="{AF41C794-8F81-4A9E-977B-252FA2BFA261}"/>
              </a:ext>
            </a:extLst>
          </p:cNvPr>
          <p:cNvSpPr>
            <a:spLocks noGrp="1"/>
          </p:cNvSpPr>
          <p:nvPr/>
        </p:nvSpPr>
        <p:spPr>
          <a:xfrm>
            <a:off x="609600" y="3933825"/>
            <a:ext cx="1097280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0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20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O1  OWASP Gen AI Security Project</a:t>
            </a:r>
          </a:p>
        </p:txBody>
      </p:sp>
      <p:sp>
        <p:nvSpPr>
          <p:cNvPr id="6" name="O1__title">
            <a:extLst>
              <a:ext uri="{FF2B5EF4-FFF2-40B4-BE49-F238E27FC236}">
                <a16:creationId xmlns:a16="http://schemas.microsoft.com/office/drawing/2014/main" id="{A8D8E693-955B-4E9B-80AA-04AF2E61FEAF}"/>
              </a:ext>
            </a:extLst>
          </p:cNvPr>
          <p:cNvSpPr>
            <a:spLocks noGrp="1"/>
          </p:cNvSpPr>
          <p:nvPr/>
        </p:nvSpPr>
        <p:spPr>
          <a:xfrm>
            <a:off x="609600" y="4248150"/>
            <a:ext cx="109728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400" b="0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24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  <a:hlinkClick r:id="rId3" tooltip="https://genai.owasp.org/llmrisk/llm062025-excessive-agency/"/>
              </a:rPr>
              <a:t>LLM06:2025 Excessive Agency</a:t>
            </a:r>
          </a:p>
        </p:txBody>
      </p:sp>
      <p:sp>
        <p:nvSpPr>
          <p:cNvPr id="7" name="O1__venue">
            <a:extLst>
              <a:ext uri="{FF2B5EF4-FFF2-40B4-BE49-F238E27FC236}">
                <a16:creationId xmlns:a16="http://schemas.microsoft.com/office/drawing/2014/main" id="{826AA823-F1C7-498D-9874-5BFD564EF9C4}"/>
              </a:ext>
            </a:extLst>
          </p:cNvPr>
          <p:cNvSpPr>
            <a:spLocks noGrp="1"/>
          </p:cNvSpPr>
          <p:nvPr/>
        </p:nvSpPr>
        <p:spPr>
          <a:xfrm>
            <a:off x="609600" y="477202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0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0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LLM Top 10, 2025 버전</a:t>
            </a:r>
          </a:p>
          <a:p>
            <a:pPr marL="0" indent="0" algn="l" eaLnBrk="0" latinLnBrk="0">
              <a:buNone/>
              <a:defRPr sz="20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0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접근일 2026-09-22</a:t>
            </a:r>
          </a:p>
        </p:txBody>
      </p:sp>
      <p:sp>
        <p:nvSpPr>
          <p:cNvPr id="8" name="REF-02__title">
            <a:extLst>
              <a:ext uri="{FF2B5EF4-FFF2-40B4-BE49-F238E27FC236}">
                <a16:creationId xmlns:a16="http://schemas.microsoft.com/office/drawing/2014/main" id="{3243BA99-9107-4897-867E-11E77B04A6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31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rPr>
              <a:t>참고문헌 (2/2)</a:t>
            </a:r>
          </a:p>
        </p:txBody>
      </p:sp>
      <p:sp>
        <p:nvSpPr>
          <p:cNvPr id="9" name="REF-02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en-US" altLang="ko-KR" sz="13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29</a:t>
            </a: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8992835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A__title">
            <a:extLst>
              <a:ext uri="{FF2B5EF4-FFF2-40B4-BE49-F238E27FC236}">
                <a16:creationId xmlns:a16="http://schemas.microsoft.com/office/drawing/2014/main" id="{7B0CCA03-7A46-423C-9D9C-BB03AD1C2087}"/>
              </a:ext>
            </a:extLst>
          </p:cNvPr>
          <p:cNvSpPr>
            <a:spLocks noGrp="1"/>
          </p:cNvSpPr>
          <p:nvPr/>
        </p:nvSpPr>
        <p:spPr>
          <a:xfrm>
            <a:off x="609600" y="2838450"/>
            <a:ext cx="109728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ctr" eaLnBrk="0" latinLnBrk="0">
              <a:buNone/>
              <a:defRPr sz="4600" b="0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46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Q&amp;A</a:t>
            </a:r>
          </a:p>
        </p:txBody>
      </p:sp>
      <p:sp>
        <p:nvSpPr>
          <p:cNvPr id="3" name="QA__page">
            <a:extLst>
              <a:ext uri="{FF2B5EF4-FFF2-40B4-BE49-F238E27FC236}">
                <a16:creationId xmlns:a16="http://schemas.microsoft.com/office/drawing/2014/main" id="{90BA8202-2515-4B0F-B410-A9FDBD6D8E25}"/>
              </a:ext>
            </a:extLst>
          </p:cNvPr>
          <p:cNvSpPr>
            <a:spLocks noGrp="1"/>
          </p:cNvSpPr>
          <p:nvPr/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en-US" altLang="ko-KR" sz="13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30</a:t>
            </a:r>
            <a:r>
              <a:rPr lang="ko-KR" altLang="en-US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 / 3</a:t>
            </a:r>
            <a:r>
              <a:rPr lang="en-US" altLang="ko-KR" sz="13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0</a:t>
            </a:r>
            <a:endParaRPr lang="ko-KR" altLang="en-US" sz="1300" b="0" dirty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27141206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컴퓨터보안특론 검토용 v02">
      <a:dk1>
        <a:srgbClr val="111827"/>
      </a:dk1>
      <a:lt1>
        <a:srgbClr val="FFFFFF"/>
      </a:lt1>
      <a:dk2>
        <a:srgbClr val="1E3A8A"/>
      </a:dk2>
      <a:lt2>
        <a:srgbClr val="F1F5F9"/>
      </a:lt2>
      <a:accent1>
        <a:srgbClr val="1E3A8A"/>
      </a:accent1>
      <a:accent2>
        <a:srgbClr val="64748B"/>
      </a:accent2>
      <a:accent3>
        <a:srgbClr val="B91C1C"/>
      </a:accent3>
      <a:accent4>
        <a:srgbClr val="475569"/>
      </a:accent4>
      <a:accent5>
        <a:srgbClr val="94A3B8"/>
      </a:accent5>
      <a:accent6>
        <a:srgbClr val="E2E8F0"/>
      </a:accent6>
      <a:hlink>
        <a:srgbClr val="1E3A8A"/>
      </a:hlink>
      <a:folHlink>
        <a:srgbClr val="64748B"/>
      </a:folHlink>
    </a:clrScheme>
    <a:fontScheme name="Office">
      <a:majorFont>
        <a:latin typeface="맑은 고딕"/>
        <a:ea typeface="맑은 고딕"/>
        <a:cs typeface="맑은 고딕"/>
        <a:font script="Hang" typeface="맑은 고딕"/>
      </a:majorFont>
      <a:minorFont>
        <a:latin typeface="맑은 고딕"/>
        <a:ea typeface="맑은 고딕"/>
        <a:cs typeface="맑은 고딕"/>
        <a:font script="Hang" typeface="맑은 고딕"/>
      </a:minorFont>
    </a:fontScheme>
    <a:fmtScheme name="컴퓨터보안특론 검토용 v02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2390</Words>
  <Application>Microsoft Office PowerPoint</Application>
  <DocSecurity>0</DocSecurity>
  <PresentationFormat>와이드스크린</PresentationFormat>
  <Paragraphs>378</Paragraphs>
  <Slides>30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4" baseType="lpstr">
      <vt:lpstr>맑은 고딕</vt:lpstr>
      <vt:lpstr>Cambria Math</vt:lpstr>
      <vt:lpstr>Consolas</vt:lpstr>
      <vt:lpstr>ChatGPT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안명균</cp:lastModifiedBy>
  <cp:revision>48</cp:revision>
  <dcterms:created xsi:type="dcterms:W3CDTF">2026-09-22T08:39:36Z</dcterms:created>
  <dcterms:modified xsi:type="dcterms:W3CDTF">2026-09-22T16:31:52Z</dcterms:modified>
</cp:coreProperties>
</file>