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328" r:id="rId4"/>
    <p:sldId id="329" r:id="rId5"/>
    <p:sldId id="350" r:id="rId6"/>
    <p:sldId id="330" r:id="rId7"/>
    <p:sldId id="332" r:id="rId8"/>
    <p:sldId id="333" r:id="rId9"/>
    <p:sldId id="334" r:id="rId10"/>
    <p:sldId id="335" r:id="rId11"/>
    <p:sldId id="336" r:id="rId12"/>
    <p:sldId id="337" r:id="rId13"/>
    <p:sldId id="353" r:id="rId14"/>
    <p:sldId id="338" r:id="rId15"/>
    <p:sldId id="339" r:id="rId16"/>
    <p:sldId id="340" r:id="rId17"/>
    <p:sldId id="341" r:id="rId18"/>
    <p:sldId id="342" r:id="rId19"/>
    <p:sldId id="358" r:id="rId20"/>
    <p:sldId id="359" r:id="rId21"/>
    <p:sldId id="354" r:id="rId22"/>
    <p:sldId id="355" r:id="rId23"/>
    <p:sldId id="356" r:id="rId24"/>
    <p:sldId id="32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9F5FC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9464" autoAdjust="0"/>
  </p:normalViewPr>
  <p:slideViewPr>
    <p:cSldViewPr>
      <p:cViewPr varScale="1">
        <p:scale>
          <a:sx n="117" d="100"/>
          <a:sy n="117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79DB1-AC2F-456D-988E-F4C025612717}" type="datetimeFigureOut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06DB-C886-4AB6-AF24-2F42C6EA8A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167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06DB-C886-4AB6-AF24-2F42C6EA8AC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E06DB-C886-4AB6-AF24-2F42C6EA8AC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ECF95-C339-40B3-8DAC-D1F0FB260B58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33A-B638-4757-971A-15916ADAC313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250-765F-4A31-87E0-58F2A20D6DA6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07DE-6FAA-4079-9907-8CDC6245E6AF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9804-DABA-40B9-95C7-317349B0D3EF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7CC1-249B-4EC8-AB37-0AFC18D0F378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46A8-B8A6-433E-8EDC-803AB0AE9D2B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B9BA-AED5-4161-8094-D1BB71E697DB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943B-C826-4AA4-B2EA-1FC4D3781665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0296-785F-4CEB-B20A-66A4390BAA60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4958-3D52-40B4-B093-D4EC087F47B7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B07EDF-8E76-461F-8234-62C21EE972D9}" type="datetime1">
              <a:rPr lang="ko-KR" altLang="en-US" smtClean="0"/>
              <a:pPr/>
              <a:t>5/9/2014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3EB55-463A-4140-ADB6-6B05F62D77B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ileep@mju.ac.kr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mcl.mju.ac.k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>
                <a:latin typeface="Calibri" pitchFamily="34" charset="0"/>
              </a:rPr>
              <a:t>Attacks, Vulnerabilities and Security Requirements in Smart Metering Networks: A Survey</a:t>
            </a:r>
            <a:r>
              <a:rPr lang="en-US" altLang="ko-KR" dirty="0" smtClean="0">
                <a:latin typeface="Calibri" pitchFamily="34" charset="0"/>
              </a:rPr>
              <a:t/>
            </a:r>
            <a:br>
              <a:rPr lang="en-US" altLang="ko-KR" dirty="0" smtClean="0">
                <a:latin typeface="Calibri" pitchFamily="34" charset="0"/>
              </a:rPr>
            </a:br>
            <a:endParaRPr lang="ko-KR" altLang="en-US" sz="1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00728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dirty="0" err="1" smtClean="0"/>
              <a:t>Myongji</a:t>
            </a:r>
            <a:r>
              <a:rPr lang="en-US" altLang="ko-KR" dirty="0" smtClean="0"/>
              <a:t> University</a:t>
            </a:r>
          </a:p>
          <a:p>
            <a:r>
              <a:rPr lang="en-US" altLang="ko-KR" dirty="0" smtClean="0"/>
              <a:t>HMCL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 smtClean="0"/>
              <a:t>Nuclear </a:t>
            </a:r>
            <a:r>
              <a:rPr lang="en-US" b="1" dirty="0"/>
              <a:t>power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38450"/>
            <a:ext cx="4902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pi.ning.com/files/QIi1qluneCHF3o2oinDk9VpLG6bgsZbyvhmk7xcHOYYhREbU27P5iIV3o87ObH4-1ChE7zQRDLNq2nWeVk9coPVEbO0X*WVS/sgbu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5693635" cy="3514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Plant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Nuclear power</a:t>
            </a:r>
          </a:p>
          <a:p>
            <a:r>
              <a:rPr lang="en-US" b="1" dirty="0" smtClean="0"/>
              <a:t>Others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582960"/>
            <a:ext cx="7024744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Smart Grids </a:t>
            </a:r>
            <a:r>
              <a:rPr lang="en-US" sz="3600" b="1" dirty="0" smtClean="0"/>
              <a:t>Conceptual Model</a:t>
            </a:r>
            <a:endParaRPr lang="en-US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1"/>
          <a:stretch/>
        </p:blipFill>
        <p:spPr bwMode="auto">
          <a:xfrm>
            <a:off x="990600" y="1412776"/>
            <a:ext cx="6934200" cy="49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Communication media used for smart grids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FCC allocation for smart grids 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PLC –Power line carriers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Ethernet 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WLAN </a:t>
            </a:r>
          </a:p>
          <a:p>
            <a:pPr eaLnBrk="1" hangingPunct="1"/>
            <a:r>
              <a:rPr lang="en-US" altLang="ko-KR" dirty="0" err="1" smtClean="0">
                <a:ea typeface="굴림" pitchFamily="50" charset="-127"/>
              </a:rPr>
              <a:t>Zigbee</a:t>
            </a:r>
            <a:endParaRPr lang="en-US" altLang="ko-KR" dirty="0" smtClean="0">
              <a:ea typeface="굴림" pitchFamily="50" charset="-127"/>
            </a:endParaRP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Bluetooth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Optical fiber 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Microwave  etc</a:t>
            </a:r>
          </a:p>
          <a:p>
            <a:pPr eaLnBrk="1" hangingPunct="1"/>
            <a:endParaRPr lang="en-US" altLang="ko-KR" sz="1200" dirty="0" smtClean="0">
              <a:ea typeface="굴림" pitchFamily="50" charset="-127"/>
            </a:endParaRPr>
          </a:p>
          <a:p>
            <a:pPr eaLnBrk="1" hangingPunct="1"/>
            <a:endParaRPr lang="en-US" altLang="ko-KR" dirty="0" smtClean="0">
              <a:ea typeface="굴림" pitchFamily="50" charset="-127"/>
            </a:endParaRPr>
          </a:p>
          <a:p>
            <a:pPr eaLnBrk="1" hangingPunct="1"/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altLang="ko-KR" sz="1000" dirty="0" smtClean="0"/>
              <a:t>FEDERAL COMMUNICATIONS COMMISSION</a:t>
            </a:r>
            <a:endParaRPr lang="en-US" altLang="ko-KR" sz="1000" dirty="0" smtClean="0">
              <a:ea typeface="굴림" pitchFamily="50" charset="-127"/>
            </a:endParaRPr>
          </a:p>
        </p:txBody>
      </p:sp>
      <p:pic>
        <p:nvPicPr>
          <p:cNvPr id="1026" name="Picture 2" descr="http://geospatial.blogs.com/.a/6a00d83476d35153ef0120a64c9eef970b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744416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2856" y="582960"/>
            <a:ext cx="8167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Multi-Tier </a:t>
            </a:r>
            <a:r>
              <a:rPr lang="en-US" sz="3200" b="1" dirty="0"/>
              <a:t>Smart Grid </a:t>
            </a:r>
            <a:r>
              <a:rPr lang="en-US" sz="3200" b="1" dirty="0" smtClean="0"/>
              <a:t>Architecture</a:t>
            </a:r>
            <a:endParaRPr lang="en-US" sz="3200" b="1" dirty="0"/>
          </a:p>
        </p:txBody>
      </p:sp>
      <p:pic>
        <p:nvPicPr>
          <p:cNvPr id="6" name="Picture 2" descr="Multi-Tier Smart Grid Architectu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86" b="2862"/>
          <a:stretch/>
        </p:blipFill>
        <p:spPr bwMode="auto">
          <a:xfrm>
            <a:off x="485775" y="2743200"/>
            <a:ext cx="8201025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5774" y="1371600"/>
            <a:ext cx="5610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Smart </a:t>
            </a:r>
            <a:r>
              <a:rPr lang="en-US" dirty="0"/>
              <a:t>Grids consists of </a:t>
            </a:r>
            <a:r>
              <a:rPr lang="en-US" b="1" dirty="0"/>
              <a:t>Multi-Tier </a:t>
            </a:r>
            <a:r>
              <a:rPr lang="en-US" b="1" dirty="0" smtClean="0"/>
              <a:t>Network</a:t>
            </a:r>
            <a:r>
              <a:rPr lang="en-US" dirty="0" smtClean="0"/>
              <a:t>:</a:t>
            </a:r>
            <a:endParaRPr lang="en-US" dirty="0"/>
          </a:p>
          <a:p>
            <a:pPr marL="285750" indent="-1143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WAN  </a:t>
            </a:r>
            <a:r>
              <a:rPr lang="en-US" dirty="0"/>
              <a:t>(distribution)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 Miles</a:t>
            </a:r>
          </a:p>
          <a:p>
            <a:pPr marL="285750" indent="-1143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NAN </a:t>
            </a:r>
            <a:r>
              <a:rPr lang="en-US" dirty="0"/>
              <a:t>(metering)</a:t>
            </a:r>
            <a:r>
              <a:rPr lang="en-US" dirty="0">
                <a:sym typeface="Wingdings" pitchFamily="2" charset="2"/>
              </a:rPr>
              <a:t> </a:t>
            </a:r>
            <a:r>
              <a:rPr lang="en-US" dirty="0"/>
              <a:t>   Meters</a:t>
            </a:r>
          </a:p>
          <a:p>
            <a:pPr marL="285750" indent="-11430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HAN </a:t>
            </a:r>
            <a:r>
              <a:rPr lang="en-US" dirty="0"/>
              <a:t>(consumer)</a:t>
            </a:r>
            <a:r>
              <a:rPr lang="en-US" dirty="0">
                <a:sym typeface="Wingdings" pitchFamily="2" charset="2"/>
              </a:rPr>
              <a:t> </a:t>
            </a:r>
            <a:r>
              <a:rPr lang="en-US" dirty="0"/>
              <a:t>  Yards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37" b="9864"/>
          <a:stretch/>
        </p:blipFill>
        <p:spPr bwMode="auto">
          <a:xfrm>
            <a:off x="304800" y="2133600"/>
            <a:ext cx="8505538" cy="40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856" y="654968"/>
            <a:ext cx="8167744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Multi-Tier </a:t>
            </a:r>
            <a:r>
              <a:rPr lang="en-US" sz="3200" b="1" dirty="0"/>
              <a:t>Smart Grid </a:t>
            </a:r>
            <a:r>
              <a:rPr lang="en-US" sz="3200" b="1" dirty="0" smtClean="0"/>
              <a:t>Architecture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26976"/>
            <a:ext cx="7534834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Security attacks in </a:t>
            </a:r>
            <a:r>
              <a:rPr lang="en-US" b="1" dirty="0"/>
              <a:t>Smart Grid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051777"/>
          </a:xfrm>
        </p:spPr>
        <p:txBody>
          <a:bodyPr>
            <a:normAutofit/>
          </a:bodyPr>
          <a:lstStyle/>
          <a:p>
            <a:r>
              <a:rPr lang="en-US" b="1" dirty="0"/>
              <a:t>Large-scale </a:t>
            </a:r>
            <a:r>
              <a:rPr lang="en-US" b="1" dirty="0" smtClean="0"/>
              <a:t>attack </a:t>
            </a:r>
            <a:r>
              <a:rPr lang="en-US" dirty="0"/>
              <a:t>[Core network</a:t>
            </a:r>
            <a:r>
              <a:rPr lang="en-US" dirty="0" smtClean="0"/>
              <a:t>]</a:t>
            </a:r>
          </a:p>
          <a:p>
            <a:r>
              <a:rPr lang="en-US" b="1" dirty="0" smtClean="0"/>
              <a:t>Small-scale attack </a:t>
            </a:r>
            <a:r>
              <a:rPr lang="en-US" dirty="0" smtClean="0"/>
              <a:t>[ HAN, CAN]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3124200"/>
            <a:ext cx="7772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Attackers may use entry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points physically unprotected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Wireless networks can be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easily monitored </a:t>
            </a:r>
            <a:r>
              <a:rPr lang="en-US" sz="1600" b="1" dirty="0">
                <a:solidFill>
                  <a:schemeClr val="tx2"/>
                </a:solidFill>
              </a:rPr>
              <a:t>by attackers.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Wireless networks may be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vulnerable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to Man-in-the-Middle attacks.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There </a:t>
            </a:r>
            <a:r>
              <a:rPr lang="en-US" sz="1600" b="1" dirty="0" smtClean="0">
                <a:solidFill>
                  <a:schemeClr val="tx2"/>
                </a:solidFill>
              </a:rPr>
              <a:t>may be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weaknesses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preventing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unauthorized communication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Vulnerable appliances </a:t>
            </a:r>
            <a:r>
              <a:rPr lang="en-US" sz="1600" b="1" dirty="0">
                <a:solidFill>
                  <a:schemeClr val="tx2"/>
                </a:solidFill>
              </a:rPr>
              <a:t>can be easily attacked and compromised to attack 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1600" b="1" dirty="0" smtClean="0">
                <a:solidFill>
                  <a:schemeClr val="tx2"/>
                </a:solidFill>
              </a:rPr>
              <a:t>	other </a:t>
            </a:r>
            <a:r>
              <a:rPr lang="en-US" sz="1600" b="1" dirty="0">
                <a:solidFill>
                  <a:schemeClr val="tx2"/>
                </a:solidFill>
              </a:rPr>
              <a:t>appliances or smart grids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/>
                </a:solidFill>
              </a:rPr>
              <a:t>Vulnerabilities </a:t>
            </a:r>
            <a:r>
              <a:rPr lang="en-US" sz="1600" b="1" dirty="0">
                <a:solidFill>
                  <a:schemeClr val="tx2"/>
                </a:solidFill>
              </a:rPr>
              <a:t>exist, not discovered yet.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2"/>
                </a:solidFill>
              </a:rPr>
              <a:t>No significant risks at this time, but the risk grows as the </a:t>
            </a:r>
            <a:r>
              <a:rPr lang="en-US" sz="1600" b="1" dirty="0" smtClean="0">
                <a:solidFill>
                  <a:schemeClr val="tx2"/>
                </a:solidFill>
              </a:rPr>
              <a:t>deployment of </a:t>
            </a:r>
          </a:p>
          <a:p>
            <a:pPr marL="411480" indent="-34290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1600" b="1" dirty="0" smtClean="0">
                <a:solidFill>
                  <a:schemeClr val="tx2"/>
                </a:solidFill>
              </a:rPr>
              <a:t>	smart grids </a:t>
            </a:r>
            <a:r>
              <a:rPr lang="en-US" sz="1600" b="1" dirty="0">
                <a:solidFill>
                  <a:schemeClr val="tx2"/>
                </a:solidFill>
              </a:rPr>
              <a:t>grows </a:t>
            </a:r>
            <a:r>
              <a:rPr lang="en-US" sz="1600" b="1" dirty="0" smtClean="0">
                <a:solidFill>
                  <a:schemeClr val="tx2"/>
                </a:solidFill>
              </a:rPr>
              <a:t>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6024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Current </a:t>
            </a:r>
            <a:r>
              <a:rPr lang="en-US" b="1" dirty="0">
                <a:solidFill>
                  <a:srgbClr val="C00000"/>
                </a:solidFill>
              </a:rPr>
              <a:t>Risk of Attack through Smart Grid Technology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weethousedecorating.com/wp-content/uploads/2011/02/home-theft-insu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4495800" cy="300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58296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Attack Methodologies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09600" y="1143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A: Physical attack: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exists </a:t>
            </a:r>
            <a:r>
              <a:rPr lang="en-US" dirty="0"/>
              <a:t>when a criminal physically </a:t>
            </a:r>
            <a:r>
              <a:rPr lang="en-US" dirty="0" smtClean="0"/>
              <a:t>attacks home security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 descr="http://i.bnet.com/blogs/smart_grid_meter_hack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96" b="13063"/>
          <a:stretch/>
        </p:blipFill>
        <p:spPr bwMode="auto">
          <a:xfrm>
            <a:off x="4293829" y="2948298"/>
            <a:ext cx="4367334" cy="30764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kasperconnections.com/media/AA/AC/kasperconnections/images/272187/main/X-200901191116036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611433" cy="2771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281.photobucket.com/albums/kk218/milansatra/Technology/mix/Facebook-cyber-attack-hackin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1626"/>
            <a:ext cx="2647134" cy="1975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58296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Attack Methodologies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1143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B: Cyber-attack: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1981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exists </a:t>
            </a:r>
            <a:r>
              <a:rPr lang="en-US" dirty="0"/>
              <a:t>when accessible information gets attacked causing a compromise to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home controller or appliances</a:t>
            </a:r>
          </a:p>
        </p:txBody>
      </p:sp>
      <p:pic>
        <p:nvPicPr>
          <p:cNvPr id="11" name="Picture 8" descr="http://www.isys.pl/images/intelligent-house-Visualization-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36912"/>
            <a:ext cx="2646680" cy="1654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enterpointenergy.com/staticfiles/CNP/Common/SiteAssets/doc/itron%20mete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/>
          <a:stretch/>
        </p:blipFill>
        <p:spPr bwMode="auto">
          <a:xfrm>
            <a:off x="5868144" y="3861048"/>
            <a:ext cx="2514600" cy="2451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35360"/>
            <a:ext cx="7024744" cy="533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Advanced Metering </a:t>
            </a:r>
            <a:r>
              <a:rPr lang="en-US" sz="3600" b="1" dirty="0"/>
              <a:t>devices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15340" y="1752600"/>
            <a:ext cx="7360920" cy="304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device  for  a utility </a:t>
            </a:r>
            <a:r>
              <a:rPr lang="en-US" sz="2000" dirty="0"/>
              <a:t>or the customer to </a:t>
            </a:r>
            <a:r>
              <a:rPr lang="en-US" sz="2000" dirty="0" smtClean="0"/>
              <a:t>monitor and </a:t>
            </a:r>
            <a:r>
              <a:rPr lang="en-US" sz="2000" dirty="0"/>
              <a:t>control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energy usage.</a:t>
            </a:r>
            <a:endParaRPr lang="en-US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transmits data </a:t>
            </a:r>
            <a:r>
              <a:rPr lang="en-US" sz="2000" dirty="0" smtClean="0"/>
              <a:t>on energy </a:t>
            </a:r>
            <a:r>
              <a:rPr lang="en-US" sz="2000" dirty="0"/>
              <a:t>use back to the utility </a:t>
            </a:r>
            <a:r>
              <a:rPr lang="en-US" sz="2000" dirty="0" smtClean="0"/>
              <a:t>instead of \</a:t>
            </a:r>
          </a:p>
          <a:p>
            <a:pPr>
              <a:buNone/>
            </a:pPr>
            <a:r>
              <a:rPr lang="en-US" sz="2000" dirty="0" smtClean="0"/>
              <a:t>	driving by and reading. </a:t>
            </a:r>
            <a:endParaRPr lang="en-US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295400"/>
            <a:ext cx="5004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AMI</a:t>
            </a:r>
            <a:r>
              <a:rPr lang="en-US" sz="2000" b="1" dirty="0" smtClean="0"/>
              <a:t>: Advanced </a:t>
            </a:r>
            <a:r>
              <a:rPr lang="en-US" sz="2000" b="1" dirty="0"/>
              <a:t>Metering </a:t>
            </a:r>
            <a:r>
              <a:rPr lang="en-US" sz="2000" b="1" dirty="0" smtClean="0"/>
              <a:t>Infrastructure</a:t>
            </a:r>
          </a:p>
        </p:txBody>
      </p:sp>
      <p:pic>
        <p:nvPicPr>
          <p:cNvPr id="10" name="Picture 2" descr="http://www.greentechmedia.com/content/images/articles/SCEPreps163BSmartMeterProgram_medium_image1_9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33" b="12960"/>
          <a:stretch/>
        </p:blipFill>
        <p:spPr bwMode="auto">
          <a:xfrm>
            <a:off x="1143000" y="3737608"/>
            <a:ext cx="3962400" cy="24437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24128" y="3356992"/>
            <a:ext cx="3017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 METER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Table of Contents</a:t>
            </a:r>
            <a:endParaRPr lang="ko-KR" altLang="en-US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z="2000" smtClean="0">
                <a:latin typeface="Forte" pitchFamily="66" charset="0"/>
              </a:rPr>
              <a:pPr/>
              <a:t>2</a:t>
            </a:fld>
            <a:endParaRPr lang="ko-KR" altLang="en-US" sz="2000" dirty="0">
              <a:latin typeface="Forte" pitchFamily="66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912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Electricity Crisis</a:t>
            </a:r>
          </a:p>
          <a:p>
            <a:r>
              <a:rPr lang="en-US" altLang="ko-KR" sz="3200" dirty="0" smtClean="0"/>
              <a:t>Smart Grid</a:t>
            </a:r>
          </a:p>
          <a:p>
            <a:r>
              <a:rPr lang="en-US" altLang="ko-KR" sz="3200" dirty="0" smtClean="0"/>
              <a:t>Advanced Metering Devices</a:t>
            </a:r>
          </a:p>
          <a:p>
            <a:r>
              <a:rPr lang="en-US" altLang="ko-KR" sz="3200" dirty="0" smtClean="0"/>
              <a:t>Power Resources</a:t>
            </a:r>
          </a:p>
          <a:p>
            <a:r>
              <a:rPr lang="en-US" altLang="ko-KR" sz="3200" dirty="0" smtClean="0"/>
              <a:t>Communication </a:t>
            </a:r>
          </a:p>
          <a:p>
            <a:r>
              <a:rPr lang="en-US" altLang="ko-KR" sz="3200" dirty="0" smtClean="0"/>
              <a:t>Attacks and Security issues</a:t>
            </a:r>
          </a:p>
          <a:p>
            <a:endParaRPr lang="en-US" altLang="ko-KR" sz="3200" dirty="0" smtClean="0"/>
          </a:p>
          <a:p>
            <a:endParaRPr lang="en-US" altLang="ko-KR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altLang="ko-KR" sz="2800" dirty="0" smtClean="0">
                <a:ea typeface="굴림" charset="-127"/>
              </a:rPr>
              <a:t>AMI: integral part of smart grid</a:t>
            </a:r>
          </a:p>
          <a:p>
            <a:r>
              <a:rPr lang="en-US" altLang="ko-KR" sz="2800" dirty="0" smtClean="0">
                <a:ea typeface="굴림" charset="-127"/>
              </a:rPr>
              <a:t>Reconfigurable nature and communication capabilities of advanced (smart) meters allow for deploying a rich set of applications</a:t>
            </a:r>
          </a:p>
          <a:p>
            <a:pPr lvl="1"/>
            <a:r>
              <a:rPr lang="en-US" altLang="ko-KR" sz="2400" dirty="0" smtClean="0">
                <a:ea typeface="굴림" charset="-127"/>
              </a:rPr>
              <a:t>Automated meter reading</a:t>
            </a:r>
          </a:p>
          <a:p>
            <a:pPr lvl="1"/>
            <a:r>
              <a:rPr lang="en-US" altLang="ko-KR" sz="2400" dirty="0" smtClean="0">
                <a:ea typeface="굴림" charset="-127"/>
              </a:rPr>
              <a:t>Outage management</a:t>
            </a:r>
          </a:p>
          <a:p>
            <a:pPr lvl="1"/>
            <a:r>
              <a:rPr lang="en-US" altLang="ko-KR" sz="2400" dirty="0" smtClean="0">
                <a:ea typeface="굴림" charset="-127"/>
              </a:rPr>
              <a:t>Demand response</a:t>
            </a:r>
          </a:p>
          <a:p>
            <a:pPr lvl="1"/>
            <a:r>
              <a:rPr lang="en-US" altLang="ko-KR" sz="2400" dirty="0" smtClean="0">
                <a:ea typeface="굴림" charset="-127"/>
              </a:rPr>
              <a:t>Electricity theft detection</a:t>
            </a:r>
          </a:p>
          <a:p>
            <a:pPr lvl="1"/>
            <a:r>
              <a:rPr lang="en-US" altLang="ko-KR" sz="2400" dirty="0" smtClean="0">
                <a:ea typeface="굴림" charset="-127"/>
              </a:rPr>
              <a:t>Support for distributed power generation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02704" y="188640"/>
            <a:ext cx="6705600" cy="990600"/>
          </a:xfrm>
        </p:spPr>
        <p:txBody>
          <a:bodyPr/>
          <a:lstStyle/>
          <a:p>
            <a:r>
              <a:rPr lang="en-US" altLang="ko-KR" sz="3200" dirty="0" smtClean="0">
                <a:ea typeface="굴림" charset="-127"/>
              </a:rPr>
              <a:t>Advanced Meter Infrastructure (AMI)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553200"/>
            <a:ext cx="457200" cy="304800"/>
          </a:xfrm>
          <a:ln>
            <a:miter lim="800000"/>
            <a:headEnd/>
            <a:tailEnd/>
          </a:ln>
        </p:spPr>
        <p:txBody>
          <a:bodyPr/>
          <a:lstStyle/>
          <a:p>
            <a:fld id="{59A0EDBE-0C0E-46D3-B005-0D2A96CE7A82}" type="slidenum">
              <a:rPr lang="en-US" altLang="ko-KR"/>
              <a:pPr/>
              <a:t>20</a:t>
            </a:fld>
            <a:endParaRPr lang="en-US" altLang="ko-K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000" dirty="0" smtClean="0"/>
              <a:t>False Data Injection attack</a:t>
            </a:r>
          </a:p>
          <a:p>
            <a:r>
              <a:rPr lang="en-US" altLang="ko-KR" sz="3000" dirty="0" smtClean="0"/>
              <a:t>Denial of Service attack – Jammer (RF signals)</a:t>
            </a:r>
          </a:p>
          <a:p>
            <a:r>
              <a:rPr lang="en-US" altLang="ko-KR" sz="3000" dirty="0" smtClean="0"/>
              <a:t>Eavesdropping Attack – (Human behavior </a:t>
            </a:r>
            <a:r>
              <a:rPr lang="en-US" altLang="ko-KR" sz="3000" dirty="0" err="1" smtClean="0"/>
              <a:t>rec</a:t>
            </a:r>
            <a:r>
              <a:rPr lang="en-US" altLang="ko-KR" sz="3000" dirty="0" smtClean="0"/>
              <a:t>:)</a:t>
            </a:r>
          </a:p>
          <a:p>
            <a:r>
              <a:rPr lang="en-US" altLang="ko-KR" sz="3000" dirty="0" smtClean="0"/>
              <a:t>Impersonation Attack – (man-in-the-middle)</a:t>
            </a:r>
          </a:p>
          <a:p>
            <a:r>
              <a:rPr lang="en-US" altLang="ko-KR" sz="3000" dirty="0" smtClean="0"/>
              <a:t>Replay Attack – Storing unauthorized data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26976"/>
            <a:ext cx="7534834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Security attacks in </a:t>
            </a:r>
            <a:r>
              <a:rPr lang="en-US" sz="3600" dirty="0"/>
              <a:t>Smart </a:t>
            </a:r>
            <a:r>
              <a:rPr lang="en-US" sz="3600" dirty="0" smtClean="0"/>
              <a:t>Metering Networks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Data </a:t>
            </a:r>
            <a:r>
              <a:rPr lang="en-US" altLang="ko-KR" dirty="0" smtClean="0"/>
              <a:t>Confidentiality- cryptosystems</a:t>
            </a:r>
            <a:endParaRPr lang="en-US" altLang="ko-KR" dirty="0" smtClean="0"/>
          </a:p>
          <a:p>
            <a:r>
              <a:rPr lang="en-US" altLang="ko-KR" dirty="0" smtClean="0"/>
              <a:t>Data Integrity – MAC can be </a:t>
            </a:r>
            <a:r>
              <a:rPr lang="en-US" altLang="ko-KR" dirty="0" smtClean="0"/>
              <a:t>added for verification.</a:t>
            </a:r>
            <a:endParaRPr lang="en-US" altLang="ko-KR" dirty="0" smtClean="0"/>
          </a:p>
          <a:p>
            <a:r>
              <a:rPr lang="en-US" altLang="ko-KR" dirty="0" smtClean="0"/>
              <a:t>Data Freshness – nonce </a:t>
            </a:r>
            <a:r>
              <a:rPr lang="en-US" altLang="ko-KR" dirty="0" smtClean="0"/>
              <a:t>technique (Counter)</a:t>
            </a:r>
            <a:endParaRPr lang="en-US" altLang="ko-KR" dirty="0" smtClean="0"/>
          </a:p>
          <a:p>
            <a:r>
              <a:rPr lang="en-US" altLang="ko-KR" dirty="0" smtClean="0"/>
              <a:t>Data Availability  - network </a:t>
            </a:r>
            <a:r>
              <a:rPr lang="en-US" altLang="ko-KR" dirty="0" smtClean="0"/>
              <a:t>alive during </a:t>
            </a:r>
            <a:r>
              <a:rPr lang="en-US" altLang="ko-KR" dirty="0" err="1" smtClean="0"/>
              <a:t>DoS</a:t>
            </a:r>
            <a:r>
              <a:rPr lang="en-US" altLang="ko-KR" dirty="0" smtClean="0"/>
              <a:t> attack</a:t>
            </a:r>
            <a:endParaRPr lang="en-US" altLang="ko-KR" dirty="0" smtClean="0"/>
          </a:p>
          <a:p>
            <a:r>
              <a:rPr lang="en-US" altLang="ko-KR" dirty="0" smtClean="0"/>
              <a:t>Non-Repudiation – public key cryptography</a:t>
            </a:r>
          </a:p>
          <a:p>
            <a:r>
              <a:rPr lang="en-US" altLang="ko-KR" dirty="0" smtClean="0"/>
              <a:t>Authentication – Data and Entity Authentication</a:t>
            </a: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726976"/>
            <a:ext cx="8496944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Security requirement for Smart Metering Networks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 and Open Issues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Privacy Issues</a:t>
            </a:r>
          </a:p>
          <a:p>
            <a:r>
              <a:rPr lang="en-US" altLang="ko-KR" dirty="0" smtClean="0"/>
              <a:t>Data Aggregation Issue</a:t>
            </a:r>
          </a:p>
          <a:p>
            <a:r>
              <a:rPr lang="en-US" altLang="ko-KR" dirty="0" smtClean="0"/>
              <a:t>Security Issue in smart Metering Data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EB55-463A-4140-ADB6-6B05F62D77B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hank-You-Kids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55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Contact: </a:t>
            </a:r>
          </a:p>
          <a:p>
            <a:r>
              <a:rPr lang="en-US" altLang="ko-KR" dirty="0" err="1" smtClean="0">
                <a:solidFill>
                  <a:srgbClr val="0070C0"/>
                </a:solidFill>
              </a:rPr>
              <a:t>Myongji</a:t>
            </a:r>
            <a:r>
              <a:rPr lang="en-US" altLang="ko-KR" dirty="0" smtClean="0">
                <a:solidFill>
                  <a:srgbClr val="0070C0"/>
                </a:solidFill>
              </a:rPr>
              <a:t> University Computer Engineering Dept. </a:t>
            </a:r>
          </a:p>
          <a:p>
            <a:r>
              <a:rPr lang="en-US" altLang="ko-KR" dirty="0" smtClean="0">
                <a:solidFill>
                  <a:srgbClr val="0070C0"/>
                </a:solidFill>
              </a:rPr>
              <a:t>HMCL Lab, </a:t>
            </a:r>
            <a:r>
              <a:rPr lang="en-US" altLang="ko-KR" dirty="0" err="1" smtClean="0">
                <a:solidFill>
                  <a:srgbClr val="0070C0"/>
                </a:solidFill>
              </a:rPr>
              <a:t>Dileep</a:t>
            </a:r>
            <a:r>
              <a:rPr lang="en-US" altLang="ko-KR" dirty="0" smtClean="0">
                <a:solidFill>
                  <a:srgbClr val="0070C0"/>
                </a:solidFill>
              </a:rPr>
              <a:t> Kumar</a:t>
            </a:r>
          </a:p>
          <a:p>
            <a:r>
              <a:rPr lang="en-US" altLang="ko-KR" dirty="0" smtClean="0">
                <a:solidFill>
                  <a:srgbClr val="0070C0"/>
                </a:solidFill>
              </a:rPr>
              <a:t>+82-010-8073-2281</a:t>
            </a:r>
          </a:p>
          <a:p>
            <a:r>
              <a:rPr lang="en-US" altLang="ko-KR" dirty="0" smtClean="0">
                <a:solidFill>
                  <a:srgbClr val="0070C0"/>
                </a:solidFill>
                <a:hlinkClick r:id="rId3"/>
              </a:rPr>
              <a:t>dileep@mju.ac.kr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ko-KR" dirty="0" smtClean="0">
                <a:solidFill>
                  <a:srgbClr val="0070C0"/>
                </a:solidFill>
                <a:hlinkClick r:id="rId4"/>
              </a:rPr>
              <a:t>http://hmcl.mju.ac.kr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http://myedmondsnews.com/wp-content/uploads/2011/07/bollard-w-2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799"/>
            <a:ext cx="1581150" cy="2371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busworld.org/_cms/news/pics/foto_sys_Afbeeldingen_Afbeelding_6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72" y="2590800"/>
            <a:ext cx="3375255" cy="2452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www.easyvectors.com/assets/images/vectors/bdpreview/compact-electric-ca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0" y="3222998"/>
            <a:ext cx="2942700" cy="2393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78768"/>
            <a:ext cx="7024744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Electricity </a:t>
            </a:r>
            <a:r>
              <a:rPr lang="en-US" sz="3600" b="1" dirty="0" smtClean="0"/>
              <a:t>Crisis</a:t>
            </a:r>
            <a:endParaRPr lang="en-US" sz="36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35696" y="1484784"/>
            <a:ext cx="5481057" cy="3508977"/>
          </a:xfrm>
        </p:spPr>
        <p:txBody>
          <a:bodyPr/>
          <a:lstStyle/>
          <a:p>
            <a:r>
              <a:rPr lang="en-US" dirty="0" smtClean="0"/>
              <a:t>Population </a:t>
            </a:r>
            <a:r>
              <a:rPr lang="en-US" dirty="0"/>
              <a:t>of </a:t>
            </a:r>
            <a:r>
              <a:rPr lang="en-US" dirty="0" smtClean="0"/>
              <a:t>Electric devices +</a:t>
            </a:r>
          </a:p>
          <a:p>
            <a:r>
              <a:rPr lang="en-US" dirty="0" smtClean="0"/>
              <a:t>More Electricity demanding</a:t>
            </a:r>
            <a:endParaRPr lang="en-US" dirty="0"/>
          </a:p>
        </p:txBody>
      </p:sp>
      <p:pic>
        <p:nvPicPr>
          <p:cNvPr id="10" name="Picture 2" descr="http://www.shopstressless.com/images/person-presenting-thumb740846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3657601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cons.iconseeker.com/png/128/refresh-cl/hardware-my-phone-pi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685800" cy="685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cons.iconarchive.com/icons/tpdkdesign.net/refresh-cl/256/Hardware-Tablet-PC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81475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mages.findicons.com/files/icons/1833/toons/128/lapto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68" y="523641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instructorguides.com/assets/boxes/computer-basics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84" y="4762500"/>
            <a:ext cx="1693116" cy="1693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find-how.com/icons/AlienAqua%20game%20fol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962399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findicons.com/files/icons/892/gvs/256/tv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4.bp.blogspot.com/_7Cq3GiEkxOY/TMxnaazMDsI/AAAAAAAAA9M/lqc6CLa4jN8/s1600/camer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47" y="5236415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7371824" y="1412776"/>
            <a:ext cx="1736680" cy="141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www.nist.gov/public_affairs/images/usa_night_smartgrid_HR.jpg?imageid=69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07" b="25219"/>
          <a:stretch/>
        </p:blipFill>
        <p:spPr bwMode="auto">
          <a:xfrm>
            <a:off x="0" y="1484784"/>
            <a:ext cx="1656184" cy="1434593"/>
          </a:xfrm>
          <a:prstGeom prst="roundRect">
            <a:avLst>
              <a:gd name="adj" fmla="val 4171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Classes\CS691\Research\Persentation\maui_smart-grid_E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72"/>
          <a:stretch/>
        </p:blipFill>
        <p:spPr bwMode="auto">
          <a:xfrm>
            <a:off x="990600" y="2148846"/>
            <a:ext cx="7162800" cy="4339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4968"/>
            <a:ext cx="7611034" cy="685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The Smart Grid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r>
              <a:rPr lang="en-US" sz="2000" b="1" dirty="0"/>
              <a:t>Smart grid</a:t>
            </a:r>
            <a:r>
              <a:rPr lang="en-US" sz="2000" dirty="0"/>
              <a:t> is </a:t>
            </a:r>
            <a:r>
              <a:rPr lang="en-US" sz="2000" dirty="0" smtClean="0"/>
              <a:t>an electrical </a:t>
            </a:r>
            <a:r>
              <a:rPr lang="en-US" sz="2000" dirty="0"/>
              <a:t>grid </a:t>
            </a:r>
            <a:r>
              <a:rPr lang="en-US" sz="2000" dirty="0" smtClean="0"/>
              <a:t>that intelligently predicts </a:t>
            </a:r>
            <a:r>
              <a:rPr lang="en-US" sz="2000" dirty="0"/>
              <a:t>and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responds </a:t>
            </a:r>
            <a:r>
              <a:rPr lang="en-US" sz="2000" dirty="0"/>
              <a:t>to </a:t>
            </a:r>
            <a:r>
              <a:rPr lang="en-US" sz="2000" dirty="0" smtClean="0"/>
              <a:t>the behaviors of electric power users</a:t>
            </a:r>
          </a:p>
          <a:p>
            <a:r>
              <a:rPr lang="en-US" sz="2000" dirty="0" smtClean="0"/>
              <a:t>So, it efficiently delivers </a:t>
            </a:r>
            <a:r>
              <a:rPr lang="en-US" sz="2000" dirty="0"/>
              <a:t>reliable, economic, and </a:t>
            </a:r>
            <a:r>
              <a:rPr lang="en-US" sz="2000" dirty="0" smtClean="0"/>
              <a:t>maintainable </a:t>
            </a:r>
          </a:p>
          <a:p>
            <a:pPr>
              <a:buNone/>
            </a:pPr>
            <a:r>
              <a:rPr lang="en-US" sz="2000" dirty="0" smtClean="0"/>
              <a:t>	electricity </a:t>
            </a:r>
            <a:r>
              <a:rPr lang="en-US" sz="2000" dirty="0"/>
              <a:t>services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581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 smtClean="0"/>
              <a:t>Existing vs. Smart Grid</a:t>
            </a:r>
            <a:endParaRPr lang="zh-CN" altLang="en-US" sz="36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988840"/>
            <a:ext cx="8629650" cy="4395416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</a:pPr>
            <a:endParaRPr lang="en-US" altLang="zh-CN" sz="2800" dirty="0" smtClean="0">
              <a:solidFill>
                <a:prstClr val="black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CN" sz="3200" dirty="0" smtClean="0">
              <a:solidFill>
                <a:prstClr val="black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endParaRPr lang="en-US" altLang="zh-CN" sz="2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8" name="表格 4"/>
          <p:cNvGraphicFramePr>
            <a:graphicFrameLocks noGrp="1"/>
          </p:cNvGraphicFramePr>
          <p:nvPr>
            <p:extLst/>
          </p:nvPr>
        </p:nvGraphicFramePr>
        <p:xfrm>
          <a:off x="179512" y="2204864"/>
          <a:ext cx="5184576" cy="332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964"/>
                <a:gridCol w="2887612"/>
              </a:tblGrid>
              <a:tr h="415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ambria" panose="02040503050406030204" pitchFamily="18" charset="0"/>
                        </a:rPr>
                        <a:t>Existing Grid</a:t>
                      </a:r>
                      <a:endParaRPr lang="zh-CN" altLang="en-US" sz="20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Cambria" panose="02040503050406030204" pitchFamily="18" charset="0"/>
                        </a:rPr>
                        <a:t>Smart Grid</a:t>
                      </a:r>
                      <a:endParaRPr lang="zh-CN" altLang="en-US" sz="20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One-way communication 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Two-way</a:t>
                      </a:r>
                      <a:r>
                        <a:rPr lang="en-US" altLang="zh-CN" sz="1600" b="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communication 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Centralized generation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Distributed</a:t>
                      </a:r>
                      <a:r>
                        <a:rPr lang="en-US" altLang="zh-CN" sz="1600" b="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generation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Few sensors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Sensors throughout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Manual</a:t>
                      </a:r>
                      <a:r>
                        <a:rPr lang="en-US" altLang="zh-CN" sz="1600" b="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monitoring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Self-monitoring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Manual restoration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Self-healing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Limited control 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Pervasive control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845">
                <a:tc>
                  <a:txBody>
                    <a:bodyPr/>
                    <a:lstStyle/>
                    <a:p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Few customer choices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Many customer choices</a:t>
                      </a:r>
                      <a:endParaRPr lang="zh-CN" altLang="en-U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矩形 6"/>
          <p:cNvSpPr/>
          <p:nvPr/>
        </p:nvSpPr>
        <p:spPr>
          <a:xfrm>
            <a:off x="179512" y="6309320"/>
            <a:ext cx="5620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Comparison on properties of the grids</a:t>
            </a:r>
          </a:p>
        </p:txBody>
      </p:sp>
      <p:pic>
        <p:nvPicPr>
          <p:cNvPr id="18434" name="Picture 2" descr="https://itunews.itu.int/En/Multimedios/Imgs/13097_540.jpg?Tmp=20120916031130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32856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vettecorp.com/images/solutions/gpx_smart_g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7414"/>
            <a:ext cx="4331965" cy="286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reehugger.com/top-5-ceo-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2963261" cy="171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620688"/>
            <a:ext cx="7534834" cy="685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/>
              <a:t>Smart Grids Achievement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67600" cy="35089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important components needed: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Governments</a:t>
            </a:r>
            <a:endParaRPr lang="en-US" sz="2000" b="1" dirty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Companies: </a:t>
            </a:r>
            <a:r>
              <a:rPr lang="en-US" sz="2000" dirty="0" smtClean="0"/>
              <a:t>Utilities Companies and Vendors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/>
              <a:t>Customers: </a:t>
            </a:r>
            <a:r>
              <a:rPr lang="en-US" sz="2000" dirty="0" smtClean="0"/>
              <a:t>Owners, Residents.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smtClean="0"/>
              <a:t>Wind Plant</a:t>
            </a:r>
            <a:endParaRPr lang="en-US" b="1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Nuclear power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97"/>
          <a:stretch/>
        </p:blipFill>
        <p:spPr bwMode="auto">
          <a:xfrm>
            <a:off x="4543425" y="2514600"/>
            <a:ext cx="4143375" cy="39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Hydropower 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Solar power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Nuclear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power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3219450"/>
            <a:ext cx="521208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2" y="4043362"/>
            <a:ext cx="30105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5986835"/>
            <a:ext cx="1245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Micro </a:t>
            </a:r>
            <a:r>
              <a:rPr lang="en-US" sz="1400" b="1" dirty="0" smtClean="0"/>
              <a:t>Hydro</a:t>
            </a:r>
            <a:endParaRPr lang="en-US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12174"/>
            <a:ext cx="5505450" cy="386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Sources for Smart Grid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5089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Wind Plant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Hydropower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Solar power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Nuclear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power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6906</TotalTime>
  <Words>550</Words>
  <Application>Microsoft Office PowerPoint</Application>
  <PresentationFormat>On-screen Show (4:3)</PresentationFormat>
  <Paragraphs>166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흐름</vt:lpstr>
      <vt:lpstr>Attacks, Vulnerabilities and Security Requirements in Smart Metering Networks: A Survey </vt:lpstr>
      <vt:lpstr>Table of Contents</vt:lpstr>
      <vt:lpstr>The Electricity Crisis</vt:lpstr>
      <vt:lpstr>The Smart Grid</vt:lpstr>
      <vt:lpstr>Existing vs. Smart Grid</vt:lpstr>
      <vt:lpstr>Smart Grids Achievement</vt:lpstr>
      <vt:lpstr>Power Sources for Smart Grid</vt:lpstr>
      <vt:lpstr>Power Sources for Smart Grid</vt:lpstr>
      <vt:lpstr>Power Sources for Smart Grid</vt:lpstr>
      <vt:lpstr>Power Sources for Smart Grid</vt:lpstr>
      <vt:lpstr>Power Sources for Smart Grid</vt:lpstr>
      <vt:lpstr>Smart Grids Conceptual Model</vt:lpstr>
      <vt:lpstr>Communication media used for smart grids</vt:lpstr>
      <vt:lpstr>Multi-Tier Smart Grid Architecture</vt:lpstr>
      <vt:lpstr>Multi-Tier Smart Grid Architecture</vt:lpstr>
      <vt:lpstr>Security attacks in Smart Grid </vt:lpstr>
      <vt:lpstr>Attack Methodologies</vt:lpstr>
      <vt:lpstr>Attack Methodologies</vt:lpstr>
      <vt:lpstr>Advanced Metering devices</vt:lpstr>
      <vt:lpstr>Advanced Meter Infrastructure (AMI)</vt:lpstr>
      <vt:lpstr>Security attacks in Smart Metering Networks </vt:lpstr>
      <vt:lpstr>Security requirement for Smart Metering Networks</vt:lpstr>
      <vt:lpstr>Conclusion and Open Issues</vt:lpstr>
      <vt:lpstr>Slide 24</vt:lpstr>
    </vt:vector>
  </TitlesOfParts>
  <Company>명지대학교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4D(Sensible) Media and its Applications</dc:title>
  <dc:creator>김상균</dc:creator>
  <cp:lastModifiedBy>Registered User</cp:lastModifiedBy>
  <cp:revision>674</cp:revision>
  <dcterms:created xsi:type="dcterms:W3CDTF">2010-05-12T02:31:06Z</dcterms:created>
  <dcterms:modified xsi:type="dcterms:W3CDTF">2014-05-09T06:18:54Z</dcterms:modified>
</cp:coreProperties>
</file>