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8" r:id="rId5"/>
    <p:sldId id="304" r:id="rId6"/>
    <p:sldId id="305" r:id="rId7"/>
    <p:sldId id="301" r:id="rId8"/>
    <p:sldId id="307" r:id="rId9"/>
    <p:sldId id="315" r:id="rId10"/>
    <p:sldId id="316" r:id="rId11"/>
    <p:sldId id="317" r:id="rId12"/>
    <p:sldId id="309" r:id="rId13"/>
    <p:sldId id="318" r:id="rId14"/>
    <p:sldId id="308" r:id="rId15"/>
    <p:sldId id="312" r:id="rId16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88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-432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+mj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A66B-0E4E-43CF-AC25-E1F5C9480790}" type="datetime1">
              <a:rPr lang="ko-KR" altLang="en-US" smtClean="0">
                <a:latin typeface="+mj-lt"/>
              </a:rPr>
              <a:t>2022-10-23</a:t>
            </a:fld>
            <a:endParaRPr lang="ko-KR" altLang="en-US" dirty="0">
              <a:latin typeface="+mj-lt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7B52-5972-46E8-9E70-25E60BD3C3B3}" type="slidenum">
              <a:rPr lang="en-US" altLang="ko-KR" smtClean="0">
                <a:latin typeface="+mj-lt"/>
              </a:rPr>
              <a:t>‹#›</a:t>
            </a:fld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426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46F79D57-BC44-4965-82C0-A50C4CBDD07F}" type="datetime1">
              <a:rPr lang="ko-KR" altLang="en-US" smtClean="0"/>
              <a:pPr/>
              <a:t>2022-10-23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7475197-EF76-48B8-96B8-921BFA77342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논문에서는 클라이언트 환경에서 </a:t>
            </a:r>
            <a:r>
              <a:rPr lang="en-US" altLang="ko-KR" dirty="0"/>
              <a:t>SSL</a:t>
            </a:r>
            <a:r>
              <a:rPr lang="ko-KR" altLang="en-US" dirty="0"/>
              <a:t>의 암호화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서비스를 제안하였습니다</a:t>
            </a:r>
            <a:r>
              <a:rPr lang="en-US" altLang="ko-KR" dirty="0"/>
              <a:t>. </a:t>
            </a:r>
            <a:r>
              <a:rPr lang="ko-KR" altLang="en-US" dirty="0"/>
              <a:t>새로운 클라이언트의 복호화 방법은 </a:t>
            </a:r>
            <a:r>
              <a:rPr lang="en-US" altLang="ko-KR" dirty="0"/>
              <a:t>API Hooking</a:t>
            </a:r>
            <a:r>
              <a:rPr lang="ko-KR" altLang="en-US" dirty="0"/>
              <a:t>을 사용한 감시 모듈과 </a:t>
            </a:r>
            <a:r>
              <a:rPr lang="en-US" altLang="ko-KR" dirty="0"/>
              <a:t>OpenSSL </a:t>
            </a:r>
            <a:r>
              <a:rPr lang="ko-KR" altLang="en-US" dirty="0"/>
              <a:t>라이브러리를 활용한 </a:t>
            </a:r>
            <a:r>
              <a:rPr lang="en-US" altLang="ko-KR" dirty="0"/>
              <a:t>2</a:t>
            </a:r>
            <a:r>
              <a:rPr lang="ko-KR" altLang="en-US" dirty="0"/>
              <a:t>가지 모듈로</a:t>
            </a:r>
            <a:endParaRPr lang="en-US" altLang="ko-KR" dirty="0"/>
          </a:p>
          <a:p>
            <a:r>
              <a:rPr lang="ko-KR" altLang="en-US" dirty="0"/>
              <a:t>구성하였고</a:t>
            </a:r>
            <a:r>
              <a:rPr lang="en-US" altLang="ko-KR" dirty="0"/>
              <a:t>, </a:t>
            </a:r>
            <a:r>
              <a:rPr lang="ko-KR" altLang="en-US" dirty="0"/>
              <a:t>모듈의 동작 과정을 구체적 절차로 제안하였습니다</a:t>
            </a:r>
            <a:r>
              <a:rPr lang="en-US" altLang="ko-KR" dirty="0"/>
              <a:t>. </a:t>
            </a:r>
            <a:r>
              <a:rPr lang="ko-KR" altLang="en-US" dirty="0"/>
              <a:t>제안한 서비스는 다양한 실행 프로그램을 대상으로 암호화 트래픽을 </a:t>
            </a:r>
            <a:r>
              <a:rPr lang="ko-KR" altLang="en-US" dirty="0" err="1"/>
              <a:t>복호화하였고</a:t>
            </a:r>
            <a:r>
              <a:rPr lang="en-US" altLang="ko-KR" dirty="0"/>
              <a:t>, </a:t>
            </a:r>
            <a:r>
              <a:rPr lang="ko-KR" altLang="en-US" dirty="0"/>
              <a:t>이로 인해 분산된 네트워크 환경에 적용이 용이한 특성이 발생하였습니다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향후 성능적인 측면에서 발생한 시간적 지연에 대한 측정 방법을 구체화하고</a:t>
            </a:r>
            <a:r>
              <a:rPr lang="en-US" altLang="ko-KR" dirty="0"/>
              <a:t>, </a:t>
            </a:r>
            <a:r>
              <a:rPr lang="ko-KR" altLang="en-US" dirty="0"/>
              <a:t>시간적 지연을 최소화하여 높은 성능으로 암호화 트래픽을 </a:t>
            </a:r>
            <a:r>
              <a:rPr lang="ko-KR" altLang="en-US" dirty="0" err="1"/>
              <a:t>복호화할</a:t>
            </a:r>
            <a:r>
              <a:rPr lang="ko-KR" altLang="en-US" dirty="0"/>
              <a:t> 수 있도록 연구가 필요할 것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논문은 기존의 보안프로그램의 미흡한 암호화 트래픽 통제 기능의 기반이 되는 방법을 제안함으로써 더욱 안전한 보안기능을 제공할 수 있는 효과를 줄 수 있다고 말하고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11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027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SSL</a:t>
            </a:r>
            <a:r>
              <a:rPr lang="ko-KR" altLang="en-US" dirty="0"/>
              <a:t>은 클라이언트와 서버 사이에 암호화된 통신을 구현하는 보안 프로토콜로써</a:t>
            </a:r>
            <a:r>
              <a:rPr lang="en-US" altLang="ko-KR" dirty="0"/>
              <a:t>, </a:t>
            </a:r>
            <a:r>
              <a:rPr lang="ko-KR" altLang="en-US" dirty="0"/>
              <a:t>클라이언트와 서버의 데이터 통신에서 </a:t>
            </a:r>
            <a:r>
              <a:rPr lang="ko-KR" altLang="en-US" dirty="0" err="1"/>
              <a:t>평문</a:t>
            </a:r>
            <a:r>
              <a:rPr lang="ko-KR" altLang="en-US" dirty="0"/>
              <a:t> 전송보다 안전한 전송을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데이터의 보호와 신뢰가 필요한 인터넷 서비스의 활용도가 높아지고 있고</a:t>
            </a:r>
            <a:r>
              <a:rPr lang="en-US" altLang="ko-KR" dirty="0"/>
              <a:t>, </a:t>
            </a:r>
            <a:r>
              <a:rPr lang="ko-KR" altLang="en-US" dirty="0"/>
              <a:t>기존 보안제품들은 암호화된 통신내용을 확인할 수 없어 보안 기능이 무력화되는 문제가 있습니다</a:t>
            </a:r>
            <a:r>
              <a:rPr lang="en-US" altLang="ko-KR" dirty="0"/>
              <a:t>. </a:t>
            </a:r>
            <a:r>
              <a:rPr lang="ko-KR" altLang="en-US" dirty="0"/>
              <a:t>이 점을 악용한 보안 위협이 존재하고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기존의 </a:t>
            </a:r>
            <a:r>
              <a:rPr lang="en-US" altLang="ko-KR" dirty="0"/>
              <a:t>SSL </a:t>
            </a:r>
            <a:r>
              <a:rPr lang="ko-KR" altLang="en-US" dirty="0"/>
              <a:t>복호화 방법에는 첫 번째로 </a:t>
            </a:r>
            <a:r>
              <a:rPr lang="en-US" altLang="ko-KR" dirty="0"/>
              <a:t>Proxy server</a:t>
            </a:r>
            <a:r>
              <a:rPr lang="ko-KR" altLang="en-US" dirty="0"/>
              <a:t>를 활용하여 암호화 통신을 </a:t>
            </a:r>
            <a:r>
              <a:rPr lang="ko-KR" altLang="en-US" dirty="0" err="1"/>
              <a:t>복호화하는</a:t>
            </a:r>
            <a:r>
              <a:rPr lang="ko-KR" altLang="en-US" dirty="0"/>
              <a:t> 방법이고</a:t>
            </a:r>
            <a:r>
              <a:rPr lang="en-US" altLang="ko-KR" dirty="0"/>
              <a:t>,</a:t>
            </a:r>
            <a:r>
              <a:rPr lang="ko-KR" altLang="en-US" dirty="0"/>
              <a:t> 두 번째는 가시화 장비를 활용해 암호화된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방식이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방법들은 클라이언트가 암호화된 트래픽을 외부로 전송하면 네트워크상의 복호화 지점을 지날 때 </a:t>
            </a:r>
            <a:r>
              <a:rPr lang="ko-KR" altLang="en-US" dirty="0" err="1"/>
              <a:t>복호화하는</a:t>
            </a:r>
            <a:r>
              <a:rPr lang="ko-KR" altLang="en-US" dirty="0"/>
              <a:t> 공통점이 있으며</a:t>
            </a:r>
            <a:r>
              <a:rPr lang="en-US" altLang="ko-KR" dirty="0"/>
              <a:t>, </a:t>
            </a:r>
            <a:r>
              <a:rPr lang="ko-KR" altLang="en-US" dirty="0"/>
              <a:t>암호화된 트래픽은 </a:t>
            </a:r>
            <a:r>
              <a:rPr lang="ko-KR" altLang="en-US" dirty="0" err="1"/>
              <a:t>복호화하는</a:t>
            </a:r>
            <a:r>
              <a:rPr lang="ko-KR" altLang="en-US" dirty="0"/>
              <a:t> 구간을 반드시 거쳐야 트래픽 복호화가 가능합니다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5431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따라서 방화벽 등과 같은 네트워크 구간에 적용하는 보안 장치는 기존의 방법을 통해 트래픽 통제가 가능하지만</a:t>
            </a:r>
            <a:r>
              <a:rPr lang="en-US" altLang="ko-KR" dirty="0"/>
              <a:t>, </a:t>
            </a:r>
            <a:r>
              <a:rPr lang="ko-KR" altLang="en-US" dirty="0"/>
              <a:t>백신 등과 같이 클라이언트에서 동작하는 보안프로그램은 트래픽을 외부로 전송하기 전에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통제하므로 프로그램 내부에서 복호화가 필요합니다</a:t>
            </a:r>
            <a:r>
              <a:rPr lang="en-US" altLang="ko-KR" dirty="0"/>
              <a:t>. </a:t>
            </a:r>
            <a:r>
              <a:rPr lang="ko-KR" altLang="en-US" dirty="0"/>
              <a:t>그래서 이 논문에서는 클라이언트 환경에서 동작하는 프로그램이 암호화된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방법을 제안하였습니다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첫 번째로는 </a:t>
            </a:r>
            <a:r>
              <a:rPr lang="en-US" altLang="ko-KR" dirty="0"/>
              <a:t>API Hooking</a:t>
            </a:r>
            <a:r>
              <a:rPr lang="ko-KR" altLang="en-US" dirty="0"/>
              <a:t>을 이용하여 </a:t>
            </a:r>
            <a:r>
              <a:rPr lang="en-US" altLang="ko-KR" dirty="0"/>
              <a:t>SSL </a:t>
            </a:r>
            <a:r>
              <a:rPr lang="ko-KR" altLang="en-US" dirty="0"/>
              <a:t>연결을 감시하는 것이고</a:t>
            </a:r>
            <a:r>
              <a:rPr lang="en-US" altLang="ko-KR" dirty="0"/>
              <a:t>, </a:t>
            </a:r>
            <a:r>
              <a:rPr lang="ko-KR" altLang="en-US" dirty="0"/>
              <a:t>두 번째는 클라이언트와 서버를 각각 </a:t>
            </a:r>
            <a:r>
              <a:rPr lang="en-US" altLang="ko-KR" dirty="0"/>
              <a:t>SSL</a:t>
            </a:r>
            <a:r>
              <a:rPr lang="ko-KR" altLang="en-US" dirty="0"/>
              <a:t>로 연결하여 암호화된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방식입니다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SSL</a:t>
            </a:r>
            <a:r>
              <a:rPr lang="ko-KR" altLang="en-US" dirty="0"/>
              <a:t>은 </a:t>
            </a:r>
            <a:r>
              <a:rPr lang="en-US" altLang="ko-KR" dirty="0"/>
              <a:t>Client</a:t>
            </a:r>
            <a:r>
              <a:rPr lang="ko-KR" altLang="en-US" dirty="0"/>
              <a:t>와 </a:t>
            </a:r>
            <a:r>
              <a:rPr lang="en-US" altLang="ko-KR" dirty="0"/>
              <a:t>server</a:t>
            </a:r>
            <a:r>
              <a:rPr lang="ko-KR" altLang="en-US" dirty="0"/>
              <a:t>의 응용 프로그램이 네트워크로 통신하는 과정에서 두 지점 간의 인증과 기밀성</a:t>
            </a:r>
            <a:r>
              <a:rPr lang="en-US" altLang="ko-KR" dirty="0"/>
              <a:t>, </a:t>
            </a:r>
            <a:r>
              <a:rPr lang="ko-KR" altLang="en-US" dirty="0"/>
              <a:t>무결성을 제공하는 암호 규약입니다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SSL</a:t>
            </a:r>
            <a:r>
              <a:rPr lang="ko-KR" altLang="en-US" dirty="0"/>
              <a:t>은 그림</a:t>
            </a:r>
            <a:r>
              <a:rPr lang="en-US" altLang="ko-KR" dirty="0"/>
              <a:t>1</a:t>
            </a:r>
            <a:r>
              <a:rPr lang="ko-KR" altLang="en-US" dirty="0"/>
              <a:t>과 같이 </a:t>
            </a:r>
            <a:r>
              <a:rPr lang="en-US" altLang="ko-KR" dirty="0"/>
              <a:t>4</a:t>
            </a:r>
            <a:r>
              <a:rPr lang="ko-KR" altLang="en-US" dirty="0"/>
              <a:t>계층과 </a:t>
            </a:r>
            <a:r>
              <a:rPr lang="en-US" altLang="ko-KR" dirty="0"/>
              <a:t>7</a:t>
            </a:r>
            <a:r>
              <a:rPr lang="ko-KR" altLang="en-US" dirty="0"/>
              <a:t>계층 사이에 존재하며</a:t>
            </a:r>
            <a:r>
              <a:rPr lang="en-US" altLang="ko-KR" dirty="0"/>
              <a:t>, </a:t>
            </a:r>
            <a:r>
              <a:rPr lang="ko-KR" altLang="en-US" dirty="0"/>
              <a:t>여러 프로토콜에 암호화 통신을 적용할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핸드셰이크</a:t>
            </a:r>
            <a:r>
              <a:rPr lang="en-US" altLang="ko-KR" dirty="0"/>
              <a:t>, </a:t>
            </a:r>
            <a:r>
              <a:rPr lang="ko-KR" altLang="en-US" dirty="0"/>
              <a:t>암호 사양 변경</a:t>
            </a:r>
            <a:r>
              <a:rPr lang="en-US" altLang="ko-KR" dirty="0"/>
              <a:t>, </a:t>
            </a:r>
            <a:r>
              <a:rPr lang="ko-KR" altLang="en-US" dirty="0"/>
              <a:t>경고 알림</a:t>
            </a:r>
            <a:r>
              <a:rPr lang="en-US" altLang="ko-KR" dirty="0"/>
              <a:t>, </a:t>
            </a:r>
            <a:r>
              <a:rPr lang="ko-KR" altLang="en-US" dirty="0"/>
              <a:t>애플리케이션 데이터로 구성되어 있고</a:t>
            </a:r>
            <a:r>
              <a:rPr lang="en-US" altLang="ko-KR" dirty="0"/>
              <a:t>, </a:t>
            </a:r>
            <a:r>
              <a:rPr lang="ko-KR" altLang="en-US" dirty="0"/>
              <a:t>그 밑의 계층은 레코드로 구성되어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핸드셰이크에서</a:t>
            </a:r>
            <a:r>
              <a:rPr lang="ko-KR" altLang="en-US" dirty="0"/>
              <a:t> 애플리케이션 데이터가 있는 계층에서는 클라이언트와 서버 연결에서 두 개의 지점을 각각 인증하고 암호화와 암호해독을 위해 사용될 대칭 키를 설정합니다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Record </a:t>
            </a:r>
            <a:r>
              <a:rPr lang="ko-KR" altLang="en-US" dirty="0"/>
              <a:t>계층에서는 클라이언트와 서버의 연결에서 데이터 흐름을 제어합니다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그림</a:t>
            </a:r>
            <a:r>
              <a:rPr lang="en-US" altLang="ko-KR" dirty="0"/>
              <a:t>2</a:t>
            </a:r>
            <a:r>
              <a:rPr lang="ko-KR" altLang="en-US" dirty="0"/>
              <a:t>와 같은 절차로 암호 협상을 진행하며</a:t>
            </a:r>
            <a:r>
              <a:rPr lang="en-US" altLang="ko-KR" dirty="0"/>
              <a:t>, </a:t>
            </a:r>
            <a:r>
              <a:rPr lang="ko-KR" altLang="en-US" dirty="0"/>
              <a:t>이 과정에서 상대방 서버를 인증합니다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클라이언트가 서버에게 </a:t>
            </a:r>
            <a:r>
              <a:rPr lang="en-US" altLang="ko-KR" dirty="0"/>
              <a:t>Client Hello</a:t>
            </a:r>
            <a:r>
              <a:rPr lang="ko-KR" altLang="en-US" dirty="0"/>
              <a:t>를 보내고</a:t>
            </a:r>
            <a:r>
              <a:rPr lang="en-US" altLang="ko-KR" dirty="0"/>
              <a:t>, server</a:t>
            </a:r>
            <a:r>
              <a:rPr lang="ko-KR" altLang="en-US" dirty="0"/>
              <a:t>는 클라이언트에게 </a:t>
            </a:r>
            <a:r>
              <a:rPr lang="en-US" altLang="ko-KR" dirty="0"/>
              <a:t>server Hello</a:t>
            </a:r>
            <a:r>
              <a:rPr lang="ko-KR" altLang="en-US" dirty="0"/>
              <a:t>를 보냅니다</a:t>
            </a:r>
            <a:r>
              <a:rPr lang="en-US" altLang="ko-KR" dirty="0"/>
              <a:t>. </a:t>
            </a:r>
            <a:r>
              <a:rPr lang="ko-KR" altLang="en-US" dirty="0"/>
              <a:t>서버가 제공한 </a:t>
            </a:r>
            <a:r>
              <a:rPr lang="en-US" altLang="ko-KR" dirty="0" err="1"/>
              <a:t>ssl</a:t>
            </a:r>
            <a:r>
              <a:rPr lang="en-US" altLang="ko-KR" dirty="0"/>
              <a:t> </a:t>
            </a:r>
            <a:r>
              <a:rPr lang="ko-KR" altLang="en-US" dirty="0"/>
              <a:t>인증서를 검증하며 </a:t>
            </a:r>
            <a:r>
              <a:rPr lang="en-US" altLang="ko-KR" dirty="0" err="1"/>
              <a:t>ssl</a:t>
            </a:r>
            <a:r>
              <a:rPr lang="en-US" altLang="ko-KR" dirty="0"/>
              <a:t> </a:t>
            </a:r>
            <a:r>
              <a:rPr lang="ko-KR" altLang="en-US" dirty="0"/>
              <a:t>인증서를 신뢰할 수 있는지 확인하고</a:t>
            </a:r>
            <a:endParaRPr lang="en-US" altLang="ko-KR" dirty="0"/>
          </a:p>
          <a:p>
            <a:r>
              <a:rPr lang="ko-KR" altLang="en-US" dirty="0"/>
              <a:t>클라이언트는 서버에게 </a:t>
            </a:r>
            <a:r>
              <a:rPr lang="en-US" altLang="ko-KR" dirty="0"/>
              <a:t>client </a:t>
            </a:r>
            <a:r>
              <a:rPr lang="ko-KR" altLang="en-US" dirty="0"/>
              <a:t>키교환과 </a:t>
            </a:r>
            <a:r>
              <a:rPr lang="en-US" altLang="ko-KR" dirty="0"/>
              <a:t>change cipher spec, finished</a:t>
            </a:r>
            <a:r>
              <a:rPr lang="ko-KR" altLang="en-US" dirty="0"/>
              <a:t>를 전송합니다</a:t>
            </a:r>
            <a:r>
              <a:rPr lang="en-US" altLang="ko-KR" dirty="0"/>
              <a:t>. </a:t>
            </a:r>
            <a:r>
              <a:rPr lang="ko-KR" altLang="en-US" dirty="0"/>
              <a:t>마지막으로 서버는 클라이언트에게 </a:t>
            </a:r>
            <a:r>
              <a:rPr lang="en-US" altLang="ko-KR" dirty="0"/>
              <a:t>change cipher spec, finished</a:t>
            </a:r>
            <a:r>
              <a:rPr lang="ko-KR" altLang="en-US" dirty="0"/>
              <a:t>를 전송합니다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5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183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</a:t>
            </a:r>
            <a:r>
              <a:rPr lang="en-US" altLang="ko-KR" dirty="0"/>
              <a:t>SSL </a:t>
            </a:r>
            <a:r>
              <a:rPr lang="ko-KR" altLang="en-US" dirty="0"/>
              <a:t>복호화 방법은 프록시 서버를 활용한 방법과 가시성 장비를 활용한 방법으로 분류할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</a:t>
            </a:r>
            <a:r>
              <a:rPr lang="en-US" altLang="ko-KR" dirty="0"/>
              <a:t>Proxy </a:t>
            </a:r>
            <a:r>
              <a:rPr lang="ko-KR" altLang="en-US" dirty="0"/>
              <a:t>서버가 발급한 인증서를 신뢰할 수 있는 인증기관에 등록하고</a:t>
            </a:r>
            <a:r>
              <a:rPr lang="en-US" altLang="ko-KR" dirty="0"/>
              <a:t>, </a:t>
            </a:r>
            <a:r>
              <a:rPr lang="ko-KR" altLang="en-US" dirty="0"/>
              <a:t>프록시 서버의 </a:t>
            </a:r>
            <a:r>
              <a:rPr lang="en-US" altLang="ko-KR" dirty="0" err="1"/>
              <a:t>ip</a:t>
            </a:r>
            <a:r>
              <a:rPr lang="en-US" altLang="ko-KR" dirty="0"/>
              <a:t> </a:t>
            </a:r>
            <a:r>
              <a:rPr lang="ko-KR" altLang="en-US" dirty="0"/>
              <a:t>주소를 시스템에 등록하여 암호화된 트래픽이 프록시 서버를 지나게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프록시 서버는 클라이언트와 서버에 각각 서버 인증과 암호 협상을 맺음으로써</a:t>
            </a:r>
            <a:r>
              <a:rPr lang="en-US" altLang="ko-KR" dirty="0"/>
              <a:t>, </a:t>
            </a:r>
            <a:r>
              <a:rPr lang="ko-KR" altLang="en-US" dirty="0"/>
              <a:t>클라이언트의 암호화된 트래픽을 해독할 대칭 키와 서버의 암호화된 트래픽을 해독할 대칭키를 얻게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두 대칭키를 확보한 </a:t>
            </a:r>
            <a:r>
              <a:rPr lang="ko-KR" altLang="en-US" dirty="0" err="1"/>
              <a:t>프록시서버는</a:t>
            </a:r>
            <a:r>
              <a:rPr lang="ko-KR" altLang="en-US" dirty="0"/>
              <a:t> 암호화 트래픽을 </a:t>
            </a:r>
            <a:r>
              <a:rPr lang="ko-KR" altLang="en-US" dirty="0" err="1"/>
              <a:t>복호화하여</a:t>
            </a:r>
            <a:r>
              <a:rPr lang="ko-KR" altLang="en-US" dirty="0"/>
              <a:t> </a:t>
            </a:r>
            <a:r>
              <a:rPr lang="ko-KR" altLang="en-US" dirty="0" err="1"/>
              <a:t>평문을</a:t>
            </a:r>
            <a:r>
              <a:rPr lang="ko-KR" altLang="en-US" dirty="0"/>
              <a:t> 얻을 수 있습니다</a:t>
            </a:r>
            <a:r>
              <a:rPr lang="en-US" altLang="ko-KR" dirty="0"/>
              <a:t>. </a:t>
            </a:r>
            <a:r>
              <a:rPr lang="ko-KR" altLang="en-US" dirty="0"/>
              <a:t>그러나 클라이언트에서 동작하는 모든 프로그램이 프록시 서버 결정을 지원하지 않기 때문에</a:t>
            </a:r>
            <a:endParaRPr lang="en-US" altLang="ko-KR" dirty="0"/>
          </a:p>
          <a:p>
            <a:r>
              <a:rPr lang="ko-KR" altLang="en-US" dirty="0"/>
              <a:t>일부 프로그램은 프록시 서버를 거치지 않고 서버와 통신할 수 있습니다</a:t>
            </a:r>
            <a:r>
              <a:rPr lang="en-US" altLang="ko-KR" dirty="0"/>
              <a:t>. </a:t>
            </a:r>
            <a:r>
              <a:rPr lang="ko-KR" altLang="en-US" dirty="0"/>
              <a:t>이 경우에 암호화된 트래픽을 해독할 수 없게 됩니다</a:t>
            </a:r>
            <a:r>
              <a:rPr lang="en-US" altLang="ko-KR" dirty="0"/>
              <a:t>. </a:t>
            </a:r>
            <a:r>
              <a:rPr lang="ko-KR" altLang="en-US" dirty="0"/>
              <a:t>그리고 클라이언트에서 전송한 트래픽은 프록시 서버를 거치면 출발지 </a:t>
            </a:r>
            <a:r>
              <a:rPr lang="en-US" altLang="ko-KR" dirty="0" err="1"/>
              <a:t>ip</a:t>
            </a:r>
            <a:r>
              <a:rPr lang="en-US" altLang="ko-KR" dirty="0"/>
              <a:t> </a:t>
            </a:r>
            <a:r>
              <a:rPr lang="ko-KR" altLang="en-US" dirty="0"/>
              <a:t>주소가</a:t>
            </a:r>
            <a:endParaRPr lang="en-US" altLang="ko-KR" dirty="0"/>
          </a:p>
          <a:p>
            <a:r>
              <a:rPr lang="ko-KR" altLang="en-US" dirty="0"/>
              <a:t>프록시 서버의 </a:t>
            </a:r>
            <a:r>
              <a:rPr lang="en-US" altLang="ko-KR" dirty="0" err="1"/>
              <a:t>ip</a:t>
            </a:r>
            <a:r>
              <a:rPr lang="en-US" altLang="ko-KR" dirty="0"/>
              <a:t> </a:t>
            </a:r>
            <a:r>
              <a:rPr lang="ko-KR" altLang="en-US" dirty="0"/>
              <a:t>주소로 변경되어 프록시 서버를 거쳐간 클라이언트는 방화벽 등 미리 설치한 보안규칙을 적용할 수 없게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가시성 장비를 활용한 방법은 클라이언트가 서버로 트래픽을 전송하는 구간에 가시성 장비를 적용합니다</a:t>
            </a:r>
            <a:r>
              <a:rPr lang="en-US" altLang="ko-KR" dirty="0"/>
              <a:t>. </a:t>
            </a:r>
            <a:r>
              <a:rPr lang="ko-KR" altLang="en-US" dirty="0"/>
              <a:t>클라이언트는 가시성 장비가 발급한 인증서를 신뢰할 수 있는 인증기관에 등록합니다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가시성 장비는 클라이언트의 암호화 트래픽 전송을 감지하고 트래픽을 해독하여 보안장치로 전달합니다</a:t>
            </a:r>
            <a:r>
              <a:rPr lang="en-US" altLang="ko-KR" dirty="0"/>
              <a:t>. </a:t>
            </a:r>
            <a:r>
              <a:rPr lang="ko-KR" altLang="en-US" dirty="0"/>
              <a:t>보안장치는 해독된 트래픽을 전달받아 통제를 수행합니다</a:t>
            </a:r>
            <a:r>
              <a:rPr lang="en-US" altLang="ko-KR" dirty="0"/>
              <a:t>. </a:t>
            </a:r>
            <a:r>
              <a:rPr lang="ko-KR" altLang="en-US" dirty="0"/>
              <a:t>하지만 가시성 장비의 트래픽 처리 성능보다</a:t>
            </a:r>
            <a:endParaRPr lang="en-US" altLang="ko-KR" dirty="0"/>
          </a:p>
          <a:p>
            <a:r>
              <a:rPr lang="ko-KR" altLang="en-US" dirty="0"/>
              <a:t>많은 트래픽이 유입되면 처리 성능이 저하되며</a:t>
            </a:r>
            <a:r>
              <a:rPr lang="en-US" altLang="ko-KR" dirty="0"/>
              <a:t>, </a:t>
            </a:r>
            <a:r>
              <a:rPr lang="ko-KR" altLang="en-US" dirty="0"/>
              <a:t>가시성 장비를 지나가지 않은 클라이언트 통신 구간은 암호화 트래픽을 해독할 수 없습니다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OpenSSL</a:t>
            </a:r>
            <a:r>
              <a:rPr lang="ko-KR" altLang="en-US" dirty="0"/>
              <a:t>은 </a:t>
            </a:r>
            <a:r>
              <a:rPr lang="en-US" altLang="ko-KR" dirty="0"/>
              <a:t>SSL</a:t>
            </a:r>
            <a:r>
              <a:rPr lang="ko-KR" altLang="en-US" dirty="0"/>
              <a:t>을 구현한 오픈소스 라이브러리로써 암호화 라이브러리와 통신 라이브러리가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암호화 라이브러리에서는 </a:t>
            </a:r>
            <a:r>
              <a:rPr lang="en-US" altLang="ko-KR" dirty="0"/>
              <a:t>RSA </a:t>
            </a:r>
            <a:r>
              <a:rPr lang="ko-KR" altLang="en-US" dirty="0"/>
              <a:t>알고리즘을 지원하며</a:t>
            </a:r>
            <a:r>
              <a:rPr lang="en-US" altLang="ko-KR" dirty="0"/>
              <a:t>, </a:t>
            </a:r>
            <a:r>
              <a:rPr lang="ko-KR" altLang="en-US" dirty="0"/>
              <a:t>이 알고리즘을 사용하여 </a:t>
            </a:r>
            <a:r>
              <a:rPr lang="en-US" altLang="ko-KR" dirty="0"/>
              <a:t>CA </a:t>
            </a:r>
            <a:r>
              <a:rPr lang="ko-KR" altLang="en-US" dirty="0"/>
              <a:t>개인키</a:t>
            </a:r>
            <a:r>
              <a:rPr lang="en-US" altLang="ko-KR" dirty="0"/>
              <a:t>, CA </a:t>
            </a:r>
            <a:r>
              <a:rPr lang="ko-KR" altLang="en-US" dirty="0"/>
              <a:t>인증서</a:t>
            </a:r>
            <a:r>
              <a:rPr lang="en-US" altLang="ko-KR" dirty="0"/>
              <a:t>, SSL </a:t>
            </a:r>
            <a:r>
              <a:rPr lang="ko-KR" altLang="en-US" dirty="0"/>
              <a:t>인증서 생성을 할 수 있습니다</a:t>
            </a:r>
            <a:r>
              <a:rPr lang="en-US" altLang="ko-KR" dirty="0"/>
              <a:t>. </a:t>
            </a:r>
            <a:r>
              <a:rPr lang="ko-KR" altLang="en-US" dirty="0"/>
              <a:t>표</a:t>
            </a:r>
            <a:r>
              <a:rPr lang="en-US" altLang="ko-KR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OpenSSL</a:t>
            </a:r>
            <a:r>
              <a:rPr lang="ko-KR" altLang="en-US" dirty="0"/>
              <a:t>에서 암호화 통신을 사용하기 위해 필요한 함수를 나열한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88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논문에서의 </a:t>
            </a:r>
            <a:r>
              <a:rPr lang="en-US" altLang="ko-KR" dirty="0"/>
              <a:t>Client </a:t>
            </a:r>
            <a:r>
              <a:rPr lang="ko-KR" altLang="en-US" dirty="0"/>
              <a:t>환경이란 </a:t>
            </a:r>
            <a:r>
              <a:rPr lang="en-US" altLang="ko-KR" dirty="0"/>
              <a:t>HTTP, FTP, SMTP</a:t>
            </a:r>
            <a:r>
              <a:rPr lang="ko-KR" altLang="en-US" dirty="0"/>
              <a:t>와 같은 인터넷 서비스에 접근하는 개인 사용자 컴퓨터 환경을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환경에서 암호화된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로컬 프록시의 형태의 서비스를 제안합니다</a:t>
            </a:r>
            <a:r>
              <a:rPr lang="en-US" altLang="ko-KR" dirty="0"/>
              <a:t>. </a:t>
            </a:r>
            <a:r>
              <a:rPr lang="ko-KR" altLang="en-US" dirty="0"/>
              <a:t>처음에 </a:t>
            </a:r>
            <a:r>
              <a:rPr lang="en-US" altLang="ko-KR" dirty="0"/>
              <a:t>OpenSSL</a:t>
            </a:r>
            <a:r>
              <a:rPr lang="ko-KR" altLang="en-US" dirty="0"/>
              <a:t>의 암호화 라이브러리를 이용하여 </a:t>
            </a:r>
            <a:r>
              <a:rPr lang="en-US" altLang="ko-KR" dirty="0"/>
              <a:t>CA</a:t>
            </a:r>
            <a:r>
              <a:rPr lang="ko-KR" altLang="en-US" dirty="0"/>
              <a:t>개인키와 </a:t>
            </a:r>
            <a:r>
              <a:rPr lang="en-US" altLang="ko-KR" dirty="0"/>
              <a:t>CA</a:t>
            </a:r>
            <a:r>
              <a:rPr lang="ko-KR" altLang="en-US" dirty="0"/>
              <a:t>인증서를 생성하고</a:t>
            </a:r>
            <a:endParaRPr lang="en-US" altLang="ko-KR" dirty="0"/>
          </a:p>
          <a:p>
            <a:r>
              <a:rPr lang="en-US" altLang="ko-KR" dirty="0"/>
              <a:t>API Hooking</a:t>
            </a:r>
            <a:r>
              <a:rPr lang="ko-KR" altLang="en-US" dirty="0"/>
              <a:t>을 이용하여 클라이언트 프로그램의 </a:t>
            </a:r>
            <a:r>
              <a:rPr lang="en-US" altLang="ko-KR" dirty="0"/>
              <a:t>SSL </a:t>
            </a:r>
            <a:r>
              <a:rPr lang="ko-KR" altLang="en-US" dirty="0"/>
              <a:t>연결을 감시합니다</a:t>
            </a:r>
            <a:r>
              <a:rPr lang="en-US" altLang="ko-KR" dirty="0"/>
              <a:t>. </a:t>
            </a:r>
            <a:r>
              <a:rPr lang="ko-KR" altLang="en-US" dirty="0"/>
              <a:t>그리고 서버의 인증서를 복제하여 클라이언트에 제공함으로써 두 지점의 대칭키를 확보하고 클라이언트에서 서버로 향하는</a:t>
            </a:r>
            <a:endParaRPr lang="en-US" altLang="ko-KR" dirty="0"/>
          </a:p>
          <a:p>
            <a:r>
              <a:rPr lang="ko-KR" altLang="en-US" dirty="0"/>
              <a:t>암호화 트래픽을 </a:t>
            </a:r>
            <a:r>
              <a:rPr lang="ko-KR" altLang="en-US" dirty="0" err="1"/>
              <a:t>복호화합니다</a:t>
            </a:r>
            <a:r>
              <a:rPr lang="en-US" altLang="ko-KR" dirty="0"/>
              <a:t>. </a:t>
            </a:r>
            <a:r>
              <a:rPr lang="ko-KR" altLang="en-US" dirty="0"/>
              <a:t>마지막으로 서버에서 클라이언트로 향하는 암호화 트래픽을 </a:t>
            </a:r>
            <a:r>
              <a:rPr lang="ko-KR" altLang="en-US" dirty="0" err="1"/>
              <a:t>복호화합니다</a:t>
            </a:r>
            <a:r>
              <a:rPr lang="en-US" altLang="ko-KR" dirty="0"/>
              <a:t>. </a:t>
            </a:r>
            <a:r>
              <a:rPr lang="ko-KR" altLang="en-US" dirty="0"/>
              <a:t>여기서 총 </a:t>
            </a:r>
            <a:r>
              <a:rPr lang="en-US" altLang="ko-KR" dirty="0"/>
              <a:t>2</a:t>
            </a:r>
            <a:r>
              <a:rPr lang="ko-KR" altLang="en-US" dirty="0"/>
              <a:t>가지 모듈로 나눌 수 있는데 첫 번째는 감시 모듈</a:t>
            </a:r>
            <a:r>
              <a:rPr lang="en-US" altLang="ko-KR" dirty="0"/>
              <a:t>, </a:t>
            </a:r>
            <a:r>
              <a:rPr lang="ko-KR" altLang="en-US" dirty="0"/>
              <a:t>두 번째는 가시화 모듈입니다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모듈 구성은 그림</a:t>
            </a:r>
            <a:r>
              <a:rPr lang="en-US" altLang="ko-KR" dirty="0"/>
              <a:t>6</a:t>
            </a:r>
            <a:r>
              <a:rPr lang="ko-KR" altLang="en-US" dirty="0"/>
              <a:t>과 같습니다</a:t>
            </a:r>
            <a:r>
              <a:rPr lang="en-US" altLang="ko-KR" dirty="0"/>
              <a:t>. </a:t>
            </a:r>
            <a:r>
              <a:rPr lang="ko-KR" altLang="en-US" dirty="0"/>
              <a:t>감시 모듈은 클라이언트의 연결을 감시하여 목적지 정보를 수정하는 역할을 합니다</a:t>
            </a:r>
            <a:r>
              <a:rPr lang="en-US" altLang="ko-KR" dirty="0"/>
              <a:t>. </a:t>
            </a:r>
            <a:r>
              <a:rPr lang="ko-KR" altLang="en-US" dirty="0"/>
              <a:t>감시 모듈은 프로그램이 </a:t>
            </a:r>
            <a:r>
              <a:rPr lang="en-US" altLang="ko-KR" dirty="0"/>
              <a:t>connect </a:t>
            </a:r>
            <a:r>
              <a:rPr lang="ko-KR" altLang="en-US" dirty="0"/>
              <a:t>함수를 호출하기 이전에 </a:t>
            </a:r>
            <a:r>
              <a:rPr lang="en-US" altLang="ko-KR" dirty="0" err="1"/>
              <a:t>api</a:t>
            </a:r>
            <a:r>
              <a:rPr lang="en-US" altLang="ko-KR" dirty="0"/>
              <a:t> hooking </a:t>
            </a:r>
            <a:r>
              <a:rPr lang="ko-KR" altLang="en-US" dirty="0"/>
              <a:t>기술을 사용하여 </a:t>
            </a:r>
            <a:r>
              <a:rPr lang="en-US" altLang="ko-KR" dirty="0"/>
              <a:t>connect </a:t>
            </a:r>
            <a:r>
              <a:rPr lang="ko-KR" altLang="en-US" dirty="0"/>
              <a:t>함수의</a:t>
            </a:r>
            <a:endParaRPr lang="en-US" altLang="ko-KR" dirty="0"/>
          </a:p>
          <a:p>
            <a:r>
              <a:rPr lang="ko-KR" altLang="en-US" dirty="0"/>
              <a:t>호출을 감시하고</a:t>
            </a:r>
            <a:r>
              <a:rPr lang="en-US" altLang="ko-KR" dirty="0"/>
              <a:t>, connect </a:t>
            </a:r>
            <a:r>
              <a:rPr lang="ko-KR" altLang="en-US" dirty="0"/>
              <a:t>함수가 호출되면 감시 모듈의 제어 코드를 호출되게 합니다</a:t>
            </a:r>
            <a:r>
              <a:rPr lang="en-US" altLang="ko-KR" dirty="0"/>
              <a:t>. </a:t>
            </a:r>
            <a:r>
              <a:rPr lang="ko-KR" altLang="en-US" dirty="0"/>
              <a:t>이 제안 서비스의 감시 모듈 절차는 그림</a:t>
            </a:r>
            <a:r>
              <a:rPr lang="en-US" altLang="ko-KR" dirty="0"/>
              <a:t>8</a:t>
            </a:r>
            <a:r>
              <a:rPr lang="ko-KR" altLang="en-US" dirty="0"/>
              <a:t>과 같습니다</a:t>
            </a:r>
            <a:r>
              <a:rPr lang="en-US" altLang="ko-KR" dirty="0"/>
              <a:t>. </a:t>
            </a:r>
            <a:r>
              <a:rPr lang="ko-KR" altLang="en-US" dirty="0"/>
              <a:t>클라이언트에서 프로그램이 실행되고</a:t>
            </a:r>
            <a:r>
              <a:rPr lang="en-US" altLang="ko-KR" dirty="0"/>
              <a:t>, </a:t>
            </a:r>
            <a:r>
              <a:rPr lang="ko-KR" altLang="en-US" dirty="0"/>
              <a:t>프로그램이 사용하는</a:t>
            </a:r>
            <a:endParaRPr lang="en-US" altLang="ko-KR" dirty="0"/>
          </a:p>
          <a:p>
            <a:r>
              <a:rPr lang="en-US" altLang="ko-KR" dirty="0"/>
              <a:t>Ws2_32.dll</a:t>
            </a:r>
            <a:r>
              <a:rPr lang="ko-KR" altLang="en-US" dirty="0"/>
              <a:t>의 </a:t>
            </a:r>
            <a:r>
              <a:rPr lang="en-US" altLang="ko-KR" dirty="0"/>
              <a:t>connect </a:t>
            </a:r>
            <a:r>
              <a:rPr lang="ko-KR" altLang="en-US" dirty="0"/>
              <a:t>함수를 </a:t>
            </a:r>
            <a:r>
              <a:rPr lang="en-US" altLang="ko-KR" dirty="0" err="1"/>
              <a:t>api</a:t>
            </a:r>
            <a:r>
              <a:rPr lang="en-US" altLang="ko-KR"/>
              <a:t> hooking</a:t>
            </a:r>
            <a:r>
              <a:rPr lang="ko-KR" altLang="en-US"/>
              <a:t>합니다</a:t>
            </a:r>
            <a:r>
              <a:rPr lang="en-US" altLang="ko-KR" dirty="0"/>
              <a:t>. </a:t>
            </a:r>
            <a:r>
              <a:rPr lang="ko-KR" altLang="en-US" dirty="0"/>
              <a:t>그리고 클라이언트에서 </a:t>
            </a:r>
            <a:r>
              <a:rPr lang="en-US" altLang="ko-KR" dirty="0"/>
              <a:t>connect </a:t>
            </a:r>
            <a:r>
              <a:rPr lang="ko-KR" altLang="en-US" dirty="0"/>
              <a:t>함수를 호출하고</a:t>
            </a:r>
            <a:r>
              <a:rPr lang="en-US" altLang="ko-KR" dirty="0"/>
              <a:t>, </a:t>
            </a:r>
            <a:r>
              <a:rPr lang="ko-KR" altLang="en-US" dirty="0"/>
              <a:t>감시 모듈에서 제어 코드가 호출됩니다</a:t>
            </a:r>
            <a:r>
              <a:rPr lang="en-US" altLang="ko-KR" dirty="0"/>
              <a:t>. </a:t>
            </a:r>
            <a:r>
              <a:rPr lang="ko-KR" altLang="en-US" dirty="0"/>
              <a:t>그럼 클라이언트의 연결이 가시화 모듈로 연결되도록 목적지 정보를 수정하고</a:t>
            </a:r>
            <a:endParaRPr lang="en-US" altLang="ko-KR" dirty="0"/>
          </a:p>
          <a:p>
            <a:r>
              <a:rPr lang="ko-KR" altLang="en-US" dirty="0"/>
              <a:t>클라이언트가 기존에 연결하려고 했던 목적지 정보를 가시화 모듈로 전달합니다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가시화 모듈에서는 </a:t>
            </a:r>
            <a:r>
              <a:rPr lang="en-US" altLang="ko-KR" dirty="0"/>
              <a:t>ca </a:t>
            </a:r>
            <a:r>
              <a:rPr lang="ko-KR" altLang="en-US" dirty="0"/>
              <a:t>개인키와 </a:t>
            </a:r>
            <a:r>
              <a:rPr lang="en-US" altLang="ko-KR" dirty="0"/>
              <a:t>ca </a:t>
            </a:r>
            <a:r>
              <a:rPr lang="ko-KR" altLang="en-US" dirty="0"/>
              <a:t>인증서를 만들어 클라이언트 시스템에 등록합니다</a:t>
            </a:r>
            <a:r>
              <a:rPr lang="en-US" altLang="ko-KR" dirty="0"/>
              <a:t>. </a:t>
            </a:r>
            <a:r>
              <a:rPr lang="ko-KR" altLang="en-US" dirty="0"/>
              <a:t>이 후</a:t>
            </a:r>
            <a:r>
              <a:rPr lang="en-US" altLang="ko-KR" dirty="0"/>
              <a:t>, </a:t>
            </a:r>
            <a:r>
              <a:rPr lang="ko-KR" altLang="en-US" dirty="0"/>
              <a:t>감시 모듈에서 목적지 정보데이터를 전달받아 클라이언트와 서버에 각각 </a:t>
            </a:r>
            <a:r>
              <a:rPr lang="en-US" altLang="ko-KR" dirty="0"/>
              <a:t>SSL </a:t>
            </a:r>
            <a:r>
              <a:rPr lang="ko-KR" altLang="en-US" dirty="0"/>
              <a:t>암호 협상을 맺어 대칭 키를 생성하고</a:t>
            </a:r>
            <a:r>
              <a:rPr lang="en-US" altLang="ko-KR" dirty="0"/>
              <a:t>, </a:t>
            </a:r>
            <a:r>
              <a:rPr lang="ko-KR" altLang="en-US" dirty="0"/>
              <a:t>생성한</a:t>
            </a:r>
            <a:endParaRPr lang="en-US" altLang="ko-KR" dirty="0"/>
          </a:p>
          <a:p>
            <a:r>
              <a:rPr lang="ko-KR" altLang="en-US" dirty="0"/>
              <a:t>대칭 키로 암호화 트래픽을 해독하여 </a:t>
            </a:r>
            <a:r>
              <a:rPr lang="ko-KR" altLang="en-US" dirty="0" err="1"/>
              <a:t>복호화된</a:t>
            </a:r>
            <a:r>
              <a:rPr lang="ko-KR" altLang="en-US" dirty="0"/>
              <a:t> 트래픽을 확보하는 역할을 합니다</a:t>
            </a:r>
            <a:r>
              <a:rPr lang="en-US" altLang="ko-KR" dirty="0"/>
              <a:t>. SSL </a:t>
            </a:r>
            <a:r>
              <a:rPr lang="ko-KR" altLang="en-US" dirty="0"/>
              <a:t>암호 협상을 하는 과정에서 대칭 키를 생성하는 과정은 그림</a:t>
            </a:r>
            <a:r>
              <a:rPr lang="en-US" altLang="ko-KR" dirty="0"/>
              <a:t>10</a:t>
            </a:r>
            <a:r>
              <a:rPr lang="ko-KR" altLang="en-US" dirty="0"/>
              <a:t>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</a:t>
            </a:r>
            <a:r>
              <a:rPr lang="en-US" altLang="ko-KR" dirty="0"/>
              <a:t>connect </a:t>
            </a:r>
            <a:r>
              <a:rPr lang="ko-KR" altLang="en-US" dirty="0"/>
              <a:t>함수를 호출합니다</a:t>
            </a:r>
            <a:r>
              <a:rPr lang="en-US" altLang="ko-KR" dirty="0"/>
              <a:t>. </a:t>
            </a:r>
            <a:r>
              <a:rPr lang="ko-KR" altLang="en-US" dirty="0"/>
              <a:t>이 때</a:t>
            </a:r>
            <a:r>
              <a:rPr lang="en-US" altLang="ko-KR" dirty="0"/>
              <a:t>, </a:t>
            </a:r>
            <a:r>
              <a:rPr lang="ko-KR" altLang="en-US" dirty="0"/>
              <a:t>감시 모듈로 인해 목적지가 가시화 모듈로 변경되어 연결되고</a:t>
            </a:r>
            <a:r>
              <a:rPr lang="en-US" altLang="ko-KR" dirty="0"/>
              <a:t>, </a:t>
            </a:r>
            <a:r>
              <a:rPr lang="ko-KR" altLang="en-US" dirty="0"/>
              <a:t>가시화 모듈은 원래의 목적지 정보를 수신합니다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connect </a:t>
            </a:r>
            <a:r>
              <a:rPr lang="ko-KR" altLang="en-US" dirty="0"/>
              <a:t>함수를 호출하여 서버에 연결합니다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가시화 모듈은 서버와 </a:t>
            </a:r>
            <a:r>
              <a:rPr lang="en-US" altLang="ko-KR" dirty="0"/>
              <a:t>SSL </a:t>
            </a:r>
            <a:r>
              <a:rPr lang="ko-KR" altLang="en-US" dirty="0"/>
              <a:t>암호 협상과 서버 인증을 수행하고</a:t>
            </a:r>
            <a:r>
              <a:rPr lang="en-US" altLang="ko-KR" dirty="0"/>
              <a:t>, </a:t>
            </a:r>
            <a:r>
              <a:rPr lang="ko-KR" altLang="en-US" dirty="0"/>
              <a:t>이후 가시화 모듈과 서버의 통신에 사용할 대칭키를 생성합니다</a:t>
            </a:r>
            <a:r>
              <a:rPr lang="en-US" altLang="ko-KR" dirty="0"/>
              <a:t>. </a:t>
            </a:r>
            <a:r>
              <a:rPr lang="ko-KR" altLang="en-US" dirty="0"/>
              <a:t>여기서 수신한 </a:t>
            </a:r>
            <a:r>
              <a:rPr lang="en-US" altLang="ko-KR" dirty="0"/>
              <a:t>SSL </a:t>
            </a:r>
            <a:r>
              <a:rPr lang="ko-KR" altLang="en-US" dirty="0"/>
              <a:t>인증서에서 주체이름과 주체의 대체이름을 얻어오고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OpenSSL</a:t>
            </a:r>
            <a:r>
              <a:rPr lang="ko-KR" altLang="en-US" dirty="0"/>
              <a:t>의 암호화 라이브러리로 </a:t>
            </a:r>
            <a:r>
              <a:rPr lang="en-US" altLang="ko-KR" dirty="0"/>
              <a:t>RSA </a:t>
            </a:r>
            <a:r>
              <a:rPr lang="ko-KR" altLang="en-US" dirty="0"/>
              <a:t>키 쌍을 생성하여 새로운 </a:t>
            </a:r>
            <a:r>
              <a:rPr lang="en-US" altLang="ko-KR" dirty="0"/>
              <a:t>SSL </a:t>
            </a:r>
            <a:r>
              <a:rPr lang="ko-KR" altLang="en-US" dirty="0"/>
              <a:t>개인키와 </a:t>
            </a:r>
            <a:r>
              <a:rPr lang="en-US" altLang="ko-KR" dirty="0"/>
              <a:t>SSL </a:t>
            </a:r>
            <a:r>
              <a:rPr lang="ko-KR" altLang="en-US" dirty="0"/>
              <a:t>인증서를 생성합니다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가시화 모듈은 새로운 </a:t>
            </a:r>
            <a:r>
              <a:rPr lang="en-US" altLang="ko-KR" dirty="0"/>
              <a:t>SSL </a:t>
            </a:r>
            <a:r>
              <a:rPr lang="ko-KR" altLang="en-US" dirty="0"/>
              <a:t>인증서에 주체 이름과 주체 대체 이름을 입력하고 </a:t>
            </a:r>
            <a:r>
              <a:rPr lang="en-US" altLang="ko-KR" dirty="0"/>
              <a:t>CA </a:t>
            </a:r>
            <a:r>
              <a:rPr lang="ko-KR" altLang="en-US" dirty="0"/>
              <a:t>개인키로 새로운 </a:t>
            </a:r>
            <a:r>
              <a:rPr lang="en-US" altLang="ko-KR" dirty="0"/>
              <a:t>SSL </a:t>
            </a:r>
            <a:r>
              <a:rPr lang="ko-KR" altLang="en-US" dirty="0"/>
              <a:t>인증서에 전자서명을 합니다</a:t>
            </a:r>
            <a:r>
              <a:rPr lang="en-US" altLang="ko-KR" dirty="0"/>
              <a:t>. </a:t>
            </a:r>
            <a:r>
              <a:rPr lang="ko-KR" altLang="en-US" dirty="0"/>
              <a:t>그리고 클라이언트는 가시화 모듈과 </a:t>
            </a:r>
            <a:r>
              <a:rPr lang="en-US" altLang="ko-KR" dirty="0"/>
              <a:t>SSL </a:t>
            </a:r>
            <a:r>
              <a:rPr lang="ko-KR" altLang="en-US" dirty="0"/>
              <a:t>암호 협상을 수행하며 수신한 </a:t>
            </a:r>
            <a:r>
              <a:rPr lang="en-US" altLang="ko-KR" dirty="0"/>
              <a:t>SSL </a:t>
            </a:r>
            <a:r>
              <a:rPr lang="ko-KR" altLang="en-US" dirty="0"/>
              <a:t>인증서는</a:t>
            </a:r>
            <a:endParaRPr lang="en-US" altLang="ko-KR" dirty="0"/>
          </a:p>
          <a:p>
            <a:r>
              <a:rPr lang="ko-KR" altLang="en-US" dirty="0"/>
              <a:t>클라이언트에 등록된 신뢰할 수 있는 루트 인증기관의 전자 서명이 검증되어 서버 인증을 통과하게 됩니다</a:t>
            </a:r>
            <a:r>
              <a:rPr lang="en-US" altLang="ko-KR" dirty="0"/>
              <a:t>. </a:t>
            </a:r>
            <a:r>
              <a:rPr lang="ko-KR" altLang="en-US" dirty="0"/>
              <a:t>이후 클라이언트와 가시화 모듈의 통신에 사용할 대칭키를 생성합니다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758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시점부터 클라이언트</a:t>
            </a:r>
            <a:r>
              <a:rPr lang="en-US" altLang="ko-KR" dirty="0"/>
              <a:t>-</a:t>
            </a:r>
            <a:r>
              <a:rPr lang="ko-KR" altLang="en-US" dirty="0"/>
              <a:t>가시화 모듈</a:t>
            </a:r>
            <a:r>
              <a:rPr lang="en-US" altLang="ko-KR" dirty="0"/>
              <a:t>-</a:t>
            </a:r>
            <a:r>
              <a:rPr lang="ko-KR" altLang="en-US" dirty="0"/>
              <a:t>서버는 </a:t>
            </a:r>
            <a:r>
              <a:rPr lang="en-US" altLang="ko-KR" dirty="0"/>
              <a:t>SSL</a:t>
            </a:r>
            <a:r>
              <a:rPr lang="ko-KR" altLang="en-US" dirty="0"/>
              <a:t>로 연결되어 트래픽을 암호화하여 전송합니다</a:t>
            </a:r>
            <a:r>
              <a:rPr lang="en-US" altLang="ko-KR" dirty="0"/>
              <a:t>. </a:t>
            </a:r>
            <a:r>
              <a:rPr lang="ko-KR" altLang="en-US" dirty="0"/>
              <a:t>클라이언트의 요청 트래픽을 서버로 전송할 때</a:t>
            </a:r>
            <a:r>
              <a:rPr lang="en-US" altLang="ko-KR" dirty="0"/>
              <a:t>, </a:t>
            </a:r>
            <a:r>
              <a:rPr lang="ko-KR" altLang="en-US" dirty="0"/>
              <a:t>암호화된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과정은 그림</a:t>
            </a:r>
            <a:r>
              <a:rPr lang="en-US" altLang="ko-KR" dirty="0"/>
              <a:t>11</a:t>
            </a:r>
            <a:r>
              <a:rPr lang="ko-KR" altLang="en-US" dirty="0"/>
              <a:t>과 같이 절차를 갖습니다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클라이언트는 요청 트래픽을 암호화하여 가시화 모듈에 전송합니다</a:t>
            </a:r>
            <a:r>
              <a:rPr lang="en-US" altLang="ko-KR" dirty="0"/>
              <a:t>. </a:t>
            </a:r>
            <a:r>
              <a:rPr lang="ko-KR" altLang="en-US" dirty="0"/>
              <a:t>가시화 모듈은 암호화된 트래픽을 수신하고</a:t>
            </a:r>
            <a:r>
              <a:rPr lang="en-US" altLang="ko-KR" dirty="0"/>
              <a:t>, </a:t>
            </a:r>
            <a:r>
              <a:rPr lang="ko-KR" altLang="en-US" dirty="0"/>
              <a:t>클라이언트와 생성한 대칭 키를 이용하여 암호화된 요청을 </a:t>
            </a:r>
            <a:r>
              <a:rPr lang="ko-KR" altLang="en-US" dirty="0" err="1"/>
              <a:t>복호화합니다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ko-KR" altLang="en-US" dirty="0" err="1"/>
              <a:t>복호화된</a:t>
            </a:r>
            <a:r>
              <a:rPr lang="ko-KR" altLang="en-US" dirty="0"/>
              <a:t> </a:t>
            </a:r>
            <a:r>
              <a:rPr lang="ko-KR" altLang="en-US" dirty="0" err="1"/>
              <a:t>평문</a:t>
            </a:r>
            <a:r>
              <a:rPr lang="ko-KR" altLang="en-US" dirty="0"/>
              <a:t> 트래픽을 얻고</a:t>
            </a:r>
            <a:r>
              <a:rPr lang="en-US" altLang="ko-KR" dirty="0"/>
              <a:t>, </a:t>
            </a:r>
            <a:r>
              <a:rPr lang="ko-KR" altLang="en-US" dirty="0"/>
              <a:t>서버와 생성한 대칭 키를 이용하여 </a:t>
            </a:r>
            <a:r>
              <a:rPr lang="ko-KR" altLang="en-US" dirty="0" err="1"/>
              <a:t>평문</a:t>
            </a:r>
            <a:r>
              <a:rPr lang="ko-KR" altLang="en-US" dirty="0"/>
              <a:t> 트래픽을 암호화합니다</a:t>
            </a:r>
            <a:r>
              <a:rPr lang="en-US" altLang="ko-KR" dirty="0"/>
              <a:t>. </a:t>
            </a:r>
            <a:r>
              <a:rPr lang="ko-KR" altLang="en-US" dirty="0"/>
              <a:t>그리고 새로운 암호화 트래픽을 서버에 전송합니다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암호화된 트래픽을 수신한 서버는 응답 트래픽을 암호화하여 전송합니다</a:t>
            </a:r>
            <a:r>
              <a:rPr lang="en-US" altLang="ko-KR" dirty="0"/>
              <a:t>. </a:t>
            </a:r>
            <a:r>
              <a:rPr lang="ko-KR" altLang="en-US" dirty="0"/>
              <a:t>서버가 응답 트래픽을 클라이언트로 전송할 때</a:t>
            </a:r>
            <a:r>
              <a:rPr lang="en-US" altLang="ko-KR" dirty="0"/>
              <a:t>, </a:t>
            </a:r>
            <a:r>
              <a:rPr lang="ko-KR" altLang="en-US" dirty="0"/>
              <a:t>암호화된 트래픽의 </a:t>
            </a:r>
            <a:r>
              <a:rPr lang="ko-KR" altLang="en-US" dirty="0" err="1"/>
              <a:t>복호화되는</a:t>
            </a:r>
            <a:r>
              <a:rPr lang="ko-KR" altLang="en-US" dirty="0"/>
              <a:t> 과정은 그림</a:t>
            </a:r>
            <a:r>
              <a:rPr lang="en-US" altLang="ko-KR" dirty="0"/>
              <a:t>12</a:t>
            </a:r>
            <a:r>
              <a:rPr lang="ko-KR" altLang="en-US" dirty="0"/>
              <a:t>와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서버는 응답 트래픽을 암호화하여 가시화 모듈에 전송하고</a:t>
            </a:r>
            <a:r>
              <a:rPr lang="en-US" altLang="ko-KR" dirty="0"/>
              <a:t>, </a:t>
            </a:r>
            <a:r>
              <a:rPr lang="ko-KR" altLang="en-US" dirty="0"/>
              <a:t>가시화 모듈은 암호화된 트래픽을 수신합니다</a:t>
            </a:r>
            <a:r>
              <a:rPr lang="en-US" altLang="ko-KR" dirty="0"/>
              <a:t>. </a:t>
            </a:r>
            <a:r>
              <a:rPr lang="ko-KR" altLang="en-US" dirty="0"/>
              <a:t>그리고 서버와 생성한 대칭 키를 이용하여 암호화된 응답 트래픽을 해독합니다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가시화 모듈은 </a:t>
            </a:r>
            <a:r>
              <a:rPr lang="ko-KR" altLang="en-US" dirty="0" err="1"/>
              <a:t>복호화된</a:t>
            </a:r>
            <a:r>
              <a:rPr lang="ko-KR" altLang="en-US" dirty="0"/>
              <a:t> </a:t>
            </a:r>
            <a:r>
              <a:rPr lang="ko-KR" altLang="en-US" dirty="0" err="1"/>
              <a:t>평문</a:t>
            </a:r>
            <a:r>
              <a:rPr lang="ko-KR" altLang="en-US" dirty="0"/>
              <a:t> 트래픽을 얻고</a:t>
            </a:r>
            <a:r>
              <a:rPr lang="en-US" altLang="ko-KR" dirty="0"/>
              <a:t>, </a:t>
            </a:r>
            <a:r>
              <a:rPr lang="ko-KR" altLang="en-US" dirty="0"/>
              <a:t>클라이언트와 생성한 대칭 키를 이용하여 </a:t>
            </a:r>
            <a:r>
              <a:rPr lang="ko-KR" altLang="en-US" dirty="0" err="1"/>
              <a:t>평문</a:t>
            </a:r>
            <a:r>
              <a:rPr lang="ko-KR" altLang="en-US" dirty="0"/>
              <a:t> 트래픽을 암호화합니다</a:t>
            </a:r>
            <a:r>
              <a:rPr lang="en-US" altLang="ko-KR" dirty="0"/>
              <a:t>. </a:t>
            </a:r>
            <a:r>
              <a:rPr lang="ko-KR" altLang="en-US" dirty="0"/>
              <a:t>그리고 새로운 암호화 트래픽을 클라이언트에 전송합니다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3084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클라이언트 환경에서 시험 환경은 그림</a:t>
            </a:r>
            <a:r>
              <a:rPr lang="en-US" altLang="ko-KR" dirty="0"/>
              <a:t>13</a:t>
            </a:r>
            <a:r>
              <a:rPr lang="ko-KR" altLang="en-US" dirty="0"/>
              <a:t>과 같이 구성하였습니다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응용 프로토콜에 따른 프로그램 사용은 표</a:t>
            </a:r>
            <a:r>
              <a:rPr lang="en-US" altLang="ko-KR" dirty="0"/>
              <a:t>2</a:t>
            </a:r>
            <a:r>
              <a:rPr lang="ko-KR" altLang="en-US" dirty="0"/>
              <a:t>와 같고</a:t>
            </a:r>
            <a:r>
              <a:rPr lang="en-US" altLang="ko-KR" dirty="0"/>
              <a:t>, </a:t>
            </a:r>
            <a:r>
              <a:rPr lang="ko-KR" altLang="en-US" dirty="0"/>
              <a:t>제안 서비스의 상세정보는 표</a:t>
            </a:r>
            <a:r>
              <a:rPr lang="en-US" altLang="ko-KR" dirty="0"/>
              <a:t>3</a:t>
            </a:r>
            <a:r>
              <a:rPr lang="ko-KR" altLang="en-US" dirty="0"/>
              <a:t>을 보면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시험 순서는 먼저 클라이언트에 제안한 서비스를 실행하여 감시 모듈과 가시화 모듈을 적용합니다</a:t>
            </a:r>
            <a:r>
              <a:rPr lang="en-US" altLang="ko-KR" dirty="0"/>
              <a:t>. </a:t>
            </a:r>
            <a:r>
              <a:rPr lang="ko-KR" altLang="en-US" dirty="0"/>
              <a:t>그리고 클라이언트에서 각각 프로그램을 실행하여 보안 소켓 레이어가 적용된 서버에 접속합니다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접속한 서버에서 메일을 발송하거나 로그인을 수행하여 가시화 모듈에서 </a:t>
            </a:r>
            <a:r>
              <a:rPr lang="ko-KR" altLang="en-US" dirty="0" err="1"/>
              <a:t>평문</a:t>
            </a:r>
            <a:r>
              <a:rPr lang="ko-KR" altLang="en-US" dirty="0"/>
              <a:t> 트래픽을 파일로 저장합니다</a:t>
            </a:r>
            <a:r>
              <a:rPr lang="en-US" altLang="ko-KR" dirty="0"/>
              <a:t>. </a:t>
            </a:r>
            <a:r>
              <a:rPr lang="ko-KR" altLang="en-US" dirty="0"/>
              <a:t>마지막으로 저장된 파일을 메일의 내용을 확인하거나 로그인 과정의 패스워드를 확인합니다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9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3023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운영체제에서 지원하는 리소스 모니터를 사용하여 그림</a:t>
            </a:r>
            <a:r>
              <a:rPr lang="en-US" altLang="ko-KR" dirty="0"/>
              <a:t>14</a:t>
            </a:r>
            <a:r>
              <a:rPr lang="ko-KR" altLang="en-US" dirty="0"/>
              <a:t>와 같이 제안 서비스의 실행과 수신포트를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</a:t>
            </a:r>
            <a:r>
              <a:rPr lang="en-US" altLang="ko-KR" dirty="0"/>
              <a:t>15</a:t>
            </a:r>
            <a:r>
              <a:rPr lang="ko-KR" altLang="en-US" dirty="0"/>
              <a:t>는 인증서관리콘솔을 통하여 가시화 모듈이 생성한 </a:t>
            </a:r>
            <a:r>
              <a:rPr lang="en-US" altLang="ko-KR" dirty="0"/>
              <a:t>ca </a:t>
            </a:r>
            <a:r>
              <a:rPr lang="ko-KR" altLang="en-US" dirty="0"/>
              <a:t>인증서를 신뢰할 수 있는 루트 인증기관에 등록한 것을 확인할 수 있고</a:t>
            </a:r>
            <a:r>
              <a:rPr lang="en-US" altLang="ko-KR" dirty="0"/>
              <a:t>, </a:t>
            </a:r>
            <a:r>
              <a:rPr lang="ko-KR" altLang="en-US" dirty="0"/>
              <a:t>그림</a:t>
            </a:r>
            <a:r>
              <a:rPr lang="en-US" altLang="ko-KR" dirty="0"/>
              <a:t>16</a:t>
            </a:r>
            <a:r>
              <a:rPr lang="ko-KR" altLang="en-US" dirty="0"/>
              <a:t>은 프록시를 설정하지 않은 크롬에서 사이트에 연결했을 때 감시 모듈에</a:t>
            </a:r>
            <a:endParaRPr lang="en-US" altLang="ko-KR" dirty="0"/>
          </a:p>
          <a:p>
            <a:r>
              <a:rPr lang="ko-KR" altLang="en-US" dirty="0"/>
              <a:t>의해서 목적지가 서비스의 수신 </a:t>
            </a:r>
            <a:r>
              <a:rPr lang="en-US" altLang="ko-KR" dirty="0" err="1"/>
              <a:t>ip</a:t>
            </a:r>
            <a:r>
              <a:rPr lang="ko-KR" altLang="en-US" dirty="0"/>
              <a:t>와 포트로 수정되고 가시화 모듈이 원래의 목적지로 연결한 것을 확인할 수 있습니다</a:t>
            </a:r>
            <a:r>
              <a:rPr lang="en-US" altLang="ko-KR" dirty="0"/>
              <a:t>. </a:t>
            </a:r>
            <a:r>
              <a:rPr lang="ko-KR" altLang="en-US" dirty="0"/>
              <a:t>그림</a:t>
            </a:r>
            <a:r>
              <a:rPr lang="en-US" altLang="ko-KR" dirty="0"/>
              <a:t>18</a:t>
            </a:r>
            <a:r>
              <a:rPr lang="ko-KR" altLang="en-US" dirty="0"/>
              <a:t>은 인터넷 익스플로러로 발송한 메일의 트래픽을 </a:t>
            </a:r>
            <a:r>
              <a:rPr lang="ko-KR" altLang="en-US" dirty="0" err="1"/>
              <a:t>복호화하여</a:t>
            </a:r>
            <a:r>
              <a:rPr lang="ko-KR" altLang="en-US" dirty="0"/>
              <a:t> 파일로 저장한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파일을 통해 제목</a:t>
            </a:r>
            <a:r>
              <a:rPr lang="en-US" altLang="ko-KR" dirty="0"/>
              <a:t>, </a:t>
            </a:r>
            <a:r>
              <a:rPr lang="ko-KR" altLang="en-US" dirty="0"/>
              <a:t>본문</a:t>
            </a:r>
            <a:r>
              <a:rPr lang="en-US" altLang="ko-KR" dirty="0"/>
              <a:t>, </a:t>
            </a:r>
            <a:r>
              <a:rPr lang="ko-KR" altLang="en-US" dirty="0" err="1"/>
              <a:t>받는사람</a:t>
            </a:r>
            <a:r>
              <a:rPr lang="en-US" altLang="ko-KR" dirty="0"/>
              <a:t>, </a:t>
            </a:r>
            <a:r>
              <a:rPr lang="ko-KR" altLang="en-US" dirty="0"/>
              <a:t>참조</a:t>
            </a:r>
            <a:r>
              <a:rPr lang="en-US" altLang="ko-KR" dirty="0"/>
              <a:t>, </a:t>
            </a:r>
            <a:r>
              <a:rPr lang="ko-KR" altLang="en-US" dirty="0" err="1"/>
              <a:t>숨은참조</a:t>
            </a:r>
            <a:r>
              <a:rPr lang="en-US" altLang="ko-KR" dirty="0"/>
              <a:t>, </a:t>
            </a:r>
            <a:r>
              <a:rPr lang="ko-KR" altLang="en-US" dirty="0"/>
              <a:t>보내는 사람의 내용이 </a:t>
            </a:r>
            <a:r>
              <a:rPr lang="en-US" altLang="ko-KR" dirty="0"/>
              <a:t>JSON(</a:t>
            </a:r>
            <a:r>
              <a:rPr lang="en-US" altLang="ko-KR" dirty="0" err="1"/>
              <a:t>javascript</a:t>
            </a:r>
            <a:r>
              <a:rPr lang="en-US" altLang="ko-KR" dirty="0"/>
              <a:t> object notation) </a:t>
            </a:r>
            <a:r>
              <a:rPr lang="ko-KR" altLang="en-US" dirty="0"/>
              <a:t>형태로 전송됨을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</a:t>
            </a:r>
            <a:r>
              <a:rPr lang="en-US" altLang="ko-KR" dirty="0"/>
              <a:t>20</a:t>
            </a:r>
            <a:r>
              <a:rPr lang="ko-KR" altLang="en-US" dirty="0"/>
              <a:t>은 </a:t>
            </a:r>
            <a:r>
              <a:rPr lang="en-US" altLang="ko-KR" dirty="0"/>
              <a:t>outlook</a:t>
            </a:r>
            <a:r>
              <a:rPr lang="ko-KR" altLang="en-US" dirty="0"/>
              <a:t>으로 발송한 메일의 트래픽을 </a:t>
            </a:r>
            <a:r>
              <a:rPr lang="ko-KR" altLang="en-US" dirty="0" err="1"/>
              <a:t>복호화하여</a:t>
            </a:r>
            <a:r>
              <a:rPr lang="ko-KR" altLang="en-US" dirty="0"/>
              <a:t> 파일로 저장한 것으로</a:t>
            </a:r>
            <a:r>
              <a:rPr lang="en-US" altLang="ko-KR" dirty="0"/>
              <a:t>, </a:t>
            </a:r>
            <a:r>
              <a:rPr lang="ko-KR" altLang="en-US" dirty="0"/>
              <a:t>파일을 통해 받는 사람</a:t>
            </a:r>
            <a:r>
              <a:rPr lang="en-US" altLang="ko-KR" dirty="0"/>
              <a:t>, </a:t>
            </a:r>
            <a:r>
              <a:rPr lang="ko-KR" altLang="en-US" dirty="0"/>
              <a:t>참조</a:t>
            </a:r>
            <a:r>
              <a:rPr lang="en-US" altLang="ko-KR" dirty="0"/>
              <a:t>, </a:t>
            </a:r>
            <a:r>
              <a:rPr lang="ko-KR" altLang="en-US" dirty="0"/>
              <a:t>제목 내용이 </a:t>
            </a:r>
            <a:r>
              <a:rPr lang="en-US" altLang="ko-KR" dirty="0"/>
              <a:t>SMTP</a:t>
            </a:r>
            <a:r>
              <a:rPr lang="ko-KR" altLang="en-US" dirty="0"/>
              <a:t>헤더에 포함됨을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</a:t>
            </a:r>
            <a:r>
              <a:rPr lang="en-US" altLang="ko-KR" dirty="0"/>
              <a:t>21</a:t>
            </a:r>
            <a:r>
              <a:rPr lang="ko-KR" altLang="en-US" dirty="0"/>
              <a:t>은 </a:t>
            </a:r>
            <a:r>
              <a:rPr lang="ko-KR" altLang="en-US" dirty="0" err="1"/>
              <a:t>파일질라의</a:t>
            </a:r>
            <a:r>
              <a:rPr lang="ko-KR" altLang="en-US" dirty="0"/>
              <a:t> </a:t>
            </a:r>
            <a:r>
              <a:rPr lang="en-US" altLang="ko-KR" dirty="0"/>
              <a:t>FTPS</a:t>
            </a:r>
            <a:r>
              <a:rPr lang="ko-KR" altLang="en-US" dirty="0"/>
              <a:t>로그인 트래픽을 </a:t>
            </a:r>
            <a:r>
              <a:rPr lang="ko-KR" altLang="en-US" dirty="0" err="1"/>
              <a:t>복호화하여</a:t>
            </a:r>
            <a:r>
              <a:rPr lang="ko-KR" altLang="en-US" dirty="0"/>
              <a:t> 파일로 저장하였습니다</a:t>
            </a:r>
            <a:r>
              <a:rPr lang="en-US" altLang="ko-KR" dirty="0"/>
              <a:t>. </a:t>
            </a:r>
            <a:r>
              <a:rPr lang="ko-KR" altLang="en-US" dirty="0"/>
              <a:t>파일을 통해 계정과 암호를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제안한 서비스는 브라우저 외에도 프록시 설정을 지원하지 않는 프로그램의 암호화 트래픽을 복호화로 수행하여 기존 프록시 서버를 이용한 암호화 트래픽 복호화 방법의 한계점을 개선하였습니다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제안 서비스는 클라이언트마다 독립적으로 동작하므로 분산 시스템의 특징을 갖습니다</a:t>
            </a:r>
            <a:r>
              <a:rPr lang="en-US" altLang="ko-KR" dirty="0"/>
              <a:t>. </a:t>
            </a:r>
            <a:r>
              <a:rPr lang="ko-KR" altLang="en-US" dirty="0"/>
              <a:t>따라서 중앙집중 형식인 가시성 장비를 적용하기 어려운 네트워크 연결 속도가 느리거나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여러 네트워크로 분산된 환경에 적용하기 용이합니다</a:t>
            </a:r>
            <a:r>
              <a:rPr lang="en-US" altLang="ko-KR" dirty="0"/>
              <a:t>. </a:t>
            </a:r>
            <a:r>
              <a:rPr lang="ko-KR" altLang="en-US" dirty="0"/>
              <a:t>가시화 서비스는 </a:t>
            </a:r>
            <a:r>
              <a:rPr lang="ko-KR" altLang="en-US" dirty="0" err="1"/>
              <a:t>복호화된</a:t>
            </a:r>
            <a:r>
              <a:rPr lang="ko-KR" altLang="en-US" dirty="0"/>
              <a:t> 트래픽을 다시 암호화하여 재전송하는 방법을 사용하여 시간적 지연이 발생하였고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이를 </a:t>
            </a:r>
            <a:r>
              <a:rPr lang="ko-KR" altLang="en-US" dirty="0" err="1"/>
              <a:t>수치화하여</a:t>
            </a:r>
            <a:r>
              <a:rPr lang="ko-KR" altLang="en-US" dirty="0"/>
              <a:t> 측정하기에는 네트워크 트래픽 </a:t>
            </a:r>
            <a:r>
              <a:rPr lang="ko-KR" altLang="en-US" dirty="0" err="1"/>
              <a:t>전송량이</a:t>
            </a:r>
            <a:r>
              <a:rPr lang="ko-KR" altLang="en-US" dirty="0"/>
              <a:t> 항상 일정하지 않았습니다</a:t>
            </a:r>
            <a:r>
              <a:rPr lang="en-US" altLang="ko-KR" dirty="0"/>
              <a:t>. </a:t>
            </a:r>
            <a:r>
              <a:rPr lang="ko-KR" altLang="en-US" dirty="0"/>
              <a:t>따라서 측정 방법을 구체화하기에는 어려움이 있었습니다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75197-EF76-48B8-96B8-921BFA77342C}" type="slidenum">
              <a:rPr lang="en-US" altLang="ko-KR" noProof="0" smtClean="0"/>
              <a:pPr/>
              <a:t>10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979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18938-5127-48A7-ADEF-D7331CE3B950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F691F6-DFD4-495C-9464-E0A8BC8F3435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A9843-C397-4C77-A926-B3EB33000078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3D6FF6-8A55-4513-9B8C-EA23816299A7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A61B5-C08F-4E21-84BD-F0A1B2E2EA9D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1038AB-1806-46B7-BA1C-7F2E76DF4C3D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915F4-39BC-4131-9666-D2A49555ABB7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83BF251-AEA9-41C4-BB30-20BBEEEF1165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8B8B15FF-F4B9-402C-900A-C1405E9D73C3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58107BD-446F-4DE6-868D-15D2DA23EB43}" type="datetime1">
              <a:rPr lang="ko-KR" altLang="en-US" noProof="0" smtClean="0"/>
              <a:t>2022-10-23</a:t>
            </a:fld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A98EE3D-8CD1-4C3F-BD1C-C98C9596463C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38404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56692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74980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932688" indent="-182880" algn="l" defTabSz="914400" rtl="0" eaLnBrk="1" latinLnBrk="1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" name="그림 3" descr="연필이 위에 놓여진 종이 한 장의 클로즈업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/>
          </a:bodyPr>
          <a:lstStyle/>
          <a:p>
            <a:r>
              <a:rPr lang="ko-KR" altLang="en-US" sz="3500" dirty="0">
                <a:solidFill>
                  <a:schemeClr val="tx1"/>
                </a:solidFill>
                <a:latin typeface="+mj-ea"/>
              </a:rPr>
              <a:t>클라이언트</a:t>
            </a:r>
            <a:br>
              <a:rPr lang="en-US" altLang="ko-KR" sz="3500" dirty="0">
                <a:solidFill>
                  <a:schemeClr val="tx1"/>
                </a:solidFill>
                <a:latin typeface="+mj-ea"/>
              </a:rPr>
            </a:br>
            <a:r>
              <a:rPr lang="ko-KR" altLang="en-US" sz="3500" dirty="0">
                <a:solidFill>
                  <a:schemeClr val="tx1"/>
                </a:solidFill>
                <a:latin typeface="+mj-ea"/>
              </a:rPr>
              <a:t>환경에서 보안 소켓 레이어</a:t>
            </a:r>
            <a:r>
              <a:rPr lang="en-US" altLang="ko-KR" sz="3500" dirty="0">
                <a:solidFill>
                  <a:schemeClr val="tx1"/>
                </a:solidFill>
                <a:latin typeface="+mj-ea"/>
              </a:rPr>
              <a:t>(SSL)</a:t>
            </a:r>
            <a:r>
              <a:rPr lang="ko-KR" altLang="en-US" sz="3500" dirty="0">
                <a:solidFill>
                  <a:schemeClr val="tx1"/>
                </a:solidFill>
                <a:latin typeface="+mj-ea"/>
              </a:rPr>
              <a:t>의 트래픽 복호화</a:t>
            </a:r>
            <a:endParaRPr lang="en-US" altLang="ko-KR" sz="35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ko-KR" altLang="en-US" sz="1600" dirty="0">
                <a:latin typeface="+mj-ea"/>
                <a:ea typeface="+mj-ea"/>
              </a:rPr>
              <a:t>손지민</a:t>
            </a:r>
            <a:endParaRPr lang="en-US" altLang="ko-KR" sz="1600" dirty="0">
              <a:latin typeface="+mj-ea"/>
              <a:ea typeface="+mj-ea"/>
            </a:endParaRPr>
          </a:p>
        </p:txBody>
      </p:sp>
      <p:cxnSp>
        <p:nvCxnSpPr>
          <p:cNvPr id="37" name="직선 연결선(S)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B0AB6-C5D9-520F-6675-4E51AFEA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D6F86-D368-9D8E-C6DD-957E474A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성능 평가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65A6621-7BF1-3C5B-9ACD-616B9827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8" y="2504945"/>
            <a:ext cx="3839111" cy="19052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AFD483A-787E-7E24-8950-14805DF7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8" y="4598611"/>
            <a:ext cx="3848637" cy="19433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5063834-7E93-848F-7FA6-5B49E9E2F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491" y="2466840"/>
            <a:ext cx="3810532" cy="192431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E0BA4DC-BC1F-9CBD-C872-90976A4C9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491" y="4576535"/>
            <a:ext cx="3848637" cy="16290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51BB9E1-9661-831E-B541-F7D490D39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535" y="2466840"/>
            <a:ext cx="3810532" cy="16480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A7DD8E-82DE-A8C7-59F5-DCDBF1685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535" y="4473534"/>
            <a:ext cx="381053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7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E1D251-82EB-45D7-B58A-EFDC0E79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CCEE02-1527-49F8-EEC8-B78088B1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4631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API Hooking</a:t>
            </a:r>
            <a:r>
              <a:rPr lang="ko-KR" altLang="en-US" dirty="0"/>
              <a:t>을 사용한 감시 모듈과 </a:t>
            </a:r>
            <a:r>
              <a:rPr lang="en-US" altLang="ko-KR" dirty="0"/>
              <a:t>OpenSSL </a:t>
            </a:r>
            <a:r>
              <a:rPr lang="ko-KR" altLang="en-US" dirty="0"/>
              <a:t>라이브러리를 활용한 </a:t>
            </a:r>
            <a:r>
              <a:rPr lang="en-US" altLang="ko-KR" dirty="0"/>
              <a:t>2</a:t>
            </a:r>
            <a:r>
              <a:rPr lang="ko-KR" altLang="en-US" dirty="0"/>
              <a:t>가지 모듈로 구성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</a:t>
            </a:r>
            <a:r>
              <a:rPr lang="ko-KR" altLang="en-US" dirty="0"/>
              <a:t>에서 기존의 </a:t>
            </a:r>
            <a:r>
              <a:rPr lang="en-US" altLang="ko-KR" dirty="0"/>
              <a:t>Proxy server</a:t>
            </a:r>
            <a:r>
              <a:rPr lang="ko-KR" altLang="en-US" dirty="0"/>
              <a:t>의 복호화 방법에는 지원하지 않는 실행 프로그램을 대상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</a:t>
            </a:r>
            <a:r>
              <a:rPr lang="ko-KR" altLang="en-US" dirty="0" err="1"/>
              <a:t>으로</a:t>
            </a:r>
            <a:r>
              <a:rPr lang="ko-KR" altLang="en-US" dirty="0"/>
              <a:t> 암호화 트래픽 복호화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→ </a:t>
            </a:r>
            <a:r>
              <a:rPr lang="ko-KR" altLang="en-US" dirty="0"/>
              <a:t>분산된 </a:t>
            </a:r>
            <a:r>
              <a:rPr lang="en-US" altLang="ko-KR" dirty="0"/>
              <a:t>Network </a:t>
            </a:r>
            <a:r>
              <a:rPr lang="ko-KR" altLang="en-US" dirty="0"/>
              <a:t>환경에 적용이 용이함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 성능적 측면에서 발생한 시간적 지연에 대한 측정 방법 구체화 및 시간적 지연 최소화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높은 성능으로 암호화 트래픽 </a:t>
            </a:r>
            <a:r>
              <a:rPr lang="ko-KR" altLang="en-US" dirty="0" err="1"/>
              <a:t>복호화할</a:t>
            </a:r>
            <a:r>
              <a:rPr lang="ko-KR" altLang="en-US" dirty="0"/>
              <a:t> 수 있는 연구 필요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기존의 보안프로그램의 미흡한 암호화 트래픽 통제 기능의 기반이 되는 방법을 제안함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으로써</a:t>
            </a:r>
            <a:r>
              <a:rPr lang="en-US" altLang="ko-KR" dirty="0"/>
              <a:t>, </a:t>
            </a:r>
            <a:r>
              <a:rPr lang="ko-KR" altLang="en-US" dirty="0"/>
              <a:t>더욱 안전한 보안기능 제공할 수 있는 효과를 줌</a:t>
            </a:r>
          </a:p>
        </p:txBody>
      </p:sp>
    </p:spTree>
    <p:extLst>
      <p:ext uri="{BB962C8B-B14F-4D97-AF65-F5344CB8AC3E}">
        <p14:creationId xmlns:p14="http://schemas.microsoft.com/office/powerpoint/2010/main" val="19834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E1D251-82EB-45D7-B58A-EFDC0E79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ko-KR" altLang="en-US" dirty="0"/>
              <a:t>감사합니다</a:t>
            </a:r>
          </a:p>
        </p:txBody>
      </p:sp>
      <p:pic>
        <p:nvPicPr>
          <p:cNvPr id="7" name="그림 개체 틀 6" descr="고양이, 하얀색, 실내, 포유류이(가) 표시된 사진&#10;&#10;자동 생성된 설명">
            <a:extLst>
              <a:ext uri="{FF2B5EF4-FFF2-40B4-BE49-F238E27FC236}">
                <a16:creationId xmlns:a16="http://schemas.microsoft.com/office/drawing/2014/main" id="{35319EEC-8679-4C28-AD8B-A1C6D13CB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51" r="13052" b="1"/>
          <a:stretch/>
        </p:blipFill>
        <p:spPr>
          <a:xfrm>
            <a:off x="5458984" y="812799"/>
            <a:ext cx="5928344" cy="5294757"/>
          </a:xfrm>
          <a:noFill/>
        </p:spPr>
      </p:pic>
    </p:spTree>
    <p:extLst>
      <p:ext uri="{BB962C8B-B14F-4D97-AF65-F5344CB8AC3E}">
        <p14:creationId xmlns:p14="http://schemas.microsoft.com/office/powerpoint/2010/main" val="54073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6240217-708C-62F2-5506-A24A41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47F15FA-EFB9-A66E-738A-C8308E94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Motivation</a:t>
            </a:r>
          </a:p>
          <a:p>
            <a:r>
              <a:rPr lang="en-US" altLang="ko-KR" dirty="0"/>
              <a:t>2. Problem &amp; Related work</a:t>
            </a:r>
          </a:p>
          <a:p>
            <a:r>
              <a:rPr lang="en-US" altLang="ko-KR" dirty="0"/>
              <a:t>3. Method</a:t>
            </a:r>
          </a:p>
          <a:p>
            <a:r>
              <a:rPr lang="en-US" altLang="ko-KR" dirty="0"/>
              <a:t>4. Evaluation</a:t>
            </a:r>
          </a:p>
          <a:p>
            <a:r>
              <a:rPr lang="en-US" altLang="ko-KR" dirty="0"/>
              <a:t>5. Contribution</a:t>
            </a:r>
          </a:p>
          <a:p>
            <a:r>
              <a:rPr lang="en-US" altLang="ko-KR" dirty="0"/>
              <a:t>6. Future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4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98D0D2-1512-7AFF-D6D7-682971D7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3CF838-86A3-4509-705D-7E0B8ED2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1750" dirty="0"/>
              <a:t> SSL</a:t>
            </a:r>
            <a:r>
              <a:rPr lang="ko-KR" altLang="en-US" sz="1750" dirty="0"/>
              <a:t>을 악용한 보안 위협 존재</a:t>
            </a:r>
            <a:endParaRPr lang="en-US" altLang="ko-KR" sz="1750" dirty="0"/>
          </a:p>
          <a:p>
            <a:pPr marL="0" indent="0">
              <a:buNone/>
            </a:pPr>
            <a:endParaRPr lang="en-US" altLang="ko-KR" sz="17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750" dirty="0"/>
              <a:t> </a:t>
            </a:r>
            <a:r>
              <a:rPr lang="ko-KR" altLang="en-US" sz="1750" dirty="0"/>
              <a:t>기존에 </a:t>
            </a:r>
            <a:r>
              <a:rPr lang="en-US" altLang="ko-KR" sz="1750" dirty="0"/>
              <a:t>Proxy server</a:t>
            </a:r>
            <a:r>
              <a:rPr lang="ko-KR" altLang="en-US" sz="1750" dirty="0"/>
              <a:t>와 </a:t>
            </a:r>
            <a:r>
              <a:rPr lang="en-US" altLang="ko-KR" sz="1750" dirty="0"/>
              <a:t>Visualization(</a:t>
            </a:r>
            <a:r>
              <a:rPr lang="ko-KR" altLang="en-US" sz="1750" dirty="0"/>
              <a:t>가시화</a:t>
            </a:r>
            <a:r>
              <a:rPr lang="en-US" altLang="ko-KR" sz="1750" dirty="0"/>
              <a:t>/</a:t>
            </a:r>
            <a:r>
              <a:rPr lang="ko-KR" altLang="en-US" sz="1750" dirty="0"/>
              <a:t>시각화</a:t>
            </a:r>
            <a:r>
              <a:rPr lang="en-US" altLang="ko-KR" sz="1750" dirty="0"/>
              <a:t>) </a:t>
            </a:r>
            <a:r>
              <a:rPr lang="ko-KR" altLang="en-US" sz="1750" dirty="0"/>
              <a:t>장비를 활용해 암호화된 트래픽 복호화</a:t>
            </a:r>
            <a:endParaRPr lang="en-US" altLang="ko-KR" sz="1750" dirty="0"/>
          </a:p>
          <a:p>
            <a:pPr marL="0" indent="0">
              <a:buNone/>
            </a:pPr>
            <a:r>
              <a:rPr lang="en-US" altLang="ko-KR" sz="1750" dirty="0"/>
              <a:t>   → </a:t>
            </a:r>
            <a:r>
              <a:rPr lang="ko-KR" altLang="en-US" sz="1750" dirty="0"/>
              <a:t>클라이언트가 암호화된 트래픽을 외부로 전송하면 </a:t>
            </a:r>
            <a:r>
              <a:rPr lang="en-US" altLang="ko-KR" sz="1750" dirty="0"/>
              <a:t>Network</a:t>
            </a:r>
            <a:r>
              <a:rPr lang="ko-KR" altLang="en-US" sz="1750" dirty="0"/>
              <a:t> 상의 복호화 지점 지날 때 복호화</a:t>
            </a:r>
            <a:endParaRPr lang="en-US" altLang="ko-KR" sz="1750" dirty="0"/>
          </a:p>
          <a:p>
            <a:pPr marL="0" indent="0">
              <a:buNone/>
            </a:pPr>
            <a:r>
              <a:rPr lang="en-US" altLang="ko-KR" sz="1750" dirty="0"/>
              <a:t>   → </a:t>
            </a:r>
            <a:r>
              <a:rPr lang="ko-KR" altLang="en-US" sz="1750" dirty="0"/>
              <a:t>암호화된 트래픽은 </a:t>
            </a:r>
            <a:r>
              <a:rPr lang="ko-KR" altLang="en-US" sz="1750" dirty="0" err="1"/>
              <a:t>복호화하는</a:t>
            </a:r>
            <a:r>
              <a:rPr lang="ko-KR" altLang="en-US" sz="1750" dirty="0"/>
              <a:t> 구간을 반드시 거쳐야 트래픽 복호화 가능</a:t>
            </a:r>
            <a:endParaRPr lang="en-US" altLang="ko-KR" sz="1750" dirty="0"/>
          </a:p>
        </p:txBody>
      </p:sp>
    </p:spTree>
    <p:extLst>
      <p:ext uri="{BB962C8B-B14F-4D97-AF65-F5344CB8AC3E}">
        <p14:creationId xmlns:p14="http://schemas.microsoft.com/office/powerpoint/2010/main" val="118113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3A1BE-CF81-466D-48A0-F0EB8AF5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r>
              <a:rPr lang="en-US" altLang="ko-KR" dirty="0"/>
              <a:t>Problem &amp; 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CE425B-1747-A97A-4913-C9D8A0A5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</a:t>
            </a:r>
            <a:r>
              <a:rPr lang="ko-KR" altLang="en-US" dirty="0"/>
              <a:t>에서 동작하는 보안프로그램이 활용할 수 있는 트래픽 복호화 방법 연구 부족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 </a:t>
            </a:r>
            <a:r>
              <a:rPr lang="ko-KR" altLang="en-US" dirty="0"/>
              <a:t>환경에서 암호화 트래픽을 </a:t>
            </a:r>
            <a:r>
              <a:rPr lang="ko-KR" altLang="en-US" dirty="0" err="1"/>
              <a:t>복호화하는</a:t>
            </a:r>
            <a:r>
              <a:rPr lang="ko-KR" altLang="en-US" dirty="0"/>
              <a:t> 서비스 제안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API Hooking</a:t>
            </a:r>
            <a:r>
              <a:rPr lang="ko-KR" altLang="en-US" dirty="0"/>
              <a:t>을 이용하여 </a:t>
            </a:r>
            <a:r>
              <a:rPr lang="en-US" altLang="ko-KR" dirty="0"/>
              <a:t>SSL </a:t>
            </a:r>
            <a:r>
              <a:rPr lang="ko-KR" altLang="en-US" dirty="0"/>
              <a:t>연결 감시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</a:t>
            </a:r>
            <a:r>
              <a:rPr lang="ko-KR" altLang="en-US" dirty="0"/>
              <a:t>와 </a:t>
            </a:r>
            <a:r>
              <a:rPr lang="en-US" altLang="ko-KR" dirty="0"/>
              <a:t>Server</a:t>
            </a:r>
            <a:r>
              <a:rPr lang="ko-KR" altLang="en-US" dirty="0"/>
              <a:t>를 각각 </a:t>
            </a:r>
            <a:r>
              <a:rPr lang="en-US" altLang="ko-KR" dirty="0"/>
              <a:t>SSL</a:t>
            </a:r>
            <a:r>
              <a:rPr lang="ko-KR" altLang="en-US" dirty="0"/>
              <a:t>로 연결하여 암호화된 트래픽 복호화</a:t>
            </a:r>
          </a:p>
        </p:txBody>
      </p:sp>
    </p:spTree>
    <p:extLst>
      <p:ext uri="{BB962C8B-B14F-4D97-AF65-F5344CB8AC3E}">
        <p14:creationId xmlns:p14="http://schemas.microsoft.com/office/powerpoint/2010/main" val="404711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0D58F-0348-4F9B-2966-F3A6B242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C0083E-9D6C-A244-F13B-22A2AE43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0" y="2260600"/>
            <a:ext cx="4428877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SSL </a:t>
            </a:r>
            <a:r>
              <a:rPr lang="ko-KR" altLang="en-US" dirty="0"/>
              <a:t>동작 과정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018899-2E6E-C25E-2A64-7B5C4ED1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90" y="2807359"/>
            <a:ext cx="3934374" cy="29531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34F193-0449-BEA2-73C3-71585F71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82" y="2807359"/>
            <a:ext cx="3705742" cy="2667372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BBAFFF7-ECE0-EB6B-115B-2B759709B726}"/>
              </a:ext>
            </a:extLst>
          </p:cNvPr>
          <p:cNvSpPr txBox="1">
            <a:spLocks/>
          </p:cNvSpPr>
          <p:nvPr/>
        </p:nvSpPr>
        <p:spPr>
          <a:xfrm>
            <a:off x="1249680" y="2260601"/>
            <a:ext cx="4428877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/>
              <a:t> SSL </a:t>
            </a:r>
            <a:r>
              <a:rPr lang="ko-KR" altLang="en-US"/>
              <a:t>구조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02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0D58F-0348-4F9B-2966-F3A6B242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BBAFFF7-ECE0-EB6B-115B-2B759709B726}"/>
              </a:ext>
            </a:extLst>
          </p:cNvPr>
          <p:cNvSpPr txBox="1">
            <a:spLocks/>
          </p:cNvSpPr>
          <p:nvPr/>
        </p:nvSpPr>
        <p:spPr>
          <a:xfrm>
            <a:off x="718480" y="2008749"/>
            <a:ext cx="3352138" cy="42727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Proxy server </a:t>
            </a:r>
            <a:r>
              <a:rPr lang="ko-KR" altLang="en-US" dirty="0"/>
              <a:t>활용한 방법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→ 모든 프로그램이 </a:t>
            </a:r>
            <a:r>
              <a:rPr lang="en-US" altLang="ko-KR" dirty="0"/>
              <a:t>proxy server </a:t>
            </a:r>
            <a:r>
              <a:rPr lang="ko-KR" altLang="en-US" dirty="0"/>
              <a:t>설정을 지원하지 않음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→ 트래픽이 </a:t>
            </a:r>
            <a:r>
              <a:rPr lang="en-US" altLang="ko-KR" dirty="0"/>
              <a:t>proxy serve</a:t>
            </a:r>
            <a:r>
              <a:rPr lang="ko-KR" altLang="en-US" dirty="0"/>
              <a:t>를 거치면 출발지</a:t>
            </a:r>
            <a:r>
              <a:rPr lang="en-US" altLang="ko-KR" dirty="0"/>
              <a:t> </a:t>
            </a:r>
            <a:r>
              <a:rPr lang="en-US" altLang="ko-KR" dirty="0" err="1"/>
              <a:t>ip</a:t>
            </a:r>
            <a:r>
              <a:rPr lang="ko-KR" altLang="en-US" dirty="0"/>
              <a:t>가 </a:t>
            </a:r>
            <a:r>
              <a:rPr lang="en-US" altLang="ko-KR" dirty="0"/>
              <a:t>proxy server</a:t>
            </a:r>
            <a:r>
              <a:rPr lang="ko-KR" altLang="en-US" dirty="0"/>
              <a:t>의 </a:t>
            </a:r>
            <a:r>
              <a:rPr lang="en-US" altLang="ko-KR" dirty="0" err="1"/>
              <a:t>ip</a:t>
            </a:r>
            <a:r>
              <a:rPr lang="en-US" altLang="ko-KR" dirty="0"/>
              <a:t> </a:t>
            </a:r>
            <a:r>
              <a:rPr lang="ko-KR" altLang="en-US" dirty="0"/>
              <a:t>주소로 변경됨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18899CF9-07F7-490A-8D53-A04C8C8B2E39}"/>
              </a:ext>
            </a:extLst>
          </p:cNvPr>
          <p:cNvSpPr txBox="1">
            <a:spLocks/>
          </p:cNvSpPr>
          <p:nvPr/>
        </p:nvSpPr>
        <p:spPr>
          <a:xfrm>
            <a:off x="4486834" y="2008750"/>
            <a:ext cx="3352138" cy="42727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가시성 장비</a:t>
            </a:r>
            <a:r>
              <a:rPr lang="en-US" altLang="ko-KR" dirty="0"/>
              <a:t> </a:t>
            </a:r>
            <a:r>
              <a:rPr lang="ko-KR" altLang="en-US" dirty="0"/>
              <a:t>활용한 방법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→ 가시성 장비의 트래픽 처리 성능보다 많은 트래픽 유입되면 처리 성능 저하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→가시성 장비를 지나지 않는 클라이언트 통신 구간은 암호화 트래픽 해독 불가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1BC13817-9937-660F-0656-F29F5DFB52C5}"/>
              </a:ext>
            </a:extLst>
          </p:cNvPr>
          <p:cNvSpPr txBox="1">
            <a:spLocks/>
          </p:cNvSpPr>
          <p:nvPr/>
        </p:nvSpPr>
        <p:spPr>
          <a:xfrm>
            <a:off x="8509540" y="2008749"/>
            <a:ext cx="3352138" cy="38304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OpenSSL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4D15E8-D278-5968-FE6B-02282AE4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0" y="2452135"/>
            <a:ext cx="3772426" cy="16575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13E9150-B86B-06BA-C2F3-08F924C0C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432" y="2401598"/>
            <a:ext cx="3475136" cy="17081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2A16FB2-919D-0EA5-5A16-86E28E23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428" y="2677500"/>
            <a:ext cx="3188362" cy="31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0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0D58F-0348-4F9B-2966-F3A6B242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C0083E-9D6C-A244-F13B-22A2AE43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811" y="2046357"/>
            <a:ext cx="4428877" cy="376089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가시화 모듈</a:t>
            </a:r>
            <a:r>
              <a:rPr lang="en-US" altLang="ko-KR" dirty="0"/>
              <a:t>(Visuallize.dll)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BBAFFF7-ECE0-EB6B-115B-2B759709B726}"/>
              </a:ext>
            </a:extLst>
          </p:cNvPr>
          <p:cNvSpPr txBox="1">
            <a:spLocks/>
          </p:cNvSpPr>
          <p:nvPr/>
        </p:nvSpPr>
        <p:spPr>
          <a:xfrm>
            <a:off x="987950" y="2046358"/>
            <a:ext cx="4428877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 SSL </a:t>
            </a:r>
            <a:r>
              <a:rPr lang="ko-KR" altLang="en-US" dirty="0"/>
              <a:t>트래픽 복호화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감시 모듈</a:t>
            </a:r>
            <a:r>
              <a:rPr lang="en-US" altLang="ko-KR" dirty="0"/>
              <a:t>(Watch.dll)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6D69ED3-3955-92C3-B2C5-8EDD7717E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15" y="70252"/>
            <a:ext cx="3762900" cy="1667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A96F706-C07F-34A5-98EF-76397FEA9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59" y="3127109"/>
            <a:ext cx="3886742" cy="2810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D5EB35B-7A0C-70FE-56D8-B50FACBE9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05" y="2419673"/>
            <a:ext cx="4831459" cy="38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0D58F-0348-4F9B-2966-F3A6B242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C5A6D7BA-927B-584E-244F-746C8D65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7330" y="3047089"/>
            <a:ext cx="3705742" cy="2667372"/>
          </a:xfr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BBAFFF7-ECE0-EB6B-115B-2B759709B726}"/>
              </a:ext>
            </a:extLst>
          </p:cNvPr>
          <p:cNvSpPr txBox="1">
            <a:spLocks/>
          </p:cNvSpPr>
          <p:nvPr/>
        </p:nvSpPr>
        <p:spPr>
          <a:xfrm>
            <a:off x="987950" y="2046358"/>
            <a:ext cx="4428877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Client SSL </a:t>
            </a:r>
            <a:r>
              <a:rPr lang="ko-KR" altLang="en-US" dirty="0"/>
              <a:t>트래픽 복호화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 </a:t>
            </a:r>
            <a:r>
              <a:rPr lang="ko-KR" altLang="en-US" dirty="0"/>
              <a:t>가시화 모듈</a:t>
            </a:r>
            <a:r>
              <a:rPr lang="en-US" altLang="ko-KR" dirty="0"/>
              <a:t>(Visuallize.dll)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1E6C35-561A-972B-6BF1-5B0D68CC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80" y="3047089"/>
            <a:ext cx="3696216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B0AB6-C5D9-520F-6675-4E51AFEA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BD6F86-D368-9D8E-C6DD-957E474A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가시화 모듈 적용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B4A557-5E7F-3FA6-08E2-EB6BD201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59" y="2694424"/>
            <a:ext cx="3858163" cy="16480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6AF4703-F78A-4317-6F74-F03609BA0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259" y="2108201"/>
            <a:ext cx="3772426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310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479_TF22712842_Win32.potx" id="{CC07D039-0641-4FD4-BFFD-30D69403F82F}" vid="{1D9AF884-F744-476B-9EF7-B7D6984CBAC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{6D6B8008-BFAD-4D10-9469-3AE5B299108E}tf22712842_win32</Template>
  <TotalTime>569</TotalTime>
  <Words>1896</Words>
  <Application>Microsoft Office PowerPoint</Application>
  <PresentationFormat>와이드스크린</PresentationFormat>
  <Paragraphs>139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Franklin Gothic Book</vt:lpstr>
      <vt:lpstr>1_RetrospectVTI</vt:lpstr>
      <vt:lpstr>클라이언트 환경에서 보안 소켓 레이어(SSL)의 트래픽 복호화</vt:lpstr>
      <vt:lpstr>목차</vt:lpstr>
      <vt:lpstr>Motivation</vt:lpstr>
      <vt:lpstr> Problem &amp; Related work</vt:lpstr>
      <vt:lpstr>Method</vt:lpstr>
      <vt:lpstr>Method</vt:lpstr>
      <vt:lpstr>Evaluation</vt:lpstr>
      <vt:lpstr>Evaluation</vt:lpstr>
      <vt:lpstr>Contribution</vt:lpstr>
      <vt:lpstr>Contribution</vt:lpstr>
      <vt:lpstr>Future work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클라이언트 환경에서 보안 소켓 레이어의 트래픽 복호화</dc:title>
  <dc:creator>손지민</dc:creator>
  <cp:lastModifiedBy>손지민</cp:lastModifiedBy>
  <cp:revision>129</cp:revision>
  <dcterms:created xsi:type="dcterms:W3CDTF">2022-10-20T10:34:57Z</dcterms:created>
  <dcterms:modified xsi:type="dcterms:W3CDTF">2022-10-23T09:06:45Z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