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57" r:id="rId2"/>
    <p:sldId id="261" r:id="rId3"/>
    <p:sldId id="295" r:id="rId4"/>
    <p:sldId id="288" r:id="rId5"/>
    <p:sldId id="286" r:id="rId6"/>
    <p:sldId id="305" r:id="rId7"/>
    <p:sldId id="266" r:id="rId8"/>
    <p:sldId id="290" r:id="rId9"/>
    <p:sldId id="291" r:id="rId10"/>
    <p:sldId id="292" r:id="rId11"/>
    <p:sldId id="310" r:id="rId12"/>
    <p:sldId id="293" r:id="rId13"/>
    <p:sldId id="301" r:id="rId14"/>
    <p:sldId id="302" r:id="rId15"/>
    <p:sldId id="311" r:id="rId16"/>
    <p:sldId id="313" r:id="rId17"/>
    <p:sldId id="297" r:id="rId18"/>
    <p:sldId id="304" r:id="rId19"/>
    <p:sldId id="265" r:id="rId20"/>
    <p:sldId id="303" r:id="rId21"/>
    <p:sldId id="308" r:id="rId22"/>
    <p:sldId id="309" r:id="rId23"/>
  </p:sldIdLst>
  <p:sldSz cx="9144000" cy="6858000" type="screen4x3"/>
  <p:notesSz cx="9144000" cy="6858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>
          <p15:clr>
            <a:srgbClr val="A4A3A4"/>
          </p15:clr>
        </p15:guide>
        <p15:guide id="2" pos="22">
          <p15:clr>
            <a:srgbClr val="A4A3A4"/>
          </p15:clr>
        </p15:guide>
        <p15:guide id="3" pos="573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1DAC3"/>
    <a:srgbClr val="29D9C2"/>
    <a:srgbClr val="BFBFBF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5758FB7-9AC5-4552-8A53-C91805E547FA}" styleName="테마 스타일 1 - 강조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753"/>
    <p:restoredTop sz="72714" autoAdjust="0"/>
  </p:normalViewPr>
  <p:slideViewPr>
    <p:cSldViewPr>
      <p:cViewPr varScale="1">
        <p:scale>
          <a:sx n="120" d="100"/>
          <a:sy n="120" d="100"/>
        </p:scale>
        <p:origin x="2034" y="90"/>
      </p:cViewPr>
      <p:guideLst>
        <p:guide orient="horz"/>
        <p:guide pos="22"/>
        <p:guide pos="5738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>
      <p:cViewPr varScale="1">
        <p:scale>
          <a:sx n="94" d="100"/>
          <a:sy n="94" d="100"/>
        </p:scale>
        <p:origin x="-1572" y="-96"/>
      </p:cViewPr>
      <p:guideLst>
        <p:guide orient="horz" pos="2160"/>
        <p:guide pos="288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63019B-4C1E-492A-A593-45FF63DF5C32}" type="datetimeFigureOut">
              <a:rPr lang="ko-KR" altLang="en-US" smtClean="0"/>
              <a:t>2016-05-30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4A18E7-07AA-43EE-857B-22717C6AB61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340860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1416D1-FCA5-433B-B00A-8EACA6124C49}" type="datetimeFigureOut">
              <a:rPr lang="ko-KR" altLang="en-US" smtClean="0"/>
              <a:t>2016-05-30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0" y="162880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3123560" y="1628800"/>
            <a:ext cx="6012160" cy="453650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09007F-8A03-436A-B6FE-E913B77C3B0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72014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05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05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05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05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05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7463" y="2133600"/>
            <a:ext cx="3086100" cy="2314575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3203848" y="2132856"/>
            <a:ext cx="5832648" cy="3528392"/>
          </a:xfrm>
        </p:spPr>
        <p:txBody>
          <a:bodyPr/>
          <a:lstStyle/>
          <a:p>
            <a:r>
              <a:rPr lang="ko-KR" altLang="en-US" sz="1800" dirty="0"/>
              <a:t>안녕하세요</a:t>
            </a:r>
            <a:r>
              <a:rPr lang="en-US" altLang="ko-KR" sz="1800" dirty="0"/>
              <a:t>.</a:t>
            </a:r>
            <a:r>
              <a:rPr lang="en-US" altLang="ko-KR" sz="1800" baseline="0" dirty="0"/>
              <a:t> </a:t>
            </a:r>
            <a:r>
              <a:rPr lang="ko-KR" altLang="en-US" sz="1800" baseline="0" dirty="0" err="1"/>
              <a:t>캡스톤</a:t>
            </a:r>
            <a:r>
              <a:rPr lang="en-US" altLang="ko-KR" sz="1800" baseline="0" dirty="0"/>
              <a:t>1 </a:t>
            </a:r>
            <a:r>
              <a:rPr lang="ko-KR" altLang="en-US" sz="1800" baseline="0" dirty="0"/>
              <a:t>구조조정팀 최종발표를 맡은 </a:t>
            </a:r>
            <a:r>
              <a:rPr lang="en-US" altLang="ko-KR" sz="1800" baseline="0" dirty="0"/>
              <a:t>10</a:t>
            </a:r>
            <a:r>
              <a:rPr lang="ko-KR" altLang="en-US" sz="1800" baseline="0" dirty="0"/>
              <a:t>학번 박지원입니다</a:t>
            </a:r>
            <a:r>
              <a:rPr lang="en-US" altLang="ko-KR" sz="1800" baseline="0" dirty="0"/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09007F-8A03-436A-B6FE-E913B77C3B02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955504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0" y="1628775"/>
            <a:ext cx="3086100" cy="2314575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3123560" y="980728"/>
            <a:ext cx="6012160" cy="5184576"/>
          </a:xfrm>
        </p:spPr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09007F-8A03-436A-B6FE-E913B77C3B02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0096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0" y="1628775"/>
            <a:ext cx="3086100" cy="2314575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3123560" y="980728"/>
            <a:ext cx="6012160" cy="5184576"/>
          </a:xfrm>
        </p:spPr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09007F-8A03-436A-B6FE-E913B77C3B02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217747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0" y="1628775"/>
            <a:ext cx="3086100" cy="2314575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3123560" y="980728"/>
            <a:ext cx="6012160" cy="5184576"/>
          </a:xfrm>
        </p:spPr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09007F-8A03-436A-B6FE-E913B77C3B02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411454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0" y="1628775"/>
            <a:ext cx="3086100" cy="2314575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09007F-8A03-436A-B6FE-E913B77C3B02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9475477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0" y="1628775"/>
            <a:ext cx="3086100" cy="2314575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09007F-8A03-436A-B6FE-E913B77C3B02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1737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0" y="1628775"/>
            <a:ext cx="3086100" cy="2314575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09007F-8A03-436A-B6FE-E913B77C3B02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4220075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0" y="1628775"/>
            <a:ext cx="3086100" cy="2314575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09007F-8A03-436A-B6FE-E913B77C3B02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9740026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0" y="1628775"/>
            <a:ext cx="3086100" cy="2314575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특수한 자세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빅데이터를 이용한 리포팅 기능 강화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09007F-8A03-436A-B6FE-E913B77C3B02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0519376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0" y="1628775"/>
            <a:ext cx="3086100" cy="2314575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각 단계별로 프로젝트를 구현하고 </a:t>
            </a:r>
            <a:r>
              <a:rPr lang="en-US" altLang="ko-KR" dirty="0"/>
              <a:t>.</a:t>
            </a:r>
            <a:r>
              <a:rPr lang="ko-KR" altLang="en-US" dirty="0"/>
              <a:t> 최종적으로 우리는 이제 건강을 증진 시킬수 있는 방석을</a:t>
            </a:r>
            <a:endParaRPr lang="en-US" altLang="ko-KR" dirty="0"/>
          </a:p>
          <a:p>
            <a:r>
              <a:rPr lang="ko-KR" altLang="en-US" dirty="0"/>
              <a:t>제작 하였습니다</a:t>
            </a:r>
            <a:r>
              <a:rPr lang="en-US" altLang="ko-KR" dirty="0"/>
              <a:t>.</a:t>
            </a:r>
          </a:p>
          <a:p>
            <a:endParaRPr lang="en-US" altLang="ko-KR" dirty="0"/>
          </a:p>
          <a:p>
            <a:r>
              <a:rPr lang="ko-KR" altLang="en-US" dirty="0"/>
              <a:t>이상 질문 받겠습니다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09007F-8A03-436A-B6FE-E913B77C3B02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126968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0" y="1628775"/>
            <a:ext cx="3086100" cy="2314575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09007F-8A03-436A-B6FE-E913B77C3B02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200990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0" y="1628775"/>
            <a:ext cx="3086100" cy="2314575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오늘 발표 목차입니다</a:t>
            </a:r>
            <a:r>
              <a:rPr lang="en-US" altLang="ko-KR" dirty="0"/>
              <a:t>.</a:t>
            </a:r>
          </a:p>
          <a:p>
            <a:endParaRPr lang="en-US" altLang="ko-KR" dirty="0"/>
          </a:p>
          <a:p>
            <a:r>
              <a:rPr lang="en-US" altLang="ko-KR" dirty="0"/>
              <a:t>“</a:t>
            </a:r>
            <a:r>
              <a:rPr lang="ko-KR" altLang="en-US" dirty="0"/>
              <a:t>올바른</a:t>
            </a:r>
            <a:r>
              <a:rPr lang="en-US" altLang="ko-KR" dirty="0"/>
              <a:t>“ </a:t>
            </a:r>
            <a:r>
              <a:rPr lang="ko-KR" altLang="en-US" dirty="0"/>
              <a:t>프로젝트 개관</a:t>
            </a:r>
            <a:r>
              <a:rPr lang="en-US" altLang="ko-KR" dirty="0"/>
              <a:t>, </a:t>
            </a:r>
            <a:r>
              <a:rPr lang="ko-KR" altLang="en-US" dirty="0"/>
              <a:t>구조</a:t>
            </a:r>
            <a:r>
              <a:rPr lang="en-US" altLang="ko-KR" dirty="0"/>
              <a:t>, </a:t>
            </a:r>
            <a:r>
              <a:rPr lang="ko-KR" altLang="en-US" dirty="0"/>
              <a:t>사용</a:t>
            </a:r>
            <a:r>
              <a:rPr lang="ko-KR" altLang="en-US" baseline="0" dirty="0"/>
              <a:t> 기술</a:t>
            </a:r>
            <a:r>
              <a:rPr lang="en-US" altLang="ko-KR" baseline="0" dirty="0"/>
              <a:t>, </a:t>
            </a:r>
            <a:r>
              <a:rPr lang="ko-KR" altLang="en-US" baseline="0" dirty="0"/>
              <a:t>과업</a:t>
            </a:r>
            <a:r>
              <a:rPr lang="en-US" altLang="ko-KR" baseline="0" dirty="0"/>
              <a:t>, </a:t>
            </a:r>
            <a:r>
              <a:rPr lang="ko-KR" altLang="en-US" baseline="0" dirty="0"/>
              <a:t>시나리오</a:t>
            </a:r>
            <a:r>
              <a:rPr lang="en-US" altLang="ko-KR" baseline="0" dirty="0"/>
              <a:t>, </a:t>
            </a:r>
            <a:r>
              <a:rPr lang="ko-KR" altLang="en-US" baseline="0" dirty="0"/>
              <a:t>시연</a:t>
            </a:r>
            <a:r>
              <a:rPr lang="en-US" altLang="ko-KR" baseline="0" dirty="0"/>
              <a:t>, </a:t>
            </a:r>
            <a:r>
              <a:rPr lang="ko-KR" altLang="en-US" baseline="0" dirty="0"/>
              <a:t>결론</a:t>
            </a:r>
            <a:r>
              <a:rPr lang="en-US" altLang="ko-KR" baseline="0" dirty="0"/>
              <a:t>, </a:t>
            </a:r>
            <a:r>
              <a:rPr lang="ko-KR" altLang="en-US" baseline="0" dirty="0"/>
              <a:t>질의응답 순으로 이뤄지겠습니다</a:t>
            </a:r>
            <a:r>
              <a:rPr lang="en-US" altLang="ko-KR" baseline="0" dirty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09007F-8A03-436A-B6FE-E913B77C3B02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4586008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0" y="1628775"/>
            <a:ext cx="3086100" cy="2314575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09007F-8A03-436A-B6FE-E913B77C3B02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5657605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0" y="1628775"/>
            <a:ext cx="3086100" cy="2314575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3123560" y="980728"/>
            <a:ext cx="6012160" cy="5184576"/>
          </a:xfrm>
        </p:spPr>
        <p:txBody>
          <a:bodyPr/>
          <a:lstStyle/>
          <a:p>
            <a:r>
              <a:rPr lang="ko-KR" altLang="en-US" dirty="0" smtClean="0"/>
              <a:t>알고리즘 관련 질의용 페이지입니다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09007F-8A03-436A-B6FE-E913B77C3B02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2871288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0" y="1628775"/>
            <a:ext cx="3086100" cy="2314575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3123560" y="980728"/>
            <a:ext cx="6012160" cy="5184576"/>
          </a:xfrm>
        </p:spPr>
        <p:txBody>
          <a:bodyPr/>
          <a:lstStyle/>
          <a:p>
            <a:r>
              <a:rPr lang="ko-KR" altLang="en-US" dirty="0" smtClean="0"/>
              <a:t>알고리즘 관련 질의용 페이지입니다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09007F-8A03-436A-B6FE-E913B77C3B02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031697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0" y="1628775"/>
            <a:ext cx="3086100" cy="2314575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900" dirty="0">
                <a:latin typeface="+mj-lt"/>
              </a:rPr>
              <a:t>저희 프로젝트의 구성원입니다</a:t>
            </a:r>
            <a:r>
              <a:rPr lang="en-US" altLang="ko-KR" sz="900" dirty="0">
                <a:latin typeface="+mj-lt"/>
              </a:rPr>
              <a:t>.</a:t>
            </a:r>
          </a:p>
          <a:p>
            <a:r>
              <a:rPr lang="ko-KR" altLang="en-US" sz="900" dirty="0">
                <a:latin typeface="+mj-lt"/>
              </a:rPr>
              <a:t>신민호 교수님 지도하에 프로젝트를 진행하였으며</a:t>
            </a:r>
            <a:endParaRPr lang="en-US" altLang="ko-KR" sz="900" dirty="0">
              <a:latin typeface="+mj-lt"/>
            </a:endParaRPr>
          </a:p>
          <a:p>
            <a:r>
              <a:rPr lang="ko-KR" altLang="en-US" sz="900" dirty="0" err="1">
                <a:latin typeface="+mj-lt"/>
              </a:rPr>
              <a:t>프람트테크놀로지</a:t>
            </a:r>
            <a:r>
              <a:rPr lang="ko-KR" altLang="en-US" sz="900" dirty="0">
                <a:latin typeface="+mj-lt"/>
              </a:rPr>
              <a:t> 소속 김인성 멘토님의 조언을 받았습니다</a:t>
            </a:r>
            <a:r>
              <a:rPr lang="en-US" altLang="ko-KR" sz="900" dirty="0">
                <a:latin typeface="+mj-lt"/>
              </a:rPr>
              <a:t>.</a:t>
            </a:r>
          </a:p>
          <a:p>
            <a:r>
              <a:rPr lang="ko-KR" altLang="en-US" sz="900" dirty="0">
                <a:latin typeface="+mj-lt"/>
              </a:rPr>
              <a:t>각 팀원들은 아래</a:t>
            </a:r>
            <a:r>
              <a:rPr lang="ko-KR" altLang="en-US" sz="900" baseline="0" dirty="0">
                <a:latin typeface="+mj-lt"/>
              </a:rPr>
              <a:t> 나온 것과 같은 업무를 분담하였습니다</a:t>
            </a:r>
            <a:r>
              <a:rPr lang="en-US" altLang="ko-KR" sz="900" baseline="0" dirty="0">
                <a:latin typeface="+mj-lt"/>
              </a:rPr>
              <a:t>.</a:t>
            </a:r>
          </a:p>
          <a:p>
            <a:endParaRPr lang="en-US" altLang="ko-KR" sz="900" dirty="0">
              <a:latin typeface="+mj-lt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09007F-8A03-436A-B6FE-E913B77C3B02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292803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0" y="1628775"/>
            <a:ext cx="3086100" cy="2314575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000" dirty="0"/>
              <a:t>올바른</a:t>
            </a:r>
            <a:r>
              <a:rPr lang="ko-KR" altLang="en-US" sz="1000" baseline="0" dirty="0"/>
              <a:t> 프로젝트를 처음 시작할 때의 목표입니다</a:t>
            </a:r>
            <a:endParaRPr lang="en-US" altLang="ko-KR" sz="1000" baseline="0" dirty="0"/>
          </a:p>
          <a:p>
            <a:endParaRPr lang="en-US" altLang="ko-KR" sz="1000" baseline="0" dirty="0"/>
          </a:p>
          <a:p>
            <a:r>
              <a:rPr lang="ko-KR" altLang="en-US" sz="1000" baseline="0" dirty="0"/>
              <a:t>실시간으로 데이터를 수집하고</a:t>
            </a:r>
            <a:r>
              <a:rPr lang="en-US" altLang="ko-KR" sz="1000" baseline="0" dirty="0"/>
              <a:t>,</a:t>
            </a:r>
          </a:p>
          <a:p>
            <a:r>
              <a:rPr lang="ko-KR" altLang="en-US" sz="1000" baseline="0" dirty="0"/>
              <a:t>수집한 데이터를 분석하여 실시간으로 자세를 시각화 해주고 </a:t>
            </a:r>
            <a:r>
              <a:rPr lang="ko-KR" altLang="en-US" sz="1000" baseline="0" dirty="0" err="1"/>
              <a:t>피드백을하여</a:t>
            </a:r>
            <a:r>
              <a:rPr lang="en-US" altLang="ko-KR" sz="1000" baseline="0" dirty="0"/>
              <a:t>, </a:t>
            </a:r>
            <a:r>
              <a:rPr lang="ko-KR" altLang="en-US" sz="1000" baseline="0" dirty="0"/>
              <a:t>최종적으로는 자세 교정을 하는 것이 목표입니다</a:t>
            </a:r>
            <a:r>
              <a:rPr lang="en-US" altLang="ko-KR" sz="1000" baseline="0" dirty="0"/>
              <a:t>,</a:t>
            </a:r>
          </a:p>
          <a:p>
            <a:endParaRPr lang="en-US" altLang="ko-KR" sz="1000" baseline="0" dirty="0"/>
          </a:p>
          <a:p>
            <a:r>
              <a:rPr lang="ko-KR" altLang="en-US" sz="1000" baseline="0" dirty="0"/>
              <a:t>이 과정에서 생성된 데이터를 이용하여 리포트 기능과 이용자의 사용패턴을 파악하는 부가적인 목표도 있습니다</a:t>
            </a:r>
            <a:r>
              <a:rPr lang="en-US" altLang="ko-KR" sz="1000" baseline="0" dirty="0"/>
              <a:t>.</a:t>
            </a:r>
            <a:endParaRPr lang="ko-KR" altLang="en-US" sz="100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09007F-8A03-436A-B6FE-E913B77C3B02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188730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0" y="1628775"/>
            <a:ext cx="3086100" cy="2314575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baseline="0" dirty="0"/>
              <a:t>구성도입니다</a:t>
            </a:r>
            <a:r>
              <a:rPr lang="en-US" altLang="ko-KR" baseline="0" dirty="0"/>
              <a:t>.</a:t>
            </a:r>
          </a:p>
          <a:p>
            <a:r>
              <a:rPr lang="ko-KR" altLang="en-US" baseline="0" dirty="0"/>
              <a:t>방석에 있는 </a:t>
            </a:r>
            <a:r>
              <a:rPr lang="en-US" altLang="ko-KR" baseline="0" dirty="0"/>
              <a:t>64</a:t>
            </a:r>
            <a:r>
              <a:rPr lang="ko-KR" altLang="en-US" baseline="0" dirty="0"/>
              <a:t>개의 </a:t>
            </a:r>
            <a:r>
              <a:rPr lang="ko-KR" altLang="en-US" baseline="0" dirty="0" err="1"/>
              <a:t>센서값을</a:t>
            </a:r>
            <a:r>
              <a:rPr lang="ko-KR" altLang="en-US" baseline="0" dirty="0"/>
              <a:t> </a:t>
            </a:r>
            <a:r>
              <a:rPr lang="ko-KR" altLang="en-US" baseline="0" dirty="0" err="1"/>
              <a:t>아두이노에서</a:t>
            </a:r>
            <a:r>
              <a:rPr lang="ko-KR" altLang="en-US" baseline="0" dirty="0"/>
              <a:t> 초당 </a:t>
            </a:r>
            <a:r>
              <a:rPr lang="en-US" altLang="ko-KR" baseline="0" dirty="0"/>
              <a:t>30</a:t>
            </a:r>
            <a:r>
              <a:rPr lang="ko-KR" altLang="en-US" baseline="0" dirty="0"/>
              <a:t>번 읽어옵니다</a:t>
            </a:r>
            <a:endParaRPr lang="en-US" altLang="ko-KR" baseline="0" dirty="0"/>
          </a:p>
          <a:p>
            <a:r>
              <a:rPr lang="ko-KR" altLang="en-US" baseline="0" dirty="0"/>
              <a:t>이 데이터를 </a:t>
            </a:r>
            <a:r>
              <a:rPr lang="ko-KR" altLang="en-US" baseline="0" dirty="0" err="1"/>
              <a:t>라즈베리파이에</a:t>
            </a:r>
            <a:r>
              <a:rPr lang="ko-KR" altLang="en-US" baseline="0" dirty="0"/>
              <a:t> 시리얼 통신으로 데이터를 전송하고</a:t>
            </a:r>
            <a:endParaRPr lang="en-US" altLang="ko-KR" baseline="0" dirty="0"/>
          </a:p>
          <a:p>
            <a:endParaRPr lang="en-US" altLang="ko-KR" baseline="0" dirty="0"/>
          </a:p>
          <a:p>
            <a:r>
              <a:rPr lang="ko-KR" altLang="en-US" baseline="0" dirty="0" err="1"/>
              <a:t>라즈베리파이에서는</a:t>
            </a:r>
            <a:r>
              <a:rPr lang="ko-KR" altLang="en-US" baseline="0" dirty="0"/>
              <a:t> 다시 몽고 </a:t>
            </a:r>
            <a:r>
              <a:rPr lang="ko-KR" altLang="en-US" baseline="0" dirty="0" err="1"/>
              <a:t>디비</a:t>
            </a:r>
            <a:r>
              <a:rPr lang="ko-KR" altLang="en-US" baseline="0" dirty="0"/>
              <a:t> 서버로 전송합니다</a:t>
            </a:r>
            <a:r>
              <a:rPr lang="en-US" altLang="ko-KR" baseline="0" dirty="0"/>
              <a:t>.</a:t>
            </a:r>
          </a:p>
          <a:p>
            <a:r>
              <a:rPr lang="ko-KR" altLang="en-US" baseline="0" dirty="0"/>
              <a:t>클라이언트</a:t>
            </a:r>
            <a:r>
              <a:rPr lang="en-US" altLang="ko-KR" baseline="0" dirty="0"/>
              <a:t>(</a:t>
            </a:r>
            <a:r>
              <a:rPr lang="ko-KR" altLang="en-US" baseline="0" dirty="0"/>
              <a:t>스마트 폰 또는  </a:t>
            </a:r>
            <a:r>
              <a:rPr lang="en-US" altLang="ko-KR" baseline="0" dirty="0"/>
              <a:t>PC)</a:t>
            </a:r>
            <a:r>
              <a:rPr lang="ko-KR" altLang="en-US" baseline="0" dirty="0"/>
              <a:t>에서는 </a:t>
            </a:r>
            <a:r>
              <a:rPr lang="ko-KR" altLang="en-US" baseline="0" dirty="0" err="1"/>
              <a:t>웹페이지로</a:t>
            </a:r>
            <a:r>
              <a:rPr lang="ko-KR" altLang="en-US" baseline="0" dirty="0"/>
              <a:t> 접속하여</a:t>
            </a:r>
            <a:endParaRPr lang="en-US" altLang="ko-KR" baseline="0" dirty="0"/>
          </a:p>
          <a:p>
            <a:r>
              <a:rPr lang="ko-KR" altLang="en-US" baseline="0" dirty="0" err="1"/>
              <a:t>올바른을</a:t>
            </a:r>
            <a:r>
              <a:rPr lang="ko-KR" altLang="en-US" baseline="0" dirty="0"/>
              <a:t> 제어하거나 데이터를 볼 수 있습니다</a:t>
            </a:r>
            <a:r>
              <a:rPr lang="en-US" altLang="ko-KR" baseline="0" dirty="0"/>
              <a:t>.</a:t>
            </a:r>
          </a:p>
          <a:p>
            <a:endParaRPr lang="en-US" altLang="ko-KR" baseline="0" dirty="0"/>
          </a:p>
          <a:p>
            <a:r>
              <a:rPr lang="ko-KR" altLang="en-US" baseline="0" dirty="0"/>
              <a:t>데이터 시각화는 제시하는 사진과 같은 방식으로 나타나게 됩니다</a:t>
            </a:r>
            <a:r>
              <a:rPr lang="en-US" altLang="ko-KR" baseline="0" dirty="0"/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09007F-8A03-436A-B6FE-E913B77C3B02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41202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0" y="1628775"/>
            <a:ext cx="3086100" cy="2314575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baseline="0" dirty="0"/>
              <a:t>방금 전에 보았던 구조에서 나오는 저희 만의 특장점을 정리해보았습니다</a:t>
            </a:r>
            <a:r>
              <a:rPr lang="en-US" altLang="ko-KR" baseline="0" dirty="0"/>
              <a:t>.</a:t>
            </a:r>
          </a:p>
          <a:p>
            <a:r>
              <a:rPr lang="ko-KR" altLang="en-US" baseline="0" dirty="0"/>
              <a:t>어느 기기에서든 연속성을 제공하여 다른 기기로 넘어가도 타이머</a:t>
            </a:r>
            <a:r>
              <a:rPr lang="en-US" altLang="ko-KR" baseline="0" dirty="0"/>
              <a:t>,</a:t>
            </a:r>
            <a:r>
              <a:rPr lang="ko-KR" altLang="en-US" baseline="0" dirty="0"/>
              <a:t> 알림을 제공받을 수 있습니다</a:t>
            </a:r>
            <a:r>
              <a:rPr lang="en-US" altLang="ko-KR" baseline="0" dirty="0"/>
              <a:t>.</a:t>
            </a:r>
          </a:p>
          <a:p>
            <a:endParaRPr lang="en-US" altLang="ko-KR" baseline="0" dirty="0"/>
          </a:p>
          <a:p>
            <a:r>
              <a:rPr lang="ko-KR" altLang="en-US" baseline="0" dirty="0"/>
              <a:t>타 프로젝트에 비해 센서의 개수가 매우 많아 정확한 자세를 추측할 수 있습니다</a:t>
            </a:r>
            <a:r>
              <a:rPr lang="en-US" altLang="ko-KR" baseline="0" dirty="0"/>
              <a:t>.</a:t>
            </a:r>
          </a:p>
          <a:p>
            <a:endParaRPr lang="en-US" altLang="ko-KR" baseline="0" dirty="0"/>
          </a:p>
          <a:p>
            <a:r>
              <a:rPr lang="ko-KR" altLang="en-US" baseline="0" dirty="0"/>
              <a:t>단지 텍스트라 던지 일반화된 그림을 이용하는 것이 아닌 실시간 변화 값을 볼 수 있는 </a:t>
            </a:r>
            <a:endParaRPr lang="en-US" altLang="ko-KR" baseline="0" dirty="0"/>
          </a:p>
          <a:p>
            <a:r>
              <a:rPr lang="ko-KR" altLang="en-US" baseline="0" dirty="0"/>
              <a:t>그래프나 사람 이미지를 통해서 친숙한 형태의 결과값을 제공해 줍니다</a:t>
            </a:r>
            <a:r>
              <a:rPr lang="en-US" altLang="ko-KR" baseline="0" dirty="0"/>
              <a:t>.</a:t>
            </a:r>
            <a:r>
              <a:rPr lang="ko-KR" altLang="en-US" baseline="0" dirty="0"/>
              <a:t> </a:t>
            </a:r>
            <a:endParaRPr lang="en-US" altLang="ko-KR" baseline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09007F-8A03-436A-B6FE-E913B77C3B02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41202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0" y="1628775"/>
            <a:ext cx="3086100" cy="2314575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3123560" y="980728"/>
            <a:ext cx="6012160" cy="5184576"/>
          </a:xfrm>
        </p:spPr>
        <p:txBody>
          <a:bodyPr/>
          <a:lstStyle/>
          <a:p>
            <a:r>
              <a:rPr lang="ko-KR" altLang="en-US" dirty="0" err="1"/>
              <a:t>올바른에서</a:t>
            </a:r>
            <a:r>
              <a:rPr lang="ko-KR" altLang="en-US" dirty="0"/>
              <a:t> 사용한 </a:t>
            </a:r>
            <a:r>
              <a:rPr lang="en-US" altLang="ko-KR" dirty="0"/>
              <a:t>MEAN</a:t>
            </a:r>
            <a:r>
              <a:rPr lang="en-US" altLang="ko-KR" baseline="0" dirty="0"/>
              <a:t> STACK </a:t>
            </a:r>
            <a:r>
              <a:rPr lang="ko-KR" altLang="en-US" baseline="0" dirty="0"/>
              <a:t>을 설명하겠습니다</a:t>
            </a:r>
            <a:r>
              <a:rPr lang="en-US" altLang="ko-KR" baseline="0" dirty="0"/>
              <a:t>.</a:t>
            </a:r>
          </a:p>
          <a:p>
            <a:endParaRPr lang="en-US" altLang="ko-KR" baseline="0" dirty="0"/>
          </a:p>
          <a:p>
            <a:endParaRPr lang="en-US" altLang="ko-KR" baseline="0" dirty="0"/>
          </a:p>
          <a:p>
            <a:r>
              <a:rPr lang="ko-KR" altLang="en-US" baseline="0" dirty="0"/>
              <a:t>몽고 </a:t>
            </a:r>
            <a:r>
              <a:rPr lang="ko-KR" altLang="en-US" baseline="0" dirty="0" err="1"/>
              <a:t>디비는</a:t>
            </a:r>
            <a:r>
              <a:rPr lang="ko-KR" altLang="en-US" baseline="0" dirty="0"/>
              <a:t> 서버형태로 독립된 형태로 존재하며 여기에 모든 </a:t>
            </a:r>
            <a:r>
              <a:rPr lang="ko-KR" altLang="en-US" baseline="0" dirty="0" err="1"/>
              <a:t>올바른의</a:t>
            </a:r>
            <a:r>
              <a:rPr lang="ko-KR" altLang="en-US" baseline="0" dirty="0"/>
              <a:t> 데이터를 수집하고 있습니다</a:t>
            </a:r>
            <a:r>
              <a:rPr lang="en-US" altLang="ko-KR" baseline="0" dirty="0"/>
              <a:t>.</a:t>
            </a:r>
          </a:p>
          <a:p>
            <a:r>
              <a:rPr lang="en-US" altLang="ko-KR" baseline="0" dirty="0"/>
              <a:t> Express</a:t>
            </a:r>
            <a:r>
              <a:rPr lang="ko-KR" altLang="en-US" baseline="0" dirty="0"/>
              <a:t>의 경우에는  </a:t>
            </a:r>
            <a:r>
              <a:rPr lang="ko-KR" altLang="en-US" baseline="0" dirty="0" err="1"/>
              <a:t>웹어플리케이션</a:t>
            </a:r>
            <a:r>
              <a:rPr lang="ko-KR" altLang="en-US" baseline="0" dirty="0"/>
              <a:t> 서버로 현재 저희가 </a:t>
            </a:r>
            <a:r>
              <a:rPr lang="ko-KR" altLang="en-US" baseline="0" dirty="0" err="1"/>
              <a:t>웹페이지</a:t>
            </a:r>
            <a:r>
              <a:rPr lang="ko-KR" altLang="en-US" baseline="0" dirty="0"/>
              <a:t> 형태로 제공하고 있는 데이터 표현에 사용되고 있습니다</a:t>
            </a:r>
            <a:r>
              <a:rPr lang="en-US" altLang="ko-KR" baseline="0" dirty="0"/>
              <a:t>.</a:t>
            </a:r>
          </a:p>
          <a:p>
            <a:endParaRPr lang="en-US" altLang="ko-KR" baseline="0" dirty="0"/>
          </a:p>
          <a:p>
            <a:r>
              <a:rPr lang="en-US" altLang="ko-KR" baseline="0" dirty="0"/>
              <a:t> </a:t>
            </a:r>
            <a:r>
              <a:rPr lang="en-US" altLang="ko-KR" baseline="0" dirty="0" err="1"/>
              <a:t>Nodejs</a:t>
            </a:r>
            <a:r>
              <a:rPr lang="ko-KR" altLang="en-US" baseline="0" dirty="0"/>
              <a:t>는 이 모든 것을 </a:t>
            </a:r>
            <a:r>
              <a:rPr lang="ko-KR" altLang="en-US" baseline="0" dirty="0" err="1"/>
              <a:t>가능게한</a:t>
            </a:r>
            <a:r>
              <a:rPr lang="ko-KR" altLang="en-US" baseline="0" dirty="0"/>
              <a:t>  </a:t>
            </a:r>
            <a:r>
              <a:rPr lang="en-US" altLang="ko-KR" baseline="0" dirty="0" err="1"/>
              <a:t>Javascript</a:t>
            </a:r>
            <a:r>
              <a:rPr lang="en-US" altLang="ko-KR" baseline="0" dirty="0"/>
              <a:t> </a:t>
            </a:r>
            <a:r>
              <a:rPr lang="ko-KR" altLang="en-US" baseline="0" dirty="0"/>
              <a:t>기반  </a:t>
            </a:r>
            <a:r>
              <a:rPr lang="en-US" altLang="ko-KR" baseline="0" dirty="0"/>
              <a:t>Server-Side </a:t>
            </a:r>
            <a:r>
              <a:rPr lang="ko-KR" altLang="en-US" baseline="0" dirty="0"/>
              <a:t>플랫폼 입니다</a:t>
            </a:r>
            <a:endParaRPr lang="en-US" altLang="ko-KR" baseline="0" dirty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09007F-8A03-436A-B6FE-E913B77C3B02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18727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0" y="1628775"/>
            <a:ext cx="3086100" cy="2314575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3123560" y="980728"/>
            <a:ext cx="6012160" cy="5184576"/>
          </a:xfrm>
        </p:spPr>
        <p:txBody>
          <a:bodyPr/>
          <a:lstStyle/>
          <a:p>
            <a:r>
              <a:rPr lang="ko-KR" altLang="en-US" dirty="0"/>
              <a:t>저희가 사용한 주요 모듈들입니다</a:t>
            </a:r>
            <a:endParaRPr lang="en-US" altLang="ko-KR" dirty="0"/>
          </a:p>
          <a:p>
            <a:endParaRPr lang="en-US" altLang="ko-KR" dirty="0"/>
          </a:p>
          <a:p>
            <a:r>
              <a:rPr lang="en-US" altLang="ko-KR" baseline="0" dirty="0"/>
              <a:t>Play Canvas</a:t>
            </a:r>
            <a:r>
              <a:rPr lang="ko-KR" altLang="en-US" baseline="0" dirty="0"/>
              <a:t>를 이용하여 의자</a:t>
            </a:r>
            <a:r>
              <a:rPr lang="en-US" altLang="ko-KR" baseline="0" dirty="0"/>
              <a:t>/</a:t>
            </a:r>
            <a:r>
              <a:rPr lang="ko-KR" altLang="en-US" baseline="0" dirty="0"/>
              <a:t>사람을 보였고 </a:t>
            </a:r>
            <a:r>
              <a:rPr lang="ko-KR" altLang="en-US" baseline="0" dirty="0" err="1"/>
              <a:t>자세별로</a:t>
            </a:r>
            <a:r>
              <a:rPr lang="ko-KR" altLang="en-US" baseline="0" dirty="0"/>
              <a:t> 데이터 시각화를 했습니다</a:t>
            </a:r>
            <a:r>
              <a:rPr lang="en-US" altLang="ko-KR" baseline="0" dirty="0"/>
              <a:t>.</a:t>
            </a:r>
          </a:p>
          <a:p>
            <a:r>
              <a:rPr lang="en-US" altLang="ko-KR" baseline="0" dirty="0"/>
              <a:t>Canvas JS</a:t>
            </a:r>
            <a:r>
              <a:rPr lang="ko-KR" altLang="en-US" baseline="0" dirty="0"/>
              <a:t>를 이용하여 리포트 기능을 구현을 하였습니다</a:t>
            </a:r>
            <a:r>
              <a:rPr lang="en-US" altLang="ko-KR" baseline="0" dirty="0"/>
              <a:t>.</a:t>
            </a:r>
          </a:p>
          <a:p>
            <a:r>
              <a:rPr lang="en-US" altLang="ko-KR" baseline="0" dirty="0"/>
              <a:t>Socket IO</a:t>
            </a:r>
            <a:r>
              <a:rPr lang="ko-KR" altLang="en-US" baseline="0" dirty="0"/>
              <a:t>를 이용하여 실시간으로 데이터를 수신하고 송신 받았습니다</a:t>
            </a:r>
            <a:r>
              <a:rPr lang="en-US" altLang="ko-KR" baseline="0" dirty="0"/>
              <a:t>.</a:t>
            </a:r>
          </a:p>
          <a:p>
            <a:endParaRPr lang="en-US" altLang="ko-KR" baseline="0" dirty="0"/>
          </a:p>
          <a:p>
            <a:r>
              <a:rPr lang="en-US" altLang="ko-KR" baseline="0" dirty="0" err="1"/>
              <a:t>serialPort</a:t>
            </a:r>
            <a:endParaRPr lang="en-US" altLang="ko-KR" baseline="0" dirty="0"/>
          </a:p>
          <a:p>
            <a:endParaRPr lang="en-US" altLang="ko-KR" baseline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09007F-8A03-436A-B6FE-E913B77C3B02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687882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0" y="1628775"/>
            <a:ext cx="3086100" cy="2314575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3123560" y="980728"/>
            <a:ext cx="6012160" cy="5184576"/>
          </a:xfrm>
        </p:spPr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09007F-8A03-436A-B6FE-E913B77C3B02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667068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bg>
      <p:bgPr>
        <a:solidFill>
          <a:srgbClr val="29D9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ko-KR"/>
              <a:t>00</a:t>
            </a:r>
            <a:fld id="{CF612540-9602-46A0-9E57-34F7D20680C0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sp>
        <p:nvSpPr>
          <p:cNvPr id="3" name="직사각형 2"/>
          <p:cNvSpPr/>
          <p:nvPr userDrawn="1"/>
        </p:nvSpPr>
        <p:spPr>
          <a:xfrm>
            <a:off x="427608" y="0"/>
            <a:ext cx="1264072" cy="1860138"/>
          </a:xfrm>
          <a:prstGeom prst="rect">
            <a:avLst/>
          </a:prstGeom>
          <a:solidFill>
            <a:srgbClr val="29D9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슬라이드 번호 개체 틀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ko-KR"/>
              <a:t>00</a:t>
            </a:r>
            <a:fld id="{CF612540-9602-46A0-9E57-34F7D20680C0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16216" y="3161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400">
                <a:solidFill>
                  <a:schemeClr val="bg1">
                    <a:lumMod val="75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</a:lstStyle>
          <a:p>
            <a:r>
              <a:rPr lang="en-US" altLang="ko-KR"/>
              <a:t>00</a:t>
            </a:r>
            <a:fld id="{CF612540-9602-46A0-9E57-34F7D20680C0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9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0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1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12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microsoft.com/office/2007/relationships/hdphoto" Target="../media/hdphoto2.wdp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1.PNG"/><Relationship Id="rId9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tiff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D9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3174197" y="3643561"/>
            <a:ext cx="2804029" cy="734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3073306" y="2849299"/>
            <a:ext cx="30058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ko-KR" altLang="en-US" sz="480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올바른</a:t>
            </a:r>
          </a:p>
        </p:txBody>
      </p:sp>
      <p:grpSp>
        <p:nvGrpSpPr>
          <p:cNvPr id="5" name="그룹 4"/>
          <p:cNvGrpSpPr/>
          <p:nvPr/>
        </p:nvGrpSpPr>
        <p:grpSpPr>
          <a:xfrm>
            <a:off x="4282673" y="2398309"/>
            <a:ext cx="587073" cy="450990"/>
            <a:chOff x="4810427" y="1659948"/>
            <a:chExt cx="1384300" cy="1063421"/>
          </a:xfrm>
        </p:grpSpPr>
        <p:sp>
          <p:nvSpPr>
            <p:cNvPr id="6" name="이등변 삼각형 5"/>
            <p:cNvSpPr/>
            <p:nvPr/>
          </p:nvSpPr>
          <p:spPr>
            <a:xfrm rot="8920199">
              <a:off x="4810427" y="1707369"/>
              <a:ext cx="812800" cy="101600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이등변 삼각형 6"/>
            <p:cNvSpPr/>
            <p:nvPr/>
          </p:nvSpPr>
          <p:spPr>
            <a:xfrm rot="14031529">
              <a:off x="5280327" y="1558348"/>
              <a:ext cx="812800" cy="101600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8" name="직사각형 7"/>
          <p:cNvSpPr/>
          <p:nvPr/>
        </p:nvSpPr>
        <p:spPr>
          <a:xfrm>
            <a:off x="0" y="3717032"/>
            <a:ext cx="9144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1600" dirty="0" err="1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</a:rPr>
              <a:t>캡스톤프로젝트</a:t>
            </a:r>
            <a:r>
              <a:rPr lang="en-US" altLang="ko-KR" sz="1600" dirty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</a:rPr>
              <a:t>1 </a:t>
            </a:r>
            <a:r>
              <a:rPr lang="ko-KR" altLang="en-US" sz="1600" dirty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</a:rPr>
              <a:t>구조조정 최종발표</a:t>
            </a:r>
          </a:p>
        </p:txBody>
      </p:sp>
    </p:spTree>
    <p:extLst>
      <p:ext uri="{BB962C8B-B14F-4D97-AF65-F5344CB8AC3E}">
        <p14:creationId xmlns:p14="http://schemas.microsoft.com/office/powerpoint/2010/main" val="2566348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612540-9602-46A0-9E57-34F7D20680C0}" type="slidenum">
              <a:rPr lang="ko-KR" altLang="en-US" smtClean="0"/>
              <a:pPr/>
              <a:t>10</a:t>
            </a:fld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04198" y="1400279"/>
            <a:ext cx="11652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구현 내용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713953" y="762649"/>
            <a:ext cx="74571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04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  <p:sp>
        <p:nvSpPr>
          <p:cNvPr id="35" name="직사각형 34"/>
          <p:cNvSpPr/>
          <p:nvPr/>
        </p:nvSpPr>
        <p:spPr>
          <a:xfrm>
            <a:off x="2578512" y="1509143"/>
            <a:ext cx="601647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b="1" dirty="0">
                <a:solidFill>
                  <a:srgbClr val="29D9C2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올바른을 구성하는 사용자 어플리케이션 </a:t>
            </a:r>
            <a:r>
              <a:rPr lang="ko-KR" altLang="en-US" sz="1400" dirty="0">
                <a:solidFill>
                  <a:schemeClr val="bg1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부분의</a:t>
            </a:r>
            <a:r>
              <a:rPr lang="ko-KR" altLang="en-US" sz="1400" dirty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1400" dirty="0">
                <a:solidFill>
                  <a:schemeClr val="bg1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구현</a:t>
            </a:r>
            <a:r>
              <a:rPr lang="ko-KR" altLang="en-US" sz="1400" dirty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완료한 내용입니다</a:t>
            </a:r>
            <a:r>
              <a:rPr lang="en-US" altLang="ko-KR" sz="1400" dirty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  <a:endParaRPr lang="ko-KR" altLang="en-US" sz="1400" dirty="0"/>
          </a:p>
        </p:txBody>
      </p:sp>
      <p:sp>
        <p:nvSpPr>
          <p:cNvPr id="36" name="직사각형 35"/>
          <p:cNvSpPr/>
          <p:nvPr/>
        </p:nvSpPr>
        <p:spPr>
          <a:xfrm>
            <a:off x="2123728" y="798840"/>
            <a:ext cx="68407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“</a:t>
            </a:r>
            <a:r>
              <a:rPr lang="ko-KR" altLang="en-US" sz="2800" dirty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올바른</a:t>
            </a:r>
            <a:r>
              <a:rPr lang="en-US" altLang="ko-KR" sz="2800" dirty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”</a:t>
            </a:r>
            <a:r>
              <a:rPr lang="ko-KR" altLang="en-US" sz="2800" dirty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ko-KR" altLang="en-US" sz="2800" b="1" dirty="0">
                <a:solidFill>
                  <a:srgbClr val="31859C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사용자 어플리케이션 </a:t>
            </a:r>
            <a:r>
              <a:rPr lang="ko-KR" altLang="en-US" sz="2800" dirty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구현 목록</a:t>
            </a:r>
          </a:p>
        </p:txBody>
      </p:sp>
      <p:pic>
        <p:nvPicPr>
          <p:cNvPr id="4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282" y="116632"/>
            <a:ext cx="1149339" cy="655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2" name="그림 5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5984882"/>
            <a:ext cx="1325974" cy="756486"/>
          </a:xfrm>
          <a:prstGeom prst="rect">
            <a:avLst/>
          </a:prstGeom>
        </p:spPr>
      </p:pic>
      <p:sp>
        <p:nvSpPr>
          <p:cNvPr id="37" name="모서리가 둥근 직사각형 36"/>
          <p:cNvSpPr/>
          <p:nvPr/>
        </p:nvSpPr>
        <p:spPr>
          <a:xfrm>
            <a:off x="2299942" y="2210710"/>
            <a:ext cx="6448522" cy="3594554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6" name="그룹 5"/>
          <p:cNvGrpSpPr/>
          <p:nvPr/>
        </p:nvGrpSpPr>
        <p:grpSpPr>
          <a:xfrm>
            <a:off x="2857137" y="2646371"/>
            <a:ext cx="2657178" cy="646331"/>
            <a:chOff x="2857137" y="2646371"/>
            <a:chExt cx="2657178" cy="646331"/>
          </a:xfrm>
        </p:grpSpPr>
        <p:grpSp>
          <p:nvGrpSpPr>
            <p:cNvPr id="38" name="그룹 37"/>
            <p:cNvGrpSpPr/>
            <p:nvPr/>
          </p:nvGrpSpPr>
          <p:grpSpPr>
            <a:xfrm>
              <a:off x="2857137" y="2888401"/>
              <a:ext cx="262816" cy="243348"/>
              <a:chOff x="838200" y="2057400"/>
              <a:chExt cx="345643" cy="320040"/>
            </a:xfrm>
          </p:grpSpPr>
          <p:sp>
            <p:nvSpPr>
              <p:cNvPr id="39" name="타원 38"/>
              <p:cNvSpPr/>
              <p:nvPr/>
            </p:nvSpPr>
            <p:spPr>
              <a:xfrm>
                <a:off x="838200" y="2057400"/>
                <a:ext cx="345643" cy="320040"/>
              </a:xfrm>
              <a:prstGeom prst="ellipse">
                <a:avLst/>
              </a:prstGeom>
              <a:noFill/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40" name="자유형 39"/>
              <p:cNvSpPr/>
              <p:nvPr/>
            </p:nvSpPr>
            <p:spPr>
              <a:xfrm rot="2700000">
                <a:off x="926713" y="2108785"/>
                <a:ext cx="168615" cy="194543"/>
              </a:xfrm>
              <a:custGeom>
                <a:avLst/>
                <a:gdLst>
                  <a:gd name="connsiteX0" fmla="*/ 168213 w 246871"/>
                  <a:gd name="connsiteY0" fmla="*/ 0 h 284831"/>
                  <a:gd name="connsiteX1" fmla="*/ 246871 w 246871"/>
                  <a:gd name="connsiteY1" fmla="*/ 0 h 284831"/>
                  <a:gd name="connsiteX2" fmla="*/ 246871 w 246871"/>
                  <a:gd name="connsiteY2" fmla="*/ 275303 h 284831"/>
                  <a:gd name="connsiteX3" fmla="*/ 222323 w 246871"/>
                  <a:gd name="connsiteY3" fmla="*/ 275303 h 284831"/>
                  <a:gd name="connsiteX4" fmla="*/ 219770 w 246871"/>
                  <a:gd name="connsiteY4" fmla="*/ 284831 h 284831"/>
                  <a:gd name="connsiteX5" fmla="*/ 184210 w 246871"/>
                  <a:gd name="connsiteY5" fmla="*/ 275303 h 284831"/>
                  <a:gd name="connsiteX6" fmla="*/ 168213 w 246871"/>
                  <a:gd name="connsiteY6" fmla="*/ 275303 h 284831"/>
                  <a:gd name="connsiteX7" fmla="*/ 168213 w 246871"/>
                  <a:gd name="connsiteY7" fmla="*/ 271017 h 284831"/>
                  <a:gd name="connsiteX8" fmla="*/ 0 w 246871"/>
                  <a:gd name="connsiteY8" fmla="*/ 225944 h 284831"/>
                  <a:gd name="connsiteX9" fmla="*/ 13904 w 246871"/>
                  <a:gd name="connsiteY9" fmla="*/ 174051 h 284831"/>
                  <a:gd name="connsiteX10" fmla="*/ 168213 w 246871"/>
                  <a:gd name="connsiteY10" fmla="*/ 215398 h 28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46871" h="284831">
                    <a:moveTo>
                      <a:pt x="168213" y="0"/>
                    </a:moveTo>
                    <a:lnTo>
                      <a:pt x="246871" y="0"/>
                    </a:lnTo>
                    <a:lnTo>
                      <a:pt x="246871" y="275303"/>
                    </a:lnTo>
                    <a:lnTo>
                      <a:pt x="222323" y="275303"/>
                    </a:lnTo>
                    <a:lnTo>
                      <a:pt x="219770" y="284831"/>
                    </a:lnTo>
                    <a:lnTo>
                      <a:pt x="184210" y="275303"/>
                    </a:lnTo>
                    <a:lnTo>
                      <a:pt x="168213" y="275303"/>
                    </a:lnTo>
                    <a:lnTo>
                      <a:pt x="168213" y="271017"/>
                    </a:lnTo>
                    <a:lnTo>
                      <a:pt x="0" y="225944"/>
                    </a:lnTo>
                    <a:lnTo>
                      <a:pt x="13904" y="174051"/>
                    </a:lnTo>
                    <a:lnTo>
                      <a:pt x="168213" y="215398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</p:grpSp>
        <p:sp>
          <p:nvSpPr>
            <p:cNvPr id="42" name="TextBox 41"/>
            <p:cNvSpPr txBox="1"/>
            <p:nvPr/>
          </p:nvSpPr>
          <p:spPr>
            <a:xfrm>
              <a:off x="3183228" y="2646371"/>
              <a:ext cx="233108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>
                  <a:solidFill>
                    <a:schemeClr val="bg1"/>
                  </a:solidFill>
                  <a:latin typeface="나눔고딕 ExtraBold" pitchFamily="50" charset="-127"/>
                  <a:ea typeface="나눔고딕 ExtraBold" pitchFamily="50" charset="-127"/>
                </a:rPr>
                <a:t>사용시간과 휴식시간</a:t>
              </a:r>
              <a:endParaRPr lang="en-US" altLang="ko-KR" b="1" dirty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</a:endParaRPr>
            </a:p>
            <a:p>
              <a:r>
                <a:rPr lang="ko-KR" altLang="en-US" b="1" dirty="0">
                  <a:solidFill>
                    <a:schemeClr val="bg1"/>
                  </a:solidFill>
                  <a:latin typeface="나눔고딕 ExtraBold" pitchFamily="50" charset="-127"/>
                  <a:ea typeface="나눔고딕 ExtraBold" pitchFamily="50" charset="-127"/>
                </a:rPr>
                <a:t>설정 및 알림</a:t>
              </a:r>
            </a:p>
          </p:txBody>
        </p:sp>
      </p:grpSp>
      <p:grpSp>
        <p:nvGrpSpPr>
          <p:cNvPr id="3" name="그룹 2"/>
          <p:cNvGrpSpPr/>
          <p:nvPr/>
        </p:nvGrpSpPr>
        <p:grpSpPr>
          <a:xfrm>
            <a:off x="2843808" y="3585210"/>
            <a:ext cx="2866991" cy="646331"/>
            <a:chOff x="2857137" y="3389894"/>
            <a:chExt cx="2866991" cy="646331"/>
          </a:xfrm>
        </p:grpSpPr>
        <p:grpSp>
          <p:nvGrpSpPr>
            <p:cNvPr id="43" name="그룹 42"/>
            <p:cNvGrpSpPr/>
            <p:nvPr/>
          </p:nvGrpSpPr>
          <p:grpSpPr>
            <a:xfrm>
              <a:off x="2857137" y="3617700"/>
              <a:ext cx="262816" cy="243348"/>
              <a:chOff x="838200" y="2057400"/>
              <a:chExt cx="345643" cy="320040"/>
            </a:xfrm>
          </p:grpSpPr>
          <p:sp>
            <p:nvSpPr>
              <p:cNvPr id="44" name="타원 43"/>
              <p:cNvSpPr/>
              <p:nvPr/>
            </p:nvSpPr>
            <p:spPr>
              <a:xfrm>
                <a:off x="838200" y="2057400"/>
                <a:ext cx="345643" cy="320040"/>
              </a:xfrm>
              <a:prstGeom prst="ellipse">
                <a:avLst/>
              </a:prstGeom>
              <a:noFill/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45" name="자유형 44"/>
              <p:cNvSpPr/>
              <p:nvPr/>
            </p:nvSpPr>
            <p:spPr>
              <a:xfrm rot="2700000">
                <a:off x="926713" y="2108785"/>
                <a:ext cx="168615" cy="194543"/>
              </a:xfrm>
              <a:custGeom>
                <a:avLst/>
                <a:gdLst>
                  <a:gd name="connsiteX0" fmla="*/ 168213 w 246871"/>
                  <a:gd name="connsiteY0" fmla="*/ 0 h 284831"/>
                  <a:gd name="connsiteX1" fmla="*/ 246871 w 246871"/>
                  <a:gd name="connsiteY1" fmla="*/ 0 h 284831"/>
                  <a:gd name="connsiteX2" fmla="*/ 246871 w 246871"/>
                  <a:gd name="connsiteY2" fmla="*/ 275303 h 284831"/>
                  <a:gd name="connsiteX3" fmla="*/ 222323 w 246871"/>
                  <a:gd name="connsiteY3" fmla="*/ 275303 h 284831"/>
                  <a:gd name="connsiteX4" fmla="*/ 219770 w 246871"/>
                  <a:gd name="connsiteY4" fmla="*/ 284831 h 284831"/>
                  <a:gd name="connsiteX5" fmla="*/ 184210 w 246871"/>
                  <a:gd name="connsiteY5" fmla="*/ 275303 h 284831"/>
                  <a:gd name="connsiteX6" fmla="*/ 168213 w 246871"/>
                  <a:gd name="connsiteY6" fmla="*/ 275303 h 284831"/>
                  <a:gd name="connsiteX7" fmla="*/ 168213 w 246871"/>
                  <a:gd name="connsiteY7" fmla="*/ 271017 h 284831"/>
                  <a:gd name="connsiteX8" fmla="*/ 0 w 246871"/>
                  <a:gd name="connsiteY8" fmla="*/ 225944 h 284831"/>
                  <a:gd name="connsiteX9" fmla="*/ 13904 w 246871"/>
                  <a:gd name="connsiteY9" fmla="*/ 174051 h 284831"/>
                  <a:gd name="connsiteX10" fmla="*/ 168213 w 246871"/>
                  <a:gd name="connsiteY10" fmla="*/ 215398 h 28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46871" h="284831">
                    <a:moveTo>
                      <a:pt x="168213" y="0"/>
                    </a:moveTo>
                    <a:lnTo>
                      <a:pt x="246871" y="0"/>
                    </a:lnTo>
                    <a:lnTo>
                      <a:pt x="246871" y="275303"/>
                    </a:lnTo>
                    <a:lnTo>
                      <a:pt x="222323" y="275303"/>
                    </a:lnTo>
                    <a:lnTo>
                      <a:pt x="219770" y="284831"/>
                    </a:lnTo>
                    <a:lnTo>
                      <a:pt x="184210" y="275303"/>
                    </a:lnTo>
                    <a:lnTo>
                      <a:pt x="168213" y="275303"/>
                    </a:lnTo>
                    <a:lnTo>
                      <a:pt x="168213" y="271017"/>
                    </a:lnTo>
                    <a:lnTo>
                      <a:pt x="0" y="225944"/>
                    </a:lnTo>
                    <a:lnTo>
                      <a:pt x="13904" y="174051"/>
                    </a:lnTo>
                    <a:lnTo>
                      <a:pt x="168213" y="215398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</p:grpSp>
        <p:sp>
          <p:nvSpPr>
            <p:cNvPr id="48" name="TextBox 47"/>
            <p:cNvSpPr txBox="1"/>
            <p:nvPr/>
          </p:nvSpPr>
          <p:spPr>
            <a:xfrm>
              <a:off x="3183228" y="3389894"/>
              <a:ext cx="25409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b="1" dirty="0">
                  <a:solidFill>
                    <a:schemeClr val="bg1"/>
                  </a:solidFill>
                  <a:latin typeface="나눔고딕 ExtraBold" pitchFamily="50" charset="-127"/>
                  <a:ea typeface="나눔고딕 ExtraBold" pitchFamily="50" charset="-127"/>
                </a:rPr>
                <a:t>자세의 표현</a:t>
              </a:r>
              <a:endParaRPr lang="en-US" altLang="ko-KR" b="1" dirty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</a:endParaRPr>
            </a:p>
            <a:p>
              <a:r>
                <a:rPr lang="en-US" altLang="ko-KR" b="1" dirty="0">
                  <a:solidFill>
                    <a:schemeClr val="bg1"/>
                  </a:solidFill>
                  <a:latin typeface="나눔고딕 ExtraBold" pitchFamily="50" charset="-127"/>
                  <a:ea typeface="나눔고딕 ExtraBold" pitchFamily="50" charset="-127"/>
                </a:rPr>
                <a:t>3D</a:t>
              </a:r>
              <a:r>
                <a:rPr lang="ko-KR" altLang="en-US" b="1" dirty="0">
                  <a:solidFill>
                    <a:schemeClr val="bg1"/>
                  </a:solidFill>
                  <a:latin typeface="나눔고딕 ExtraBold" pitchFamily="50" charset="-127"/>
                  <a:ea typeface="나눔고딕 ExtraBold" pitchFamily="50" charset="-127"/>
                </a:rPr>
                <a:t> 모델링을 이용</a:t>
              </a:r>
            </a:p>
          </p:txBody>
        </p:sp>
      </p:grpSp>
      <p:grpSp>
        <p:nvGrpSpPr>
          <p:cNvPr id="11" name="그룹 10"/>
          <p:cNvGrpSpPr/>
          <p:nvPr/>
        </p:nvGrpSpPr>
        <p:grpSpPr>
          <a:xfrm>
            <a:off x="6078335" y="2800259"/>
            <a:ext cx="2264442" cy="369332"/>
            <a:chOff x="6078335" y="2800259"/>
            <a:chExt cx="2264442" cy="369332"/>
          </a:xfrm>
        </p:grpSpPr>
        <p:grpSp>
          <p:nvGrpSpPr>
            <p:cNvPr id="49" name="그룹 48"/>
            <p:cNvGrpSpPr/>
            <p:nvPr/>
          </p:nvGrpSpPr>
          <p:grpSpPr>
            <a:xfrm>
              <a:off x="6078335" y="2888401"/>
              <a:ext cx="262816" cy="243348"/>
              <a:chOff x="838200" y="2057400"/>
              <a:chExt cx="345643" cy="320040"/>
            </a:xfrm>
          </p:grpSpPr>
          <p:sp>
            <p:nvSpPr>
              <p:cNvPr id="50" name="타원 49"/>
              <p:cNvSpPr/>
              <p:nvPr/>
            </p:nvSpPr>
            <p:spPr>
              <a:xfrm>
                <a:off x="838200" y="2057400"/>
                <a:ext cx="345643" cy="320040"/>
              </a:xfrm>
              <a:prstGeom prst="ellipse">
                <a:avLst/>
              </a:prstGeom>
              <a:noFill/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51" name="자유형 50"/>
              <p:cNvSpPr/>
              <p:nvPr/>
            </p:nvSpPr>
            <p:spPr>
              <a:xfrm rot="2700000">
                <a:off x="926713" y="2108785"/>
                <a:ext cx="168615" cy="194543"/>
              </a:xfrm>
              <a:custGeom>
                <a:avLst/>
                <a:gdLst>
                  <a:gd name="connsiteX0" fmla="*/ 168213 w 246871"/>
                  <a:gd name="connsiteY0" fmla="*/ 0 h 284831"/>
                  <a:gd name="connsiteX1" fmla="*/ 246871 w 246871"/>
                  <a:gd name="connsiteY1" fmla="*/ 0 h 284831"/>
                  <a:gd name="connsiteX2" fmla="*/ 246871 w 246871"/>
                  <a:gd name="connsiteY2" fmla="*/ 275303 h 284831"/>
                  <a:gd name="connsiteX3" fmla="*/ 222323 w 246871"/>
                  <a:gd name="connsiteY3" fmla="*/ 275303 h 284831"/>
                  <a:gd name="connsiteX4" fmla="*/ 219770 w 246871"/>
                  <a:gd name="connsiteY4" fmla="*/ 284831 h 284831"/>
                  <a:gd name="connsiteX5" fmla="*/ 184210 w 246871"/>
                  <a:gd name="connsiteY5" fmla="*/ 275303 h 284831"/>
                  <a:gd name="connsiteX6" fmla="*/ 168213 w 246871"/>
                  <a:gd name="connsiteY6" fmla="*/ 275303 h 284831"/>
                  <a:gd name="connsiteX7" fmla="*/ 168213 w 246871"/>
                  <a:gd name="connsiteY7" fmla="*/ 271017 h 284831"/>
                  <a:gd name="connsiteX8" fmla="*/ 0 w 246871"/>
                  <a:gd name="connsiteY8" fmla="*/ 225944 h 284831"/>
                  <a:gd name="connsiteX9" fmla="*/ 13904 w 246871"/>
                  <a:gd name="connsiteY9" fmla="*/ 174051 h 284831"/>
                  <a:gd name="connsiteX10" fmla="*/ 168213 w 246871"/>
                  <a:gd name="connsiteY10" fmla="*/ 215398 h 28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46871" h="284831">
                    <a:moveTo>
                      <a:pt x="168213" y="0"/>
                    </a:moveTo>
                    <a:lnTo>
                      <a:pt x="246871" y="0"/>
                    </a:lnTo>
                    <a:lnTo>
                      <a:pt x="246871" y="275303"/>
                    </a:lnTo>
                    <a:lnTo>
                      <a:pt x="222323" y="275303"/>
                    </a:lnTo>
                    <a:lnTo>
                      <a:pt x="219770" y="284831"/>
                    </a:lnTo>
                    <a:lnTo>
                      <a:pt x="184210" y="275303"/>
                    </a:lnTo>
                    <a:lnTo>
                      <a:pt x="168213" y="275303"/>
                    </a:lnTo>
                    <a:lnTo>
                      <a:pt x="168213" y="271017"/>
                    </a:lnTo>
                    <a:lnTo>
                      <a:pt x="0" y="225944"/>
                    </a:lnTo>
                    <a:lnTo>
                      <a:pt x="13904" y="174051"/>
                    </a:lnTo>
                    <a:lnTo>
                      <a:pt x="168213" y="215398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</p:grpSp>
        <p:sp>
          <p:nvSpPr>
            <p:cNvPr id="54" name="TextBox 53"/>
            <p:cNvSpPr txBox="1"/>
            <p:nvPr/>
          </p:nvSpPr>
          <p:spPr>
            <a:xfrm>
              <a:off x="6404426" y="2800259"/>
              <a:ext cx="19383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>
                  <a:solidFill>
                    <a:schemeClr val="bg1"/>
                  </a:solidFill>
                  <a:latin typeface="나눔고딕 ExtraBold" pitchFamily="50" charset="-127"/>
                  <a:ea typeface="나눔고딕 ExtraBold" pitchFamily="50" charset="-127"/>
                </a:rPr>
                <a:t>초기 기준값 설정</a:t>
              </a:r>
            </a:p>
          </p:txBody>
        </p:sp>
      </p:grpSp>
      <p:grpSp>
        <p:nvGrpSpPr>
          <p:cNvPr id="7" name="그룹 6"/>
          <p:cNvGrpSpPr/>
          <p:nvPr/>
        </p:nvGrpSpPr>
        <p:grpSpPr>
          <a:xfrm>
            <a:off x="2857137" y="4720772"/>
            <a:ext cx="1958823" cy="369332"/>
            <a:chOff x="2857137" y="4275180"/>
            <a:chExt cx="1958823" cy="369332"/>
          </a:xfrm>
        </p:grpSpPr>
        <p:grpSp>
          <p:nvGrpSpPr>
            <p:cNvPr id="60" name="그룹 59"/>
            <p:cNvGrpSpPr/>
            <p:nvPr/>
          </p:nvGrpSpPr>
          <p:grpSpPr>
            <a:xfrm>
              <a:off x="2857137" y="4367805"/>
              <a:ext cx="262816" cy="243348"/>
              <a:chOff x="838200" y="2057400"/>
              <a:chExt cx="345643" cy="320040"/>
            </a:xfrm>
          </p:grpSpPr>
          <p:sp>
            <p:nvSpPr>
              <p:cNvPr id="61" name="타원 60"/>
              <p:cNvSpPr/>
              <p:nvPr/>
            </p:nvSpPr>
            <p:spPr>
              <a:xfrm>
                <a:off x="838200" y="2057400"/>
                <a:ext cx="345643" cy="320040"/>
              </a:xfrm>
              <a:prstGeom prst="ellipse">
                <a:avLst/>
              </a:prstGeom>
              <a:noFill/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63" name="자유형 62"/>
              <p:cNvSpPr/>
              <p:nvPr/>
            </p:nvSpPr>
            <p:spPr>
              <a:xfrm rot="2700000">
                <a:off x="926713" y="2108785"/>
                <a:ext cx="168615" cy="194543"/>
              </a:xfrm>
              <a:custGeom>
                <a:avLst/>
                <a:gdLst>
                  <a:gd name="connsiteX0" fmla="*/ 168213 w 246871"/>
                  <a:gd name="connsiteY0" fmla="*/ 0 h 284831"/>
                  <a:gd name="connsiteX1" fmla="*/ 246871 w 246871"/>
                  <a:gd name="connsiteY1" fmla="*/ 0 h 284831"/>
                  <a:gd name="connsiteX2" fmla="*/ 246871 w 246871"/>
                  <a:gd name="connsiteY2" fmla="*/ 275303 h 284831"/>
                  <a:gd name="connsiteX3" fmla="*/ 222323 w 246871"/>
                  <a:gd name="connsiteY3" fmla="*/ 275303 h 284831"/>
                  <a:gd name="connsiteX4" fmla="*/ 219770 w 246871"/>
                  <a:gd name="connsiteY4" fmla="*/ 284831 h 284831"/>
                  <a:gd name="connsiteX5" fmla="*/ 184210 w 246871"/>
                  <a:gd name="connsiteY5" fmla="*/ 275303 h 284831"/>
                  <a:gd name="connsiteX6" fmla="*/ 168213 w 246871"/>
                  <a:gd name="connsiteY6" fmla="*/ 275303 h 284831"/>
                  <a:gd name="connsiteX7" fmla="*/ 168213 w 246871"/>
                  <a:gd name="connsiteY7" fmla="*/ 271017 h 284831"/>
                  <a:gd name="connsiteX8" fmla="*/ 0 w 246871"/>
                  <a:gd name="connsiteY8" fmla="*/ 225944 h 284831"/>
                  <a:gd name="connsiteX9" fmla="*/ 13904 w 246871"/>
                  <a:gd name="connsiteY9" fmla="*/ 174051 h 284831"/>
                  <a:gd name="connsiteX10" fmla="*/ 168213 w 246871"/>
                  <a:gd name="connsiteY10" fmla="*/ 215398 h 28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46871" h="284831">
                    <a:moveTo>
                      <a:pt x="168213" y="0"/>
                    </a:moveTo>
                    <a:lnTo>
                      <a:pt x="246871" y="0"/>
                    </a:lnTo>
                    <a:lnTo>
                      <a:pt x="246871" y="275303"/>
                    </a:lnTo>
                    <a:lnTo>
                      <a:pt x="222323" y="275303"/>
                    </a:lnTo>
                    <a:lnTo>
                      <a:pt x="219770" y="284831"/>
                    </a:lnTo>
                    <a:lnTo>
                      <a:pt x="184210" y="275303"/>
                    </a:lnTo>
                    <a:lnTo>
                      <a:pt x="168213" y="275303"/>
                    </a:lnTo>
                    <a:lnTo>
                      <a:pt x="168213" y="271017"/>
                    </a:lnTo>
                    <a:lnTo>
                      <a:pt x="0" y="225944"/>
                    </a:lnTo>
                    <a:lnTo>
                      <a:pt x="13904" y="174051"/>
                    </a:lnTo>
                    <a:lnTo>
                      <a:pt x="168213" y="215398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</p:grpSp>
        <p:sp>
          <p:nvSpPr>
            <p:cNvPr id="65" name="TextBox 64"/>
            <p:cNvSpPr txBox="1"/>
            <p:nvPr/>
          </p:nvSpPr>
          <p:spPr>
            <a:xfrm>
              <a:off x="3177370" y="4275180"/>
              <a:ext cx="163859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>
                  <a:solidFill>
                    <a:schemeClr val="bg1"/>
                  </a:solidFill>
                  <a:latin typeface="나눔고딕 ExtraBold" pitchFamily="50" charset="-127"/>
                  <a:ea typeface="나눔고딕 ExtraBold" pitchFamily="50" charset="-127"/>
                </a:rPr>
                <a:t>설정 저장기능</a:t>
              </a:r>
            </a:p>
          </p:txBody>
        </p:sp>
      </p:grpSp>
      <p:grpSp>
        <p:nvGrpSpPr>
          <p:cNvPr id="9" name="그룹 8"/>
          <p:cNvGrpSpPr/>
          <p:nvPr/>
        </p:nvGrpSpPr>
        <p:grpSpPr>
          <a:xfrm>
            <a:off x="6078335" y="4581128"/>
            <a:ext cx="2039567" cy="646331"/>
            <a:chOff x="6080393" y="4121292"/>
            <a:chExt cx="2039567" cy="646331"/>
          </a:xfrm>
        </p:grpSpPr>
        <p:grpSp>
          <p:nvGrpSpPr>
            <p:cNvPr id="34" name="그룹 33"/>
            <p:cNvGrpSpPr/>
            <p:nvPr/>
          </p:nvGrpSpPr>
          <p:grpSpPr>
            <a:xfrm>
              <a:off x="6080393" y="4292275"/>
              <a:ext cx="262816" cy="243348"/>
              <a:chOff x="838200" y="2057400"/>
              <a:chExt cx="345643" cy="320040"/>
            </a:xfrm>
          </p:grpSpPr>
          <p:sp>
            <p:nvSpPr>
              <p:cNvPr id="41" name="타원 40"/>
              <p:cNvSpPr/>
              <p:nvPr/>
            </p:nvSpPr>
            <p:spPr>
              <a:xfrm>
                <a:off x="838200" y="2057400"/>
                <a:ext cx="345643" cy="320040"/>
              </a:xfrm>
              <a:prstGeom prst="ellipse">
                <a:avLst/>
              </a:prstGeom>
              <a:noFill/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46" name="자유형 45"/>
              <p:cNvSpPr/>
              <p:nvPr/>
            </p:nvSpPr>
            <p:spPr>
              <a:xfrm rot="2700000">
                <a:off x="926713" y="2108785"/>
                <a:ext cx="168615" cy="194543"/>
              </a:xfrm>
              <a:custGeom>
                <a:avLst/>
                <a:gdLst>
                  <a:gd name="connsiteX0" fmla="*/ 168213 w 246871"/>
                  <a:gd name="connsiteY0" fmla="*/ 0 h 284831"/>
                  <a:gd name="connsiteX1" fmla="*/ 246871 w 246871"/>
                  <a:gd name="connsiteY1" fmla="*/ 0 h 284831"/>
                  <a:gd name="connsiteX2" fmla="*/ 246871 w 246871"/>
                  <a:gd name="connsiteY2" fmla="*/ 275303 h 284831"/>
                  <a:gd name="connsiteX3" fmla="*/ 222323 w 246871"/>
                  <a:gd name="connsiteY3" fmla="*/ 275303 h 284831"/>
                  <a:gd name="connsiteX4" fmla="*/ 219770 w 246871"/>
                  <a:gd name="connsiteY4" fmla="*/ 284831 h 284831"/>
                  <a:gd name="connsiteX5" fmla="*/ 184210 w 246871"/>
                  <a:gd name="connsiteY5" fmla="*/ 275303 h 284831"/>
                  <a:gd name="connsiteX6" fmla="*/ 168213 w 246871"/>
                  <a:gd name="connsiteY6" fmla="*/ 275303 h 284831"/>
                  <a:gd name="connsiteX7" fmla="*/ 168213 w 246871"/>
                  <a:gd name="connsiteY7" fmla="*/ 271017 h 284831"/>
                  <a:gd name="connsiteX8" fmla="*/ 0 w 246871"/>
                  <a:gd name="connsiteY8" fmla="*/ 225944 h 284831"/>
                  <a:gd name="connsiteX9" fmla="*/ 13904 w 246871"/>
                  <a:gd name="connsiteY9" fmla="*/ 174051 h 284831"/>
                  <a:gd name="connsiteX10" fmla="*/ 168213 w 246871"/>
                  <a:gd name="connsiteY10" fmla="*/ 215398 h 28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46871" h="284831">
                    <a:moveTo>
                      <a:pt x="168213" y="0"/>
                    </a:moveTo>
                    <a:lnTo>
                      <a:pt x="246871" y="0"/>
                    </a:lnTo>
                    <a:lnTo>
                      <a:pt x="246871" y="275303"/>
                    </a:lnTo>
                    <a:lnTo>
                      <a:pt x="222323" y="275303"/>
                    </a:lnTo>
                    <a:lnTo>
                      <a:pt x="219770" y="284831"/>
                    </a:lnTo>
                    <a:lnTo>
                      <a:pt x="184210" y="275303"/>
                    </a:lnTo>
                    <a:lnTo>
                      <a:pt x="168213" y="275303"/>
                    </a:lnTo>
                    <a:lnTo>
                      <a:pt x="168213" y="271017"/>
                    </a:lnTo>
                    <a:lnTo>
                      <a:pt x="0" y="225944"/>
                    </a:lnTo>
                    <a:lnTo>
                      <a:pt x="13904" y="174051"/>
                    </a:lnTo>
                    <a:lnTo>
                      <a:pt x="168213" y="215398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</p:grpSp>
        <p:sp>
          <p:nvSpPr>
            <p:cNvPr id="53" name="TextBox 52"/>
            <p:cNvSpPr txBox="1"/>
            <p:nvPr/>
          </p:nvSpPr>
          <p:spPr>
            <a:xfrm>
              <a:off x="6404426" y="4121292"/>
              <a:ext cx="171553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>
                  <a:solidFill>
                    <a:schemeClr val="bg1"/>
                  </a:solidFill>
                  <a:latin typeface="나눔고딕 ExtraBold" pitchFamily="50" charset="-127"/>
                  <a:ea typeface="나눔고딕 ExtraBold" pitchFamily="50" charset="-127"/>
                </a:rPr>
                <a:t>HTML5</a:t>
              </a:r>
              <a:r>
                <a:rPr lang="ko-KR" altLang="en-US" b="1" dirty="0">
                  <a:solidFill>
                    <a:schemeClr val="bg1"/>
                  </a:solidFill>
                  <a:latin typeface="나눔고딕 ExtraBold" pitchFamily="50" charset="-127"/>
                  <a:ea typeface="나눔고딕 ExtraBold" pitchFamily="50" charset="-127"/>
                </a:rPr>
                <a:t> 웹 지원</a:t>
              </a:r>
              <a:r>
                <a:rPr lang="en-US" altLang="ko-KR" b="1" dirty="0">
                  <a:solidFill>
                    <a:schemeClr val="bg1"/>
                  </a:solidFill>
                  <a:latin typeface="나눔고딕 ExtraBold" pitchFamily="50" charset="-127"/>
                  <a:ea typeface="나눔고딕 ExtraBold" pitchFamily="50" charset="-127"/>
                </a:rPr>
                <a:t/>
              </a:r>
              <a:br>
                <a:rPr lang="en-US" altLang="ko-KR" b="1" dirty="0">
                  <a:solidFill>
                    <a:schemeClr val="bg1"/>
                  </a:solidFill>
                  <a:latin typeface="나눔고딕 ExtraBold" pitchFamily="50" charset="-127"/>
                  <a:ea typeface="나눔고딕 ExtraBold" pitchFamily="50" charset="-127"/>
                </a:rPr>
              </a:br>
              <a:r>
                <a:rPr lang="ko-KR" altLang="en-US" b="1" dirty="0">
                  <a:solidFill>
                    <a:schemeClr val="bg1"/>
                  </a:solidFill>
                  <a:latin typeface="나눔고딕 ExtraBold" pitchFamily="50" charset="-127"/>
                  <a:ea typeface="나눔고딕 ExtraBold" pitchFamily="50" charset="-127"/>
                </a:rPr>
                <a:t>클라이언트</a:t>
              </a:r>
              <a:endParaRPr lang="en-US" altLang="ko-KR" b="1" dirty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</a:endParaRPr>
            </a:p>
          </p:txBody>
        </p:sp>
      </p:grpSp>
      <p:grpSp>
        <p:nvGrpSpPr>
          <p:cNvPr id="8" name="그룹 7"/>
          <p:cNvGrpSpPr/>
          <p:nvPr/>
        </p:nvGrpSpPr>
        <p:grpSpPr>
          <a:xfrm>
            <a:off x="6065006" y="3748970"/>
            <a:ext cx="1802259" cy="369332"/>
            <a:chOff x="2857137" y="5017986"/>
            <a:chExt cx="1802259" cy="369332"/>
          </a:xfrm>
        </p:grpSpPr>
        <p:grpSp>
          <p:nvGrpSpPr>
            <p:cNvPr id="58" name="그룹 57"/>
            <p:cNvGrpSpPr/>
            <p:nvPr/>
          </p:nvGrpSpPr>
          <p:grpSpPr>
            <a:xfrm>
              <a:off x="2857137" y="5111068"/>
              <a:ext cx="262816" cy="243348"/>
              <a:chOff x="838200" y="2057400"/>
              <a:chExt cx="345643" cy="320040"/>
            </a:xfrm>
          </p:grpSpPr>
          <p:sp>
            <p:nvSpPr>
              <p:cNvPr id="62" name="타원 61"/>
              <p:cNvSpPr/>
              <p:nvPr/>
            </p:nvSpPr>
            <p:spPr>
              <a:xfrm>
                <a:off x="838200" y="2057400"/>
                <a:ext cx="345643" cy="320040"/>
              </a:xfrm>
              <a:prstGeom prst="ellipse">
                <a:avLst/>
              </a:prstGeom>
              <a:noFill/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64" name="자유형 63"/>
              <p:cNvSpPr/>
              <p:nvPr/>
            </p:nvSpPr>
            <p:spPr>
              <a:xfrm rot="2700000">
                <a:off x="926713" y="2108785"/>
                <a:ext cx="168615" cy="194543"/>
              </a:xfrm>
              <a:custGeom>
                <a:avLst/>
                <a:gdLst>
                  <a:gd name="connsiteX0" fmla="*/ 168213 w 246871"/>
                  <a:gd name="connsiteY0" fmla="*/ 0 h 284831"/>
                  <a:gd name="connsiteX1" fmla="*/ 246871 w 246871"/>
                  <a:gd name="connsiteY1" fmla="*/ 0 h 284831"/>
                  <a:gd name="connsiteX2" fmla="*/ 246871 w 246871"/>
                  <a:gd name="connsiteY2" fmla="*/ 275303 h 284831"/>
                  <a:gd name="connsiteX3" fmla="*/ 222323 w 246871"/>
                  <a:gd name="connsiteY3" fmla="*/ 275303 h 284831"/>
                  <a:gd name="connsiteX4" fmla="*/ 219770 w 246871"/>
                  <a:gd name="connsiteY4" fmla="*/ 284831 h 284831"/>
                  <a:gd name="connsiteX5" fmla="*/ 184210 w 246871"/>
                  <a:gd name="connsiteY5" fmla="*/ 275303 h 284831"/>
                  <a:gd name="connsiteX6" fmla="*/ 168213 w 246871"/>
                  <a:gd name="connsiteY6" fmla="*/ 275303 h 284831"/>
                  <a:gd name="connsiteX7" fmla="*/ 168213 w 246871"/>
                  <a:gd name="connsiteY7" fmla="*/ 271017 h 284831"/>
                  <a:gd name="connsiteX8" fmla="*/ 0 w 246871"/>
                  <a:gd name="connsiteY8" fmla="*/ 225944 h 284831"/>
                  <a:gd name="connsiteX9" fmla="*/ 13904 w 246871"/>
                  <a:gd name="connsiteY9" fmla="*/ 174051 h 284831"/>
                  <a:gd name="connsiteX10" fmla="*/ 168213 w 246871"/>
                  <a:gd name="connsiteY10" fmla="*/ 215398 h 28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46871" h="284831">
                    <a:moveTo>
                      <a:pt x="168213" y="0"/>
                    </a:moveTo>
                    <a:lnTo>
                      <a:pt x="246871" y="0"/>
                    </a:lnTo>
                    <a:lnTo>
                      <a:pt x="246871" y="275303"/>
                    </a:lnTo>
                    <a:lnTo>
                      <a:pt x="222323" y="275303"/>
                    </a:lnTo>
                    <a:lnTo>
                      <a:pt x="219770" y="284831"/>
                    </a:lnTo>
                    <a:lnTo>
                      <a:pt x="184210" y="275303"/>
                    </a:lnTo>
                    <a:lnTo>
                      <a:pt x="168213" y="275303"/>
                    </a:lnTo>
                    <a:lnTo>
                      <a:pt x="168213" y="271017"/>
                    </a:lnTo>
                    <a:lnTo>
                      <a:pt x="0" y="225944"/>
                    </a:lnTo>
                    <a:lnTo>
                      <a:pt x="13904" y="174051"/>
                    </a:lnTo>
                    <a:lnTo>
                      <a:pt x="168213" y="215398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</p:grpSp>
        <p:sp>
          <p:nvSpPr>
            <p:cNvPr id="66" name="TextBox 65"/>
            <p:cNvSpPr txBox="1"/>
            <p:nvPr/>
          </p:nvSpPr>
          <p:spPr>
            <a:xfrm>
              <a:off x="3182710" y="5017986"/>
              <a:ext cx="1476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>
                  <a:solidFill>
                    <a:schemeClr val="bg1"/>
                  </a:solidFill>
                  <a:latin typeface="나눔고딕 ExtraBold" pitchFamily="50" charset="-127"/>
                  <a:ea typeface="나눔고딕 ExtraBold" pitchFamily="50" charset="-127"/>
                </a:rPr>
                <a:t>눈 건강 모드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84689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612540-9602-46A0-9E57-34F7D20680C0}" type="slidenum">
              <a:rPr lang="ko-KR" altLang="en-US" smtClean="0"/>
              <a:pPr/>
              <a:t>11</a:t>
            </a:fld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04198" y="1400279"/>
            <a:ext cx="11652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구현 내용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713953" y="762649"/>
            <a:ext cx="74571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04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  <p:sp>
        <p:nvSpPr>
          <p:cNvPr id="35" name="직사각형 34"/>
          <p:cNvSpPr/>
          <p:nvPr/>
        </p:nvSpPr>
        <p:spPr>
          <a:xfrm>
            <a:off x="2578512" y="1509143"/>
            <a:ext cx="601647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b="1" dirty="0">
                <a:solidFill>
                  <a:srgbClr val="29D9C2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올바른을 구성하는 리포트페이지 </a:t>
            </a:r>
            <a:r>
              <a:rPr lang="ko-KR" altLang="en-US" sz="1400" dirty="0">
                <a:solidFill>
                  <a:schemeClr val="bg1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부분의</a:t>
            </a:r>
            <a:r>
              <a:rPr lang="ko-KR" altLang="en-US" sz="1400" dirty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구현 완료한 내용입니다</a:t>
            </a:r>
            <a:r>
              <a:rPr lang="en-US" altLang="ko-KR" sz="1400" dirty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  <a:endParaRPr lang="ko-KR" altLang="en-US" sz="1400" dirty="0"/>
          </a:p>
        </p:txBody>
      </p:sp>
      <p:sp>
        <p:nvSpPr>
          <p:cNvPr id="36" name="직사각형 35"/>
          <p:cNvSpPr/>
          <p:nvPr/>
        </p:nvSpPr>
        <p:spPr>
          <a:xfrm>
            <a:off x="2515966" y="934508"/>
            <a:ext cx="644852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“</a:t>
            </a:r>
            <a:r>
              <a:rPr lang="ko-KR" altLang="en-US" sz="2800" dirty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올바른</a:t>
            </a:r>
            <a:r>
              <a:rPr lang="en-US" altLang="ko-KR" sz="2800" dirty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”</a:t>
            </a:r>
            <a:r>
              <a:rPr lang="ko-KR" altLang="en-US" sz="2800" dirty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en-US" altLang="ko-KR" sz="2800" b="1" dirty="0">
                <a:solidFill>
                  <a:srgbClr val="31859C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report page</a:t>
            </a:r>
            <a:r>
              <a:rPr lang="ko-KR" altLang="en-US" sz="2800" b="1" dirty="0">
                <a:solidFill>
                  <a:srgbClr val="31859C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ko-KR" altLang="en-US" sz="2800" dirty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구현 목록</a:t>
            </a:r>
          </a:p>
        </p:txBody>
      </p:sp>
      <p:pic>
        <p:nvPicPr>
          <p:cNvPr id="4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282" y="116632"/>
            <a:ext cx="1149339" cy="655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2" name="그림 5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5984882"/>
            <a:ext cx="1325974" cy="756486"/>
          </a:xfrm>
          <a:prstGeom prst="rect">
            <a:avLst/>
          </a:prstGeom>
        </p:spPr>
      </p:pic>
      <p:sp>
        <p:nvSpPr>
          <p:cNvPr id="37" name="모서리가 둥근 직사각형 36"/>
          <p:cNvSpPr/>
          <p:nvPr/>
        </p:nvSpPr>
        <p:spPr>
          <a:xfrm>
            <a:off x="2299942" y="2210710"/>
            <a:ext cx="6448522" cy="3882586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6" name="그룹 5"/>
          <p:cNvGrpSpPr/>
          <p:nvPr/>
        </p:nvGrpSpPr>
        <p:grpSpPr>
          <a:xfrm>
            <a:off x="2857137" y="2810020"/>
            <a:ext cx="3029983" cy="369332"/>
            <a:chOff x="2857137" y="2810020"/>
            <a:chExt cx="3029983" cy="369332"/>
          </a:xfrm>
        </p:grpSpPr>
        <p:grpSp>
          <p:nvGrpSpPr>
            <p:cNvPr id="38" name="그룹 37"/>
            <p:cNvGrpSpPr/>
            <p:nvPr/>
          </p:nvGrpSpPr>
          <p:grpSpPr>
            <a:xfrm>
              <a:off x="2857137" y="2888401"/>
              <a:ext cx="262816" cy="243348"/>
              <a:chOff x="838200" y="2057400"/>
              <a:chExt cx="345643" cy="320040"/>
            </a:xfrm>
          </p:grpSpPr>
          <p:sp>
            <p:nvSpPr>
              <p:cNvPr id="39" name="타원 38"/>
              <p:cNvSpPr/>
              <p:nvPr/>
            </p:nvSpPr>
            <p:spPr>
              <a:xfrm>
                <a:off x="838200" y="2057400"/>
                <a:ext cx="345643" cy="320040"/>
              </a:xfrm>
              <a:prstGeom prst="ellipse">
                <a:avLst/>
              </a:prstGeom>
              <a:noFill/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40" name="자유형 39"/>
              <p:cNvSpPr/>
              <p:nvPr/>
            </p:nvSpPr>
            <p:spPr>
              <a:xfrm rot="2700000">
                <a:off x="926713" y="2108785"/>
                <a:ext cx="168615" cy="194543"/>
              </a:xfrm>
              <a:custGeom>
                <a:avLst/>
                <a:gdLst>
                  <a:gd name="connsiteX0" fmla="*/ 168213 w 246871"/>
                  <a:gd name="connsiteY0" fmla="*/ 0 h 284831"/>
                  <a:gd name="connsiteX1" fmla="*/ 246871 w 246871"/>
                  <a:gd name="connsiteY1" fmla="*/ 0 h 284831"/>
                  <a:gd name="connsiteX2" fmla="*/ 246871 w 246871"/>
                  <a:gd name="connsiteY2" fmla="*/ 275303 h 284831"/>
                  <a:gd name="connsiteX3" fmla="*/ 222323 w 246871"/>
                  <a:gd name="connsiteY3" fmla="*/ 275303 h 284831"/>
                  <a:gd name="connsiteX4" fmla="*/ 219770 w 246871"/>
                  <a:gd name="connsiteY4" fmla="*/ 284831 h 284831"/>
                  <a:gd name="connsiteX5" fmla="*/ 184210 w 246871"/>
                  <a:gd name="connsiteY5" fmla="*/ 275303 h 284831"/>
                  <a:gd name="connsiteX6" fmla="*/ 168213 w 246871"/>
                  <a:gd name="connsiteY6" fmla="*/ 275303 h 284831"/>
                  <a:gd name="connsiteX7" fmla="*/ 168213 w 246871"/>
                  <a:gd name="connsiteY7" fmla="*/ 271017 h 284831"/>
                  <a:gd name="connsiteX8" fmla="*/ 0 w 246871"/>
                  <a:gd name="connsiteY8" fmla="*/ 225944 h 284831"/>
                  <a:gd name="connsiteX9" fmla="*/ 13904 w 246871"/>
                  <a:gd name="connsiteY9" fmla="*/ 174051 h 284831"/>
                  <a:gd name="connsiteX10" fmla="*/ 168213 w 246871"/>
                  <a:gd name="connsiteY10" fmla="*/ 215398 h 28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46871" h="284831">
                    <a:moveTo>
                      <a:pt x="168213" y="0"/>
                    </a:moveTo>
                    <a:lnTo>
                      <a:pt x="246871" y="0"/>
                    </a:lnTo>
                    <a:lnTo>
                      <a:pt x="246871" y="275303"/>
                    </a:lnTo>
                    <a:lnTo>
                      <a:pt x="222323" y="275303"/>
                    </a:lnTo>
                    <a:lnTo>
                      <a:pt x="219770" y="284831"/>
                    </a:lnTo>
                    <a:lnTo>
                      <a:pt x="184210" y="275303"/>
                    </a:lnTo>
                    <a:lnTo>
                      <a:pt x="168213" y="275303"/>
                    </a:lnTo>
                    <a:lnTo>
                      <a:pt x="168213" y="271017"/>
                    </a:lnTo>
                    <a:lnTo>
                      <a:pt x="0" y="225944"/>
                    </a:lnTo>
                    <a:lnTo>
                      <a:pt x="13904" y="174051"/>
                    </a:lnTo>
                    <a:lnTo>
                      <a:pt x="168213" y="215398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</p:grpSp>
        <p:sp>
          <p:nvSpPr>
            <p:cNvPr id="42" name="TextBox 41"/>
            <p:cNvSpPr txBox="1"/>
            <p:nvPr/>
          </p:nvSpPr>
          <p:spPr>
            <a:xfrm>
              <a:off x="3187342" y="2810020"/>
              <a:ext cx="26997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>
                  <a:solidFill>
                    <a:schemeClr val="bg1"/>
                  </a:solidFill>
                  <a:latin typeface="나눔고딕 ExtraBold" pitchFamily="50" charset="-127"/>
                  <a:ea typeface="나눔고딕 ExtraBold" pitchFamily="50" charset="-127"/>
                </a:rPr>
                <a:t>당일의 센서 데이터 표현</a:t>
              </a:r>
            </a:p>
          </p:txBody>
        </p:sp>
      </p:grpSp>
      <p:grpSp>
        <p:nvGrpSpPr>
          <p:cNvPr id="3" name="그룹 2"/>
          <p:cNvGrpSpPr/>
          <p:nvPr/>
        </p:nvGrpSpPr>
        <p:grpSpPr>
          <a:xfrm>
            <a:off x="2857137" y="3460860"/>
            <a:ext cx="5535401" cy="369332"/>
            <a:chOff x="2857137" y="3539319"/>
            <a:chExt cx="5535401" cy="369332"/>
          </a:xfrm>
        </p:grpSpPr>
        <p:grpSp>
          <p:nvGrpSpPr>
            <p:cNvPr id="43" name="그룹 42"/>
            <p:cNvGrpSpPr/>
            <p:nvPr/>
          </p:nvGrpSpPr>
          <p:grpSpPr>
            <a:xfrm>
              <a:off x="2857137" y="3617700"/>
              <a:ext cx="262816" cy="243348"/>
              <a:chOff x="838200" y="2057400"/>
              <a:chExt cx="345643" cy="320040"/>
            </a:xfrm>
          </p:grpSpPr>
          <p:sp>
            <p:nvSpPr>
              <p:cNvPr id="44" name="타원 43"/>
              <p:cNvSpPr/>
              <p:nvPr/>
            </p:nvSpPr>
            <p:spPr>
              <a:xfrm>
                <a:off x="838200" y="2057400"/>
                <a:ext cx="345643" cy="320040"/>
              </a:xfrm>
              <a:prstGeom prst="ellipse">
                <a:avLst/>
              </a:prstGeom>
              <a:noFill/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45" name="자유형 44"/>
              <p:cNvSpPr/>
              <p:nvPr/>
            </p:nvSpPr>
            <p:spPr>
              <a:xfrm rot="2700000">
                <a:off x="926713" y="2108785"/>
                <a:ext cx="168615" cy="194543"/>
              </a:xfrm>
              <a:custGeom>
                <a:avLst/>
                <a:gdLst>
                  <a:gd name="connsiteX0" fmla="*/ 168213 w 246871"/>
                  <a:gd name="connsiteY0" fmla="*/ 0 h 284831"/>
                  <a:gd name="connsiteX1" fmla="*/ 246871 w 246871"/>
                  <a:gd name="connsiteY1" fmla="*/ 0 h 284831"/>
                  <a:gd name="connsiteX2" fmla="*/ 246871 w 246871"/>
                  <a:gd name="connsiteY2" fmla="*/ 275303 h 284831"/>
                  <a:gd name="connsiteX3" fmla="*/ 222323 w 246871"/>
                  <a:gd name="connsiteY3" fmla="*/ 275303 h 284831"/>
                  <a:gd name="connsiteX4" fmla="*/ 219770 w 246871"/>
                  <a:gd name="connsiteY4" fmla="*/ 284831 h 284831"/>
                  <a:gd name="connsiteX5" fmla="*/ 184210 w 246871"/>
                  <a:gd name="connsiteY5" fmla="*/ 275303 h 284831"/>
                  <a:gd name="connsiteX6" fmla="*/ 168213 w 246871"/>
                  <a:gd name="connsiteY6" fmla="*/ 275303 h 284831"/>
                  <a:gd name="connsiteX7" fmla="*/ 168213 w 246871"/>
                  <a:gd name="connsiteY7" fmla="*/ 271017 h 284831"/>
                  <a:gd name="connsiteX8" fmla="*/ 0 w 246871"/>
                  <a:gd name="connsiteY8" fmla="*/ 225944 h 284831"/>
                  <a:gd name="connsiteX9" fmla="*/ 13904 w 246871"/>
                  <a:gd name="connsiteY9" fmla="*/ 174051 h 284831"/>
                  <a:gd name="connsiteX10" fmla="*/ 168213 w 246871"/>
                  <a:gd name="connsiteY10" fmla="*/ 215398 h 28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46871" h="284831">
                    <a:moveTo>
                      <a:pt x="168213" y="0"/>
                    </a:moveTo>
                    <a:lnTo>
                      <a:pt x="246871" y="0"/>
                    </a:lnTo>
                    <a:lnTo>
                      <a:pt x="246871" y="275303"/>
                    </a:lnTo>
                    <a:lnTo>
                      <a:pt x="222323" y="275303"/>
                    </a:lnTo>
                    <a:lnTo>
                      <a:pt x="219770" y="284831"/>
                    </a:lnTo>
                    <a:lnTo>
                      <a:pt x="184210" y="275303"/>
                    </a:lnTo>
                    <a:lnTo>
                      <a:pt x="168213" y="275303"/>
                    </a:lnTo>
                    <a:lnTo>
                      <a:pt x="168213" y="271017"/>
                    </a:lnTo>
                    <a:lnTo>
                      <a:pt x="0" y="225944"/>
                    </a:lnTo>
                    <a:lnTo>
                      <a:pt x="13904" y="174051"/>
                    </a:lnTo>
                    <a:lnTo>
                      <a:pt x="168213" y="215398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</p:grpSp>
        <p:sp>
          <p:nvSpPr>
            <p:cNvPr id="48" name="TextBox 47"/>
            <p:cNvSpPr txBox="1"/>
            <p:nvPr/>
          </p:nvSpPr>
          <p:spPr>
            <a:xfrm>
              <a:off x="3187342" y="3539319"/>
              <a:ext cx="520519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b="1" dirty="0">
                  <a:solidFill>
                    <a:schemeClr val="bg1"/>
                  </a:solidFill>
                  <a:latin typeface="나눔고딕 ExtraBold" pitchFamily="50" charset="-127"/>
                  <a:ea typeface="나눔고딕 ExtraBold" pitchFamily="50" charset="-127"/>
                </a:rPr>
                <a:t>과거의 날짜 리포트 불러오기</a:t>
              </a:r>
            </a:p>
          </p:txBody>
        </p:sp>
      </p:grpSp>
      <p:grpSp>
        <p:nvGrpSpPr>
          <p:cNvPr id="7" name="그룹 6"/>
          <p:cNvGrpSpPr/>
          <p:nvPr/>
        </p:nvGrpSpPr>
        <p:grpSpPr>
          <a:xfrm>
            <a:off x="2858468" y="4153196"/>
            <a:ext cx="5389249" cy="369332"/>
            <a:chOff x="2857137" y="4275180"/>
            <a:chExt cx="5389249" cy="369332"/>
          </a:xfrm>
        </p:grpSpPr>
        <p:grpSp>
          <p:nvGrpSpPr>
            <p:cNvPr id="60" name="그룹 59"/>
            <p:cNvGrpSpPr/>
            <p:nvPr/>
          </p:nvGrpSpPr>
          <p:grpSpPr>
            <a:xfrm>
              <a:off x="2857137" y="4367805"/>
              <a:ext cx="262816" cy="243348"/>
              <a:chOff x="838200" y="2057400"/>
              <a:chExt cx="345643" cy="320040"/>
            </a:xfrm>
          </p:grpSpPr>
          <p:sp>
            <p:nvSpPr>
              <p:cNvPr id="61" name="타원 60"/>
              <p:cNvSpPr/>
              <p:nvPr/>
            </p:nvSpPr>
            <p:spPr>
              <a:xfrm>
                <a:off x="838200" y="2057400"/>
                <a:ext cx="345643" cy="320040"/>
              </a:xfrm>
              <a:prstGeom prst="ellipse">
                <a:avLst/>
              </a:prstGeom>
              <a:noFill/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63" name="자유형 62"/>
              <p:cNvSpPr/>
              <p:nvPr/>
            </p:nvSpPr>
            <p:spPr>
              <a:xfrm rot="2700000">
                <a:off x="926713" y="2108785"/>
                <a:ext cx="168615" cy="194543"/>
              </a:xfrm>
              <a:custGeom>
                <a:avLst/>
                <a:gdLst>
                  <a:gd name="connsiteX0" fmla="*/ 168213 w 246871"/>
                  <a:gd name="connsiteY0" fmla="*/ 0 h 284831"/>
                  <a:gd name="connsiteX1" fmla="*/ 246871 w 246871"/>
                  <a:gd name="connsiteY1" fmla="*/ 0 h 284831"/>
                  <a:gd name="connsiteX2" fmla="*/ 246871 w 246871"/>
                  <a:gd name="connsiteY2" fmla="*/ 275303 h 284831"/>
                  <a:gd name="connsiteX3" fmla="*/ 222323 w 246871"/>
                  <a:gd name="connsiteY3" fmla="*/ 275303 h 284831"/>
                  <a:gd name="connsiteX4" fmla="*/ 219770 w 246871"/>
                  <a:gd name="connsiteY4" fmla="*/ 284831 h 284831"/>
                  <a:gd name="connsiteX5" fmla="*/ 184210 w 246871"/>
                  <a:gd name="connsiteY5" fmla="*/ 275303 h 284831"/>
                  <a:gd name="connsiteX6" fmla="*/ 168213 w 246871"/>
                  <a:gd name="connsiteY6" fmla="*/ 275303 h 284831"/>
                  <a:gd name="connsiteX7" fmla="*/ 168213 w 246871"/>
                  <a:gd name="connsiteY7" fmla="*/ 271017 h 284831"/>
                  <a:gd name="connsiteX8" fmla="*/ 0 w 246871"/>
                  <a:gd name="connsiteY8" fmla="*/ 225944 h 284831"/>
                  <a:gd name="connsiteX9" fmla="*/ 13904 w 246871"/>
                  <a:gd name="connsiteY9" fmla="*/ 174051 h 284831"/>
                  <a:gd name="connsiteX10" fmla="*/ 168213 w 246871"/>
                  <a:gd name="connsiteY10" fmla="*/ 215398 h 28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46871" h="284831">
                    <a:moveTo>
                      <a:pt x="168213" y="0"/>
                    </a:moveTo>
                    <a:lnTo>
                      <a:pt x="246871" y="0"/>
                    </a:lnTo>
                    <a:lnTo>
                      <a:pt x="246871" y="275303"/>
                    </a:lnTo>
                    <a:lnTo>
                      <a:pt x="222323" y="275303"/>
                    </a:lnTo>
                    <a:lnTo>
                      <a:pt x="219770" y="284831"/>
                    </a:lnTo>
                    <a:lnTo>
                      <a:pt x="184210" y="275303"/>
                    </a:lnTo>
                    <a:lnTo>
                      <a:pt x="168213" y="275303"/>
                    </a:lnTo>
                    <a:lnTo>
                      <a:pt x="168213" y="271017"/>
                    </a:lnTo>
                    <a:lnTo>
                      <a:pt x="0" y="225944"/>
                    </a:lnTo>
                    <a:lnTo>
                      <a:pt x="13904" y="174051"/>
                    </a:lnTo>
                    <a:lnTo>
                      <a:pt x="168213" y="215398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</p:grpSp>
        <p:sp>
          <p:nvSpPr>
            <p:cNvPr id="65" name="TextBox 64"/>
            <p:cNvSpPr txBox="1"/>
            <p:nvPr/>
          </p:nvSpPr>
          <p:spPr>
            <a:xfrm>
              <a:off x="3177370" y="4275180"/>
              <a:ext cx="50690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>
                  <a:solidFill>
                    <a:schemeClr val="bg1"/>
                  </a:solidFill>
                  <a:latin typeface="나눔고딕 ExtraBold" pitchFamily="50" charset="-127"/>
                  <a:ea typeface="나눔고딕 ExtraBold" pitchFamily="50" charset="-127"/>
                </a:rPr>
                <a:t>자세 통계</a:t>
              </a:r>
              <a:r>
                <a:rPr lang="en-US" altLang="ko-KR" b="1" dirty="0">
                  <a:solidFill>
                    <a:schemeClr val="bg1"/>
                  </a:solidFill>
                  <a:latin typeface="나눔고딕 ExtraBold" pitchFamily="50" charset="-127"/>
                  <a:ea typeface="나눔고딕 ExtraBold" pitchFamily="50" charset="-127"/>
                </a:rPr>
                <a:t>, </a:t>
              </a:r>
              <a:r>
                <a:rPr lang="ko-KR" altLang="en-US" b="1" dirty="0">
                  <a:solidFill>
                    <a:schemeClr val="bg1"/>
                  </a:solidFill>
                  <a:latin typeface="나눔고딕 ExtraBold" pitchFamily="50" charset="-127"/>
                  <a:ea typeface="나눔고딕 ExtraBold" pitchFamily="50" charset="-127"/>
                </a:rPr>
                <a:t>사용 시간 통계</a:t>
              </a:r>
              <a:r>
                <a:rPr lang="en-US" altLang="ko-KR" b="1" dirty="0">
                  <a:solidFill>
                    <a:schemeClr val="bg1"/>
                  </a:solidFill>
                  <a:latin typeface="나눔고딕 ExtraBold" pitchFamily="50" charset="-127"/>
                  <a:ea typeface="나눔고딕 ExtraBold" pitchFamily="50" charset="-127"/>
                </a:rPr>
                <a:t>, </a:t>
              </a:r>
              <a:r>
                <a:rPr lang="ko-KR" altLang="en-US" b="1" dirty="0">
                  <a:solidFill>
                    <a:schemeClr val="bg1"/>
                  </a:solidFill>
                  <a:latin typeface="나눔고딕 ExtraBold" pitchFamily="50" charset="-127"/>
                  <a:ea typeface="나눔고딕 ExtraBold" pitchFamily="50" charset="-127"/>
                </a:rPr>
                <a:t>사용 패턴</a:t>
              </a:r>
              <a:r>
                <a:rPr lang="en-US" altLang="ko-KR" b="1" dirty="0">
                  <a:solidFill>
                    <a:schemeClr val="bg1"/>
                  </a:solidFill>
                  <a:latin typeface="나눔고딕 ExtraBold" pitchFamily="50" charset="-127"/>
                  <a:ea typeface="나눔고딕 ExtraBold" pitchFamily="50" charset="-127"/>
                </a:rPr>
                <a:t>(Timeline) </a:t>
              </a:r>
              <a:endParaRPr lang="ko-KR" altLang="en-US" b="1" dirty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</a:endParaRPr>
            </a:p>
          </p:txBody>
        </p:sp>
      </p:grpSp>
      <p:grpSp>
        <p:nvGrpSpPr>
          <p:cNvPr id="8" name="그룹 7"/>
          <p:cNvGrpSpPr/>
          <p:nvPr/>
        </p:nvGrpSpPr>
        <p:grpSpPr>
          <a:xfrm>
            <a:off x="2857137" y="4829090"/>
            <a:ext cx="2571701" cy="369332"/>
            <a:chOff x="2857137" y="5017986"/>
            <a:chExt cx="2571701" cy="369332"/>
          </a:xfrm>
        </p:grpSpPr>
        <p:grpSp>
          <p:nvGrpSpPr>
            <p:cNvPr id="58" name="그룹 57"/>
            <p:cNvGrpSpPr/>
            <p:nvPr/>
          </p:nvGrpSpPr>
          <p:grpSpPr>
            <a:xfrm>
              <a:off x="2857137" y="5111068"/>
              <a:ext cx="262816" cy="243348"/>
              <a:chOff x="838200" y="2057400"/>
              <a:chExt cx="345643" cy="320040"/>
            </a:xfrm>
          </p:grpSpPr>
          <p:sp>
            <p:nvSpPr>
              <p:cNvPr id="62" name="타원 61"/>
              <p:cNvSpPr/>
              <p:nvPr/>
            </p:nvSpPr>
            <p:spPr>
              <a:xfrm>
                <a:off x="838200" y="2057400"/>
                <a:ext cx="345643" cy="320040"/>
              </a:xfrm>
              <a:prstGeom prst="ellipse">
                <a:avLst/>
              </a:prstGeom>
              <a:noFill/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64" name="자유형 63"/>
              <p:cNvSpPr/>
              <p:nvPr/>
            </p:nvSpPr>
            <p:spPr>
              <a:xfrm rot="2700000">
                <a:off x="926713" y="2108785"/>
                <a:ext cx="168615" cy="194543"/>
              </a:xfrm>
              <a:custGeom>
                <a:avLst/>
                <a:gdLst>
                  <a:gd name="connsiteX0" fmla="*/ 168213 w 246871"/>
                  <a:gd name="connsiteY0" fmla="*/ 0 h 284831"/>
                  <a:gd name="connsiteX1" fmla="*/ 246871 w 246871"/>
                  <a:gd name="connsiteY1" fmla="*/ 0 h 284831"/>
                  <a:gd name="connsiteX2" fmla="*/ 246871 w 246871"/>
                  <a:gd name="connsiteY2" fmla="*/ 275303 h 284831"/>
                  <a:gd name="connsiteX3" fmla="*/ 222323 w 246871"/>
                  <a:gd name="connsiteY3" fmla="*/ 275303 h 284831"/>
                  <a:gd name="connsiteX4" fmla="*/ 219770 w 246871"/>
                  <a:gd name="connsiteY4" fmla="*/ 284831 h 284831"/>
                  <a:gd name="connsiteX5" fmla="*/ 184210 w 246871"/>
                  <a:gd name="connsiteY5" fmla="*/ 275303 h 284831"/>
                  <a:gd name="connsiteX6" fmla="*/ 168213 w 246871"/>
                  <a:gd name="connsiteY6" fmla="*/ 275303 h 284831"/>
                  <a:gd name="connsiteX7" fmla="*/ 168213 w 246871"/>
                  <a:gd name="connsiteY7" fmla="*/ 271017 h 284831"/>
                  <a:gd name="connsiteX8" fmla="*/ 0 w 246871"/>
                  <a:gd name="connsiteY8" fmla="*/ 225944 h 284831"/>
                  <a:gd name="connsiteX9" fmla="*/ 13904 w 246871"/>
                  <a:gd name="connsiteY9" fmla="*/ 174051 h 284831"/>
                  <a:gd name="connsiteX10" fmla="*/ 168213 w 246871"/>
                  <a:gd name="connsiteY10" fmla="*/ 215398 h 28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46871" h="284831">
                    <a:moveTo>
                      <a:pt x="168213" y="0"/>
                    </a:moveTo>
                    <a:lnTo>
                      <a:pt x="246871" y="0"/>
                    </a:lnTo>
                    <a:lnTo>
                      <a:pt x="246871" y="275303"/>
                    </a:lnTo>
                    <a:lnTo>
                      <a:pt x="222323" y="275303"/>
                    </a:lnTo>
                    <a:lnTo>
                      <a:pt x="219770" y="284831"/>
                    </a:lnTo>
                    <a:lnTo>
                      <a:pt x="184210" y="275303"/>
                    </a:lnTo>
                    <a:lnTo>
                      <a:pt x="168213" y="275303"/>
                    </a:lnTo>
                    <a:lnTo>
                      <a:pt x="168213" y="271017"/>
                    </a:lnTo>
                    <a:lnTo>
                      <a:pt x="0" y="225944"/>
                    </a:lnTo>
                    <a:lnTo>
                      <a:pt x="13904" y="174051"/>
                    </a:lnTo>
                    <a:lnTo>
                      <a:pt x="168213" y="215398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</p:grpSp>
        <p:sp>
          <p:nvSpPr>
            <p:cNvPr id="66" name="TextBox 65"/>
            <p:cNvSpPr txBox="1"/>
            <p:nvPr/>
          </p:nvSpPr>
          <p:spPr>
            <a:xfrm>
              <a:off x="3182710" y="5017986"/>
              <a:ext cx="22461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>
                  <a:solidFill>
                    <a:schemeClr val="bg1"/>
                  </a:solidFill>
                  <a:latin typeface="나눔고딕 ExtraBold" pitchFamily="50" charset="-127"/>
                  <a:ea typeface="나눔고딕 ExtraBold" pitchFamily="50" charset="-127"/>
                </a:rPr>
                <a:t>chart </a:t>
              </a:r>
              <a:r>
                <a:rPr lang="ko-KR" altLang="en-US" b="1" dirty="0">
                  <a:solidFill>
                    <a:schemeClr val="bg1"/>
                  </a:solidFill>
                  <a:latin typeface="나눔고딕 ExtraBold" pitchFamily="50" charset="-127"/>
                  <a:ea typeface="나눔고딕 ExtraBold" pitchFamily="50" charset="-127"/>
                </a:rPr>
                <a:t>확대 축소기능</a:t>
              </a:r>
            </a:p>
          </p:txBody>
        </p:sp>
      </p:grpSp>
      <p:pic>
        <p:nvPicPr>
          <p:cNvPr id="9" name="그림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1684" y="325384"/>
            <a:ext cx="5207143" cy="57679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그림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93736" y="1663031"/>
            <a:ext cx="6419850" cy="43910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21913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612540-9602-46A0-9E57-34F7D20680C0}" type="slidenum">
              <a:rPr lang="ko-KR" altLang="en-US" smtClean="0"/>
              <a:pPr/>
              <a:t>12</a:t>
            </a:fld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04198" y="1400279"/>
            <a:ext cx="11652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구현 내용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713953" y="762649"/>
            <a:ext cx="74571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04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  <p:sp>
        <p:nvSpPr>
          <p:cNvPr id="35" name="직사각형 34"/>
          <p:cNvSpPr/>
          <p:nvPr/>
        </p:nvSpPr>
        <p:spPr>
          <a:xfrm>
            <a:off x="2578512" y="1509143"/>
            <a:ext cx="601647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b="1" dirty="0">
                <a:solidFill>
                  <a:srgbClr val="29D9C2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올바른을 구성하는  데이터 서버</a:t>
            </a:r>
            <a:r>
              <a:rPr lang="ko-KR" altLang="en-US" sz="14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1400" dirty="0">
                <a:solidFill>
                  <a:schemeClr val="bg1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부분의</a:t>
            </a:r>
            <a:r>
              <a:rPr lang="ko-KR" altLang="en-US" sz="1400" dirty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구현 완료한 내용입니다</a:t>
            </a:r>
            <a:r>
              <a:rPr lang="en-US" altLang="ko-KR" sz="1400" dirty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  <a:endParaRPr lang="ko-KR" altLang="en-US" sz="1400" dirty="0"/>
          </a:p>
        </p:txBody>
      </p:sp>
      <p:sp>
        <p:nvSpPr>
          <p:cNvPr id="36" name="직사각형 35"/>
          <p:cNvSpPr/>
          <p:nvPr/>
        </p:nvSpPr>
        <p:spPr>
          <a:xfrm>
            <a:off x="2515966" y="934508"/>
            <a:ext cx="644852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“</a:t>
            </a:r>
            <a:r>
              <a:rPr lang="ko-KR" altLang="en-US" sz="2800" dirty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올바른</a:t>
            </a:r>
            <a:r>
              <a:rPr lang="en-US" altLang="ko-KR" sz="2800" dirty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”</a:t>
            </a:r>
            <a:r>
              <a:rPr lang="ko-KR" altLang="en-US" sz="2800" dirty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ko-KR" altLang="en-US" sz="2800" dirty="0">
                <a:solidFill>
                  <a:srgbClr val="31859C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데이터 서버 </a:t>
            </a:r>
            <a:r>
              <a:rPr lang="ko-KR" altLang="en-US" sz="2800" dirty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구현 목록</a:t>
            </a:r>
          </a:p>
        </p:txBody>
      </p:sp>
      <p:pic>
        <p:nvPicPr>
          <p:cNvPr id="4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282" y="116632"/>
            <a:ext cx="1149339" cy="655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2" name="그림 5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5984882"/>
            <a:ext cx="1325974" cy="756486"/>
          </a:xfrm>
          <a:prstGeom prst="rect">
            <a:avLst/>
          </a:prstGeom>
        </p:spPr>
      </p:pic>
      <p:sp>
        <p:nvSpPr>
          <p:cNvPr id="37" name="모서리가 둥근 직사각형 36"/>
          <p:cNvSpPr/>
          <p:nvPr/>
        </p:nvSpPr>
        <p:spPr>
          <a:xfrm>
            <a:off x="2299942" y="2210710"/>
            <a:ext cx="6448522" cy="3589506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8" name="그룹 37"/>
          <p:cNvGrpSpPr/>
          <p:nvPr/>
        </p:nvGrpSpPr>
        <p:grpSpPr>
          <a:xfrm>
            <a:off x="2857137" y="2888401"/>
            <a:ext cx="262816" cy="243348"/>
            <a:chOff x="838200" y="2057400"/>
            <a:chExt cx="345643" cy="320040"/>
          </a:xfrm>
        </p:grpSpPr>
        <p:sp>
          <p:nvSpPr>
            <p:cNvPr id="39" name="타원 38"/>
            <p:cNvSpPr/>
            <p:nvPr/>
          </p:nvSpPr>
          <p:spPr>
            <a:xfrm>
              <a:off x="838200" y="2057400"/>
              <a:ext cx="345643" cy="320040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" name="자유형 39"/>
            <p:cNvSpPr/>
            <p:nvPr/>
          </p:nvSpPr>
          <p:spPr>
            <a:xfrm rot="2700000">
              <a:off x="926713" y="2108785"/>
              <a:ext cx="168615" cy="194543"/>
            </a:xfrm>
            <a:custGeom>
              <a:avLst/>
              <a:gdLst>
                <a:gd name="connsiteX0" fmla="*/ 168213 w 246871"/>
                <a:gd name="connsiteY0" fmla="*/ 0 h 284831"/>
                <a:gd name="connsiteX1" fmla="*/ 246871 w 246871"/>
                <a:gd name="connsiteY1" fmla="*/ 0 h 284831"/>
                <a:gd name="connsiteX2" fmla="*/ 246871 w 246871"/>
                <a:gd name="connsiteY2" fmla="*/ 275303 h 284831"/>
                <a:gd name="connsiteX3" fmla="*/ 222323 w 246871"/>
                <a:gd name="connsiteY3" fmla="*/ 275303 h 284831"/>
                <a:gd name="connsiteX4" fmla="*/ 219770 w 246871"/>
                <a:gd name="connsiteY4" fmla="*/ 284831 h 284831"/>
                <a:gd name="connsiteX5" fmla="*/ 184210 w 246871"/>
                <a:gd name="connsiteY5" fmla="*/ 275303 h 284831"/>
                <a:gd name="connsiteX6" fmla="*/ 168213 w 246871"/>
                <a:gd name="connsiteY6" fmla="*/ 275303 h 284831"/>
                <a:gd name="connsiteX7" fmla="*/ 168213 w 246871"/>
                <a:gd name="connsiteY7" fmla="*/ 271017 h 284831"/>
                <a:gd name="connsiteX8" fmla="*/ 0 w 246871"/>
                <a:gd name="connsiteY8" fmla="*/ 225944 h 284831"/>
                <a:gd name="connsiteX9" fmla="*/ 13904 w 246871"/>
                <a:gd name="connsiteY9" fmla="*/ 174051 h 284831"/>
                <a:gd name="connsiteX10" fmla="*/ 168213 w 246871"/>
                <a:gd name="connsiteY10" fmla="*/ 215398 h 284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6871" h="284831">
                  <a:moveTo>
                    <a:pt x="168213" y="0"/>
                  </a:moveTo>
                  <a:lnTo>
                    <a:pt x="246871" y="0"/>
                  </a:lnTo>
                  <a:lnTo>
                    <a:pt x="246871" y="275303"/>
                  </a:lnTo>
                  <a:lnTo>
                    <a:pt x="222323" y="275303"/>
                  </a:lnTo>
                  <a:lnTo>
                    <a:pt x="219770" y="284831"/>
                  </a:lnTo>
                  <a:lnTo>
                    <a:pt x="184210" y="275303"/>
                  </a:lnTo>
                  <a:lnTo>
                    <a:pt x="168213" y="275303"/>
                  </a:lnTo>
                  <a:lnTo>
                    <a:pt x="168213" y="271017"/>
                  </a:lnTo>
                  <a:lnTo>
                    <a:pt x="0" y="225944"/>
                  </a:lnTo>
                  <a:lnTo>
                    <a:pt x="13904" y="174051"/>
                  </a:lnTo>
                  <a:lnTo>
                    <a:pt x="168213" y="21539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2" name="TextBox 41"/>
          <p:cNvSpPr txBox="1"/>
          <p:nvPr/>
        </p:nvSpPr>
        <p:spPr>
          <a:xfrm>
            <a:off x="3183228" y="2829408"/>
            <a:ext cx="16722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</a:rPr>
              <a:t>RESTFUL</a:t>
            </a:r>
            <a:r>
              <a:rPr lang="ko-KR" altLang="en-US" b="1" dirty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</a:rPr>
              <a:t> 방식 </a:t>
            </a:r>
            <a:endParaRPr lang="en-US" altLang="ko-KR" b="1" dirty="0">
              <a:solidFill>
                <a:schemeClr val="bg1"/>
              </a:solidFill>
              <a:latin typeface="나눔고딕 ExtraBold" pitchFamily="50" charset="-127"/>
              <a:ea typeface="나눔고딕 ExtraBold" pitchFamily="50" charset="-127"/>
            </a:endParaRPr>
          </a:p>
          <a:p>
            <a:r>
              <a:rPr lang="en-US" altLang="ko-KR" b="1" dirty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</a:rPr>
              <a:t>API</a:t>
            </a:r>
            <a:r>
              <a:rPr lang="ko-KR" altLang="en-US" b="1" dirty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</a:rPr>
              <a:t> 서버 운영</a:t>
            </a:r>
          </a:p>
        </p:txBody>
      </p:sp>
      <p:grpSp>
        <p:nvGrpSpPr>
          <p:cNvPr id="43" name="그룹 42"/>
          <p:cNvGrpSpPr/>
          <p:nvPr/>
        </p:nvGrpSpPr>
        <p:grpSpPr>
          <a:xfrm>
            <a:off x="2857137" y="3836715"/>
            <a:ext cx="262816" cy="243348"/>
            <a:chOff x="838200" y="2057400"/>
            <a:chExt cx="345643" cy="320040"/>
          </a:xfrm>
        </p:grpSpPr>
        <p:sp>
          <p:nvSpPr>
            <p:cNvPr id="44" name="타원 43"/>
            <p:cNvSpPr/>
            <p:nvPr/>
          </p:nvSpPr>
          <p:spPr>
            <a:xfrm>
              <a:off x="838200" y="2057400"/>
              <a:ext cx="345643" cy="320040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5" name="자유형 44"/>
            <p:cNvSpPr/>
            <p:nvPr/>
          </p:nvSpPr>
          <p:spPr>
            <a:xfrm rot="2700000">
              <a:off x="926713" y="2108785"/>
              <a:ext cx="168615" cy="194543"/>
            </a:xfrm>
            <a:custGeom>
              <a:avLst/>
              <a:gdLst>
                <a:gd name="connsiteX0" fmla="*/ 168213 w 246871"/>
                <a:gd name="connsiteY0" fmla="*/ 0 h 284831"/>
                <a:gd name="connsiteX1" fmla="*/ 246871 w 246871"/>
                <a:gd name="connsiteY1" fmla="*/ 0 h 284831"/>
                <a:gd name="connsiteX2" fmla="*/ 246871 w 246871"/>
                <a:gd name="connsiteY2" fmla="*/ 275303 h 284831"/>
                <a:gd name="connsiteX3" fmla="*/ 222323 w 246871"/>
                <a:gd name="connsiteY3" fmla="*/ 275303 h 284831"/>
                <a:gd name="connsiteX4" fmla="*/ 219770 w 246871"/>
                <a:gd name="connsiteY4" fmla="*/ 284831 h 284831"/>
                <a:gd name="connsiteX5" fmla="*/ 184210 w 246871"/>
                <a:gd name="connsiteY5" fmla="*/ 275303 h 284831"/>
                <a:gd name="connsiteX6" fmla="*/ 168213 w 246871"/>
                <a:gd name="connsiteY6" fmla="*/ 275303 h 284831"/>
                <a:gd name="connsiteX7" fmla="*/ 168213 w 246871"/>
                <a:gd name="connsiteY7" fmla="*/ 271017 h 284831"/>
                <a:gd name="connsiteX8" fmla="*/ 0 w 246871"/>
                <a:gd name="connsiteY8" fmla="*/ 225944 h 284831"/>
                <a:gd name="connsiteX9" fmla="*/ 13904 w 246871"/>
                <a:gd name="connsiteY9" fmla="*/ 174051 h 284831"/>
                <a:gd name="connsiteX10" fmla="*/ 168213 w 246871"/>
                <a:gd name="connsiteY10" fmla="*/ 215398 h 284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6871" h="284831">
                  <a:moveTo>
                    <a:pt x="168213" y="0"/>
                  </a:moveTo>
                  <a:lnTo>
                    <a:pt x="246871" y="0"/>
                  </a:lnTo>
                  <a:lnTo>
                    <a:pt x="246871" y="275303"/>
                  </a:lnTo>
                  <a:lnTo>
                    <a:pt x="222323" y="275303"/>
                  </a:lnTo>
                  <a:lnTo>
                    <a:pt x="219770" y="284831"/>
                  </a:lnTo>
                  <a:lnTo>
                    <a:pt x="184210" y="275303"/>
                  </a:lnTo>
                  <a:lnTo>
                    <a:pt x="168213" y="275303"/>
                  </a:lnTo>
                  <a:lnTo>
                    <a:pt x="168213" y="271017"/>
                  </a:lnTo>
                  <a:lnTo>
                    <a:pt x="0" y="225944"/>
                  </a:lnTo>
                  <a:lnTo>
                    <a:pt x="13904" y="174051"/>
                  </a:lnTo>
                  <a:lnTo>
                    <a:pt x="168213" y="21539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8" name="TextBox 47"/>
          <p:cNvSpPr txBox="1"/>
          <p:nvPr/>
        </p:nvSpPr>
        <p:spPr>
          <a:xfrm>
            <a:off x="3183228" y="3777722"/>
            <a:ext cx="25409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</a:rPr>
              <a:t>Socket </a:t>
            </a:r>
            <a:r>
              <a:rPr lang="en-US" altLang="ko-KR" b="1" dirty="0" err="1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</a:rPr>
              <a:t>io</a:t>
            </a:r>
            <a:r>
              <a:rPr lang="ko-KR" altLang="en-US" b="1" dirty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</a:rPr>
              <a:t>를 이용한</a:t>
            </a:r>
            <a:endParaRPr lang="en-US" altLang="ko-KR" b="1" dirty="0">
              <a:solidFill>
                <a:schemeClr val="bg1"/>
              </a:solidFill>
              <a:latin typeface="나눔고딕 ExtraBold" pitchFamily="50" charset="-127"/>
              <a:ea typeface="나눔고딕 ExtraBold" pitchFamily="50" charset="-127"/>
            </a:endParaRPr>
          </a:p>
          <a:p>
            <a:r>
              <a:rPr lang="ko-KR" altLang="en-US" b="1" dirty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</a:rPr>
              <a:t>실시간 값 전달 및 데이터 삽입</a:t>
            </a:r>
            <a:endParaRPr lang="en-US" altLang="ko-KR" b="1" dirty="0">
              <a:solidFill>
                <a:schemeClr val="bg1"/>
              </a:solidFill>
              <a:latin typeface="나눔고딕 ExtraBold" pitchFamily="50" charset="-127"/>
              <a:ea typeface="나눔고딕 ExtraBold" pitchFamily="50" charset="-127"/>
            </a:endParaRPr>
          </a:p>
        </p:txBody>
      </p:sp>
      <p:grpSp>
        <p:nvGrpSpPr>
          <p:cNvPr id="49" name="그룹 48"/>
          <p:cNvGrpSpPr/>
          <p:nvPr/>
        </p:nvGrpSpPr>
        <p:grpSpPr>
          <a:xfrm>
            <a:off x="6078335" y="2888401"/>
            <a:ext cx="262816" cy="243348"/>
            <a:chOff x="838200" y="2057400"/>
            <a:chExt cx="345643" cy="320040"/>
          </a:xfrm>
        </p:grpSpPr>
        <p:sp>
          <p:nvSpPr>
            <p:cNvPr id="50" name="타원 49"/>
            <p:cNvSpPr/>
            <p:nvPr/>
          </p:nvSpPr>
          <p:spPr>
            <a:xfrm>
              <a:off x="838200" y="2057400"/>
              <a:ext cx="345643" cy="320040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자유형 50"/>
            <p:cNvSpPr/>
            <p:nvPr/>
          </p:nvSpPr>
          <p:spPr>
            <a:xfrm rot="2700000">
              <a:off x="926713" y="2108785"/>
              <a:ext cx="168615" cy="194543"/>
            </a:xfrm>
            <a:custGeom>
              <a:avLst/>
              <a:gdLst>
                <a:gd name="connsiteX0" fmla="*/ 168213 w 246871"/>
                <a:gd name="connsiteY0" fmla="*/ 0 h 284831"/>
                <a:gd name="connsiteX1" fmla="*/ 246871 w 246871"/>
                <a:gd name="connsiteY1" fmla="*/ 0 h 284831"/>
                <a:gd name="connsiteX2" fmla="*/ 246871 w 246871"/>
                <a:gd name="connsiteY2" fmla="*/ 275303 h 284831"/>
                <a:gd name="connsiteX3" fmla="*/ 222323 w 246871"/>
                <a:gd name="connsiteY3" fmla="*/ 275303 h 284831"/>
                <a:gd name="connsiteX4" fmla="*/ 219770 w 246871"/>
                <a:gd name="connsiteY4" fmla="*/ 284831 h 284831"/>
                <a:gd name="connsiteX5" fmla="*/ 184210 w 246871"/>
                <a:gd name="connsiteY5" fmla="*/ 275303 h 284831"/>
                <a:gd name="connsiteX6" fmla="*/ 168213 w 246871"/>
                <a:gd name="connsiteY6" fmla="*/ 275303 h 284831"/>
                <a:gd name="connsiteX7" fmla="*/ 168213 w 246871"/>
                <a:gd name="connsiteY7" fmla="*/ 271017 h 284831"/>
                <a:gd name="connsiteX8" fmla="*/ 0 w 246871"/>
                <a:gd name="connsiteY8" fmla="*/ 225944 h 284831"/>
                <a:gd name="connsiteX9" fmla="*/ 13904 w 246871"/>
                <a:gd name="connsiteY9" fmla="*/ 174051 h 284831"/>
                <a:gd name="connsiteX10" fmla="*/ 168213 w 246871"/>
                <a:gd name="connsiteY10" fmla="*/ 215398 h 284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6871" h="284831">
                  <a:moveTo>
                    <a:pt x="168213" y="0"/>
                  </a:moveTo>
                  <a:lnTo>
                    <a:pt x="246871" y="0"/>
                  </a:lnTo>
                  <a:lnTo>
                    <a:pt x="246871" y="275303"/>
                  </a:lnTo>
                  <a:lnTo>
                    <a:pt x="222323" y="275303"/>
                  </a:lnTo>
                  <a:lnTo>
                    <a:pt x="219770" y="284831"/>
                  </a:lnTo>
                  <a:lnTo>
                    <a:pt x="184210" y="275303"/>
                  </a:lnTo>
                  <a:lnTo>
                    <a:pt x="168213" y="275303"/>
                  </a:lnTo>
                  <a:lnTo>
                    <a:pt x="168213" y="271017"/>
                  </a:lnTo>
                  <a:lnTo>
                    <a:pt x="0" y="225944"/>
                  </a:lnTo>
                  <a:lnTo>
                    <a:pt x="13904" y="174051"/>
                  </a:lnTo>
                  <a:lnTo>
                    <a:pt x="168213" y="21539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54" name="TextBox 53"/>
          <p:cNvSpPr txBox="1"/>
          <p:nvPr/>
        </p:nvSpPr>
        <p:spPr>
          <a:xfrm>
            <a:off x="6404426" y="2829408"/>
            <a:ext cx="14077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</a:rPr>
              <a:t>사용자 등록</a:t>
            </a:r>
          </a:p>
        </p:txBody>
      </p:sp>
      <p:grpSp>
        <p:nvGrpSpPr>
          <p:cNvPr id="55" name="그룹 54"/>
          <p:cNvGrpSpPr/>
          <p:nvPr/>
        </p:nvGrpSpPr>
        <p:grpSpPr>
          <a:xfrm>
            <a:off x="6078335" y="3836715"/>
            <a:ext cx="262816" cy="243348"/>
            <a:chOff x="838200" y="2057400"/>
            <a:chExt cx="345643" cy="320040"/>
          </a:xfrm>
        </p:grpSpPr>
        <p:sp>
          <p:nvSpPr>
            <p:cNvPr id="56" name="타원 55"/>
            <p:cNvSpPr/>
            <p:nvPr/>
          </p:nvSpPr>
          <p:spPr>
            <a:xfrm>
              <a:off x="838200" y="2057400"/>
              <a:ext cx="345643" cy="320040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자유형 56"/>
            <p:cNvSpPr/>
            <p:nvPr/>
          </p:nvSpPr>
          <p:spPr>
            <a:xfrm rot="2700000">
              <a:off x="926713" y="2108785"/>
              <a:ext cx="168615" cy="194543"/>
            </a:xfrm>
            <a:custGeom>
              <a:avLst/>
              <a:gdLst>
                <a:gd name="connsiteX0" fmla="*/ 168213 w 246871"/>
                <a:gd name="connsiteY0" fmla="*/ 0 h 284831"/>
                <a:gd name="connsiteX1" fmla="*/ 246871 w 246871"/>
                <a:gd name="connsiteY1" fmla="*/ 0 h 284831"/>
                <a:gd name="connsiteX2" fmla="*/ 246871 w 246871"/>
                <a:gd name="connsiteY2" fmla="*/ 275303 h 284831"/>
                <a:gd name="connsiteX3" fmla="*/ 222323 w 246871"/>
                <a:gd name="connsiteY3" fmla="*/ 275303 h 284831"/>
                <a:gd name="connsiteX4" fmla="*/ 219770 w 246871"/>
                <a:gd name="connsiteY4" fmla="*/ 284831 h 284831"/>
                <a:gd name="connsiteX5" fmla="*/ 184210 w 246871"/>
                <a:gd name="connsiteY5" fmla="*/ 275303 h 284831"/>
                <a:gd name="connsiteX6" fmla="*/ 168213 w 246871"/>
                <a:gd name="connsiteY6" fmla="*/ 275303 h 284831"/>
                <a:gd name="connsiteX7" fmla="*/ 168213 w 246871"/>
                <a:gd name="connsiteY7" fmla="*/ 271017 h 284831"/>
                <a:gd name="connsiteX8" fmla="*/ 0 w 246871"/>
                <a:gd name="connsiteY8" fmla="*/ 225944 h 284831"/>
                <a:gd name="connsiteX9" fmla="*/ 13904 w 246871"/>
                <a:gd name="connsiteY9" fmla="*/ 174051 h 284831"/>
                <a:gd name="connsiteX10" fmla="*/ 168213 w 246871"/>
                <a:gd name="connsiteY10" fmla="*/ 215398 h 284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6871" h="284831">
                  <a:moveTo>
                    <a:pt x="168213" y="0"/>
                  </a:moveTo>
                  <a:lnTo>
                    <a:pt x="246871" y="0"/>
                  </a:lnTo>
                  <a:lnTo>
                    <a:pt x="246871" y="275303"/>
                  </a:lnTo>
                  <a:lnTo>
                    <a:pt x="222323" y="275303"/>
                  </a:lnTo>
                  <a:lnTo>
                    <a:pt x="219770" y="284831"/>
                  </a:lnTo>
                  <a:lnTo>
                    <a:pt x="184210" y="275303"/>
                  </a:lnTo>
                  <a:lnTo>
                    <a:pt x="168213" y="275303"/>
                  </a:lnTo>
                  <a:lnTo>
                    <a:pt x="168213" y="271017"/>
                  </a:lnTo>
                  <a:lnTo>
                    <a:pt x="0" y="225944"/>
                  </a:lnTo>
                  <a:lnTo>
                    <a:pt x="13904" y="174051"/>
                  </a:lnTo>
                  <a:lnTo>
                    <a:pt x="168213" y="21539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59" name="TextBox 58"/>
          <p:cNvSpPr txBox="1"/>
          <p:nvPr/>
        </p:nvSpPr>
        <p:spPr>
          <a:xfrm>
            <a:off x="6404426" y="3777722"/>
            <a:ext cx="193033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</a:rPr>
              <a:t>데이터 분석하여</a:t>
            </a:r>
            <a:r>
              <a:rPr lang="en-US" altLang="ko-KR" dirty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</a:rPr>
              <a:t/>
            </a:r>
            <a:br>
              <a:rPr lang="en-US" altLang="ko-KR" dirty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</a:rPr>
            </a:br>
            <a:r>
              <a:rPr lang="en-US" altLang="ko-KR" dirty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</a:rPr>
              <a:t>Report</a:t>
            </a:r>
            <a:r>
              <a:rPr lang="ko-KR" altLang="en-US" dirty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</a:rPr>
              <a:t>페이지에  </a:t>
            </a:r>
            <a:endParaRPr lang="en-US" altLang="ko-KR" dirty="0">
              <a:solidFill>
                <a:schemeClr val="bg1"/>
              </a:solidFill>
              <a:latin typeface="나눔고딕 ExtraBold" pitchFamily="50" charset="-127"/>
              <a:ea typeface="나눔고딕 ExtraBold" pitchFamily="50" charset="-127"/>
            </a:endParaRPr>
          </a:p>
          <a:p>
            <a:r>
              <a:rPr lang="ko-KR" altLang="en-US" dirty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</a:rPr>
              <a:t>제공</a:t>
            </a:r>
            <a:endParaRPr lang="en-US" altLang="ko-KR" dirty="0">
              <a:solidFill>
                <a:schemeClr val="bg1"/>
              </a:solidFill>
              <a:latin typeface="나눔고딕 ExtraBold" pitchFamily="50" charset="-127"/>
              <a:ea typeface="나눔고딕 ExtraBold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5332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612540-9602-46A0-9E57-34F7D20680C0}" type="slidenum">
              <a:rPr lang="ko-KR" altLang="en-US" smtClean="0"/>
              <a:pPr/>
              <a:t>13</a:t>
            </a:fld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95537" y="1273034"/>
            <a:ext cx="13297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테스트</a:t>
            </a:r>
            <a:endParaRPr lang="en-US" altLang="ko-KR" sz="1600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/>
            <a:r>
              <a:rPr lang="ko-KR" altLang="en-US" sz="1600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시나리오</a:t>
            </a:r>
            <a:endParaRPr lang="en-US" altLang="ko-KR" sz="1600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713953" y="762649"/>
            <a:ext cx="74571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05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  <p:sp>
        <p:nvSpPr>
          <p:cNvPr id="35" name="직사각형 34"/>
          <p:cNvSpPr/>
          <p:nvPr/>
        </p:nvSpPr>
        <p:spPr>
          <a:xfrm>
            <a:off x="2515966" y="1400279"/>
            <a:ext cx="562731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dirty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올바른 시제품 시연 테스트 시나리오입니다</a:t>
            </a:r>
            <a:r>
              <a:rPr lang="en-US" altLang="ko-KR" sz="1400" dirty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</p:txBody>
      </p:sp>
      <p:sp>
        <p:nvSpPr>
          <p:cNvPr id="36" name="직사각형 35"/>
          <p:cNvSpPr/>
          <p:nvPr/>
        </p:nvSpPr>
        <p:spPr>
          <a:xfrm>
            <a:off x="2515966" y="934508"/>
            <a:ext cx="57910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“</a:t>
            </a:r>
            <a:r>
              <a:rPr lang="ko-KR" altLang="en-US" sz="2800" dirty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올바른 테스트 시나리오</a:t>
            </a:r>
            <a:r>
              <a:rPr lang="en-US" altLang="ko-KR" sz="2800" dirty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”</a:t>
            </a:r>
            <a:endParaRPr lang="ko-KR" altLang="en-US" sz="2800" dirty="0">
              <a:solidFill>
                <a:srgbClr val="29D9C2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282" y="116632"/>
            <a:ext cx="1149339" cy="655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" name="그림 3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5984882"/>
            <a:ext cx="1325974" cy="756486"/>
          </a:xfrm>
          <a:prstGeom prst="rect">
            <a:avLst/>
          </a:prstGeom>
        </p:spPr>
      </p:pic>
      <p:grpSp>
        <p:nvGrpSpPr>
          <p:cNvPr id="48" name="그룹 47"/>
          <p:cNvGrpSpPr/>
          <p:nvPr/>
        </p:nvGrpSpPr>
        <p:grpSpPr>
          <a:xfrm>
            <a:off x="1165415" y="2269341"/>
            <a:ext cx="7794499" cy="4049086"/>
            <a:chOff x="1165415" y="2341349"/>
            <a:chExt cx="7794499" cy="4049086"/>
          </a:xfrm>
        </p:grpSpPr>
        <p:grpSp>
          <p:nvGrpSpPr>
            <p:cNvPr id="19" name="그룹 18"/>
            <p:cNvGrpSpPr/>
            <p:nvPr/>
          </p:nvGrpSpPr>
          <p:grpSpPr>
            <a:xfrm>
              <a:off x="1165415" y="2341349"/>
              <a:ext cx="7794499" cy="847774"/>
              <a:chOff x="2666427" y="3679701"/>
              <a:chExt cx="7051750" cy="847774"/>
            </a:xfrm>
          </p:grpSpPr>
          <p:sp>
            <p:nvSpPr>
              <p:cNvPr id="20" name="오각형 6"/>
              <p:cNvSpPr/>
              <p:nvPr/>
            </p:nvSpPr>
            <p:spPr>
              <a:xfrm>
                <a:off x="7067019" y="3684269"/>
                <a:ext cx="2651158" cy="842400"/>
              </a:xfrm>
              <a:prstGeom prst="homePlate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1" name="오각형 7"/>
              <p:cNvSpPr/>
              <p:nvPr/>
            </p:nvSpPr>
            <p:spPr>
              <a:xfrm>
                <a:off x="4919398" y="3685075"/>
                <a:ext cx="2651158" cy="842400"/>
              </a:xfrm>
              <a:prstGeom prst="homePlat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2" name="오각형 8"/>
              <p:cNvSpPr/>
              <p:nvPr/>
            </p:nvSpPr>
            <p:spPr>
              <a:xfrm>
                <a:off x="2666427" y="3679701"/>
                <a:ext cx="2651158" cy="842400"/>
              </a:xfrm>
              <a:prstGeom prst="homePlate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23" name="타원 22"/>
            <p:cNvSpPr/>
            <p:nvPr/>
          </p:nvSpPr>
          <p:spPr>
            <a:xfrm>
              <a:off x="3630296" y="3406467"/>
              <a:ext cx="152400" cy="1524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24" name="직선 연결선 14"/>
            <p:cNvCxnSpPr>
              <a:stCxn id="23" idx="0"/>
              <a:endCxn id="25" idx="0"/>
            </p:cNvCxnSpPr>
            <p:nvPr/>
          </p:nvCxnSpPr>
          <p:spPr>
            <a:xfrm>
              <a:off x="3706496" y="3406467"/>
              <a:ext cx="0" cy="2831568"/>
            </a:xfrm>
            <a:prstGeom prst="line">
              <a:avLst/>
            </a:prstGeom>
            <a:ln w="12700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타원 24"/>
            <p:cNvSpPr/>
            <p:nvPr/>
          </p:nvSpPr>
          <p:spPr>
            <a:xfrm>
              <a:off x="3630296" y="6238035"/>
              <a:ext cx="152400" cy="1524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타원 25"/>
            <p:cNvSpPr/>
            <p:nvPr/>
          </p:nvSpPr>
          <p:spPr>
            <a:xfrm>
              <a:off x="6119496" y="3385300"/>
              <a:ext cx="152400" cy="1524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27" name="직선 연결선 22"/>
            <p:cNvCxnSpPr>
              <a:stCxn id="26" idx="4"/>
              <a:endCxn id="28" idx="0"/>
            </p:cNvCxnSpPr>
            <p:nvPr/>
          </p:nvCxnSpPr>
          <p:spPr>
            <a:xfrm>
              <a:off x="6195696" y="3537700"/>
              <a:ext cx="0" cy="2679168"/>
            </a:xfrm>
            <a:prstGeom prst="line">
              <a:avLst/>
            </a:prstGeom>
            <a:ln w="12700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타원 27"/>
            <p:cNvSpPr/>
            <p:nvPr/>
          </p:nvSpPr>
          <p:spPr>
            <a:xfrm>
              <a:off x="6119496" y="6216868"/>
              <a:ext cx="152400" cy="1524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846552" y="2539264"/>
              <a:ext cx="133882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400" b="1" dirty="0">
                  <a:solidFill>
                    <a:schemeClr val="bg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초기설정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4341501" y="2511336"/>
              <a:ext cx="180049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400" b="1" dirty="0">
                  <a:solidFill>
                    <a:schemeClr val="bg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자세 별 상태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6979212" y="2540279"/>
              <a:ext cx="113685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400" b="1" dirty="0">
                  <a:solidFill>
                    <a:schemeClr val="bg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웹 기능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1165416" y="3583864"/>
              <a:ext cx="256672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1600" dirty="0">
                  <a:solidFill>
                    <a:srgbClr val="40404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처음 </a:t>
              </a:r>
              <a:r>
                <a:rPr lang="en-US" altLang="ko-KR" sz="1600" dirty="0">
                  <a:solidFill>
                    <a:srgbClr val="40404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“</a:t>
              </a:r>
              <a:r>
                <a:rPr lang="ko-KR" altLang="en-US" sz="1600" dirty="0">
                  <a:solidFill>
                    <a:srgbClr val="40404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올바른</a:t>
              </a:r>
              <a:r>
                <a:rPr lang="en-US" altLang="ko-KR" sz="1600" dirty="0">
                  <a:solidFill>
                    <a:srgbClr val="40404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”</a:t>
              </a:r>
              <a:r>
                <a:rPr lang="ko-KR" altLang="en-US" sz="1600" dirty="0">
                  <a:solidFill>
                    <a:srgbClr val="40404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 작동시</a:t>
              </a:r>
              <a:endParaRPr lang="en-US" altLang="ko-KR" sz="1600" dirty="0">
                <a:solidFill>
                  <a:srgbClr val="404040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r>
                <a:rPr lang="ko-KR" altLang="en-US" sz="1600" dirty="0">
                  <a:solidFill>
                    <a:srgbClr val="40404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사용자 중심</a:t>
              </a:r>
              <a:r>
                <a:rPr lang="en-US" altLang="ko-KR" sz="1600" dirty="0">
                  <a:solidFill>
                    <a:srgbClr val="40404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(</a:t>
              </a:r>
              <a:r>
                <a:rPr lang="ko-KR" altLang="en-US" sz="1600" dirty="0">
                  <a:solidFill>
                    <a:srgbClr val="40404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기준</a:t>
              </a:r>
              <a:r>
                <a:rPr lang="en-US" altLang="ko-KR" sz="1600" dirty="0">
                  <a:solidFill>
                    <a:srgbClr val="40404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)</a:t>
              </a:r>
              <a:r>
                <a:rPr lang="ko-KR" altLang="en-US" sz="1600" dirty="0">
                  <a:solidFill>
                    <a:srgbClr val="40404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점 설정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3751224" y="3572831"/>
              <a:ext cx="2258952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1600" dirty="0">
                  <a:solidFill>
                    <a:srgbClr val="40404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실제 자세와 </a:t>
              </a:r>
              <a:r>
                <a:rPr lang="ko-KR" altLang="en-US" sz="1600" dirty="0" err="1">
                  <a:solidFill>
                    <a:srgbClr val="40404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어플리</a:t>
              </a:r>
              <a:r>
                <a:rPr lang="en-US" altLang="ko-KR" sz="1600" dirty="0">
                  <a:solidFill>
                    <a:srgbClr val="40404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/>
              </a:r>
              <a:br>
                <a:rPr lang="en-US" altLang="ko-KR" sz="1600" dirty="0">
                  <a:solidFill>
                    <a:srgbClr val="40404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</a:br>
              <a:r>
                <a:rPr lang="ko-KR" altLang="en-US" sz="1600" dirty="0" err="1">
                  <a:solidFill>
                    <a:srgbClr val="40404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케이션</a:t>
              </a:r>
              <a:r>
                <a:rPr lang="ko-KR" altLang="en-US" sz="1600" dirty="0">
                  <a:solidFill>
                    <a:srgbClr val="40404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 모델링과 비</a:t>
              </a:r>
              <a:r>
                <a:rPr lang="en-US" altLang="ko-KR" sz="1600" dirty="0">
                  <a:solidFill>
                    <a:srgbClr val="40404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/>
              </a:r>
              <a:br>
                <a:rPr lang="en-US" altLang="ko-KR" sz="1600" dirty="0">
                  <a:solidFill>
                    <a:srgbClr val="40404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</a:br>
              <a:r>
                <a:rPr lang="ko-KR" altLang="en-US" sz="1600" dirty="0">
                  <a:solidFill>
                    <a:srgbClr val="40404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교 시연</a:t>
              </a:r>
              <a:endParaRPr lang="en-US" altLang="ko-KR" sz="1600" dirty="0">
                <a:solidFill>
                  <a:srgbClr val="404040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endParaRPr lang="ko-KR" altLang="en-US" sz="1600" i="1" dirty="0">
                <a:solidFill>
                  <a:srgbClr val="404040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6270122" y="3583864"/>
              <a:ext cx="2414444" cy="233910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ko-KR" sz="1600" dirty="0">
                  <a:solidFill>
                    <a:srgbClr val="40404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3D </a:t>
              </a:r>
              <a:r>
                <a:rPr lang="ko-KR" altLang="en-US" sz="1600" dirty="0">
                  <a:solidFill>
                    <a:srgbClr val="40404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이미지를 이용한 </a:t>
              </a:r>
              <a:r>
                <a:rPr lang="en-US" altLang="ko-KR" sz="1600" dirty="0">
                  <a:solidFill>
                    <a:srgbClr val="40404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/>
              </a:r>
              <a:br>
                <a:rPr lang="en-US" altLang="ko-KR" sz="1600" dirty="0">
                  <a:solidFill>
                    <a:srgbClr val="40404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</a:br>
              <a:r>
                <a:rPr lang="ko-KR" altLang="en-US" sz="1600" dirty="0">
                  <a:solidFill>
                    <a:srgbClr val="40404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데이터 시각화</a:t>
              </a:r>
              <a:endParaRPr lang="en-US" altLang="ko-KR" sz="1600" dirty="0">
                <a:solidFill>
                  <a:srgbClr val="404040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en-US" altLang="ko-KR" sz="1600" dirty="0">
                <a:solidFill>
                  <a:srgbClr val="404040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1600" dirty="0">
                  <a:solidFill>
                    <a:srgbClr val="40404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리포팅 기능</a:t>
              </a:r>
              <a:endParaRPr lang="en-US" altLang="ko-KR" sz="1600" dirty="0">
                <a:solidFill>
                  <a:srgbClr val="404040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en-US" altLang="ko-KR" sz="1600" dirty="0">
                <a:solidFill>
                  <a:srgbClr val="404040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1600" dirty="0">
                  <a:solidFill>
                    <a:srgbClr val="40404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과거 데이터 확인</a:t>
              </a:r>
              <a:endParaRPr lang="en-US" altLang="ko-KR" sz="1600" dirty="0">
                <a:solidFill>
                  <a:srgbClr val="404040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en-US" altLang="ko-KR" sz="1600" dirty="0">
                <a:solidFill>
                  <a:srgbClr val="404040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endParaRPr lang="en-US" altLang="ko-KR" sz="1600" dirty="0">
                <a:solidFill>
                  <a:srgbClr val="404040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endParaRPr lang="ko-KR" altLang="en-US" sz="1600" dirty="0">
                <a:solidFill>
                  <a:srgbClr val="404040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6247577" y="4371811"/>
              <a:ext cx="184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altLang="ko-KR" dirty="0">
                <a:solidFill>
                  <a:srgbClr val="404040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6272648" y="4931876"/>
              <a:ext cx="184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ko-KR" altLang="en-US" dirty="0">
                <a:solidFill>
                  <a:srgbClr val="404040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23278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612540-9602-46A0-9E57-34F7D20680C0}" type="slidenum">
              <a:rPr lang="ko-KR" altLang="en-US" smtClean="0"/>
              <a:pPr/>
              <a:t>14</a:t>
            </a:fld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95537" y="1273034"/>
            <a:ext cx="13297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테스트</a:t>
            </a:r>
            <a:endParaRPr lang="en-US" altLang="ko-KR" sz="1600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/>
            <a:r>
              <a:rPr lang="ko-KR" altLang="en-US" sz="1600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동영상</a:t>
            </a:r>
            <a:endParaRPr lang="en-US" altLang="ko-KR" sz="1600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713953" y="762649"/>
            <a:ext cx="74571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06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  <p:sp>
        <p:nvSpPr>
          <p:cNvPr id="35" name="직사각형 34"/>
          <p:cNvSpPr/>
          <p:nvPr/>
        </p:nvSpPr>
        <p:spPr>
          <a:xfrm>
            <a:off x="2515966" y="1400279"/>
            <a:ext cx="562731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dirty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테스트 시나리오에 맞춘 올바른 사용 동영상을 </a:t>
            </a:r>
            <a:r>
              <a:rPr lang="ko-KR" altLang="en-US" sz="1400" dirty="0" smtClean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보여드립니다</a:t>
            </a:r>
            <a:r>
              <a:rPr lang="en-US" altLang="ko-KR" sz="1400" dirty="0" smtClean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  <a:endParaRPr lang="en-US" altLang="ko-KR" sz="1400" dirty="0">
              <a:solidFill>
                <a:srgbClr val="7F7F7F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36" name="직사각형 35"/>
          <p:cNvSpPr/>
          <p:nvPr/>
        </p:nvSpPr>
        <p:spPr>
          <a:xfrm>
            <a:off x="2515966" y="934508"/>
            <a:ext cx="57910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“</a:t>
            </a:r>
            <a:r>
              <a:rPr lang="ko-KR" altLang="en-US" sz="2800" dirty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올바른 테스트 동영상</a:t>
            </a:r>
            <a:r>
              <a:rPr lang="en-US" altLang="ko-KR" sz="2800" dirty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”</a:t>
            </a:r>
            <a:endParaRPr lang="ko-KR" altLang="en-US" sz="2800" dirty="0">
              <a:solidFill>
                <a:srgbClr val="29D9C2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282" y="116632"/>
            <a:ext cx="1149339" cy="655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" name="그림 3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5984882"/>
            <a:ext cx="1325974" cy="756486"/>
          </a:xfrm>
          <a:prstGeom prst="rect">
            <a:avLst/>
          </a:prstGeom>
        </p:spPr>
      </p:pic>
      <p:sp>
        <p:nvSpPr>
          <p:cNvPr id="3" name="직사각형 2"/>
          <p:cNvSpPr/>
          <p:nvPr/>
        </p:nvSpPr>
        <p:spPr>
          <a:xfrm>
            <a:off x="1907704" y="3148433"/>
            <a:ext cx="2476818" cy="1872208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동영상 </a:t>
            </a:r>
            <a:r>
              <a:rPr lang="en-US" altLang="ko-KR" dirty="0"/>
              <a:t>1</a:t>
            </a:r>
          </a:p>
          <a:p>
            <a:pPr algn="ctr"/>
            <a:endParaRPr lang="en-US" altLang="ko-KR" dirty="0"/>
          </a:p>
          <a:p>
            <a:pPr algn="ctr"/>
            <a:r>
              <a:rPr lang="ko-KR" altLang="en-US" dirty="0"/>
              <a:t>자세교정 기능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5283263" y="3148433"/>
            <a:ext cx="2465905" cy="1872208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동영상 </a:t>
            </a:r>
            <a:r>
              <a:rPr lang="en-US" altLang="ko-KR" dirty="0"/>
              <a:t>2</a:t>
            </a:r>
          </a:p>
          <a:p>
            <a:pPr algn="ctr"/>
            <a:endParaRPr lang="en-US" altLang="ko-KR" dirty="0"/>
          </a:p>
          <a:p>
            <a:pPr algn="ctr"/>
            <a:r>
              <a:rPr lang="en-US" altLang="ko-KR" dirty="0"/>
              <a:t>report page </a:t>
            </a:r>
            <a:r>
              <a:rPr lang="ko-KR" altLang="en-US" dirty="0"/>
              <a:t>소개</a:t>
            </a:r>
          </a:p>
        </p:txBody>
      </p:sp>
    </p:spTree>
    <p:extLst>
      <p:ext uri="{BB962C8B-B14F-4D97-AF65-F5344CB8AC3E}">
        <p14:creationId xmlns:p14="http://schemas.microsoft.com/office/powerpoint/2010/main" val="1452016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612540-9602-46A0-9E57-34F7D20680C0}" type="slidenum">
              <a:rPr lang="ko-KR" altLang="en-US" smtClean="0"/>
              <a:pPr/>
              <a:t>15</a:t>
            </a:fld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95537" y="1273034"/>
            <a:ext cx="13297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테스트</a:t>
            </a:r>
            <a:endParaRPr lang="en-US" altLang="ko-KR" sz="1600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/>
            <a:r>
              <a:rPr lang="ko-KR" altLang="en-US" sz="1600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동영상</a:t>
            </a:r>
            <a:endParaRPr lang="en-US" altLang="ko-KR" sz="1600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713953" y="762649"/>
            <a:ext cx="74571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06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  <p:sp>
        <p:nvSpPr>
          <p:cNvPr id="35" name="직사각형 34"/>
          <p:cNvSpPr/>
          <p:nvPr/>
        </p:nvSpPr>
        <p:spPr>
          <a:xfrm>
            <a:off x="2515966" y="1400279"/>
            <a:ext cx="562731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dirty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테스트 시나리오에 맞춘 올바른 사용 동영상을 보여드립니다</a:t>
            </a:r>
            <a:r>
              <a:rPr lang="en-US" altLang="ko-KR" sz="1400" dirty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..</a:t>
            </a:r>
          </a:p>
        </p:txBody>
      </p:sp>
      <p:sp>
        <p:nvSpPr>
          <p:cNvPr id="36" name="직사각형 35"/>
          <p:cNvSpPr/>
          <p:nvPr/>
        </p:nvSpPr>
        <p:spPr>
          <a:xfrm>
            <a:off x="2515966" y="934508"/>
            <a:ext cx="57910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“</a:t>
            </a:r>
            <a:r>
              <a:rPr lang="ko-KR" altLang="en-US" sz="2800" dirty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올바른 테스트 동영상</a:t>
            </a:r>
            <a:r>
              <a:rPr lang="en-US" altLang="ko-KR" sz="2800" dirty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”</a:t>
            </a:r>
            <a:endParaRPr lang="ko-KR" altLang="en-US" sz="2800" dirty="0">
              <a:solidFill>
                <a:srgbClr val="29D9C2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282" y="116632"/>
            <a:ext cx="1149339" cy="655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" name="그림 3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5984882"/>
            <a:ext cx="1325974" cy="756486"/>
          </a:xfrm>
          <a:prstGeom prst="rect">
            <a:avLst/>
          </a:prstGeom>
        </p:spPr>
      </p:pic>
      <p:sp>
        <p:nvSpPr>
          <p:cNvPr id="3" name="직사각형 2"/>
          <p:cNvSpPr/>
          <p:nvPr/>
        </p:nvSpPr>
        <p:spPr>
          <a:xfrm>
            <a:off x="713953" y="3136384"/>
            <a:ext cx="2476818" cy="1872208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주요기능 </a:t>
            </a:r>
            <a:r>
              <a:rPr lang="en-US" altLang="ko-KR" dirty="0"/>
              <a:t>1</a:t>
            </a:r>
          </a:p>
          <a:p>
            <a:pPr algn="ctr"/>
            <a:endParaRPr lang="en-US" altLang="ko-KR" dirty="0"/>
          </a:p>
          <a:p>
            <a:pPr algn="ctr"/>
            <a:r>
              <a:rPr lang="ko-KR" altLang="en-US" dirty="0"/>
              <a:t>자세교정 기능</a:t>
            </a:r>
          </a:p>
        </p:txBody>
      </p:sp>
      <p:pic>
        <p:nvPicPr>
          <p:cNvPr id="7" name="최종 발표 수정2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491880" y="2636912"/>
            <a:ext cx="5247220" cy="2951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577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612540-9602-46A0-9E57-34F7D20680C0}" type="slidenum">
              <a:rPr lang="ko-KR" altLang="en-US" smtClean="0"/>
              <a:pPr/>
              <a:t>16</a:t>
            </a:fld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95537" y="1273034"/>
            <a:ext cx="13297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테스트</a:t>
            </a:r>
            <a:endParaRPr lang="en-US" altLang="ko-KR" sz="1600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/>
            <a:r>
              <a:rPr lang="ko-KR" altLang="en-US" sz="1600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동영상</a:t>
            </a:r>
            <a:endParaRPr lang="en-US" altLang="ko-KR" sz="1600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713953" y="762649"/>
            <a:ext cx="74571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06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  <p:sp>
        <p:nvSpPr>
          <p:cNvPr id="35" name="직사각형 34"/>
          <p:cNvSpPr/>
          <p:nvPr/>
        </p:nvSpPr>
        <p:spPr>
          <a:xfrm>
            <a:off x="2515966" y="1400279"/>
            <a:ext cx="562731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dirty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테스트 시나리오에 맞춘 올바른 사용 동영상을 보여드립니다</a:t>
            </a:r>
            <a:r>
              <a:rPr lang="en-US" altLang="ko-KR" sz="1400" dirty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..</a:t>
            </a:r>
          </a:p>
        </p:txBody>
      </p:sp>
      <p:sp>
        <p:nvSpPr>
          <p:cNvPr id="36" name="직사각형 35"/>
          <p:cNvSpPr/>
          <p:nvPr/>
        </p:nvSpPr>
        <p:spPr>
          <a:xfrm>
            <a:off x="2515966" y="934508"/>
            <a:ext cx="57910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“</a:t>
            </a:r>
            <a:r>
              <a:rPr lang="ko-KR" altLang="en-US" sz="2800" dirty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올바른 테스트 동영상</a:t>
            </a:r>
            <a:r>
              <a:rPr lang="en-US" altLang="ko-KR" sz="2800" dirty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”</a:t>
            </a:r>
            <a:endParaRPr lang="ko-KR" altLang="en-US" sz="2800" dirty="0">
              <a:solidFill>
                <a:srgbClr val="29D9C2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282" y="116632"/>
            <a:ext cx="1149339" cy="655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" name="그림 3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5984882"/>
            <a:ext cx="1325974" cy="756486"/>
          </a:xfrm>
          <a:prstGeom prst="rect">
            <a:avLst/>
          </a:prstGeom>
        </p:spPr>
      </p:pic>
      <p:sp>
        <p:nvSpPr>
          <p:cNvPr id="10" name="직사각형 9"/>
          <p:cNvSpPr/>
          <p:nvPr/>
        </p:nvSpPr>
        <p:spPr>
          <a:xfrm>
            <a:off x="6112159" y="3148433"/>
            <a:ext cx="2465905" cy="1872208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주요 기능 </a:t>
            </a:r>
            <a:r>
              <a:rPr lang="en-US" altLang="ko-KR" dirty="0"/>
              <a:t>2</a:t>
            </a:r>
          </a:p>
          <a:p>
            <a:pPr algn="ctr"/>
            <a:endParaRPr lang="en-US" altLang="ko-KR" dirty="0"/>
          </a:p>
          <a:p>
            <a:pPr algn="ctr"/>
            <a:r>
              <a:rPr lang="en-US" altLang="ko-KR" dirty="0"/>
              <a:t>report page </a:t>
            </a:r>
            <a:r>
              <a:rPr lang="ko-KR" altLang="en-US" dirty="0"/>
              <a:t>소개</a:t>
            </a:r>
          </a:p>
        </p:txBody>
      </p:sp>
      <p:pic>
        <p:nvPicPr>
          <p:cNvPr id="6" name="차트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459670" y="2034697"/>
            <a:ext cx="3760402" cy="4398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239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612540-9602-46A0-9E57-34F7D20680C0}" type="slidenum">
              <a:rPr lang="ko-KR" altLang="en-US" smtClean="0"/>
              <a:pPr/>
              <a:t>17</a:t>
            </a:fld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95537" y="1273034"/>
            <a:ext cx="13297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프로젝트</a:t>
            </a:r>
            <a:endParaRPr lang="en-US" altLang="ko-KR" sz="1600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/>
            <a:r>
              <a:rPr lang="ko-KR" altLang="en-US" sz="1600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결론</a:t>
            </a:r>
            <a:endParaRPr lang="en-US" altLang="ko-KR" sz="1600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713953" y="762649"/>
            <a:ext cx="74571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07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  <p:sp>
        <p:nvSpPr>
          <p:cNvPr id="35" name="직사각형 34"/>
          <p:cNvSpPr/>
          <p:nvPr/>
        </p:nvSpPr>
        <p:spPr>
          <a:xfrm>
            <a:off x="2515966" y="1400279"/>
            <a:ext cx="562731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dirty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현재까지 진행된 프로젝트 결과에 따른 추가 보완점을 안내합니다</a:t>
            </a:r>
            <a:r>
              <a:rPr lang="en-US" altLang="ko-KR" sz="1400" dirty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</p:txBody>
      </p:sp>
      <p:sp>
        <p:nvSpPr>
          <p:cNvPr id="36" name="직사각형 35"/>
          <p:cNvSpPr/>
          <p:nvPr/>
        </p:nvSpPr>
        <p:spPr>
          <a:xfrm>
            <a:off x="2515966" y="934508"/>
            <a:ext cx="299213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“</a:t>
            </a:r>
            <a:r>
              <a:rPr lang="ko-KR" altLang="en-US" sz="2800" dirty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올바른 보완점</a:t>
            </a:r>
            <a:r>
              <a:rPr lang="en-US" altLang="ko-KR" sz="2800" dirty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”</a:t>
            </a:r>
            <a:endParaRPr lang="ko-KR" altLang="en-US" sz="2800" dirty="0">
              <a:solidFill>
                <a:srgbClr val="29D9C2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282" y="116632"/>
            <a:ext cx="1149339" cy="655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" name="그림 3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5984882"/>
            <a:ext cx="1325974" cy="756486"/>
          </a:xfrm>
          <a:prstGeom prst="rect">
            <a:avLst/>
          </a:prstGeom>
        </p:spPr>
      </p:pic>
      <p:grpSp>
        <p:nvGrpSpPr>
          <p:cNvPr id="9" name="그룹 8"/>
          <p:cNvGrpSpPr/>
          <p:nvPr/>
        </p:nvGrpSpPr>
        <p:grpSpPr>
          <a:xfrm>
            <a:off x="3131840" y="2060848"/>
            <a:ext cx="5400600" cy="4541079"/>
            <a:chOff x="6904497" y="1578673"/>
            <a:chExt cx="5400600" cy="4541079"/>
          </a:xfrm>
        </p:grpSpPr>
        <p:sp>
          <p:nvSpPr>
            <p:cNvPr id="10" name="직사각형 9"/>
            <p:cNvSpPr/>
            <p:nvPr/>
          </p:nvSpPr>
          <p:spPr>
            <a:xfrm>
              <a:off x="7077638" y="2082729"/>
              <a:ext cx="5227459" cy="7325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ko-KR" altLang="en-US" sz="1600" dirty="0">
                  <a:ln>
                    <a:solidFill>
                      <a:schemeClr val="tx1">
                        <a:alpha val="3600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현재는 너무 개발자 중심의 </a:t>
              </a:r>
              <a:r>
                <a:rPr lang="en-US" altLang="ko-KR" sz="1600" dirty="0">
                  <a:ln>
                    <a:solidFill>
                      <a:schemeClr val="tx1">
                        <a:alpha val="3600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UX/UI</a:t>
              </a:r>
              <a:r>
                <a:rPr lang="ko-KR" altLang="en-US" sz="1600" dirty="0">
                  <a:ln>
                    <a:solidFill>
                      <a:schemeClr val="tx1">
                        <a:alpha val="3600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 로 구성되어 있어</a:t>
              </a:r>
              <a:endParaRPr lang="en-US" altLang="ko-KR" sz="1600" dirty="0">
                <a:ln>
                  <a:solidFill>
                    <a:schemeClr val="tx1">
                      <a:alpha val="36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>
                <a:lnSpc>
                  <a:spcPct val="130000"/>
                </a:lnSpc>
              </a:pPr>
              <a:r>
                <a:rPr lang="ko-KR" altLang="en-US" sz="1600" dirty="0">
                  <a:ln>
                    <a:solidFill>
                      <a:schemeClr val="tx1">
                        <a:alpha val="3600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좀 더 깔끔하고 예쁜 디자인 필요 </a:t>
              </a:r>
              <a:endParaRPr lang="en-US" altLang="ko-KR" sz="1600" dirty="0">
                <a:ln>
                  <a:solidFill>
                    <a:schemeClr val="tx1">
                      <a:alpha val="36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11" name="모서리가 둥근 직사각형 10"/>
            <p:cNvSpPr/>
            <p:nvPr/>
          </p:nvSpPr>
          <p:spPr>
            <a:xfrm>
              <a:off x="6904497" y="1578673"/>
              <a:ext cx="4484914" cy="423232"/>
            </a:xfrm>
            <a:prstGeom prst="roundRect">
              <a:avLst>
                <a:gd name="adj" fmla="val 50000"/>
              </a:avLst>
            </a:prstGeom>
            <a:solidFill>
              <a:srgbClr val="61DAC3">
                <a:alpha val="47059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직사각형 11"/>
            <p:cNvSpPr/>
            <p:nvPr/>
          </p:nvSpPr>
          <p:spPr>
            <a:xfrm>
              <a:off x="7140614" y="1581525"/>
              <a:ext cx="2786340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sz="20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나눔고딕" panose="020D0604000000000000" pitchFamily="50" charset="-127"/>
                  <a:ea typeface="나눔고딕" panose="020D0604000000000000" pitchFamily="50" charset="-127"/>
                </a:rPr>
                <a:t>사용자 친숙</a:t>
              </a:r>
              <a:r>
                <a:rPr lang="en-US" altLang="ko-KR" sz="20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나눔고딕" panose="020D0604000000000000" pitchFamily="50" charset="-127"/>
                  <a:ea typeface="나눔고딕" panose="020D0604000000000000" pitchFamily="50" charset="-127"/>
                </a:rPr>
                <a:t> UX/UI </a:t>
              </a:r>
              <a:r>
                <a:rPr lang="ko-KR" altLang="en-US" sz="20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나눔고딕" panose="020D0604000000000000" pitchFamily="50" charset="-127"/>
                  <a:ea typeface="나눔고딕" panose="020D0604000000000000" pitchFamily="50" charset="-127"/>
                </a:rPr>
                <a:t>적용</a:t>
              </a:r>
            </a:p>
          </p:txBody>
        </p:sp>
        <p:sp>
          <p:nvSpPr>
            <p:cNvPr id="13" name="모서리가 둥근 직사각형 12"/>
            <p:cNvSpPr/>
            <p:nvPr/>
          </p:nvSpPr>
          <p:spPr>
            <a:xfrm>
              <a:off x="6904497" y="4519316"/>
              <a:ext cx="4484914" cy="423232"/>
            </a:xfrm>
            <a:prstGeom prst="roundRect">
              <a:avLst>
                <a:gd name="adj" fmla="val 50000"/>
              </a:avLst>
            </a:prstGeom>
            <a:solidFill>
              <a:srgbClr val="61DAC3">
                <a:alpha val="47059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직사각형 13"/>
            <p:cNvSpPr/>
            <p:nvPr/>
          </p:nvSpPr>
          <p:spPr>
            <a:xfrm>
              <a:off x="7140614" y="4522168"/>
              <a:ext cx="2589170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sz="20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나눔고딕" panose="020D0604000000000000" pitchFamily="50" charset="-127"/>
                  <a:ea typeface="나눔고딕" panose="020D0604000000000000" pitchFamily="50" charset="-127"/>
                </a:rPr>
                <a:t>리포트 기능 추가</a:t>
              </a:r>
              <a:r>
                <a:rPr lang="en-US" altLang="ko-KR" sz="20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나눔고딕" panose="020D0604000000000000" pitchFamily="50" charset="-127"/>
                  <a:ea typeface="나눔고딕" panose="020D0604000000000000" pitchFamily="50" charset="-127"/>
                </a:rPr>
                <a:t>/</a:t>
              </a:r>
              <a:r>
                <a:rPr lang="ko-KR" altLang="en-US" sz="20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나눔고딕" panose="020D0604000000000000" pitchFamily="50" charset="-127"/>
                  <a:ea typeface="나눔고딕" panose="020D0604000000000000" pitchFamily="50" charset="-127"/>
                </a:rPr>
                <a:t>보완</a:t>
              </a:r>
            </a:p>
          </p:txBody>
        </p:sp>
        <p:sp>
          <p:nvSpPr>
            <p:cNvPr id="15" name="직사각형 14"/>
            <p:cNvSpPr/>
            <p:nvPr/>
          </p:nvSpPr>
          <p:spPr>
            <a:xfrm>
              <a:off x="7140614" y="5027145"/>
              <a:ext cx="4775319" cy="10926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ko-KR" altLang="en-US" sz="1600" dirty="0">
                  <a:ln>
                    <a:solidFill>
                      <a:schemeClr val="tx1">
                        <a:alpha val="3600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사용자의 행동 패턴이나 </a:t>
              </a:r>
              <a:r>
                <a:rPr lang="en-US" altLang="ko-KR" sz="1600" dirty="0">
                  <a:ln>
                    <a:solidFill>
                      <a:schemeClr val="tx1">
                        <a:alpha val="3600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Event</a:t>
              </a:r>
              <a:r>
                <a:rPr lang="ko-KR" altLang="en-US" sz="1600" dirty="0">
                  <a:ln>
                    <a:solidFill>
                      <a:schemeClr val="tx1">
                        <a:alpha val="3600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에 따른 </a:t>
              </a:r>
              <a:r>
                <a:rPr lang="en-US" altLang="ko-KR" sz="1600" dirty="0">
                  <a:ln>
                    <a:solidFill>
                      <a:schemeClr val="tx1">
                        <a:alpha val="3600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Log</a:t>
              </a:r>
              <a:r>
                <a:rPr lang="ko-KR" altLang="en-US" sz="1600" dirty="0">
                  <a:ln>
                    <a:solidFill>
                      <a:schemeClr val="tx1">
                        <a:alpha val="3600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등을 그대로 기록하여 통계 기능 </a:t>
              </a:r>
              <a:endParaRPr lang="en-US" altLang="ko-KR" sz="1600" dirty="0">
                <a:ln>
                  <a:solidFill>
                    <a:schemeClr val="tx1">
                      <a:alpha val="36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>
                <a:lnSpc>
                  <a:spcPct val="130000"/>
                </a:lnSpc>
              </a:pPr>
              <a:r>
                <a:rPr lang="en-US" altLang="ko-KR" sz="1600" dirty="0">
                  <a:ln>
                    <a:solidFill>
                      <a:schemeClr val="tx1">
                        <a:alpha val="3600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  ex) </a:t>
              </a:r>
              <a:r>
                <a:rPr lang="ko-KR" altLang="en-US" sz="1600" dirty="0">
                  <a:ln>
                    <a:solidFill>
                      <a:schemeClr val="tx1">
                        <a:alpha val="3600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게임의 업적</a:t>
              </a:r>
              <a:r>
                <a:rPr lang="en-US" altLang="ko-KR" sz="1600" dirty="0">
                  <a:ln>
                    <a:solidFill>
                      <a:schemeClr val="tx1">
                        <a:alpha val="3600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&amp;</a:t>
              </a:r>
              <a:r>
                <a:rPr lang="ko-KR" altLang="en-US" sz="1600" dirty="0">
                  <a:ln>
                    <a:solidFill>
                      <a:schemeClr val="tx1">
                        <a:alpha val="3600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통계시스템</a:t>
              </a:r>
              <a:endParaRPr lang="en-US" altLang="ko-KR" sz="1600" dirty="0">
                <a:ln>
                  <a:solidFill>
                    <a:schemeClr val="tx1">
                      <a:alpha val="36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16" name="직사각형 15"/>
            <p:cNvSpPr/>
            <p:nvPr/>
          </p:nvSpPr>
          <p:spPr>
            <a:xfrm>
              <a:off x="7080957" y="3522889"/>
              <a:ext cx="5080124" cy="69679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ko-KR" altLang="en-US" sz="1600" dirty="0">
                  <a:ln>
                    <a:solidFill>
                      <a:schemeClr val="tx1">
                        <a:alpha val="3600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현재는 시험용 제품 상태로 개발이 되어 배선 정리가 안됨</a:t>
              </a:r>
              <a:r>
                <a:rPr lang="en-US" altLang="ko-KR" sz="1600" dirty="0">
                  <a:ln>
                    <a:solidFill>
                      <a:schemeClr val="tx1">
                        <a:alpha val="3600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.</a:t>
              </a:r>
              <a:r>
                <a:rPr lang="ko-KR" altLang="en-US" sz="1600" dirty="0">
                  <a:ln>
                    <a:solidFill>
                      <a:schemeClr val="tx1">
                        <a:alpha val="3600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 따라서 </a:t>
              </a:r>
              <a:r>
                <a:rPr lang="en-US" altLang="ko-KR" sz="1600" dirty="0">
                  <a:ln>
                    <a:solidFill>
                      <a:schemeClr val="tx1">
                        <a:alpha val="3600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PCB</a:t>
              </a:r>
              <a:r>
                <a:rPr lang="ko-KR" altLang="en-US" sz="1600" dirty="0">
                  <a:ln>
                    <a:solidFill>
                      <a:schemeClr val="tx1">
                        <a:alpha val="3600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회로 인쇄를 이용한 정리 필요</a:t>
              </a:r>
              <a:r>
                <a:rPr lang="en-US" altLang="ko-KR" sz="1600" dirty="0">
                  <a:ln>
                    <a:solidFill>
                      <a:schemeClr val="tx1">
                        <a:alpha val="3600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.</a:t>
              </a:r>
            </a:p>
          </p:txBody>
        </p:sp>
        <p:sp>
          <p:nvSpPr>
            <p:cNvPr id="17" name="모서리가 둥근 직사각형 16"/>
            <p:cNvSpPr/>
            <p:nvPr/>
          </p:nvSpPr>
          <p:spPr>
            <a:xfrm>
              <a:off x="6904497" y="3090841"/>
              <a:ext cx="4484914" cy="423232"/>
            </a:xfrm>
            <a:prstGeom prst="roundRect">
              <a:avLst>
                <a:gd name="adj" fmla="val 50000"/>
              </a:avLst>
            </a:prstGeom>
            <a:solidFill>
              <a:srgbClr val="61DAC3">
                <a:alpha val="47059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/>
            <p:cNvSpPr/>
            <p:nvPr/>
          </p:nvSpPr>
          <p:spPr>
            <a:xfrm>
              <a:off x="7140614" y="3093693"/>
              <a:ext cx="3118161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sz="20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나눔고딕" panose="020D0604000000000000" pitchFamily="50" charset="-127"/>
                  <a:ea typeface="나눔고딕" panose="020D0604000000000000" pitchFamily="50" charset="-127"/>
                </a:rPr>
                <a:t>센서 기판의 회로 정리 문제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7370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612540-9602-46A0-9E57-34F7D20680C0}" type="slidenum">
              <a:rPr lang="ko-KR" altLang="en-US" smtClean="0"/>
              <a:pPr/>
              <a:t>18</a:t>
            </a:fld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95537" y="1273034"/>
            <a:ext cx="13297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프로젝트</a:t>
            </a:r>
            <a:endParaRPr lang="en-US" altLang="ko-KR" sz="1600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/>
            <a:r>
              <a:rPr lang="ko-KR" altLang="en-US" sz="1600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결론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713953" y="762649"/>
            <a:ext cx="74571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07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  <p:sp>
        <p:nvSpPr>
          <p:cNvPr id="36" name="직사각형 35"/>
          <p:cNvSpPr/>
          <p:nvPr/>
        </p:nvSpPr>
        <p:spPr>
          <a:xfrm>
            <a:off x="2515966" y="934508"/>
            <a:ext cx="299213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“</a:t>
            </a:r>
            <a:r>
              <a:rPr lang="ko-KR" altLang="en-US" sz="2800" dirty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올바른 결론</a:t>
            </a:r>
            <a:r>
              <a:rPr lang="en-US" altLang="ko-KR" sz="2800" dirty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”</a:t>
            </a:r>
            <a:endParaRPr lang="ko-KR" altLang="en-US" sz="2800" dirty="0">
              <a:solidFill>
                <a:srgbClr val="29D9C2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282" y="116632"/>
            <a:ext cx="1149339" cy="655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" name="그림 3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8539" y="6101514"/>
            <a:ext cx="1325974" cy="756486"/>
          </a:xfrm>
          <a:prstGeom prst="rect">
            <a:avLst/>
          </a:prstGeom>
        </p:spPr>
      </p:pic>
      <p:sp>
        <p:nvSpPr>
          <p:cNvPr id="25" name="위쪽 화살표 22"/>
          <p:cNvSpPr/>
          <p:nvPr/>
        </p:nvSpPr>
        <p:spPr>
          <a:xfrm>
            <a:off x="3614661" y="1578874"/>
            <a:ext cx="4092678" cy="829372"/>
          </a:xfrm>
          <a:prstGeom prst="upArrow">
            <a:avLst>
              <a:gd name="adj1" fmla="val 70901"/>
              <a:gd name="adj2" fmla="val 50000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50800" dist="38100" algn="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  <p:grpSp>
        <p:nvGrpSpPr>
          <p:cNvPr id="26" name="그룹 25"/>
          <p:cNvGrpSpPr/>
          <p:nvPr/>
        </p:nvGrpSpPr>
        <p:grpSpPr>
          <a:xfrm>
            <a:off x="2218035" y="2386124"/>
            <a:ext cx="5097600" cy="1330800"/>
            <a:chOff x="2325600" y="1512000"/>
            <a:chExt cx="3542400" cy="1330800"/>
          </a:xfrm>
        </p:grpSpPr>
        <p:sp>
          <p:nvSpPr>
            <p:cNvPr id="35" name="사다리꼴 3"/>
            <p:cNvSpPr/>
            <p:nvPr/>
          </p:nvSpPr>
          <p:spPr>
            <a:xfrm>
              <a:off x="2325600" y="1512000"/>
              <a:ext cx="3542400" cy="799200"/>
            </a:xfrm>
            <a:prstGeom prst="trapezoid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KoPub돋움체 Light" panose="02020603020101020101" pitchFamily="18" charset="-127"/>
                <a:ea typeface="KoPub돋움체 Light" panose="02020603020101020101" pitchFamily="18" charset="-127"/>
              </a:endParaRPr>
            </a:p>
          </p:txBody>
        </p:sp>
        <p:sp>
          <p:nvSpPr>
            <p:cNvPr id="37" name="사다리꼴 4"/>
            <p:cNvSpPr/>
            <p:nvPr/>
          </p:nvSpPr>
          <p:spPr>
            <a:xfrm flipV="1">
              <a:off x="2874369" y="2311200"/>
              <a:ext cx="2993631" cy="531600"/>
            </a:xfrm>
            <a:prstGeom prst="trapezoid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KoPub돋움체 Light" panose="02020603020101020101" pitchFamily="18" charset="-127"/>
                <a:ea typeface="KoPub돋움체 Light" panose="02020603020101020101" pitchFamily="18" charset="-127"/>
              </a:endParaRPr>
            </a:p>
          </p:txBody>
        </p:sp>
      </p:grpSp>
      <p:grpSp>
        <p:nvGrpSpPr>
          <p:cNvPr id="38" name="그룹 37"/>
          <p:cNvGrpSpPr/>
          <p:nvPr/>
        </p:nvGrpSpPr>
        <p:grpSpPr>
          <a:xfrm>
            <a:off x="2140035" y="3716924"/>
            <a:ext cx="5247600" cy="1330800"/>
            <a:chOff x="2325600" y="1512000"/>
            <a:chExt cx="3542400" cy="1330800"/>
          </a:xfrm>
        </p:grpSpPr>
        <p:sp>
          <p:nvSpPr>
            <p:cNvPr id="43" name="사다리꼴 7"/>
            <p:cNvSpPr/>
            <p:nvPr/>
          </p:nvSpPr>
          <p:spPr>
            <a:xfrm>
              <a:off x="2325600" y="1512000"/>
              <a:ext cx="3542400" cy="799200"/>
            </a:xfrm>
            <a:prstGeom prst="trapezoid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KoPub돋움체 Light" panose="02020603020101020101" pitchFamily="18" charset="-127"/>
                <a:ea typeface="KoPub돋움체 Light" panose="02020603020101020101" pitchFamily="18" charset="-127"/>
              </a:endParaRPr>
            </a:p>
          </p:txBody>
        </p:sp>
        <p:sp>
          <p:nvSpPr>
            <p:cNvPr id="45" name="사다리꼴 8"/>
            <p:cNvSpPr/>
            <p:nvPr/>
          </p:nvSpPr>
          <p:spPr>
            <a:xfrm flipV="1">
              <a:off x="2911337" y="2311200"/>
              <a:ext cx="2956663" cy="531600"/>
            </a:xfrm>
            <a:prstGeom prst="trapezoid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KoPub돋움체 Light" panose="02020603020101020101" pitchFamily="18" charset="-127"/>
                <a:ea typeface="KoPub돋움체 Light" panose="02020603020101020101" pitchFamily="18" charset="-127"/>
              </a:endParaRPr>
            </a:p>
          </p:txBody>
        </p:sp>
      </p:grpSp>
      <p:grpSp>
        <p:nvGrpSpPr>
          <p:cNvPr id="51" name="그룹 50"/>
          <p:cNvGrpSpPr/>
          <p:nvPr/>
        </p:nvGrpSpPr>
        <p:grpSpPr>
          <a:xfrm>
            <a:off x="2062035" y="5047724"/>
            <a:ext cx="5397600" cy="1330800"/>
            <a:chOff x="2325600" y="1512000"/>
            <a:chExt cx="3542400" cy="1330800"/>
          </a:xfrm>
        </p:grpSpPr>
        <p:sp>
          <p:nvSpPr>
            <p:cNvPr id="52" name="사다리꼴 10"/>
            <p:cNvSpPr/>
            <p:nvPr/>
          </p:nvSpPr>
          <p:spPr>
            <a:xfrm>
              <a:off x="2325600" y="1512000"/>
              <a:ext cx="3542400" cy="799200"/>
            </a:xfrm>
            <a:prstGeom prst="trapezoid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KoPub돋움체 Light" panose="02020603020101020101" pitchFamily="18" charset="-127"/>
                <a:ea typeface="KoPub돋움체 Light" panose="02020603020101020101" pitchFamily="18" charset="-127"/>
              </a:endParaRPr>
            </a:p>
          </p:txBody>
        </p:sp>
        <p:sp>
          <p:nvSpPr>
            <p:cNvPr id="53" name="사다리꼴 11"/>
            <p:cNvSpPr/>
            <p:nvPr/>
          </p:nvSpPr>
          <p:spPr>
            <a:xfrm flipV="1">
              <a:off x="2946250" y="2311200"/>
              <a:ext cx="2921750" cy="531600"/>
            </a:xfrm>
            <a:prstGeom prst="trapezoid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KoPub돋움체 Light" panose="02020603020101020101" pitchFamily="18" charset="-127"/>
                <a:ea typeface="KoPub돋움체 Light" panose="02020603020101020101" pitchFamily="18" charset="-127"/>
              </a:endParaRPr>
            </a:p>
          </p:txBody>
        </p:sp>
      </p:grpSp>
      <p:sp>
        <p:nvSpPr>
          <p:cNvPr id="54" name="사다리꼴 13"/>
          <p:cNvSpPr/>
          <p:nvPr/>
        </p:nvSpPr>
        <p:spPr>
          <a:xfrm>
            <a:off x="4012035" y="2386124"/>
            <a:ext cx="3303600" cy="799200"/>
          </a:xfrm>
          <a:prstGeom prst="trapezoid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  <p:sp>
        <p:nvSpPr>
          <p:cNvPr id="55" name="사다리꼴 14"/>
          <p:cNvSpPr/>
          <p:nvPr/>
        </p:nvSpPr>
        <p:spPr>
          <a:xfrm flipV="1">
            <a:off x="4012035" y="3185324"/>
            <a:ext cx="3303600" cy="531600"/>
          </a:xfrm>
          <a:prstGeom prst="trapezoid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  <p:sp>
        <p:nvSpPr>
          <p:cNvPr id="56" name="사다리꼴 17"/>
          <p:cNvSpPr/>
          <p:nvPr/>
        </p:nvSpPr>
        <p:spPr>
          <a:xfrm>
            <a:off x="3940035" y="3716924"/>
            <a:ext cx="3447600" cy="799200"/>
          </a:xfrm>
          <a:prstGeom prst="trapezoid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  <p:sp>
        <p:nvSpPr>
          <p:cNvPr id="57" name="사다리꼴 18"/>
          <p:cNvSpPr/>
          <p:nvPr/>
        </p:nvSpPr>
        <p:spPr>
          <a:xfrm flipV="1">
            <a:off x="3940035" y="4516124"/>
            <a:ext cx="3447600" cy="531600"/>
          </a:xfrm>
          <a:prstGeom prst="trapezoid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  <p:sp>
        <p:nvSpPr>
          <p:cNvPr id="58" name="사다리꼴 20"/>
          <p:cNvSpPr/>
          <p:nvPr/>
        </p:nvSpPr>
        <p:spPr>
          <a:xfrm>
            <a:off x="3868035" y="5047724"/>
            <a:ext cx="3591600" cy="799200"/>
          </a:xfrm>
          <a:prstGeom prst="trapezoid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  <p:sp>
        <p:nvSpPr>
          <p:cNvPr id="59" name="사다리꼴 21"/>
          <p:cNvSpPr/>
          <p:nvPr/>
        </p:nvSpPr>
        <p:spPr>
          <a:xfrm flipV="1">
            <a:off x="3868035" y="5846924"/>
            <a:ext cx="3591600" cy="531600"/>
          </a:xfrm>
          <a:prstGeom prst="trapezoid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3007728" y="5279459"/>
            <a:ext cx="9092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>
                <a:solidFill>
                  <a:schemeClr val="bg1">
                    <a:lumMod val="65000"/>
                  </a:schemeClr>
                </a:solidFill>
                <a:latin typeface="나눔고딕 ExtraBold" pitchFamily="50" charset="-127"/>
                <a:ea typeface="나눔고딕 ExtraBold" pitchFamily="50" charset="-127"/>
              </a:rPr>
              <a:t>step01</a:t>
            </a:r>
            <a:endParaRPr lang="ko-KR" altLang="en-US" b="1" dirty="0">
              <a:solidFill>
                <a:schemeClr val="bg1">
                  <a:lumMod val="65000"/>
                </a:schemeClr>
              </a:solidFill>
              <a:latin typeface="나눔고딕 ExtraBold" pitchFamily="50" charset="-127"/>
              <a:ea typeface="나눔고딕 ExtraBold" pitchFamily="50" charset="-127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3121888" y="3915057"/>
            <a:ext cx="9092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>
                <a:solidFill>
                  <a:schemeClr val="bg1">
                    <a:lumMod val="65000"/>
                  </a:schemeClr>
                </a:solidFill>
                <a:latin typeface="나눔고딕 ExtraBold" pitchFamily="50" charset="-127"/>
                <a:ea typeface="나눔고딕 ExtraBold" pitchFamily="50" charset="-127"/>
              </a:rPr>
              <a:t>step02</a:t>
            </a:r>
            <a:endParaRPr lang="ko-KR" altLang="en-US" b="1" dirty="0">
              <a:solidFill>
                <a:schemeClr val="bg1">
                  <a:lumMod val="65000"/>
                </a:schemeClr>
              </a:solidFill>
              <a:latin typeface="나눔고딕 ExtraBold" pitchFamily="50" charset="-127"/>
              <a:ea typeface="나눔고딕 ExtraBold" pitchFamily="50" charset="-127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3204633" y="2569939"/>
            <a:ext cx="9092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>
                <a:solidFill>
                  <a:schemeClr val="bg1">
                    <a:lumMod val="65000"/>
                  </a:schemeClr>
                </a:solidFill>
                <a:latin typeface="나눔고딕 ExtraBold" pitchFamily="50" charset="-127"/>
                <a:ea typeface="나눔고딕 ExtraBold" pitchFamily="50" charset="-127"/>
              </a:rPr>
              <a:t>step03</a:t>
            </a:r>
            <a:endParaRPr lang="ko-KR" altLang="en-US" b="1" dirty="0">
              <a:solidFill>
                <a:schemeClr val="bg1">
                  <a:lumMod val="65000"/>
                </a:schemeClr>
              </a:solidFill>
              <a:latin typeface="나눔고딕 ExtraBold" pitchFamily="50" charset="-127"/>
              <a:ea typeface="나눔고딕 ExtraBold" pitchFamily="50" charset="-127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4049744" y="5291916"/>
            <a:ext cx="31438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 err="1">
                <a:latin typeface="나눔고딕 ExtraBold" pitchFamily="50" charset="-127"/>
                <a:ea typeface="나눔고딕 ExtraBold" pitchFamily="50" charset="-127"/>
              </a:rPr>
              <a:t>방석센서을</a:t>
            </a:r>
            <a:r>
              <a:rPr lang="ko-KR" altLang="en-US" b="1" dirty="0">
                <a:latin typeface="나눔고딕 ExtraBold" pitchFamily="50" charset="-127"/>
                <a:ea typeface="나눔고딕 ExtraBold" pitchFamily="50" charset="-127"/>
              </a:rPr>
              <a:t> 이용한 </a:t>
            </a:r>
            <a:r>
              <a:rPr lang="en-US" altLang="ko-KR" b="1" dirty="0">
                <a:latin typeface="나눔고딕 ExtraBold" pitchFamily="50" charset="-127"/>
                <a:ea typeface="나눔고딕 ExtraBold" pitchFamily="50" charset="-127"/>
              </a:rPr>
              <a:t>data</a:t>
            </a:r>
            <a:r>
              <a:rPr lang="ko-KR" altLang="en-US" b="1" dirty="0">
                <a:latin typeface="나눔고딕 ExtraBold" pitchFamily="50" charset="-127"/>
                <a:ea typeface="나눔고딕 ExtraBold" pitchFamily="50" charset="-127"/>
              </a:rPr>
              <a:t> 수집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4079408" y="3979115"/>
            <a:ext cx="3012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b="1" dirty="0">
                <a:latin typeface="나눔고딕 ExtraBold" pitchFamily="50" charset="-127"/>
                <a:ea typeface="나눔고딕 ExtraBold" pitchFamily="50" charset="-127"/>
              </a:rPr>
              <a:t>현재 자세 시각화 및 알림 제공 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4088401" y="2585220"/>
            <a:ext cx="2930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latin typeface="나눔고딕 ExtraBold" pitchFamily="50" charset="-127"/>
                <a:ea typeface="나눔고딕 ExtraBold" pitchFamily="50" charset="-127"/>
              </a:rPr>
              <a:t>자세 교정을 통한 건강증진</a:t>
            </a:r>
          </a:p>
        </p:txBody>
      </p:sp>
    </p:spTree>
    <p:extLst>
      <p:ext uri="{BB962C8B-B14F-4D97-AF65-F5344CB8AC3E}">
        <p14:creationId xmlns:p14="http://schemas.microsoft.com/office/powerpoint/2010/main" val="484402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3174197" y="3643561"/>
            <a:ext cx="2804029" cy="734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3073306" y="2849299"/>
            <a:ext cx="30058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480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Q &amp; A</a:t>
            </a:r>
            <a:endParaRPr lang="ko-KR" altLang="en-US" sz="4800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grpSp>
        <p:nvGrpSpPr>
          <p:cNvPr id="5" name="그룹 4"/>
          <p:cNvGrpSpPr/>
          <p:nvPr/>
        </p:nvGrpSpPr>
        <p:grpSpPr>
          <a:xfrm>
            <a:off x="4282673" y="2398309"/>
            <a:ext cx="587073" cy="450990"/>
            <a:chOff x="4810427" y="1659948"/>
            <a:chExt cx="1384300" cy="1063421"/>
          </a:xfrm>
        </p:grpSpPr>
        <p:sp>
          <p:nvSpPr>
            <p:cNvPr id="6" name="이등변 삼각형 5"/>
            <p:cNvSpPr/>
            <p:nvPr/>
          </p:nvSpPr>
          <p:spPr>
            <a:xfrm rot="8920199">
              <a:off x="4810427" y="1707369"/>
              <a:ext cx="812800" cy="101600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이등변 삼각형 6"/>
            <p:cNvSpPr/>
            <p:nvPr/>
          </p:nvSpPr>
          <p:spPr>
            <a:xfrm rot="14031529">
              <a:off x="5280327" y="1558348"/>
              <a:ext cx="812800" cy="101600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8" name="직사각형 7"/>
          <p:cNvSpPr/>
          <p:nvPr/>
        </p:nvSpPr>
        <p:spPr>
          <a:xfrm>
            <a:off x="3059832" y="3717032"/>
            <a:ext cx="301928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ko-KR" altLang="en-US" sz="3200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30343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ko-KR" dirty="0"/>
              <a:t>2</a:t>
            </a:r>
            <a:endParaRPr lang="ko-KR" alt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803214" y="2348880"/>
            <a:ext cx="41612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rgbClr val="29D9C2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01/ 	</a:t>
            </a:r>
            <a:r>
              <a:rPr lang="en-US" altLang="ko-KR" dirty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“</a:t>
            </a:r>
            <a:r>
              <a:rPr lang="ko-KR" altLang="en-US" dirty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올바른</a:t>
            </a:r>
            <a:r>
              <a:rPr lang="en-US" altLang="ko-KR" dirty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” </a:t>
            </a:r>
            <a:r>
              <a:rPr lang="ko-KR" altLang="en-US" dirty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프로젝트 개관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803214" y="3824876"/>
            <a:ext cx="41612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rgbClr val="29D9C2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05/ 	</a:t>
            </a:r>
            <a:r>
              <a:rPr lang="en-US" altLang="ko-KR" dirty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“</a:t>
            </a:r>
            <a:r>
              <a:rPr lang="ko-KR" altLang="en-US" dirty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올바른</a:t>
            </a:r>
            <a:r>
              <a:rPr lang="en-US" altLang="ko-KR" dirty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” </a:t>
            </a:r>
            <a:r>
              <a:rPr lang="ko-KR" altLang="en-US" dirty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테스트 시나리오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803214" y="2717879"/>
            <a:ext cx="41612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rgbClr val="29D9C2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02/ 	</a:t>
            </a:r>
            <a:r>
              <a:rPr lang="en-US" altLang="ko-KR" dirty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“</a:t>
            </a:r>
            <a:r>
              <a:rPr lang="ko-KR" altLang="en-US" dirty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올바른</a:t>
            </a:r>
            <a:r>
              <a:rPr lang="en-US" altLang="ko-KR" dirty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” </a:t>
            </a:r>
            <a:r>
              <a:rPr lang="ko-KR" altLang="en-US" dirty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구조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03214" y="3086878"/>
            <a:ext cx="41612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rgbClr val="29D9C2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03/ 	</a:t>
            </a:r>
            <a:r>
              <a:rPr lang="en-US" altLang="ko-KR" dirty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“</a:t>
            </a:r>
            <a:r>
              <a:rPr lang="ko-KR" altLang="en-US" dirty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올바른</a:t>
            </a:r>
            <a:r>
              <a:rPr lang="en-US" altLang="ko-KR" dirty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” </a:t>
            </a:r>
            <a:r>
              <a:rPr lang="ko-KR" altLang="en-US" dirty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사용 기술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03214" y="3455877"/>
            <a:ext cx="41612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rgbClr val="29D9C2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04/ 	</a:t>
            </a:r>
            <a:r>
              <a:rPr lang="en-US" altLang="ko-KR" dirty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“</a:t>
            </a:r>
            <a:r>
              <a:rPr lang="ko-KR" altLang="en-US" dirty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올바른</a:t>
            </a:r>
            <a:r>
              <a:rPr lang="en-US" altLang="ko-KR" dirty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” </a:t>
            </a:r>
            <a:r>
              <a:rPr lang="ko-KR" altLang="en-US" dirty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구현 내용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2112268" y="2204864"/>
            <a:ext cx="1562100" cy="2298700"/>
          </a:xfrm>
          <a:prstGeom prst="rect">
            <a:avLst/>
          </a:prstGeom>
          <a:solidFill>
            <a:srgbClr val="29D9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1451868" y="2361413"/>
            <a:ext cx="2832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Contents</a:t>
            </a:r>
            <a:endParaRPr lang="ko-KR" altLang="en-US" sz="2400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5984882"/>
            <a:ext cx="1325974" cy="75648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803215" y="4193875"/>
            <a:ext cx="41612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rgbClr val="29D9C2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06/ 	</a:t>
            </a:r>
            <a:r>
              <a:rPr lang="en-US" altLang="ko-KR" dirty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“</a:t>
            </a:r>
            <a:r>
              <a:rPr lang="ko-KR" altLang="en-US" dirty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올바른</a:t>
            </a:r>
            <a:r>
              <a:rPr lang="en-US" altLang="ko-KR" dirty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” </a:t>
            </a:r>
            <a:r>
              <a:rPr lang="ko-KR" altLang="en-US" dirty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시연</a:t>
            </a:r>
            <a:r>
              <a:rPr lang="en-US" altLang="ko-KR" dirty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dirty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동영상</a:t>
            </a:r>
            <a:r>
              <a:rPr lang="en-US" altLang="ko-KR" dirty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endParaRPr lang="ko-KR" altLang="en-US" dirty="0">
              <a:solidFill>
                <a:srgbClr val="7F7F7F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803214" y="4562874"/>
            <a:ext cx="41612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rgbClr val="29D9C2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07/ 	</a:t>
            </a:r>
            <a:r>
              <a:rPr lang="en-US" altLang="ko-KR" dirty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“</a:t>
            </a:r>
            <a:r>
              <a:rPr lang="ko-KR" altLang="en-US" dirty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올바른</a:t>
            </a:r>
            <a:r>
              <a:rPr lang="en-US" altLang="ko-KR" dirty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” </a:t>
            </a:r>
            <a:r>
              <a:rPr lang="ko-KR" altLang="en-US" dirty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결론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03214" y="4931876"/>
            <a:ext cx="41612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rgbClr val="29D9C2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08/ 	</a:t>
            </a:r>
            <a:r>
              <a:rPr lang="ko-KR" altLang="en-US" b="1" dirty="0">
                <a:solidFill>
                  <a:srgbClr val="29D9C2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dirty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질의응답</a:t>
            </a:r>
          </a:p>
        </p:txBody>
      </p:sp>
    </p:spTree>
    <p:extLst>
      <p:ext uri="{BB962C8B-B14F-4D97-AF65-F5344CB8AC3E}">
        <p14:creationId xmlns:p14="http://schemas.microsoft.com/office/powerpoint/2010/main" val="2445548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3174197" y="3643561"/>
            <a:ext cx="2804029" cy="734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3073306" y="2849299"/>
            <a:ext cx="30058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ko-KR" altLang="en-US" sz="480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올바른</a:t>
            </a:r>
          </a:p>
        </p:txBody>
      </p:sp>
      <p:grpSp>
        <p:nvGrpSpPr>
          <p:cNvPr id="5" name="그룹 4"/>
          <p:cNvGrpSpPr/>
          <p:nvPr/>
        </p:nvGrpSpPr>
        <p:grpSpPr>
          <a:xfrm>
            <a:off x="4282673" y="2398309"/>
            <a:ext cx="587073" cy="450990"/>
            <a:chOff x="4810427" y="1659948"/>
            <a:chExt cx="1384300" cy="1063421"/>
          </a:xfrm>
        </p:grpSpPr>
        <p:sp>
          <p:nvSpPr>
            <p:cNvPr id="6" name="이등변 삼각형 5"/>
            <p:cNvSpPr/>
            <p:nvPr/>
          </p:nvSpPr>
          <p:spPr>
            <a:xfrm rot="8920199">
              <a:off x="4810427" y="1707369"/>
              <a:ext cx="812800" cy="101600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이등변 삼각형 6"/>
            <p:cNvSpPr/>
            <p:nvPr/>
          </p:nvSpPr>
          <p:spPr>
            <a:xfrm rot="14031529">
              <a:off x="5280327" y="1558348"/>
              <a:ext cx="812800" cy="101600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8" name="직사각형 7"/>
          <p:cNvSpPr/>
          <p:nvPr/>
        </p:nvSpPr>
        <p:spPr>
          <a:xfrm>
            <a:off x="3059832" y="3717032"/>
            <a:ext cx="301928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3200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감사합니다</a:t>
            </a:r>
          </a:p>
        </p:txBody>
      </p:sp>
    </p:spTree>
    <p:extLst>
      <p:ext uri="{BB962C8B-B14F-4D97-AF65-F5344CB8AC3E}">
        <p14:creationId xmlns:p14="http://schemas.microsoft.com/office/powerpoint/2010/main" val="759698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612540-9602-46A0-9E57-34F7D20680C0}" type="slidenum">
              <a:rPr lang="ko-KR" altLang="en-US" smtClean="0"/>
              <a:pPr/>
              <a:t>21</a:t>
            </a:fld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04198" y="1400279"/>
            <a:ext cx="11652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알고리즘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713953" y="762649"/>
            <a:ext cx="74571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00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  <p:sp>
        <p:nvSpPr>
          <p:cNvPr id="36" name="직사각형 35"/>
          <p:cNvSpPr/>
          <p:nvPr/>
        </p:nvSpPr>
        <p:spPr>
          <a:xfrm>
            <a:off x="2515966" y="934508"/>
            <a:ext cx="58327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“</a:t>
            </a:r>
            <a:r>
              <a:rPr lang="ko-KR" altLang="en-US" sz="2800" dirty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올바른</a:t>
            </a:r>
            <a:r>
              <a:rPr lang="en-US" altLang="ko-KR" sz="2800" dirty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”</a:t>
            </a:r>
            <a:r>
              <a:rPr lang="ko-KR" altLang="en-US" sz="2800" dirty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의 중심값 알고리즘</a:t>
            </a:r>
          </a:p>
        </p:txBody>
      </p:sp>
      <p:pic>
        <p:nvPicPr>
          <p:cNvPr id="4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282" y="116632"/>
            <a:ext cx="1149339" cy="655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2" name="그림 5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5984882"/>
            <a:ext cx="1325974" cy="756486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6386" y="1412776"/>
            <a:ext cx="5633966" cy="5450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484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612540-9602-46A0-9E57-34F7D20680C0}" type="slidenum">
              <a:rPr lang="ko-KR" altLang="en-US" smtClean="0"/>
              <a:pPr/>
              <a:t>22</a:t>
            </a:fld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04198" y="1400279"/>
            <a:ext cx="11652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알고리즘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713953" y="762649"/>
            <a:ext cx="74571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00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  <p:sp>
        <p:nvSpPr>
          <p:cNvPr id="36" name="직사각형 35"/>
          <p:cNvSpPr/>
          <p:nvPr/>
        </p:nvSpPr>
        <p:spPr>
          <a:xfrm>
            <a:off x="2515966" y="934508"/>
            <a:ext cx="58327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“</a:t>
            </a:r>
            <a:r>
              <a:rPr lang="ko-KR" altLang="en-US" sz="2800" dirty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올바른</a:t>
            </a:r>
            <a:r>
              <a:rPr lang="en-US" altLang="ko-KR" sz="2800" dirty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”</a:t>
            </a:r>
            <a:r>
              <a:rPr lang="ko-KR" altLang="en-US" sz="2800" dirty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의 중심값 알고리즘</a:t>
            </a:r>
          </a:p>
        </p:txBody>
      </p:sp>
      <p:pic>
        <p:nvPicPr>
          <p:cNvPr id="4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282" y="116632"/>
            <a:ext cx="1149339" cy="655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2" name="그림 5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5984882"/>
            <a:ext cx="1325974" cy="756486"/>
          </a:xfrm>
          <a:prstGeom prst="rect">
            <a:avLst/>
          </a:prstGeom>
        </p:spPr>
      </p:pic>
      <p:pic>
        <p:nvPicPr>
          <p:cNvPr id="10" name="그림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2138993"/>
            <a:ext cx="9223856" cy="3814653"/>
          </a:xfrm>
          <a:prstGeom prst="rect">
            <a:avLst/>
          </a:prstGeom>
        </p:spPr>
      </p:pic>
      <p:sp>
        <p:nvSpPr>
          <p:cNvPr id="3" name="액자 2"/>
          <p:cNvSpPr/>
          <p:nvPr/>
        </p:nvSpPr>
        <p:spPr>
          <a:xfrm>
            <a:off x="1907704" y="3199986"/>
            <a:ext cx="7230630" cy="1813190"/>
          </a:xfrm>
          <a:prstGeom prst="frame">
            <a:avLst>
              <a:gd name="adj1" fmla="val 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157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612540-9602-46A0-9E57-34F7D20680C0}" type="slidenum">
              <a:rPr lang="ko-KR" altLang="en-US" smtClean="0"/>
              <a:pPr/>
              <a:t>3</a:t>
            </a:fld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95537" y="1273034"/>
            <a:ext cx="13297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프로젝트</a:t>
            </a:r>
            <a:endParaRPr lang="en-US" altLang="ko-KR" sz="1600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/>
            <a:r>
              <a:rPr lang="ko-KR" altLang="en-US" sz="1600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개관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713953" y="762649"/>
            <a:ext cx="74571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01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  <p:sp>
        <p:nvSpPr>
          <p:cNvPr id="35" name="직사각형 34"/>
          <p:cNvSpPr/>
          <p:nvPr/>
        </p:nvSpPr>
        <p:spPr>
          <a:xfrm>
            <a:off x="2515966" y="1400279"/>
            <a:ext cx="562731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dirty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프로젝트를 진행 하면서 각자가 맡은 업무 분담에 대해서 안내 해드립니다</a:t>
            </a:r>
            <a:r>
              <a:rPr lang="en-US" altLang="ko-KR" sz="1400" dirty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  <a:endParaRPr lang="en-US" altLang="ko-KR" sz="1400" dirty="0"/>
          </a:p>
        </p:txBody>
      </p:sp>
      <p:sp>
        <p:nvSpPr>
          <p:cNvPr id="36" name="직사각형 35"/>
          <p:cNvSpPr/>
          <p:nvPr/>
        </p:nvSpPr>
        <p:spPr>
          <a:xfrm>
            <a:off x="2515966" y="934508"/>
            <a:ext cx="385623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“</a:t>
            </a:r>
            <a:r>
              <a:rPr lang="ko-KR" altLang="en-US" sz="2800" dirty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구조조정 업무 분담</a:t>
            </a:r>
            <a:r>
              <a:rPr lang="en-US" altLang="ko-KR" sz="2800" dirty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”</a:t>
            </a:r>
            <a:endParaRPr lang="ko-KR" altLang="en-US" sz="2800" dirty="0">
              <a:solidFill>
                <a:srgbClr val="29D9C2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282" y="116632"/>
            <a:ext cx="1149339" cy="655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" name="그림 3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5984882"/>
            <a:ext cx="1325974" cy="756486"/>
          </a:xfrm>
          <a:prstGeom prst="rect">
            <a:avLst/>
          </a:prstGeom>
        </p:spPr>
      </p:pic>
      <p:grpSp>
        <p:nvGrpSpPr>
          <p:cNvPr id="8" name="그룹 7"/>
          <p:cNvGrpSpPr/>
          <p:nvPr/>
        </p:nvGrpSpPr>
        <p:grpSpPr>
          <a:xfrm>
            <a:off x="5613170" y="1965945"/>
            <a:ext cx="2199190" cy="972273"/>
            <a:chOff x="881533" y="2132856"/>
            <a:chExt cx="2199190" cy="972273"/>
          </a:xfrm>
        </p:grpSpPr>
        <p:sp>
          <p:nvSpPr>
            <p:cNvPr id="78" name="모서리가 둥근 직사각형 77"/>
            <p:cNvSpPr/>
            <p:nvPr/>
          </p:nvSpPr>
          <p:spPr>
            <a:xfrm>
              <a:off x="881533" y="2132856"/>
              <a:ext cx="2199190" cy="972273"/>
            </a:xfrm>
            <a:prstGeom prst="roundRect">
              <a:avLst>
                <a:gd name="adj" fmla="val 5987"/>
              </a:avLst>
            </a:prstGeom>
            <a:noFill/>
            <a:ln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1017278" y="2343874"/>
              <a:ext cx="1308371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ko-KR" altLang="en-US" sz="14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교수 </a:t>
              </a:r>
              <a:r>
                <a:rPr lang="en-US" altLang="ko-KR" sz="14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“</a:t>
              </a:r>
              <a:r>
                <a:rPr lang="ko-KR" altLang="en-US" sz="1400" b="1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신민호</a:t>
              </a:r>
              <a:r>
                <a:rPr lang="en-US" altLang="ko-KR" sz="14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”</a:t>
              </a:r>
              <a:endParaRPr lang="ko-KR" altLang="en-US" sz="1400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82" name="TextBox 81"/>
            <p:cNvSpPr txBox="1"/>
            <p:nvPr/>
          </p:nvSpPr>
          <p:spPr>
            <a:xfrm>
              <a:off x="1164349" y="2654755"/>
              <a:ext cx="1524776" cy="276999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ko-KR" altLang="en-US" sz="12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프로젝트 지도 교수</a:t>
              </a:r>
            </a:p>
          </p:txBody>
        </p:sp>
      </p:grpSp>
      <p:cxnSp>
        <p:nvCxnSpPr>
          <p:cNvPr id="62" name="직선 연결선 61"/>
          <p:cNvCxnSpPr/>
          <p:nvPr/>
        </p:nvCxnSpPr>
        <p:spPr>
          <a:xfrm>
            <a:off x="5216024" y="2492896"/>
            <a:ext cx="411295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직선 연결선 40"/>
          <p:cNvCxnSpPr/>
          <p:nvPr/>
        </p:nvCxnSpPr>
        <p:spPr>
          <a:xfrm>
            <a:off x="5193012" y="2342367"/>
            <a:ext cx="23012" cy="3901787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직선 연결선 41"/>
          <p:cNvCxnSpPr/>
          <p:nvPr/>
        </p:nvCxnSpPr>
        <p:spPr>
          <a:xfrm>
            <a:off x="4781716" y="2342367"/>
            <a:ext cx="411295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직선 연결선 42"/>
          <p:cNvCxnSpPr/>
          <p:nvPr/>
        </p:nvCxnSpPr>
        <p:spPr>
          <a:xfrm>
            <a:off x="5206358" y="3842443"/>
            <a:ext cx="411295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타원 44"/>
          <p:cNvSpPr/>
          <p:nvPr/>
        </p:nvSpPr>
        <p:spPr>
          <a:xfrm>
            <a:off x="5133460" y="2406284"/>
            <a:ext cx="158620" cy="158620"/>
          </a:xfrm>
          <a:prstGeom prst="ellipse">
            <a:avLst/>
          </a:prstGeom>
          <a:solidFill>
            <a:srgbClr val="F6F6F6"/>
          </a:solidFill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pSp>
        <p:nvGrpSpPr>
          <p:cNvPr id="83" name="그룹 82"/>
          <p:cNvGrpSpPr/>
          <p:nvPr/>
        </p:nvGrpSpPr>
        <p:grpSpPr>
          <a:xfrm>
            <a:off x="5610076" y="3356306"/>
            <a:ext cx="2199190" cy="1133681"/>
            <a:chOff x="5316275" y="3267207"/>
            <a:chExt cx="2199190" cy="972273"/>
          </a:xfrm>
        </p:grpSpPr>
        <p:sp>
          <p:nvSpPr>
            <p:cNvPr id="37" name="모서리가 둥근 직사각형 36"/>
            <p:cNvSpPr/>
            <p:nvPr/>
          </p:nvSpPr>
          <p:spPr>
            <a:xfrm>
              <a:off x="5316275" y="3267207"/>
              <a:ext cx="2199190" cy="972273"/>
            </a:xfrm>
            <a:prstGeom prst="roundRect">
              <a:avLst>
                <a:gd name="adj" fmla="val 5987"/>
              </a:avLst>
            </a:prstGeom>
            <a:noFill/>
            <a:ln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5440654" y="3339900"/>
              <a:ext cx="1308371" cy="26395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ko-KR" altLang="en-US" sz="14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팀장</a:t>
              </a:r>
              <a:r>
                <a:rPr lang="en-US" altLang="ko-KR" sz="14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 “</a:t>
              </a:r>
              <a:r>
                <a:rPr lang="ko-KR" altLang="en-US" sz="1400" b="1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박지원</a:t>
              </a:r>
              <a:r>
                <a:rPr lang="en-US" altLang="ko-KR" sz="14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”</a:t>
              </a:r>
              <a:endParaRPr lang="ko-KR" altLang="en-US" sz="1400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5524644" y="3570547"/>
              <a:ext cx="1946751" cy="55431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ko-KR" altLang="en-US" sz="12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프로젝트 총괄</a:t>
              </a:r>
              <a:r>
                <a:rPr lang="en-US" altLang="ko-KR" sz="12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,</a:t>
              </a:r>
              <a:br>
                <a:rPr lang="en-US" altLang="ko-KR" sz="12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</a:br>
              <a:r>
                <a:rPr lang="ko-KR" altLang="en-US" sz="12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알고리즘</a:t>
              </a:r>
              <a:r>
                <a:rPr lang="en-US" altLang="ko-KR" sz="12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,</a:t>
              </a:r>
              <a:br>
                <a:rPr lang="en-US" altLang="ko-KR" sz="12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</a:br>
              <a:r>
                <a:rPr lang="en-US" altLang="ko-KR" sz="12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server-side,</a:t>
              </a:r>
              <a:r>
                <a:rPr lang="ko-KR" altLang="en-US" sz="12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 </a:t>
              </a:r>
              <a:r>
                <a:rPr lang="en-US" altLang="ko-KR" sz="12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Mongo DB</a:t>
              </a:r>
              <a:endParaRPr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grpSp>
        <p:nvGrpSpPr>
          <p:cNvPr id="24" name="그룹 23"/>
          <p:cNvGrpSpPr/>
          <p:nvPr/>
        </p:nvGrpSpPr>
        <p:grpSpPr>
          <a:xfrm>
            <a:off x="5610076" y="4977007"/>
            <a:ext cx="2199190" cy="1267147"/>
            <a:chOff x="5316275" y="4507627"/>
            <a:chExt cx="2199190" cy="972273"/>
          </a:xfrm>
        </p:grpSpPr>
        <p:sp>
          <p:nvSpPr>
            <p:cNvPr id="38" name="모서리가 둥근 직사각형 37"/>
            <p:cNvSpPr/>
            <p:nvPr/>
          </p:nvSpPr>
          <p:spPr>
            <a:xfrm>
              <a:off x="5316275" y="4507627"/>
              <a:ext cx="2199190" cy="972273"/>
            </a:xfrm>
            <a:prstGeom prst="roundRect">
              <a:avLst>
                <a:gd name="adj" fmla="val 5987"/>
              </a:avLst>
            </a:prstGeom>
            <a:noFill/>
            <a:ln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5440654" y="4596272"/>
              <a:ext cx="1308371" cy="23615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ko-KR" altLang="en-US" sz="14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팀원</a:t>
              </a:r>
              <a:r>
                <a:rPr lang="en-US" altLang="ko-KR" sz="14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 “</a:t>
              </a:r>
              <a:r>
                <a:rPr lang="ko-KR" altLang="en-US" sz="1400" b="1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명지윤</a:t>
              </a:r>
              <a:r>
                <a:rPr lang="en-US" altLang="ko-KR" sz="14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”</a:t>
              </a:r>
              <a:endParaRPr lang="ko-KR" altLang="en-US" sz="1400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5602185" y="4838521"/>
              <a:ext cx="1635384" cy="49592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ko-KR" altLang="en-US" sz="12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알고리즘</a:t>
              </a:r>
              <a:r>
                <a:rPr lang="en-US" altLang="ko-KR" sz="12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, </a:t>
              </a:r>
              <a:br>
                <a:rPr lang="en-US" altLang="ko-KR" sz="12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</a:br>
              <a:r>
                <a:rPr lang="ko-KR" altLang="en-US" sz="12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데이터 시각화 적용</a:t>
              </a:r>
              <a:r>
                <a:rPr lang="en-US" altLang="ko-KR" sz="12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,</a:t>
              </a:r>
              <a:r>
                <a:rPr lang="ko-KR" altLang="en-US" sz="12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 </a:t>
              </a:r>
              <a:endParaRPr lang="en-US" altLang="ko-KR" sz="1200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r>
                <a:rPr lang="ko-KR" altLang="en-US" sz="12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문서</a:t>
              </a:r>
              <a:r>
                <a:rPr lang="en-US" altLang="ko-KR" sz="12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,</a:t>
              </a:r>
              <a:r>
                <a:rPr lang="ko-KR" altLang="en-US" sz="12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 </a:t>
              </a:r>
              <a:r>
                <a:rPr lang="en-US" altLang="ko-KR" sz="12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client-side</a:t>
              </a:r>
              <a:endParaRPr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grpSp>
        <p:nvGrpSpPr>
          <p:cNvPr id="22" name="그룹 21"/>
          <p:cNvGrpSpPr/>
          <p:nvPr/>
        </p:nvGrpSpPr>
        <p:grpSpPr>
          <a:xfrm>
            <a:off x="2516826" y="5541420"/>
            <a:ext cx="2199190" cy="1189633"/>
            <a:chOff x="2282501" y="5193031"/>
            <a:chExt cx="2199190" cy="972273"/>
          </a:xfrm>
        </p:grpSpPr>
        <p:sp>
          <p:nvSpPr>
            <p:cNvPr id="39" name="모서리가 둥근 직사각형 38"/>
            <p:cNvSpPr/>
            <p:nvPr/>
          </p:nvSpPr>
          <p:spPr>
            <a:xfrm>
              <a:off x="2282501" y="5193031"/>
              <a:ext cx="2199190" cy="972273"/>
            </a:xfrm>
            <a:prstGeom prst="roundRect">
              <a:avLst>
                <a:gd name="adj" fmla="val 5987"/>
              </a:avLst>
            </a:prstGeom>
            <a:noFill/>
            <a:ln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2453637" y="5229200"/>
              <a:ext cx="1308371" cy="25154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ko-KR" altLang="en-US" sz="14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팀원</a:t>
              </a:r>
              <a:r>
                <a:rPr lang="en-US" altLang="ko-KR" sz="14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 “</a:t>
              </a:r>
              <a:r>
                <a:rPr lang="ko-KR" altLang="en-US" sz="1400" b="1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김규현</a:t>
              </a:r>
              <a:r>
                <a:rPr lang="en-US" altLang="ko-KR" sz="14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”</a:t>
              </a:r>
              <a:endParaRPr lang="ko-KR" altLang="en-US" sz="1400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2499652" y="5552771"/>
              <a:ext cx="1745991" cy="528239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ko-KR" altLang="en-US" sz="12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센서</a:t>
              </a:r>
              <a:r>
                <a:rPr lang="en-US" altLang="ko-KR" sz="12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 </a:t>
              </a:r>
              <a:r>
                <a:rPr lang="ko-KR" altLang="en-US" sz="12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제작</a:t>
              </a:r>
              <a:r>
                <a:rPr lang="en-US" altLang="ko-KR" sz="12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, </a:t>
              </a:r>
              <a:r>
                <a:rPr lang="ko-KR" altLang="en-US" sz="12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문서 작성</a:t>
              </a:r>
              <a:r>
                <a:rPr lang="en-US" altLang="ko-KR" sz="12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,</a:t>
              </a:r>
              <a:r>
                <a:rPr lang="ko-KR" altLang="en-US" sz="12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 </a:t>
              </a:r>
              <a:endParaRPr lang="en-US" altLang="ko-KR" sz="1200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r>
                <a:rPr lang="en-US" altLang="ko-KR" sz="12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Mongo DB,</a:t>
              </a:r>
              <a:br>
                <a:rPr lang="en-US" altLang="ko-KR" sz="12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</a:br>
              <a:r>
                <a:rPr lang="ko-KR" altLang="en-US" sz="12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빅데이터 처리</a:t>
              </a:r>
            </a:p>
          </p:txBody>
        </p:sp>
      </p:grpSp>
      <p:grpSp>
        <p:nvGrpSpPr>
          <p:cNvPr id="85" name="그룹 84"/>
          <p:cNvGrpSpPr/>
          <p:nvPr/>
        </p:nvGrpSpPr>
        <p:grpSpPr>
          <a:xfrm>
            <a:off x="2079860" y="1988840"/>
            <a:ext cx="2713857" cy="694602"/>
            <a:chOff x="3544747" y="2265441"/>
            <a:chExt cx="2713857" cy="694602"/>
          </a:xfrm>
        </p:grpSpPr>
        <p:sp>
          <p:nvSpPr>
            <p:cNvPr id="48" name="모서리가 둥근 직사각형 47"/>
            <p:cNvSpPr/>
            <p:nvPr/>
          </p:nvSpPr>
          <p:spPr>
            <a:xfrm>
              <a:off x="3552314" y="2265441"/>
              <a:ext cx="2706290" cy="68955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29D9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49" name="자유형 48"/>
            <p:cNvSpPr/>
            <p:nvPr/>
          </p:nvSpPr>
          <p:spPr>
            <a:xfrm>
              <a:off x="3544747" y="2270484"/>
              <a:ext cx="1127446" cy="689559"/>
            </a:xfrm>
            <a:custGeom>
              <a:avLst/>
              <a:gdLst>
                <a:gd name="connsiteX0" fmla="*/ 114929 w 1360711"/>
                <a:gd name="connsiteY0" fmla="*/ 0 h 689559"/>
                <a:gd name="connsiteX1" fmla="*/ 1360711 w 1360711"/>
                <a:gd name="connsiteY1" fmla="*/ 0 h 689559"/>
                <a:gd name="connsiteX2" fmla="*/ 849197 w 1360711"/>
                <a:gd name="connsiteY2" fmla="*/ 353910 h 689559"/>
                <a:gd name="connsiteX3" fmla="*/ 1334320 w 1360711"/>
                <a:gd name="connsiteY3" fmla="*/ 689559 h 689559"/>
                <a:gd name="connsiteX4" fmla="*/ 114929 w 1360711"/>
                <a:gd name="connsiteY4" fmla="*/ 689559 h 689559"/>
                <a:gd name="connsiteX5" fmla="*/ 0 w 1360711"/>
                <a:gd name="connsiteY5" fmla="*/ 574630 h 689559"/>
                <a:gd name="connsiteX6" fmla="*/ 0 w 1360711"/>
                <a:gd name="connsiteY6" fmla="*/ 114929 h 689559"/>
                <a:gd name="connsiteX7" fmla="*/ 114929 w 1360711"/>
                <a:gd name="connsiteY7" fmla="*/ 0 h 689559"/>
                <a:gd name="connsiteX0" fmla="*/ 114929 w 1334320"/>
                <a:gd name="connsiteY0" fmla="*/ 0 h 689559"/>
                <a:gd name="connsiteX1" fmla="*/ 1099454 w 1334320"/>
                <a:gd name="connsiteY1" fmla="*/ 9331 h 689559"/>
                <a:gd name="connsiteX2" fmla="*/ 849197 w 1334320"/>
                <a:gd name="connsiteY2" fmla="*/ 353910 h 689559"/>
                <a:gd name="connsiteX3" fmla="*/ 1334320 w 1334320"/>
                <a:gd name="connsiteY3" fmla="*/ 689559 h 689559"/>
                <a:gd name="connsiteX4" fmla="*/ 114929 w 1334320"/>
                <a:gd name="connsiteY4" fmla="*/ 689559 h 689559"/>
                <a:gd name="connsiteX5" fmla="*/ 0 w 1334320"/>
                <a:gd name="connsiteY5" fmla="*/ 574630 h 689559"/>
                <a:gd name="connsiteX6" fmla="*/ 0 w 1334320"/>
                <a:gd name="connsiteY6" fmla="*/ 114929 h 689559"/>
                <a:gd name="connsiteX7" fmla="*/ 114929 w 1334320"/>
                <a:gd name="connsiteY7" fmla="*/ 0 h 689559"/>
                <a:gd name="connsiteX0" fmla="*/ 114929 w 1334320"/>
                <a:gd name="connsiteY0" fmla="*/ 0 h 689559"/>
                <a:gd name="connsiteX1" fmla="*/ 1127446 w 1334320"/>
                <a:gd name="connsiteY1" fmla="*/ 0 h 689559"/>
                <a:gd name="connsiteX2" fmla="*/ 849197 w 1334320"/>
                <a:gd name="connsiteY2" fmla="*/ 353910 h 689559"/>
                <a:gd name="connsiteX3" fmla="*/ 1334320 w 1334320"/>
                <a:gd name="connsiteY3" fmla="*/ 689559 h 689559"/>
                <a:gd name="connsiteX4" fmla="*/ 114929 w 1334320"/>
                <a:gd name="connsiteY4" fmla="*/ 689559 h 689559"/>
                <a:gd name="connsiteX5" fmla="*/ 0 w 1334320"/>
                <a:gd name="connsiteY5" fmla="*/ 574630 h 689559"/>
                <a:gd name="connsiteX6" fmla="*/ 0 w 1334320"/>
                <a:gd name="connsiteY6" fmla="*/ 114929 h 689559"/>
                <a:gd name="connsiteX7" fmla="*/ 114929 w 1334320"/>
                <a:gd name="connsiteY7" fmla="*/ 0 h 689559"/>
                <a:gd name="connsiteX0" fmla="*/ 114929 w 1166369"/>
                <a:gd name="connsiteY0" fmla="*/ 0 h 689559"/>
                <a:gd name="connsiteX1" fmla="*/ 1127446 w 1166369"/>
                <a:gd name="connsiteY1" fmla="*/ 0 h 689559"/>
                <a:gd name="connsiteX2" fmla="*/ 849197 w 1166369"/>
                <a:gd name="connsiteY2" fmla="*/ 353910 h 689559"/>
                <a:gd name="connsiteX3" fmla="*/ 1166369 w 1166369"/>
                <a:gd name="connsiteY3" fmla="*/ 680229 h 689559"/>
                <a:gd name="connsiteX4" fmla="*/ 114929 w 1166369"/>
                <a:gd name="connsiteY4" fmla="*/ 689559 h 689559"/>
                <a:gd name="connsiteX5" fmla="*/ 0 w 1166369"/>
                <a:gd name="connsiteY5" fmla="*/ 574630 h 689559"/>
                <a:gd name="connsiteX6" fmla="*/ 0 w 1166369"/>
                <a:gd name="connsiteY6" fmla="*/ 114929 h 689559"/>
                <a:gd name="connsiteX7" fmla="*/ 114929 w 1166369"/>
                <a:gd name="connsiteY7" fmla="*/ 0 h 689559"/>
                <a:gd name="connsiteX0" fmla="*/ 114929 w 1127446"/>
                <a:gd name="connsiteY0" fmla="*/ 0 h 689559"/>
                <a:gd name="connsiteX1" fmla="*/ 1127446 w 1127446"/>
                <a:gd name="connsiteY1" fmla="*/ 0 h 689559"/>
                <a:gd name="connsiteX2" fmla="*/ 849197 w 1127446"/>
                <a:gd name="connsiteY2" fmla="*/ 353910 h 689559"/>
                <a:gd name="connsiteX3" fmla="*/ 1110386 w 1127446"/>
                <a:gd name="connsiteY3" fmla="*/ 680229 h 689559"/>
                <a:gd name="connsiteX4" fmla="*/ 114929 w 1127446"/>
                <a:gd name="connsiteY4" fmla="*/ 689559 h 689559"/>
                <a:gd name="connsiteX5" fmla="*/ 0 w 1127446"/>
                <a:gd name="connsiteY5" fmla="*/ 574630 h 689559"/>
                <a:gd name="connsiteX6" fmla="*/ 0 w 1127446"/>
                <a:gd name="connsiteY6" fmla="*/ 114929 h 689559"/>
                <a:gd name="connsiteX7" fmla="*/ 114929 w 1127446"/>
                <a:gd name="connsiteY7" fmla="*/ 0 h 689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27446" h="689559">
                  <a:moveTo>
                    <a:pt x="114929" y="0"/>
                  </a:moveTo>
                  <a:lnTo>
                    <a:pt x="1127446" y="0"/>
                  </a:lnTo>
                  <a:lnTo>
                    <a:pt x="849197" y="353910"/>
                  </a:lnTo>
                  <a:lnTo>
                    <a:pt x="1110386" y="680229"/>
                  </a:lnTo>
                  <a:lnTo>
                    <a:pt x="114929" y="689559"/>
                  </a:lnTo>
                  <a:cubicBezTo>
                    <a:pt x="51455" y="689559"/>
                    <a:pt x="0" y="638104"/>
                    <a:pt x="0" y="574630"/>
                  </a:cubicBezTo>
                  <a:lnTo>
                    <a:pt x="0" y="114929"/>
                  </a:lnTo>
                  <a:cubicBezTo>
                    <a:pt x="0" y="51455"/>
                    <a:pt x="51455" y="0"/>
                    <a:pt x="114929" y="0"/>
                  </a:cubicBezTo>
                  <a:close/>
                </a:path>
              </a:pathLst>
            </a:custGeom>
            <a:solidFill>
              <a:srgbClr val="29D9C2"/>
            </a:solidFill>
            <a:ln>
              <a:solidFill>
                <a:srgbClr val="29D9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4567631" y="2392412"/>
              <a:ext cx="133882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400" b="1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구조조정</a:t>
              </a:r>
              <a:endPara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sp>
        <p:nvSpPr>
          <p:cNvPr id="63" name="타원 62"/>
          <p:cNvSpPr/>
          <p:nvPr/>
        </p:nvSpPr>
        <p:spPr>
          <a:xfrm>
            <a:off x="5136714" y="3763133"/>
            <a:ext cx="158620" cy="158620"/>
          </a:xfrm>
          <a:prstGeom prst="ellipse">
            <a:avLst/>
          </a:prstGeom>
          <a:solidFill>
            <a:srgbClr val="F6F6F6"/>
          </a:solidFill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pSp>
        <p:nvGrpSpPr>
          <p:cNvPr id="9" name="그룹 8"/>
          <p:cNvGrpSpPr/>
          <p:nvPr/>
        </p:nvGrpSpPr>
        <p:grpSpPr>
          <a:xfrm>
            <a:off x="2522092" y="4221088"/>
            <a:ext cx="2199190" cy="1096896"/>
            <a:chOff x="2299223" y="3968895"/>
            <a:chExt cx="2199190" cy="972273"/>
          </a:xfrm>
        </p:grpSpPr>
        <p:sp>
          <p:nvSpPr>
            <p:cNvPr id="64" name="모서리가 둥근 직사각형 63"/>
            <p:cNvSpPr/>
            <p:nvPr/>
          </p:nvSpPr>
          <p:spPr>
            <a:xfrm>
              <a:off x="2299223" y="3968895"/>
              <a:ext cx="2199190" cy="972273"/>
            </a:xfrm>
            <a:prstGeom prst="roundRect">
              <a:avLst>
                <a:gd name="adj" fmla="val 5987"/>
              </a:avLst>
            </a:prstGeom>
            <a:noFill/>
            <a:ln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2465093" y="4113977"/>
              <a:ext cx="1308371" cy="272809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ko-KR" altLang="en-US" sz="14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팀원</a:t>
              </a:r>
              <a:r>
                <a:rPr lang="en-US" altLang="ko-KR" sz="14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 “</a:t>
              </a:r>
              <a:r>
                <a:rPr lang="ko-KR" altLang="en-US" sz="1400" b="1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김용민</a:t>
              </a:r>
              <a:r>
                <a:rPr lang="en-US" altLang="ko-KR" sz="14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”</a:t>
              </a:r>
              <a:endParaRPr lang="ko-KR" altLang="en-US" sz="1400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2514066" y="4416386"/>
              <a:ext cx="1866408" cy="409213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ko-KR" altLang="en-US" sz="12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센서 제작</a:t>
              </a:r>
              <a:r>
                <a:rPr lang="en-US" altLang="ko-KR" sz="12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, client-side, </a:t>
              </a:r>
            </a:p>
            <a:p>
              <a:r>
                <a:rPr lang="ko-KR" altLang="en-US" sz="12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문서 작성</a:t>
              </a:r>
            </a:p>
          </p:txBody>
        </p:sp>
      </p:grpSp>
      <p:cxnSp>
        <p:nvCxnSpPr>
          <p:cNvPr id="76" name="직선 연결선 75"/>
          <p:cNvCxnSpPr/>
          <p:nvPr/>
        </p:nvCxnSpPr>
        <p:spPr>
          <a:xfrm>
            <a:off x="4716016" y="3379190"/>
            <a:ext cx="411295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타원 76"/>
          <p:cNvSpPr/>
          <p:nvPr/>
        </p:nvSpPr>
        <p:spPr>
          <a:xfrm>
            <a:off x="5133460" y="3302744"/>
            <a:ext cx="158620" cy="158620"/>
          </a:xfrm>
          <a:prstGeom prst="ellipse">
            <a:avLst/>
          </a:prstGeom>
          <a:solidFill>
            <a:srgbClr val="F6F6F6"/>
          </a:solidFill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pSp>
        <p:nvGrpSpPr>
          <p:cNvPr id="84" name="그룹 83"/>
          <p:cNvGrpSpPr/>
          <p:nvPr/>
        </p:nvGrpSpPr>
        <p:grpSpPr>
          <a:xfrm>
            <a:off x="2516826" y="2938218"/>
            <a:ext cx="2199190" cy="972273"/>
            <a:chOff x="6757280" y="2132856"/>
            <a:chExt cx="2199190" cy="972273"/>
          </a:xfrm>
        </p:grpSpPr>
        <p:sp>
          <p:nvSpPr>
            <p:cNvPr id="71" name="모서리가 둥근 직사각형 70"/>
            <p:cNvSpPr/>
            <p:nvPr/>
          </p:nvSpPr>
          <p:spPr>
            <a:xfrm>
              <a:off x="6757280" y="2132856"/>
              <a:ext cx="2199190" cy="972273"/>
            </a:xfrm>
            <a:prstGeom prst="roundRect">
              <a:avLst>
                <a:gd name="adj" fmla="val 5987"/>
              </a:avLst>
            </a:prstGeom>
            <a:noFill/>
            <a:ln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79" name="TextBox 78"/>
            <p:cNvSpPr txBox="1"/>
            <p:nvPr/>
          </p:nvSpPr>
          <p:spPr>
            <a:xfrm>
              <a:off x="6979131" y="2225646"/>
              <a:ext cx="1308371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ko-KR" altLang="en-US" sz="1400" dirty="0" err="1">
                  <a:latin typeface="나눔고딕" panose="020D0604000000000000" pitchFamily="50" charset="-127"/>
                  <a:ea typeface="나눔고딕" panose="020D0604000000000000" pitchFamily="50" charset="-127"/>
                </a:rPr>
                <a:t>멘토</a:t>
              </a:r>
              <a:r>
                <a:rPr lang="en-US" altLang="ko-KR" sz="14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 “</a:t>
              </a:r>
              <a:r>
                <a:rPr lang="ko-KR" altLang="en-US" sz="1400" b="1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김인성</a:t>
              </a:r>
              <a:r>
                <a:rPr lang="en-US" altLang="ko-KR" sz="14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”</a:t>
              </a:r>
              <a:endParaRPr lang="ko-KR" altLang="en-US" sz="1400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6977714" y="2641022"/>
              <a:ext cx="1470274" cy="276999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ko-KR" altLang="en-US" sz="1200" dirty="0" err="1">
                  <a:latin typeface="나눔고딕" panose="020D0604000000000000" pitchFamily="50" charset="-127"/>
                  <a:ea typeface="나눔고딕" panose="020D0604000000000000" pitchFamily="50" charset="-127"/>
                </a:rPr>
                <a:t>프람트테크놀로지</a:t>
              </a:r>
              <a:r>
                <a:rPr lang="ko-KR" altLang="en-US" sz="12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 </a:t>
              </a:r>
            </a:p>
          </p:txBody>
        </p:sp>
      </p:grpSp>
      <p:cxnSp>
        <p:nvCxnSpPr>
          <p:cNvPr id="88" name="직선 연결선 87"/>
          <p:cNvCxnSpPr/>
          <p:nvPr/>
        </p:nvCxnSpPr>
        <p:spPr>
          <a:xfrm>
            <a:off x="4716016" y="4714978"/>
            <a:ext cx="411295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타원 88"/>
          <p:cNvSpPr/>
          <p:nvPr/>
        </p:nvSpPr>
        <p:spPr>
          <a:xfrm>
            <a:off x="5133460" y="4638532"/>
            <a:ext cx="158620" cy="158620"/>
          </a:xfrm>
          <a:prstGeom prst="ellipse">
            <a:avLst/>
          </a:prstGeom>
          <a:solidFill>
            <a:srgbClr val="F6F6F6"/>
          </a:solidFill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cxnSp>
        <p:nvCxnSpPr>
          <p:cNvPr id="90" name="직선 연결선 89"/>
          <p:cNvCxnSpPr/>
          <p:nvPr/>
        </p:nvCxnSpPr>
        <p:spPr>
          <a:xfrm>
            <a:off x="5217708" y="5373216"/>
            <a:ext cx="411295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타원 90"/>
          <p:cNvSpPr/>
          <p:nvPr/>
        </p:nvSpPr>
        <p:spPr>
          <a:xfrm>
            <a:off x="5148064" y="5286604"/>
            <a:ext cx="158620" cy="158620"/>
          </a:xfrm>
          <a:prstGeom prst="ellipse">
            <a:avLst/>
          </a:prstGeom>
          <a:solidFill>
            <a:srgbClr val="F6F6F6"/>
          </a:solidFill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cxnSp>
        <p:nvCxnSpPr>
          <p:cNvPr id="92" name="직선 연결선 91"/>
          <p:cNvCxnSpPr/>
          <p:nvPr/>
        </p:nvCxnSpPr>
        <p:spPr>
          <a:xfrm>
            <a:off x="4716016" y="5896385"/>
            <a:ext cx="411295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타원 92"/>
          <p:cNvSpPr/>
          <p:nvPr/>
        </p:nvSpPr>
        <p:spPr>
          <a:xfrm>
            <a:off x="5133460" y="5819939"/>
            <a:ext cx="158620" cy="158620"/>
          </a:xfrm>
          <a:prstGeom prst="ellipse">
            <a:avLst/>
          </a:prstGeom>
          <a:solidFill>
            <a:srgbClr val="F6F6F6"/>
          </a:solidFill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-4351867" y="552026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459453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612540-9602-46A0-9E57-34F7D20680C0}" type="slidenum">
              <a:rPr lang="ko-KR" altLang="en-US" smtClean="0"/>
              <a:pPr/>
              <a:t>4</a:t>
            </a:fld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95537" y="1273034"/>
            <a:ext cx="13297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프로젝트</a:t>
            </a:r>
            <a:endParaRPr lang="en-US" altLang="ko-KR" sz="1600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/>
            <a:r>
              <a:rPr lang="ko-KR" altLang="en-US" sz="1600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개관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713953" y="762649"/>
            <a:ext cx="74571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01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  <p:sp>
        <p:nvSpPr>
          <p:cNvPr id="36" name="직사각형 35"/>
          <p:cNvSpPr/>
          <p:nvPr/>
        </p:nvSpPr>
        <p:spPr>
          <a:xfrm>
            <a:off x="2515966" y="934508"/>
            <a:ext cx="299213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“</a:t>
            </a:r>
            <a:r>
              <a:rPr lang="ko-KR" altLang="en-US" sz="2800" dirty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올바른의 목표</a:t>
            </a:r>
            <a:r>
              <a:rPr lang="en-US" altLang="ko-KR" sz="2800" dirty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”</a:t>
            </a:r>
            <a:endParaRPr lang="ko-KR" altLang="en-US" sz="2800" dirty="0">
              <a:solidFill>
                <a:srgbClr val="29D9C2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282" y="116632"/>
            <a:ext cx="1149339" cy="655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" name="그림 3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5984882"/>
            <a:ext cx="1325974" cy="756486"/>
          </a:xfrm>
          <a:prstGeom prst="rect">
            <a:avLst/>
          </a:prstGeom>
        </p:spPr>
      </p:pic>
      <p:grpSp>
        <p:nvGrpSpPr>
          <p:cNvPr id="33" name="그룹 32"/>
          <p:cNvGrpSpPr/>
          <p:nvPr/>
        </p:nvGrpSpPr>
        <p:grpSpPr>
          <a:xfrm>
            <a:off x="1331640" y="2204864"/>
            <a:ext cx="7447161" cy="3148540"/>
            <a:chOff x="884426" y="3398312"/>
            <a:chExt cx="7447161" cy="3148540"/>
          </a:xfrm>
        </p:grpSpPr>
        <p:sp>
          <p:nvSpPr>
            <p:cNvPr id="37" name="자유형 36"/>
            <p:cNvSpPr/>
            <p:nvPr/>
          </p:nvSpPr>
          <p:spPr>
            <a:xfrm>
              <a:off x="1675662" y="5211413"/>
              <a:ext cx="4614920" cy="788254"/>
            </a:xfrm>
            <a:custGeom>
              <a:avLst/>
              <a:gdLst>
                <a:gd name="connsiteX0" fmla="*/ 554182 w 5718464"/>
                <a:gd name="connsiteY0" fmla="*/ 0 h 976746"/>
                <a:gd name="connsiteX1" fmla="*/ 5718464 w 5718464"/>
                <a:gd name="connsiteY1" fmla="*/ 0 h 976746"/>
                <a:gd name="connsiteX2" fmla="*/ 5718464 w 5718464"/>
                <a:gd name="connsiteY2" fmla="*/ 976746 h 976746"/>
                <a:gd name="connsiteX3" fmla="*/ 554182 w 5718464"/>
                <a:gd name="connsiteY3" fmla="*/ 976746 h 976746"/>
                <a:gd name="connsiteX4" fmla="*/ 0 w 5718464"/>
                <a:gd name="connsiteY4" fmla="*/ 489054 h 976746"/>
                <a:gd name="connsiteX5" fmla="*/ 554182 w 5718464"/>
                <a:gd name="connsiteY5" fmla="*/ 1362 h 9767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8464" h="976746">
                  <a:moveTo>
                    <a:pt x="554182" y="0"/>
                  </a:moveTo>
                  <a:lnTo>
                    <a:pt x="5718464" y="0"/>
                  </a:lnTo>
                  <a:lnTo>
                    <a:pt x="5718464" y="976746"/>
                  </a:lnTo>
                  <a:lnTo>
                    <a:pt x="554182" y="976746"/>
                  </a:lnTo>
                  <a:lnTo>
                    <a:pt x="0" y="489054"/>
                  </a:lnTo>
                  <a:lnTo>
                    <a:pt x="554182" y="1362"/>
                  </a:ln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38" name="자유형 37"/>
            <p:cNvSpPr/>
            <p:nvPr/>
          </p:nvSpPr>
          <p:spPr>
            <a:xfrm>
              <a:off x="884426" y="4283117"/>
              <a:ext cx="4615812" cy="788254"/>
            </a:xfrm>
            <a:custGeom>
              <a:avLst/>
              <a:gdLst>
                <a:gd name="connsiteX0" fmla="*/ 555288 w 5719570"/>
                <a:gd name="connsiteY0" fmla="*/ 0 h 976746"/>
                <a:gd name="connsiteX1" fmla="*/ 5719570 w 5719570"/>
                <a:gd name="connsiteY1" fmla="*/ 0 h 976746"/>
                <a:gd name="connsiteX2" fmla="*/ 5719570 w 5719570"/>
                <a:gd name="connsiteY2" fmla="*/ 976746 h 976746"/>
                <a:gd name="connsiteX3" fmla="*/ 555288 w 5719570"/>
                <a:gd name="connsiteY3" fmla="*/ 976746 h 976746"/>
                <a:gd name="connsiteX4" fmla="*/ 554182 w 5719570"/>
                <a:gd name="connsiteY4" fmla="*/ 0 h 976746"/>
                <a:gd name="connsiteX5" fmla="*/ 554182 w 5719570"/>
                <a:gd name="connsiteY5" fmla="*/ 975384 h 976746"/>
                <a:gd name="connsiteX6" fmla="*/ 0 w 5719570"/>
                <a:gd name="connsiteY6" fmla="*/ 487692 h 9767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9570" h="976746">
                  <a:moveTo>
                    <a:pt x="555288" y="0"/>
                  </a:moveTo>
                  <a:lnTo>
                    <a:pt x="5719570" y="0"/>
                  </a:lnTo>
                  <a:lnTo>
                    <a:pt x="5719570" y="976746"/>
                  </a:lnTo>
                  <a:lnTo>
                    <a:pt x="555288" y="976746"/>
                  </a:lnTo>
                  <a:close/>
                  <a:moveTo>
                    <a:pt x="554182" y="0"/>
                  </a:moveTo>
                  <a:lnTo>
                    <a:pt x="554182" y="975384"/>
                  </a:lnTo>
                  <a:lnTo>
                    <a:pt x="0" y="487692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39" name="자유형 38"/>
            <p:cNvSpPr/>
            <p:nvPr/>
          </p:nvSpPr>
          <p:spPr>
            <a:xfrm>
              <a:off x="2153708" y="3398312"/>
              <a:ext cx="4605563" cy="788254"/>
            </a:xfrm>
            <a:custGeom>
              <a:avLst/>
              <a:gdLst>
                <a:gd name="connsiteX0" fmla="*/ 542588 w 5706870"/>
                <a:gd name="connsiteY0" fmla="*/ 0 h 976746"/>
                <a:gd name="connsiteX1" fmla="*/ 5706870 w 5706870"/>
                <a:gd name="connsiteY1" fmla="*/ 0 h 976746"/>
                <a:gd name="connsiteX2" fmla="*/ 5706870 w 5706870"/>
                <a:gd name="connsiteY2" fmla="*/ 976746 h 976746"/>
                <a:gd name="connsiteX3" fmla="*/ 554182 w 5706870"/>
                <a:gd name="connsiteY3" fmla="*/ 976746 h 976746"/>
                <a:gd name="connsiteX4" fmla="*/ 542588 w 5706870"/>
                <a:gd name="connsiteY4" fmla="*/ 976746 h 976746"/>
                <a:gd name="connsiteX5" fmla="*/ 542588 w 5706870"/>
                <a:gd name="connsiteY5" fmla="*/ 966543 h 976746"/>
                <a:gd name="connsiteX6" fmla="*/ 0 w 5706870"/>
                <a:gd name="connsiteY6" fmla="*/ 489054 h 976746"/>
                <a:gd name="connsiteX7" fmla="*/ 542588 w 5706870"/>
                <a:gd name="connsiteY7" fmla="*/ 11565 h 9767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06870" h="976746">
                  <a:moveTo>
                    <a:pt x="542588" y="0"/>
                  </a:moveTo>
                  <a:lnTo>
                    <a:pt x="5706870" y="0"/>
                  </a:lnTo>
                  <a:lnTo>
                    <a:pt x="5706870" y="976746"/>
                  </a:lnTo>
                  <a:lnTo>
                    <a:pt x="554182" y="976746"/>
                  </a:lnTo>
                  <a:lnTo>
                    <a:pt x="542588" y="976746"/>
                  </a:lnTo>
                  <a:lnTo>
                    <a:pt x="542588" y="966543"/>
                  </a:lnTo>
                  <a:lnTo>
                    <a:pt x="0" y="489054"/>
                  </a:lnTo>
                  <a:lnTo>
                    <a:pt x="542588" y="11565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40" name="타원 39"/>
            <p:cNvSpPr/>
            <p:nvPr/>
          </p:nvSpPr>
          <p:spPr>
            <a:xfrm>
              <a:off x="5186956" y="3398312"/>
              <a:ext cx="3144630" cy="314463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>
              <a:outerShdw blurRad="266700" dir="1440000" sx="102000" sy="102000" algn="ctr" rotWithShape="0">
                <a:prstClr val="black">
                  <a:alpha val="2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41" name="자유형 40"/>
            <p:cNvSpPr/>
            <p:nvPr/>
          </p:nvSpPr>
          <p:spPr>
            <a:xfrm>
              <a:off x="5397747" y="3398312"/>
              <a:ext cx="2723048" cy="788254"/>
            </a:xfrm>
            <a:custGeom>
              <a:avLst/>
              <a:gdLst>
                <a:gd name="connsiteX0" fmla="*/ 1687099 w 3374198"/>
                <a:gd name="connsiteY0" fmla="*/ 0 h 976746"/>
                <a:gd name="connsiteX1" fmla="*/ 3302657 w 3374198"/>
                <a:gd name="connsiteY1" fmla="*/ 858985 h 976746"/>
                <a:gd name="connsiteX2" fmla="*/ 3374198 w 3374198"/>
                <a:gd name="connsiteY2" fmla="*/ 976746 h 976746"/>
                <a:gd name="connsiteX3" fmla="*/ 0 w 3374198"/>
                <a:gd name="connsiteY3" fmla="*/ 976746 h 976746"/>
                <a:gd name="connsiteX4" fmla="*/ 71542 w 3374198"/>
                <a:gd name="connsiteY4" fmla="*/ 858985 h 976746"/>
                <a:gd name="connsiteX5" fmla="*/ 1687099 w 3374198"/>
                <a:gd name="connsiteY5" fmla="*/ 0 h 9767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74198" h="976746">
                  <a:moveTo>
                    <a:pt x="1687099" y="0"/>
                  </a:moveTo>
                  <a:cubicBezTo>
                    <a:pt x="2359608" y="0"/>
                    <a:pt x="2952534" y="340735"/>
                    <a:pt x="3302657" y="858985"/>
                  </a:cubicBezTo>
                  <a:lnTo>
                    <a:pt x="3374198" y="976746"/>
                  </a:lnTo>
                  <a:lnTo>
                    <a:pt x="0" y="976746"/>
                  </a:lnTo>
                  <a:lnTo>
                    <a:pt x="71542" y="858985"/>
                  </a:lnTo>
                  <a:cubicBezTo>
                    <a:pt x="421665" y="340735"/>
                    <a:pt x="1014591" y="0"/>
                    <a:pt x="1687099" y="0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42" name="자유형 41"/>
            <p:cNvSpPr/>
            <p:nvPr/>
          </p:nvSpPr>
          <p:spPr>
            <a:xfrm>
              <a:off x="5186956" y="4188778"/>
              <a:ext cx="3144631" cy="976933"/>
            </a:xfrm>
            <a:custGeom>
              <a:avLst/>
              <a:gdLst>
                <a:gd name="connsiteX0" fmla="*/ 264354 w 3896592"/>
                <a:gd name="connsiteY0" fmla="*/ 0 h 1210542"/>
                <a:gd name="connsiteX1" fmla="*/ 3632238 w 3896592"/>
                <a:gd name="connsiteY1" fmla="*/ 0 h 1210542"/>
                <a:gd name="connsiteX2" fmla="*/ 3661443 w 3896592"/>
                <a:gd name="connsiteY2" fmla="*/ 48074 h 1210542"/>
                <a:gd name="connsiteX3" fmla="*/ 3896592 w 3896592"/>
                <a:gd name="connsiteY3" fmla="*/ 976747 h 1210542"/>
                <a:gd name="connsiteX4" fmla="*/ 3886533 w 3896592"/>
                <a:gd name="connsiteY4" fmla="*/ 1175949 h 1210542"/>
                <a:gd name="connsiteX5" fmla="*/ 3881254 w 3896592"/>
                <a:gd name="connsiteY5" fmla="*/ 1210542 h 1210542"/>
                <a:gd name="connsiteX6" fmla="*/ 15339 w 3896592"/>
                <a:gd name="connsiteY6" fmla="*/ 1210542 h 1210542"/>
                <a:gd name="connsiteX7" fmla="*/ 10059 w 3896592"/>
                <a:gd name="connsiteY7" fmla="*/ 1175949 h 1210542"/>
                <a:gd name="connsiteX8" fmla="*/ 0 w 3896592"/>
                <a:gd name="connsiteY8" fmla="*/ 976747 h 1210542"/>
                <a:gd name="connsiteX9" fmla="*/ 235149 w 3896592"/>
                <a:gd name="connsiteY9" fmla="*/ 48074 h 1210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96592" h="1210542">
                  <a:moveTo>
                    <a:pt x="264354" y="0"/>
                  </a:moveTo>
                  <a:lnTo>
                    <a:pt x="3632238" y="0"/>
                  </a:lnTo>
                  <a:lnTo>
                    <a:pt x="3661443" y="48074"/>
                  </a:lnTo>
                  <a:cubicBezTo>
                    <a:pt x="3811408" y="324134"/>
                    <a:pt x="3896592" y="640493"/>
                    <a:pt x="3896592" y="976747"/>
                  </a:cubicBezTo>
                  <a:cubicBezTo>
                    <a:pt x="3896592" y="1043998"/>
                    <a:pt x="3893185" y="1110453"/>
                    <a:pt x="3886533" y="1175949"/>
                  </a:cubicBezTo>
                  <a:lnTo>
                    <a:pt x="3881254" y="1210542"/>
                  </a:lnTo>
                  <a:lnTo>
                    <a:pt x="15339" y="1210542"/>
                  </a:lnTo>
                  <a:lnTo>
                    <a:pt x="10059" y="1175949"/>
                  </a:lnTo>
                  <a:cubicBezTo>
                    <a:pt x="3408" y="1110453"/>
                    <a:pt x="0" y="1043998"/>
                    <a:pt x="0" y="976747"/>
                  </a:cubicBezTo>
                  <a:cubicBezTo>
                    <a:pt x="0" y="640493"/>
                    <a:pt x="85184" y="324134"/>
                    <a:pt x="235149" y="48074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2540610" y="3615926"/>
              <a:ext cx="316835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 ExtraBold" pitchFamily="50" charset="-127"/>
                  <a:ea typeface="나눔고딕 ExtraBold" pitchFamily="50" charset="-127"/>
                </a:rPr>
                <a:t>실시간으로 센서 데이터 수집</a:t>
              </a:r>
            </a:p>
          </p:txBody>
        </p:sp>
        <p:sp>
          <p:nvSpPr>
            <p:cNvPr id="44" name="자유형 43"/>
            <p:cNvSpPr/>
            <p:nvPr/>
          </p:nvSpPr>
          <p:spPr>
            <a:xfrm>
              <a:off x="5198098" y="5153828"/>
              <a:ext cx="3122345" cy="882593"/>
            </a:xfrm>
            <a:custGeom>
              <a:avLst/>
              <a:gdLst>
                <a:gd name="connsiteX0" fmla="*/ 0 w 3868977"/>
                <a:gd name="connsiteY0" fmla="*/ 0 h 1093644"/>
                <a:gd name="connsiteX1" fmla="*/ 3868977 w 3868977"/>
                <a:gd name="connsiteY1" fmla="*/ 0 h 1093644"/>
                <a:gd name="connsiteX2" fmla="*/ 3843202 w 3868977"/>
                <a:gd name="connsiteY2" fmla="*/ 168886 h 1093644"/>
                <a:gd name="connsiteX3" fmla="*/ 3437888 w 3868977"/>
                <a:gd name="connsiteY3" fmla="*/ 1015533 h 1093644"/>
                <a:gd name="connsiteX4" fmla="*/ 3366896 w 3868977"/>
                <a:gd name="connsiteY4" fmla="*/ 1093644 h 1093644"/>
                <a:gd name="connsiteX5" fmla="*/ 502080 w 3868977"/>
                <a:gd name="connsiteY5" fmla="*/ 1093644 h 1093644"/>
                <a:gd name="connsiteX6" fmla="*/ 431088 w 3868977"/>
                <a:gd name="connsiteY6" fmla="*/ 1015533 h 1093644"/>
                <a:gd name="connsiteX7" fmla="*/ 25775 w 3868977"/>
                <a:gd name="connsiteY7" fmla="*/ 168886 h 1093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68977" h="1093644">
                  <a:moveTo>
                    <a:pt x="0" y="0"/>
                  </a:moveTo>
                  <a:lnTo>
                    <a:pt x="3868977" y="0"/>
                  </a:lnTo>
                  <a:lnTo>
                    <a:pt x="3843202" y="168886"/>
                  </a:lnTo>
                  <a:cubicBezTo>
                    <a:pt x="3778319" y="485959"/>
                    <a:pt x="3636414" y="774976"/>
                    <a:pt x="3437888" y="1015533"/>
                  </a:cubicBezTo>
                  <a:lnTo>
                    <a:pt x="3366896" y="1093644"/>
                  </a:lnTo>
                  <a:lnTo>
                    <a:pt x="502080" y="1093644"/>
                  </a:lnTo>
                  <a:lnTo>
                    <a:pt x="431088" y="1015533"/>
                  </a:lnTo>
                  <a:cubicBezTo>
                    <a:pt x="232563" y="774976"/>
                    <a:pt x="90657" y="485959"/>
                    <a:pt x="25775" y="168886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45" name="타원 44"/>
            <p:cNvSpPr/>
            <p:nvPr/>
          </p:nvSpPr>
          <p:spPr>
            <a:xfrm>
              <a:off x="5179820" y="3402222"/>
              <a:ext cx="3144630" cy="314463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chemeClr val="tx1">
                    <a:alpha val="84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4800" b="1" dirty="0">
                  <a:ln w="12700">
                    <a:solidFill>
                      <a:schemeClr val="accent3">
                        <a:lumMod val="50000"/>
                      </a:schemeClr>
                    </a:solidFill>
                    <a:prstDash val="solid"/>
                  </a:ln>
                  <a:pattFill prst="narHorz">
                    <a:fgClr>
                      <a:schemeClr val="accent3"/>
                    </a:fgClr>
                    <a:bgClr>
                      <a:schemeClr val="accent3">
                        <a:lumMod val="40000"/>
                        <a:lumOff val="60000"/>
                      </a:schemeClr>
                    </a:bgClr>
                  </a:pattFill>
                  <a:effectLst>
                    <a:innerShdw blurRad="177800">
                      <a:schemeClr val="accent3">
                        <a:lumMod val="50000"/>
                      </a:schemeClr>
                    </a:innerShdw>
                  </a:effectLst>
                </a:rPr>
                <a:t>올바른</a:t>
              </a: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1332645" y="4386281"/>
              <a:ext cx="362310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 ExtraBold" pitchFamily="50" charset="-127"/>
                  <a:ea typeface="나눔고딕 ExtraBold" pitchFamily="50" charset="-127"/>
                </a:rPr>
                <a:t>수집한</a:t>
              </a:r>
              <a:r>
                <a:rPr lang="ko-KR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 ExtraBold" pitchFamily="50" charset="-127"/>
                  <a:ea typeface="나눔고딕 ExtraBold" pitchFamily="50" charset="-127"/>
                </a:rPr>
                <a:t> 데이터</a:t>
              </a:r>
              <a:r>
                <a:rPr lang="ko-KR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 ExtraBold" pitchFamily="50" charset="-127"/>
                  <a:ea typeface="나눔고딕 ExtraBold" pitchFamily="50" charset="-127"/>
                </a:rPr>
                <a:t>를 분석하여</a:t>
              </a:r>
              <a:r>
                <a:rPr lang="ko-KR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 ExtraBold" pitchFamily="50" charset="-127"/>
                  <a:ea typeface="나눔고딕 ExtraBold" pitchFamily="50" charset="-127"/>
                </a:rPr>
                <a:t> </a:t>
              </a:r>
              <a:r>
                <a:rPr lang="ko-KR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 ExtraBold" pitchFamily="50" charset="-127"/>
                  <a:ea typeface="나눔고딕 ExtraBold" pitchFamily="50" charset="-127"/>
                </a:rPr>
                <a:t>실시간</a:t>
              </a:r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 ExtraBold" pitchFamily="50" charset="-127"/>
                  <a:ea typeface="나눔고딕 ExtraBold" pitchFamily="50" charset="-127"/>
                </a:rPr>
                <a:t/>
              </a:r>
              <a:b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 ExtraBold" pitchFamily="50" charset="-127"/>
                  <a:ea typeface="나눔고딕 ExtraBold" pitchFamily="50" charset="-127"/>
                </a:rPr>
              </a:br>
              <a:r>
                <a:rPr lang="ko-KR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 ExtraBold" pitchFamily="50" charset="-127"/>
                  <a:ea typeface="나눔고딕 ExtraBold" pitchFamily="50" charset="-127"/>
                </a:rPr>
                <a:t>자세를 시각화</a:t>
              </a:r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 ExtraBold" pitchFamily="50" charset="-127"/>
                  <a:ea typeface="나눔고딕 ExtraBold" pitchFamily="50" charset="-127"/>
                </a:rPr>
                <a:t>,</a:t>
              </a:r>
              <a:r>
                <a:rPr lang="ko-KR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 ExtraBold" pitchFamily="50" charset="-127"/>
                  <a:ea typeface="나눔고딕 ExtraBold" pitchFamily="50" charset="-127"/>
                </a:rPr>
                <a:t> 피드백</a:t>
              </a:r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 ExtraBold" pitchFamily="50" charset="-127"/>
                  <a:ea typeface="나눔고딕 ExtraBold" pitchFamily="50" charset="-127"/>
                </a:rPr>
                <a:t>, </a:t>
              </a:r>
              <a:r>
                <a:rPr lang="ko-KR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 ExtraBold" pitchFamily="50" charset="-127"/>
                  <a:ea typeface="나눔고딕 ExtraBold" pitchFamily="50" charset="-127"/>
                </a:rPr>
                <a:t>자세 </a:t>
              </a:r>
              <a:r>
                <a:rPr lang="ko-KR" altLang="en-US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 ExtraBold" pitchFamily="50" charset="-127"/>
                  <a:ea typeface="나눔고딕 ExtraBold" pitchFamily="50" charset="-127"/>
                </a:rPr>
                <a:t>교정</a:t>
              </a:r>
              <a:endPara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나눔고딕 ExtraBold" pitchFamily="50" charset="-127"/>
                <a:ea typeface="나눔고딕 ExtraBold" pitchFamily="50" charset="-127"/>
              </a:endParaRPr>
            </a:p>
          </p:txBody>
        </p:sp>
      </p:grpSp>
      <p:sp>
        <p:nvSpPr>
          <p:cNvPr id="51" name="TextBox 50"/>
          <p:cNvSpPr txBox="1"/>
          <p:nvPr/>
        </p:nvSpPr>
        <p:spPr>
          <a:xfrm>
            <a:off x="2454041" y="4098995"/>
            <a:ext cx="289213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나눔고딕 ExtraBold" pitchFamily="50" charset="-127"/>
                <a:ea typeface="나눔고딕 ExtraBold" pitchFamily="50" charset="-127"/>
              </a:rPr>
              <a:t>리포트 기능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나눔고딕 ExtraBold" pitchFamily="50" charset="-127"/>
                <a:ea typeface="나눔고딕 ExtraBold" pitchFamily="50" charset="-127"/>
              </a:rPr>
              <a:t>, </a:t>
            </a:r>
            <a:r>
              <a: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나눔고딕 ExtraBold" pitchFamily="50" charset="-127"/>
                <a:ea typeface="나눔고딕 ExtraBold" pitchFamily="50" charset="-127"/>
              </a:rPr>
              <a:t>시간 조절 기능</a:t>
            </a:r>
            <a:endParaRPr lang="en-US" altLang="ko-KR" dirty="0">
              <a:solidFill>
                <a:schemeClr val="tx1">
                  <a:lumMod val="75000"/>
                  <a:lumOff val="25000"/>
                </a:schemeClr>
              </a:solidFill>
              <a:latin typeface="나눔고딕 ExtraBold" pitchFamily="50" charset="-127"/>
              <a:ea typeface="나눔고딕 ExtraBold" pitchFamily="50" charset="-127"/>
            </a:endParaRPr>
          </a:p>
          <a:p>
            <a:r>
              <a: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나눔고딕 ExtraBold" pitchFamily="50" charset="-127"/>
                <a:ea typeface="나눔고딕 ExtraBold" pitchFamily="50" charset="-127"/>
              </a:rPr>
              <a:t>이용자의 사용 패턴 파악</a:t>
            </a:r>
            <a:endParaRPr lang="ko-KR" altLang="ko-KR" dirty="0">
              <a:solidFill>
                <a:schemeClr val="tx1">
                  <a:lumMod val="75000"/>
                  <a:lumOff val="25000"/>
                </a:schemeClr>
              </a:solidFill>
              <a:latin typeface="나눔고딕 ExtraBold" pitchFamily="50" charset="-127"/>
              <a:ea typeface="나눔고딕 ExtraBold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8834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612540-9602-46A0-9E57-34F7D20680C0}" type="slidenum">
              <a:rPr lang="ko-KR" altLang="en-US" smtClean="0"/>
              <a:pPr/>
              <a:t>5</a:t>
            </a:fld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04198" y="1365965"/>
            <a:ext cx="11652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구조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713953" y="762649"/>
            <a:ext cx="74571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02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  <p:sp>
        <p:nvSpPr>
          <p:cNvPr id="36" name="직사각형 35"/>
          <p:cNvSpPr/>
          <p:nvPr/>
        </p:nvSpPr>
        <p:spPr>
          <a:xfrm>
            <a:off x="1942860" y="762649"/>
            <a:ext cx="35652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“</a:t>
            </a:r>
            <a:r>
              <a:rPr lang="ko-KR" altLang="en-US" sz="2800" dirty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올바른</a:t>
            </a:r>
            <a:r>
              <a:rPr lang="en-US" altLang="ko-KR" sz="2800" dirty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”</a:t>
            </a:r>
            <a:r>
              <a:rPr lang="ko-KR" altLang="en-US" sz="2800" dirty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의 구성도</a:t>
            </a:r>
          </a:p>
        </p:txBody>
      </p:sp>
      <p:pic>
        <p:nvPicPr>
          <p:cNvPr id="4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282" y="116632"/>
            <a:ext cx="1149339" cy="655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2" name="그림 5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5984882"/>
            <a:ext cx="1325974" cy="756486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292" y="3134606"/>
            <a:ext cx="1337568" cy="1337568"/>
          </a:xfrm>
          <a:prstGeom prst="rect">
            <a:avLst/>
          </a:prstGeom>
        </p:spPr>
      </p:pic>
      <p:grpSp>
        <p:nvGrpSpPr>
          <p:cNvPr id="12" name="그룹 11"/>
          <p:cNvGrpSpPr/>
          <p:nvPr/>
        </p:nvGrpSpPr>
        <p:grpSpPr>
          <a:xfrm>
            <a:off x="4484709" y="5084430"/>
            <a:ext cx="2158882" cy="1473944"/>
            <a:chOff x="4213318" y="1408981"/>
            <a:chExt cx="2158882" cy="1473944"/>
          </a:xfrm>
        </p:grpSpPr>
        <p:pic>
          <p:nvPicPr>
            <p:cNvPr id="3" name="그림 2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53727" y="1717082"/>
              <a:ext cx="488740" cy="862932"/>
            </a:xfrm>
            <a:prstGeom prst="rect">
              <a:avLst/>
            </a:prstGeom>
          </p:spPr>
        </p:pic>
        <p:pic>
          <p:nvPicPr>
            <p:cNvPr id="6" name="그림 5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5167581" y="1598759"/>
              <a:ext cx="1099579" cy="1099579"/>
            </a:xfrm>
            <a:prstGeom prst="rect">
              <a:avLst/>
            </a:prstGeom>
          </p:spPr>
        </p:pic>
        <p:sp>
          <p:nvSpPr>
            <p:cNvPr id="11" name="직사각형 10"/>
            <p:cNvSpPr/>
            <p:nvPr/>
          </p:nvSpPr>
          <p:spPr>
            <a:xfrm>
              <a:off x="4213318" y="1408981"/>
              <a:ext cx="2158882" cy="1473944"/>
            </a:xfrm>
            <a:prstGeom prst="rect">
              <a:avLst/>
            </a:prstGeom>
            <a:noFill/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</p:grpSp>
      <p:grpSp>
        <p:nvGrpSpPr>
          <p:cNvPr id="34" name="그룹 33"/>
          <p:cNvGrpSpPr/>
          <p:nvPr/>
        </p:nvGrpSpPr>
        <p:grpSpPr>
          <a:xfrm>
            <a:off x="4555229" y="1526057"/>
            <a:ext cx="4303578" cy="2855003"/>
            <a:chOff x="393551" y="2389482"/>
            <a:chExt cx="4303578" cy="2855003"/>
          </a:xfrm>
        </p:grpSpPr>
        <p:sp>
          <p:nvSpPr>
            <p:cNvPr id="17" name="직사각형 16"/>
            <p:cNvSpPr/>
            <p:nvPr/>
          </p:nvSpPr>
          <p:spPr>
            <a:xfrm>
              <a:off x="393551" y="2389482"/>
              <a:ext cx="4303578" cy="2839718"/>
            </a:xfrm>
            <a:prstGeom prst="rect">
              <a:avLst/>
            </a:prstGeom>
            <a:noFill/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grpSp>
          <p:nvGrpSpPr>
            <p:cNvPr id="33" name="그룹 32"/>
            <p:cNvGrpSpPr/>
            <p:nvPr/>
          </p:nvGrpSpPr>
          <p:grpSpPr>
            <a:xfrm>
              <a:off x="1865532" y="2477760"/>
              <a:ext cx="2699002" cy="2766725"/>
              <a:chOff x="1865532" y="2477760"/>
              <a:chExt cx="2699002" cy="2766725"/>
            </a:xfrm>
          </p:grpSpPr>
          <p:pic>
            <p:nvPicPr>
              <p:cNvPr id="9" name="그림 8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BEBA8EAE-BF5A-486C-A8C5-ECC9F3942E4B}">
                    <a14:imgProps xmlns:a14="http://schemas.microsoft.com/office/drawing/2010/main">
                      <a14:imgLayer r:embed="rId9">
                        <a14:imgEffect>
                          <a14:backgroundRemoval t="3316" b="97704" l="1859" r="9777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932796" y="4089146"/>
                <a:ext cx="1584176" cy="1155339"/>
              </a:xfrm>
              <a:prstGeom prst="rect">
                <a:avLst/>
              </a:prstGeom>
            </p:spPr>
          </p:pic>
          <p:pic>
            <p:nvPicPr>
              <p:cNvPr id="10" name="그림 9"/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BEBA8EAE-BF5A-486C-A8C5-ECC9F3942E4B}">
                    <a14:imgProps xmlns:a14="http://schemas.microsoft.com/office/drawing/2010/main">
                      <a14:imgLayer r:embed="rId11">
                        <a14:imgEffect>
                          <a14:backgroundRemoval t="5742" b="93780" l="1429" r="95536">
                            <a14:foregroundMark x1="22500" y1="23684" x2="22500" y2="23684"/>
                            <a14:foregroundMark x1="33393" y1="16268" x2="33393" y2="16268"/>
                            <a14:foregroundMark x1="19286" y1="24641" x2="19286" y2="24641"/>
                            <a14:foregroundMark x1="47857" y1="11483" x2="47857" y2="11483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78030" y="2477760"/>
                <a:ext cx="1326663" cy="990259"/>
              </a:xfrm>
              <a:prstGeom prst="rect">
                <a:avLst/>
              </a:prstGeom>
            </p:spPr>
          </p:pic>
          <p:cxnSp>
            <p:nvCxnSpPr>
              <p:cNvPr id="15" name="직선 화살표 연결선 14"/>
              <p:cNvCxnSpPr>
                <a:endCxn id="10" idx="1"/>
              </p:cNvCxnSpPr>
              <p:nvPr/>
            </p:nvCxnSpPr>
            <p:spPr>
              <a:xfrm>
                <a:off x="1992037" y="2972889"/>
                <a:ext cx="1185993" cy="1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sp>
            <p:nvSpPr>
              <p:cNvPr id="18" name="TextBox 17"/>
              <p:cNvSpPr txBox="1"/>
              <p:nvPr/>
            </p:nvSpPr>
            <p:spPr>
              <a:xfrm>
                <a:off x="1865532" y="2978278"/>
                <a:ext cx="1604542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kumimoji="1" lang="en-US" altLang="ko-KR" sz="1600" dirty="0">
                    <a:latin typeface="나눔고딕" pitchFamily="50" charset="-127"/>
                    <a:ea typeface="나눔고딕" pitchFamily="50" charset="-127"/>
                  </a:rPr>
                  <a:t>Sensor Value </a:t>
                </a:r>
              </a:p>
              <a:p>
                <a:pPr algn="ctr"/>
                <a:r>
                  <a:rPr kumimoji="1" lang="en-US" altLang="ko-KR" sz="1600" dirty="0">
                    <a:latin typeface="나눔고딕" pitchFamily="50" charset="-127"/>
                    <a:ea typeface="나눔고딕" pitchFamily="50" charset="-127"/>
                  </a:rPr>
                  <a:t>64</a:t>
                </a:r>
                <a:r>
                  <a:rPr kumimoji="1" lang="ko-KR" altLang="en-US" sz="1600" dirty="0">
                    <a:latin typeface="나눔고딕" pitchFamily="50" charset="-127"/>
                    <a:ea typeface="나눔고딕" pitchFamily="50" charset="-127"/>
                  </a:rPr>
                  <a:t>개</a:t>
                </a:r>
              </a:p>
            </p:txBody>
          </p:sp>
          <p:cxnSp>
            <p:nvCxnSpPr>
              <p:cNvPr id="22" name="직선 화살표 연결선 21"/>
              <p:cNvCxnSpPr>
                <a:stCxn id="10" idx="2"/>
              </p:cNvCxnSpPr>
              <p:nvPr/>
            </p:nvCxnSpPr>
            <p:spPr>
              <a:xfrm flipH="1">
                <a:off x="2985594" y="3468019"/>
                <a:ext cx="855768" cy="931754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sp>
            <p:nvSpPr>
              <p:cNvPr id="25" name="TextBox 24"/>
              <p:cNvSpPr txBox="1"/>
              <p:nvPr/>
            </p:nvSpPr>
            <p:spPr>
              <a:xfrm>
                <a:off x="2594123" y="3665276"/>
                <a:ext cx="1970411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kumimoji="1" lang="ko-KR" altLang="en-US" sz="1600" dirty="0">
                    <a:latin typeface="나눔고딕" pitchFamily="50" charset="-127"/>
                    <a:ea typeface="나눔고딕" pitchFamily="50" charset="-127"/>
                  </a:rPr>
                  <a:t>실시간 데이터 전송</a:t>
                </a:r>
                <a:endParaRPr kumimoji="1" lang="en-US" altLang="ko-KR" sz="1600" dirty="0">
                  <a:latin typeface="나눔고딕" pitchFamily="50" charset="-127"/>
                  <a:ea typeface="나눔고딕" pitchFamily="50" charset="-127"/>
                </a:endParaRPr>
              </a:p>
            </p:txBody>
          </p:sp>
        </p:grpSp>
      </p:grpSp>
      <p:cxnSp>
        <p:nvCxnSpPr>
          <p:cNvPr id="26" name="직선 화살표 연결선 25"/>
          <p:cNvCxnSpPr/>
          <p:nvPr/>
        </p:nvCxnSpPr>
        <p:spPr>
          <a:xfrm flipH="1">
            <a:off x="5770084" y="3803391"/>
            <a:ext cx="530109" cy="129632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6147351" y="4428862"/>
            <a:ext cx="19303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ko-KR" altLang="en-US" sz="1600" dirty="0">
                <a:latin typeface="나눔고딕" pitchFamily="50" charset="-127"/>
                <a:ea typeface="나눔고딕" pitchFamily="50" charset="-127"/>
              </a:rPr>
              <a:t>각종 데이터</a:t>
            </a:r>
            <a:r>
              <a:rPr kumimoji="1" lang="en-US" altLang="ko-KR" sz="1600" dirty="0">
                <a:latin typeface="나눔고딕" pitchFamily="50" charset="-127"/>
                <a:ea typeface="나눔고딕" pitchFamily="50" charset="-127"/>
              </a:rPr>
              <a:t> </a:t>
            </a:r>
            <a:r>
              <a:rPr kumimoji="1" lang="ko-KR" altLang="en-US" sz="1600" dirty="0">
                <a:latin typeface="나눔고딕" pitchFamily="50" charset="-127"/>
                <a:ea typeface="나눔고딕" pitchFamily="50" charset="-127"/>
              </a:rPr>
              <a:t>분석</a:t>
            </a:r>
            <a:endParaRPr kumimoji="1" lang="en-US" altLang="ko-KR" sz="1600" dirty="0">
              <a:latin typeface="나눔고딕" pitchFamily="50" charset="-127"/>
              <a:ea typeface="나눔고딕" pitchFamily="50" charset="-127"/>
            </a:endParaRPr>
          </a:p>
          <a:p>
            <a:pPr algn="ctr"/>
            <a:r>
              <a:rPr kumimoji="1" lang="en-US" altLang="ko-KR" sz="1200" dirty="0">
                <a:latin typeface="나눔고딕" pitchFamily="50" charset="-127"/>
                <a:ea typeface="나눔고딕" pitchFamily="50" charset="-127"/>
              </a:rPr>
              <a:t>(</a:t>
            </a:r>
            <a:r>
              <a:rPr kumimoji="1" lang="ko-KR" altLang="en-US" sz="1200" dirty="0">
                <a:latin typeface="나눔고딕" pitchFamily="50" charset="-127"/>
                <a:ea typeface="나눔고딕" pitchFamily="50" charset="-127"/>
              </a:rPr>
              <a:t>현재 자세</a:t>
            </a:r>
            <a:r>
              <a:rPr kumimoji="1" lang="en-US" altLang="ko-KR" sz="1200" dirty="0">
                <a:latin typeface="나눔고딕" pitchFamily="50" charset="-127"/>
                <a:ea typeface="나눔고딕" pitchFamily="50" charset="-127"/>
              </a:rPr>
              <a:t>,</a:t>
            </a:r>
            <a:r>
              <a:rPr kumimoji="1" lang="ko-KR" altLang="en-US" sz="1200" dirty="0">
                <a:latin typeface="나눔고딕" pitchFamily="50" charset="-127"/>
                <a:ea typeface="나눔고딕" pitchFamily="50" charset="-127"/>
              </a:rPr>
              <a:t> 사용시간 등</a:t>
            </a:r>
            <a:r>
              <a:rPr kumimoji="1" lang="en-US" altLang="ko-KR" sz="1200" dirty="0">
                <a:latin typeface="나눔고딕" pitchFamily="50" charset="-127"/>
                <a:ea typeface="나눔고딕" pitchFamily="50" charset="-127"/>
              </a:rPr>
              <a:t>)</a:t>
            </a:r>
            <a:endParaRPr kumimoji="1" lang="en-US" altLang="ko-KR" sz="1600" dirty="0">
              <a:latin typeface="나눔고딕" pitchFamily="50" charset="-127"/>
              <a:ea typeface="나눔고딕" pitchFamily="50" charset="-127"/>
            </a:endParaRPr>
          </a:p>
        </p:txBody>
      </p:sp>
      <p:cxnSp>
        <p:nvCxnSpPr>
          <p:cNvPr id="31" name="직선 화살표 연결선 30"/>
          <p:cNvCxnSpPr/>
          <p:nvPr/>
        </p:nvCxnSpPr>
        <p:spPr>
          <a:xfrm flipH="1" flipV="1">
            <a:off x="1942860" y="3501007"/>
            <a:ext cx="4151614" cy="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5" name="직선 화살표 연결선 44"/>
          <p:cNvCxnSpPr/>
          <p:nvPr/>
        </p:nvCxnSpPr>
        <p:spPr>
          <a:xfrm flipV="1">
            <a:off x="5650788" y="3803391"/>
            <a:ext cx="495082" cy="115118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4358912" y="4555553"/>
            <a:ext cx="128272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ko-KR" altLang="en-US" sz="1600" dirty="0">
                <a:latin typeface="나눔고딕" pitchFamily="50" charset="-127"/>
                <a:ea typeface="나눔고딕" pitchFamily="50" charset="-127"/>
              </a:rPr>
              <a:t>사용자 설정</a:t>
            </a:r>
            <a:endParaRPr kumimoji="1" lang="en-US" altLang="ko-KR" sz="1600" dirty="0"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2773177" y="3004010"/>
            <a:ext cx="175862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ko-KR" sz="1600" dirty="0">
                <a:latin typeface="나눔고딕" pitchFamily="50" charset="-127"/>
                <a:ea typeface="나눔고딕" pitchFamily="50" charset="-127"/>
              </a:rPr>
              <a:t>Real Time Data</a:t>
            </a:r>
          </a:p>
        </p:txBody>
      </p:sp>
      <p:cxnSp>
        <p:nvCxnSpPr>
          <p:cNvPr id="55" name="직선 화살표 연결선 54"/>
          <p:cNvCxnSpPr/>
          <p:nvPr/>
        </p:nvCxnSpPr>
        <p:spPr>
          <a:xfrm flipV="1">
            <a:off x="1942860" y="3638166"/>
            <a:ext cx="4151614" cy="416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236449" y="2515901"/>
            <a:ext cx="203254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ko-KR" sz="1600" dirty="0">
                <a:latin typeface="나눔고딕" pitchFamily="50" charset="-127"/>
                <a:ea typeface="나눔고딕" pitchFamily="50" charset="-127"/>
              </a:rPr>
              <a:t>MongoDB/</a:t>
            </a:r>
          </a:p>
          <a:p>
            <a:pPr algn="ctr"/>
            <a:r>
              <a:rPr kumimoji="1" lang="en-US" altLang="ko-KR" sz="1600" dirty="0">
                <a:latin typeface="나눔고딕" pitchFamily="50" charset="-127"/>
                <a:ea typeface="나눔고딕" pitchFamily="50" charset="-127"/>
              </a:rPr>
              <a:t>Restful API server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2583355" y="3682743"/>
            <a:ext cx="20455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ko-KR" sz="1600" dirty="0">
                <a:latin typeface="나눔고딕" pitchFamily="50" charset="-127"/>
                <a:ea typeface="나눔고딕" pitchFamily="50" charset="-127"/>
              </a:rPr>
              <a:t>Report JSON Data</a:t>
            </a:r>
          </a:p>
        </p:txBody>
      </p:sp>
      <p:pic>
        <p:nvPicPr>
          <p:cNvPr id="32" name="그림 31"/>
          <p:cNvPicPr>
            <a:picLocks noChangeAspect="1"/>
          </p:cNvPicPr>
          <p:nvPr/>
        </p:nvPicPr>
        <p:blipFill rotWithShape="1">
          <a:blip r:embed="rId12"/>
          <a:srcRect b="24801"/>
          <a:stretch/>
        </p:blipFill>
        <p:spPr>
          <a:xfrm>
            <a:off x="4647925" y="1617186"/>
            <a:ext cx="1428382" cy="1432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236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612540-9602-46A0-9E57-34F7D20680C0}" type="slidenum">
              <a:rPr lang="ko-KR" altLang="en-US" smtClean="0"/>
              <a:pPr/>
              <a:t>6</a:t>
            </a:fld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04198" y="1365965"/>
            <a:ext cx="11652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구조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713953" y="762649"/>
            <a:ext cx="74571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02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  <p:sp>
        <p:nvSpPr>
          <p:cNvPr id="36" name="직사각형 35"/>
          <p:cNvSpPr/>
          <p:nvPr/>
        </p:nvSpPr>
        <p:spPr>
          <a:xfrm>
            <a:off x="2008753" y="908720"/>
            <a:ext cx="349935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“</a:t>
            </a:r>
            <a:r>
              <a:rPr lang="ko-KR" altLang="en-US" sz="2800" dirty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올바른</a:t>
            </a:r>
            <a:r>
              <a:rPr lang="en-US" altLang="ko-KR" sz="2800" dirty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”</a:t>
            </a:r>
            <a:r>
              <a:rPr lang="ko-KR" altLang="en-US" sz="2800" dirty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의 특장점</a:t>
            </a:r>
          </a:p>
        </p:txBody>
      </p:sp>
      <p:pic>
        <p:nvPicPr>
          <p:cNvPr id="4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282" y="116632"/>
            <a:ext cx="1149339" cy="655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2" name="그림 5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5984882"/>
            <a:ext cx="1325974" cy="756486"/>
          </a:xfrm>
          <a:prstGeom prst="rect">
            <a:avLst/>
          </a:prstGeom>
        </p:spPr>
      </p:pic>
      <p:sp>
        <p:nvSpPr>
          <p:cNvPr id="35" name="직사각형 34"/>
          <p:cNvSpPr/>
          <p:nvPr/>
        </p:nvSpPr>
        <p:spPr>
          <a:xfrm>
            <a:off x="2941918" y="2252286"/>
            <a:ext cx="5227459" cy="6967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ko-KR" altLang="en-US" sz="1600" dirty="0">
                <a:ln>
                  <a:solidFill>
                    <a:schemeClr val="tx1">
                      <a:alpha val="36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다른 디바이스로 넘어가도 설정한 타이머 또는 알림 </a:t>
            </a:r>
            <a:r>
              <a:rPr lang="en-US" altLang="ko-KR" sz="1600" dirty="0">
                <a:ln>
                  <a:solidFill>
                    <a:schemeClr val="tx1">
                      <a:alpha val="36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/>
            </a:r>
            <a:br>
              <a:rPr lang="en-US" altLang="ko-KR" sz="1600" dirty="0">
                <a:ln>
                  <a:solidFill>
                    <a:schemeClr val="tx1">
                      <a:alpha val="36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lang="ko-KR" altLang="en-US" sz="1600" dirty="0">
                <a:ln>
                  <a:solidFill>
                    <a:schemeClr val="tx1">
                      <a:alpha val="36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제공할 수 있다</a:t>
            </a:r>
            <a:r>
              <a:rPr lang="en-US" altLang="ko-KR" sz="1600" dirty="0">
                <a:ln>
                  <a:solidFill>
                    <a:schemeClr val="tx1">
                      <a:alpha val="36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  <a:r>
              <a:rPr lang="ko-KR" altLang="en-US" sz="1600" dirty="0">
                <a:ln>
                  <a:solidFill>
                    <a:schemeClr val="tx1">
                      <a:alpha val="36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endParaRPr lang="en-US" altLang="ko-KR" sz="1600" dirty="0">
              <a:ln>
                <a:solidFill>
                  <a:schemeClr val="tx1">
                    <a:alpha val="36000"/>
                  </a:schemeClr>
                </a:solidFill>
              </a:ln>
              <a:solidFill>
                <a:schemeClr val="bg2">
                  <a:lumMod val="25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pSp>
        <p:nvGrpSpPr>
          <p:cNvPr id="7" name="그룹 6"/>
          <p:cNvGrpSpPr/>
          <p:nvPr/>
        </p:nvGrpSpPr>
        <p:grpSpPr>
          <a:xfrm>
            <a:off x="2846829" y="1682540"/>
            <a:ext cx="5013387" cy="423232"/>
            <a:chOff x="2846829" y="1682540"/>
            <a:chExt cx="5013387" cy="423232"/>
          </a:xfrm>
        </p:grpSpPr>
        <p:sp>
          <p:nvSpPr>
            <p:cNvPr id="37" name="모서리가 둥근 직사각형 36"/>
            <p:cNvSpPr/>
            <p:nvPr/>
          </p:nvSpPr>
          <p:spPr>
            <a:xfrm>
              <a:off x="2846829" y="1682540"/>
              <a:ext cx="5013387" cy="423232"/>
            </a:xfrm>
            <a:prstGeom prst="roundRect">
              <a:avLst>
                <a:gd name="adj" fmla="val 50000"/>
              </a:avLst>
            </a:prstGeom>
            <a:solidFill>
              <a:srgbClr val="61DAC3">
                <a:alpha val="47059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" name="직사각형 37"/>
            <p:cNvSpPr/>
            <p:nvPr/>
          </p:nvSpPr>
          <p:spPr>
            <a:xfrm>
              <a:off x="3082947" y="1685392"/>
              <a:ext cx="288732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나눔고딕" panose="020D0604000000000000" pitchFamily="50" charset="-127"/>
                  <a:ea typeface="나눔고딕" panose="020D0604000000000000" pitchFamily="50" charset="-127"/>
                </a:rPr>
                <a:t>디바이스간 정보의 연속성</a:t>
              </a:r>
            </a:p>
          </p:txBody>
        </p:sp>
      </p:grpSp>
      <p:grpSp>
        <p:nvGrpSpPr>
          <p:cNvPr id="16" name="그룹 15"/>
          <p:cNvGrpSpPr/>
          <p:nvPr/>
        </p:nvGrpSpPr>
        <p:grpSpPr>
          <a:xfrm>
            <a:off x="2846829" y="4569443"/>
            <a:ext cx="5013387" cy="423232"/>
            <a:chOff x="2846829" y="4569443"/>
            <a:chExt cx="5013387" cy="423232"/>
          </a:xfrm>
        </p:grpSpPr>
        <p:sp>
          <p:nvSpPr>
            <p:cNvPr id="39" name="모서리가 둥근 직사각형 38"/>
            <p:cNvSpPr/>
            <p:nvPr/>
          </p:nvSpPr>
          <p:spPr>
            <a:xfrm>
              <a:off x="2846829" y="4569443"/>
              <a:ext cx="5013387" cy="423232"/>
            </a:xfrm>
            <a:prstGeom prst="roundRect">
              <a:avLst>
                <a:gd name="adj" fmla="val 50000"/>
              </a:avLst>
            </a:prstGeom>
            <a:solidFill>
              <a:srgbClr val="61DAC3">
                <a:alpha val="47059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" name="직사각형 39"/>
            <p:cNvSpPr/>
            <p:nvPr/>
          </p:nvSpPr>
          <p:spPr>
            <a:xfrm>
              <a:off x="3082947" y="4572295"/>
              <a:ext cx="343074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나눔고딕" panose="020D0604000000000000" pitchFamily="50" charset="-127"/>
                  <a:ea typeface="나눔고딕" panose="020D0604000000000000" pitchFamily="50" charset="-127"/>
                </a:rPr>
                <a:t>자세를 여러가지 방법으로 확인</a:t>
              </a:r>
            </a:p>
          </p:txBody>
        </p:sp>
      </p:grpSp>
      <p:sp>
        <p:nvSpPr>
          <p:cNvPr id="41" name="직사각형 40"/>
          <p:cNvSpPr/>
          <p:nvPr/>
        </p:nvSpPr>
        <p:spPr>
          <a:xfrm>
            <a:off x="2941918" y="5085184"/>
            <a:ext cx="5121470" cy="1016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ko-KR" sz="1600" dirty="0">
                <a:ln>
                  <a:solidFill>
                    <a:schemeClr val="tx1">
                      <a:alpha val="36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sym typeface="Wingdings"/>
              </a:rPr>
              <a:t>Canvas JS , </a:t>
            </a:r>
            <a:r>
              <a:rPr lang="en-US" altLang="ko-KR" sz="1600" dirty="0" err="1">
                <a:ln>
                  <a:solidFill>
                    <a:schemeClr val="tx1">
                      <a:alpha val="36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sym typeface="Wingdings"/>
              </a:rPr>
              <a:t>playCanvas</a:t>
            </a:r>
            <a:r>
              <a:rPr lang="en-US" altLang="ko-KR" sz="1600" dirty="0">
                <a:ln>
                  <a:solidFill>
                    <a:schemeClr val="tx1">
                      <a:alpha val="36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sym typeface="Wingdings"/>
              </a:rPr>
              <a:t> </a:t>
            </a:r>
            <a:r>
              <a:rPr lang="ko-KR" altLang="en-US" sz="1600" dirty="0">
                <a:ln>
                  <a:solidFill>
                    <a:schemeClr val="tx1">
                      <a:alpha val="36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sym typeface="Wingdings"/>
              </a:rPr>
              <a:t>를 이용하여 다양한  </a:t>
            </a:r>
            <a:r>
              <a:rPr lang="en-US" altLang="ko-KR" sz="1600" dirty="0">
                <a:ln>
                  <a:solidFill>
                    <a:schemeClr val="tx1">
                      <a:alpha val="36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sym typeface="Wingdings"/>
              </a:rPr>
              <a:t/>
            </a:r>
            <a:br>
              <a:rPr lang="en-US" altLang="ko-KR" sz="1600" dirty="0">
                <a:ln>
                  <a:solidFill>
                    <a:schemeClr val="tx1">
                      <a:alpha val="36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sym typeface="Wingdings"/>
              </a:rPr>
            </a:br>
            <a:r>
              <a:rPr lang="ko-KR" altLang="en-US" sz="1600" dirty="0">
                <a:ln>
                  <a:solidFill>
                    <a:schemeClr val="tx1">
                      <a:alpha val="36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sym typeface="Wingdings"/>
              </a:rPr>
              <a:t>시각화 자료를 보여주고</a:t>
            </a:r>
            <a:r>
              <a:rPr lang="en-US" altLang="ko-KR" sz="1600" dirty="0">
                <a:ln>
                  <a:solidFill>
                    <a:schemeClr val="tx1">
                      <a:alpha val="36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sym typeface="Wingdings"/>
              </a:rPr>
              <a:t>, </a:t>
            </a:r>
            <a:r>
              <a:rPr lang="ko-KR" altLang="en-US" sz="1600" dirty="0">
                <a:ln>
                  <a:solidFill>
                    <a:schemeClr val="tx1">
                      <a:alpha val="36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sym typeface="Wingdings"/>
              </a:rPr>
              <a:t>깔끔하고 성능이 좋은 차트 플러그인 사용</a:t>
            </a:r>
            <a:endParaRPr lang="en-US" altLang="ko-KR" sz="1600" dirty="0">
              <a:ln>
                <a:solidFill>
                  <a:schemeClr val="tx1">
                    <a:alpha val="36000"/>
                  </a:schemeClr>
                </a:solidFill>
              </a:ln>
              <a:solidFill>
                <a:schemeClr val="bg2">
                  <a:lumMod val="25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42" name="직사각형 41"/>
          <p:cNvSpPr/>
          <p:nvPr/>
        </p:nvSpPr>
        <p:spPr>
          <a:xfrm>
            <a:off x="2941918" y="3668735"/>
            <a:ext cx="5080124" cy="6967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ko-KR" altLang="en-US" sz="1600" dirty="0">
                <a:ln>
                  <a:solidFill>
                    <a:schemeClr val="tx1">
                      <a:alpha val="36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타 프로젝트에 비해 많은 센서</a:t>
            </a:r>
            <a:r>
              <a:rPr lang="en-US" altLang="ko-KR" sz="1600" dirty="0">
                <a:ln>
                  <a:solidFill>
                    <a:schemeClr val="tx1">
                      <a:alpha val="36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(64</a:t>
            </a:r>
            <a:r>
              <a:rPr lang="ko-KR" altLang="en-US" sz="1600" dirty="0">
                <a:ln>
                  <a:solidFill>
                    <a:schemeClr val="tx1">
                      <a:alpha val="36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개</a:t>
            </a:r>
            <a:r>
              <a:rPr lang="en-US" altLang="ko-KR" sz="1600" dirty="0">
                <a:ln>
                  <a:solidFill>
                    <a:schemeClr val="tx1">
                      <a:alpha val="36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r>
              <a:rPr lang="ko-KR" altLang="en-US" sz="1600" dirty="0">
                <a:ln>
                  <a:solidFill>
                    <a:schemeClr val="tx1">
                      <a:alpha val="36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를 이용하여 </a:t>
            </a:r>
            <a:r>
              <a:rPr lang="en-US" altLang="ko-KR" sz="1600" dirty="0">
                <a:ln>
                  <a:solidFill>
                    <a:schemeClr val="tx1">
                      <a:alpha val="36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/>
            </a:r>
            <a:br>
              <a:rPr lang="en-US" altLang="ko-KR" sz="1600" dirty="0">
                <a:ln>
                  <a:solidFill>
                    <a:schemeClr val="tx1">
                      <a:alpha val="36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lang="ko-KR" altLang="en-US" sz="1600" dirty="0">
                <a:ln>
                  <a:solidFill>
                    <a:schemeClr val="tx1">
                      <a:alpha val="36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정확한 자세를 제공할 수 있다</a:t>
            </a:r>
            <a:r>
              <a:rPr lang="en-US" altLang="ko-KR" sz="1600" dirty="0">
                <a:ln>
                  <a:solidFill>
                    <a:schemeClr val="tx1">
                      <a:alpha val="36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</p:txBody>
      </p:sp>
      <p:grpSp>
        <p:nvGrpSpPr>
          <p:cNvPr id="14" name="그룹 13"/>
          <p:cNvGrpSpPr/>
          <p:nvPr/>
        </p:nvGrpSpPr>
        <p:grpSpPr>
          <a:xfrm>
            <a:off x="2846829" y="3122682"/>
            <a:ext cx="5013387" cy="423232"/>
            <a:chOff x="2846829" y="3215174"/>
            <a:chExt cx="5013387" cy="423232"/>
          </a:xfrm>
        </p:grpSpPr>
        <p:sp>
          <p:nvSpPr>
            <p:cNvPr id="43" name="모서리가 둥근 직사각형 42"/>
            <p:cNvSpPr/>
            <p:nvPr/>
          </p:nvSpPr>
          <p:spPr>
            <a:xfrm>
              <a:off x="2846829" y="3215174"/>
              <a:ext cx="5013387" cy="423232"/>
            </a:xfrm>
            <a:prstGeom prst="roundRect">
              <a:avLst>
                <a:gd name="adj" fmla="val 50000"/>
              </a:avLst>
            </a:prstGeom>
            <a:solidFill>
              <a:srgbClr val="61DAC3">
                <a:alpha val="47059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4" name="직사각형 43"/>
            <p:cNvSpPr/>
            <p:nvPr/>
          </p:nvSpPr>
          <p:spPr>
            <a:xfrm>
              <a:off x="3082947" y="3244914"/>
              <a:ext cx="468109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나눔고딕" panose="020D0604000000000000" pitchFamily="50" charset="-127"/>
                  <a:ea typeface="나눔고딕" panose="020D0604000000000000" pitchFamily="50" charset="-127"/>
                </a:rPr>
                <a:t>센서의 개수가 많아 정확한 자세 측정 가능 </a:t>
              </a:r>
            </a:p>
          </p:txBody>
        </p:sp>
      </p:grpSp>
      <p:pic>
        <p:nvPicPr>
          <p:cNvPr id="20" name="그림 19"/>
          <p:cNvPicPr>
            <a:picLocks noChangeAspect="1"/>
          </p:cNvPicPr>
          <p:nvPr/>
        </p:nvPicPr>
        <p:blipFill rotWithShape="1">
          <a:blip r:embed="rId5"/>
          <a:srcRect t="30313" b="3538"/>
          <a:stretch/>
        </p:blipFill>
        <p:spPr>
          <a:xfrm>
            <a:off x="467614" y="483070"/>
            <a:ext cx="3232730" cy="28512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" name="그림 21"/>
          <p:cNvPicPr>
            <a:picLocks noChangeAspect="1"/>
          </p:cNvPicPr>
          <p:nvPr/>
        </p:nvPicPr>
        <p:blipFill rotWithShape="1">
          <a:blip r:embed="rId6"/>
          <a:srcRect t="5411" r="48255" b="12500"/>
          <a:stretch/>
        </p:blipFill>
        <p:spPr>
          <a:xfrm>
            <a:off x="4810056" y="-298235"/>
            <a:ext cx="3750908" cy="7933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829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612540-9602-46A0-9E57-34F7D20680C0}" type="slidenum">
              <a:rPr lang="ko-KR" altLang="en-US" smtClean="0"/>
              <a:pPr/>
              <a:t>7</a:t>
            </a:fld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04198" y="1400279"/>
            <a:ext cx="11652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사용 기술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713953" y="762649"/>
            <a:ext cx="74571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03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  <p:sp>
        <p:nvSpPr>
          <p:cNvPr id="35" name="직사각형 34"/>
          <p:cNvSpPr/>
          <p:nvPr/>
        </p:nvSpPr>
        <p:spPr>
          <a:xfrm>
            <a:off x="2515966" y="1465039"/>
            <a:ext cx="601647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dirty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올바른에서 현재 사용하고 있는 기술들에 대해서 알려드립니다</a:t>
            </a:r>
            <a:r>
              <a:rPr lang="en-US" altLang="ko-KR" sz="1400" dirty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</p:txBody>
      </p:sp>
      <p:sp>
        <p:nvSpPr>
          <p:cNvPr id="36" name="직사각형 35"/>
          <p:cNvSpPr/>
          <p:nvPr/>
        </p:nvSpPr>
        <p:spPr>
          <a:xfrm>
            <a:off x="2515966" y="934508"/>
            <a:ext cx="60164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“</a:t>
            </a:r>
            <a:r>
              <a:rPr lang="ko-KR" altLang="en-US" sz="2800" dirty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올바른</a:t>
            </a:r>
            <a:r>
              <a:rPr lang="en-US" altLang="ko-KR" sz="2800" dirty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”</a:t>
            </a:r>
            <a:r>
              <a:rPr lang="ko-KR" altLang="en-US" sz="2800" dirty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en-US" altLang="ko-KR" sz="28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ME</a:t>
            </a:r>
            <a:r>
              <a:rPr lang="en-US" altLang="ko-KR" sz="2800" dirty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A</a:t>
            </a:r>
            <a:r>
              <a:rPr lang="en-US" altLang="ko-KR" sz="2800" b="1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N</a:t>
            </a:r>
            <a:r>
              <a:rPr lang="en-US" altLang="ko-KR" sz="2800" dirty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Stack</a:t>
            </a:r>
            <a:endParaRPr lang="ko-KR" altLang="en-US" sz="2800" dirty="0">
              <a:solidFill>
                <a:srgbClr val="29D9C2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pic>
        <p:nvPicPr>
          <p:cNvPr id="4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282" y="116632"/>
            <a:ext cx="1149339" cy="655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8" name="그룹 7"/>
          <p:cNvGrpSpPr/>
          <p:nvPr/>
        </p:nvGrpSpPr>
        <p:grpSpPr>
          <a:xfrm>
            <a:off x="2627784" y="2047367"/>
            <a:ext cx="4712826" cy="1233895"/>
            <a:chOff x="2916802" y="2047367"/>
            <a:chExt cx="4712826" cy="1233895"/>
          </a:xfrm>
        </p:grpSpPr>
        <p:grpSp>
          <p:nvGrpSpPr>
            <p:cNvPr id="91" name="그룹 90"/>
            <p:cNvGrpSpPr/>
            <p:nvPr/>
          </p:nvGrpSpPr>
          <p:grpSpPr>
            <a:xfrm>
              <a:off x="2916802" y="2047367"/>
              <a:ext cx="4712826" cy="1205696"/>
              <a:chOff x="1157469" y="4822762"/>
              <a:chExt cx="4712826" cy="1205696"/>
            </a:xfrm>
          </p:grpSpPr>
          <p:sp>
            <p:nvSpPr>
              <p:cNvPr id="92" name="직사각형 91"/>
              <p:cNvSpPr/>
              <p:nvPr/>
            </p:nvSpPr>
            <p:spPr>
              <a:xfrm>
                <a:off x="1157469" y="4822762"/>
                <a:ext cx="4618299" cy="1099595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3" name="자유형 92"/>
              <p:cNvSpPr/>
              <p:nvPr/>
            </p:nvSpPr>
            <p:spPr>
              <a:xfrm>
                <a:off x="4127141" y="4928863"/>
                <a:ext cx="1743154" cy="1099595"/>
              </a:xfrm>
              <a:custGeom>
                <a:avLst/>
                <a:gdLst>
                  <a:gd name="connsiteX0" fmla="*/ 373448 w 1743154"/>
                  <a:gd name="connsiteY0" fmla="*/ 0 h 1099595"/>
                  <a:gd name="connsiteX1" fmla="*/ 1743154 w 1743154"/>
                  <a:gd name="connsiteY1" fmla="*/ 0 h 1099595"/>
                  <a:gd name="connsiteX2" fmla="*/ 1743154 w 1743154"/>
                  <a:gd name="connsiteY2" fmla="*/ 1099595 h 1099595"/>
                  <a:gd name="connsiteX3" fmla="*/ 0 w 1743154"/>
                  <a:gd name="connsiteY3" fmla="*/ 1099595 h 10995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43154" h="1099595">
                    <a:moveTo>
                      <a:pt x="373448" y="0"/>
                    </a:moveTo>
                    <a:lnTo>
                      <a:pt x="1743154" y="0"/>
                    </a:lnTo>
                    <a:lnTo>
                      <a:pt x="1743154" y="1099595"/>
                    </a:lnTo>
                    <a:lnTo>
                      <a:pt x="0" y="1099595"/>
                    </a:lnTo>
                    <a:close/>
                  </a:path>
                </a:pathLst>
              </a:custGeom>
              <a:solidFill>
                <a:srgbClr val="29D9C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4" name="TextBox 93"/>
              <p:cNvSpPr txBox="1"/>
              <p:nvPr/>
            </p:nvSpPr>
            <p:spPr>
              <a:xfrm>
                <a:off x="1355089" y="5005911"/>
                <a:ext cx="745717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36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01</a:t>
                </a:r>
                <a:endParaRPr lang="ko-KR" altLang="en-US" sz="3600" dirty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  <p:sp>
            <p:nvSpPr>
              <p:cNvPr id="95" name="TextBox 94"/>
              <p:cNvSpPr txBox="1"/>
              <p:nvPr/>
            </p:nvSpPr>
            <p:spPr>
              <a:xfrm>
                <a:off x="2087783" y="5155985"/>
                <a:ext cx="3113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>
                    <a:solidFill>
                      <a:schemeClr val="bg1">
                        <a:lumMod val="6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&gt;</a:t>
                </a:r>
                <a:endParaRPr lang="ko-KR" altLang="en-US">
                  <a:solidFill>
                    <a:schemeClr val="bg1">
                      <a:lumMod val="6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  <p:sp>
            <p:nvSpPr>
              <p:cNvPr id="104" name="TextBox 103"/>
              <p:cNvSpPr txBox="1"/>
              <p:nvPr/>
            </p:nvSpPr>
            <p:spPr>
              <a:xfrm>
                <a:off x="2326790" y="4928863"/>
                <a:ext cx="1489848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600" b="1" dirty="0">
                    <a:latin typeface="나눔스퀘어 Bold" pitchFamily="50" charset="-127"/>
                    <a:ea typeface="나눔스퀘어 Bold" pitchFamily="50" charset="-127"/>
                  </a:rPr>
                  <a:t>Mongo DB</a:t>
                </a:r>
                <a:endParaRPr lang="ko-KR" altLang="en-US" sz="1600" b="1" dirty="0">
                  <a:latin typeface="나눔스퀘어 Bold" pitchFamily="50" charset="-127"/>
                  <a:ea typeface="나눔스퀘어 Bold" pitchFamily="50" charset="-127"/>
                </a:endParaRPr>
              </a:p>
            </p:txBody>
          </p:sp>
          <p:sp>
            <p:nvSpPr>
              <p:cNvPr id="105" name="직사각형 104"/>
              <p:cNvSpPr/>
              <p:nvPr/>
            </p:nvSpPr>
            <p:spPr>
              <a:xfrm>
                <a:off x="2344436" y="5315521"/>
                <a:ext cx="1928242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ko-KR" altLang="en-US" sz="1400" dirty="0">
                    <a:latin typeface="나눔고딕" pitchFamily="50" charset="-127"/>
                    <a:ea typeface="나눔고딕" pitchFamily="50" charset="-127"/>
                  </a:rPr>
                  <a:t>모든 올바른의 </a:t>
                </a:r>
                <a:endParaRPr lang="en-US" altLang="ko-KR" sz="1400" dirty="0">
                  <a:latin typeface="나눔고딕" pitchFamily="50" charset="-127"/>
                  <a:ea typeface="나눔고딕" pitchFamily="50" charset="-127"/>
                </a:endParaRPr>
              </a:p>
              <a:p>
                <a:r>
                  <a:rPr lang="ko-KR" altLang="en-US" sz="1400" dirty="0">
                    <a:latin typeface="나눔고딕" pitchFamily="50" charset="-127"/>
                    <a:ea typeface="나눔고딕" pitchFamily="50" charset="-127"/>
                  </a:rPr>
                  <a:t>데이터 저장</a:t>
                </a:r>
                <a:endParaRPr lang="en-US" altLang="ko-KR" sz="1400" dirty="0">
                  <a:latin typeface="나눔고딕" pitchFamily="50" charset="-127"/>
                  <a:ea typeface="나눔고딕" pitchFamily="50" charset="-127"/>
                </a:endParaRPr>
              </a:p>
            </p:txBody>
          </p:sp>
        </p:grpSp>
        <p:pic>
          <p:nvPicPr>
            <p:cNvPr id="7" name="그림 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36744" y="2099683"/>
              <a:ext cx="1008248" cy="1181579"/>
            </a:xfrm>
            <a:prstGeom prst="rect">
              <a:avLst/>
            </a:prstGeom>
          </p:spPr>
        </p:pic>
      </p:grpSp>
      <p:grpSp>
        <p:nvGrpSpPr>
          <p:cNvPr id="18" name="그룹 17"/>
          <p:cNvGrpSpPr/>
          <p:nvPr/>
        </p:nvGrpSpPr>
        <p:grpSpPr>
          <a:xfrm>
            <a:off x="3096036" y="3409575"/>
            <a:ext cx="4716324" cy="1205696"/>
            <a:chOff x="3374860" y="3341053"/>
            <a:chExt cx="4716324" cy="1205696"/>
          </a:xfrm>
        </p:grpSpPr>
        <p:grpSp>
          <p:nvGrpSpPr>
            <p:cNvPr id="62" name="그룹 61"/>
            <p:cNvGrpSpPr/>
            <p:nvPr/>
          </p:nvGrpSpPr>
          <p:grpSpPr>
            <a:xfrm>
              <a:off x="3374860" y="3341053"/>
              <a:ext cx="4712826" cy="1205696"/>
              <a:chOff x="1157469" y="4822762"/>
              <a:chExt cx="4712826" cy="1205696"/>
            </a:xfrm>
          </p:grpSpPr>
          <p:sp>
            <p:nvSpPr>
              <p:cNvPr id="68" name="직사각형 67"/>
              <p:cNvSpPr/>
              <p:nvPr/>
            </p:nvSpPr>
            <p:spPr>
              <a:xfrm>
                <a:off x="1157469" y="4822762"/>
                <a:ext cx="4618299" cy="1099595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9" name="자유형 68"/>
              <p:cNvSpPr/>
              <p:nvPr/>
            </p:nvSpPr>
            <p:spPr>
              <a:xfrm>
                <a:off x="4127141" y="4928863"/>
                <a:ext cx="1743154" cy="1099595"/>
              </a:xfrm>
              <a:custGeom>
                <a:avLst/>
                <a:gdLst>
                  <a:gd name="connsiteX0" fmla="*/ 373448 w 1743154"/>
                  <a:gd name="connsiteY0" fmla="*/ 0 h 1099595"/>
                  <a:gd name="connsiteX1" fmla="*/ 1743154 w 1743154"/>
                  <a:gd name="connsiteY1" fmla="*/ 0 h 1099595"/>
                  <a:gd name="connsiteX2" fmla="*/ 1743154 w 1743154"/>
                  <a:gd name="connsiteY2" fmla="*/ 1099595 h 1099595"/>
                  <a:gd name="connsiteX3" fmla="*/ 0 w 1743154"/>
                  <a:gd name="connsiteY3" fmla="*/ 1099595 h 10995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43154" h="1099595">
                    <a:moveTo>
                      <a:pt x="373448" y="0"/>
                    </a:moveTo>
                    <a:lnTo>
                      <a:pt x="1743154" y="0"/>
                    </a:lnTo>
                    <a:lnTo>
                      <a:pt x="1743154" y="1099595"/>
                    </a:lnTo>
                    <a:lnTo>
                      <a:pt x="0" y="1099595"/>
                    </a:lnTo>
                    <a:close/>
                  </a:path>
                </a:pathLst>
              </a:custGeom>
              <a:solidFill>
                <a:srgbClr val="29D9C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0" name="TextBox 69"/>
              <p:cNvSpPr txBox="1"/>
              <p:nvPr/>
            </p:nvSpPr>
            <p:spPr>
              <a:xfrm>
                <a:off x="1355089" y="5005911"/>
                <a:ext cx="745717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36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02</a:t>
                </a:r>
                <a:endParaRPr lang="ko-KR" altLang="en-US" sz="3600" dirty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  <p:sp>
            <p:nvSpPr>
              <p:cNvPr id="71" name="TextBox 70"/>
              <p:cNvSpPr txBox="1"/>
              <p:nvPr/>
            </p:nvSpPr>
            <p:spPr>
              <a:xfrm>
                <a:off x="2087783" y="5155985"/>
                <a:ext cx="3113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>
                    <a:solidFill>
                      <a:schemeClr val="bg1">
                        <a:lumMod val="6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&gt;</a:t>
                </a:r>
                <a:endParaRPr lang="ko-KR" altLang="en-US">
                  <a:solidFill>
                    <a:schemeClr val="bg1">
                      <a:lumMod val="6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  <p:sp>
            <p:nvSpPr>
              <p:cNvPr id="72" name="TextBox 71"/>
              <p:cNvSpPr txBox="1"/>
              <p:nvPr/>
            </p:nvSpPr>
            <p:spPr>
              <a:xfrm>
                <a:off x="2326790" y="4928863"/>
                <a:ext cx="1489848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600" b="1" dirty="0">
                    <a:latin typeface="나눔스퀘어 Bold" pitchFamily="50" charset="-127"/>
                    <a:ea typeface="나눔스퀘어 Bold" pitchFamily="50" charset="-127"/>
                  </a:rPr>
                  <a:t>Express</a:t>
                </a:r>
                <a:endParaRPr lang="ko-KR" altLang="en-US" sz="1600" b="1" dirty="0">
                  <a:latin typeface="나눔스퀘어 Bold" pitchFamily="50" charset="-127"/>
                  <a:ea typeface="나눔스퀘어 Bold" pitchFamily="50" charset="-127"/>
                </a:endParaRPr>
              </a:p>
            </p:txBody>
          </p:sp>
          <p:sp>
            <p:nvSpPr>
              <p:cNvPr id="73" name="직사각형 72"/>
              <p:cNvSpPr/>
              <p:nvPr/>
            </p:nvSpPr>
            <p:spPr>
              <a:xfrm>
                <a:off x="2344436" y="5315521"/>
                <a:ext cx="1928242" cy="3385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endParaRPr lang="en-US" altLang="ko-KR" sz="1600" dirty="0">
                  <a:latin typeface="나눔고딕" pitchFamily="50" charset="-127"/>
                  <a:ea typeface="나눔고딕" pitchFamily="50" charset="-127"/>
                </a:endParaRPr>
              </a:p>
            </p:txBody>
          </p:sp>
        </p:grpSp>
        <p:pic>
          <p:nvPicPr>
            <p:cNvPr id="16" name="그림 15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16216" y="3743517"/>
              <a:ext cx="1574968" cy="477571"/>
            </a:xfrm>
            <a:prstGeom prst="rect">
              <a:avLst/>
            </a:prstGeom>
          </p:spPr>
        </p:pic>
        <p:sp>
          <p:nvSpPr>
            <p:cNvPr id="53" name="직사각형 52"/>
            <p:cNvSpPr/>
            <p:nvPr/>
          </p:nvSpPr>
          <p:spPr>
            <a:xfrm>
              <a:off x="4561827" y="3854310"/>
              <a:ext cx="1928242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400" dirty="0">
                  <a:latin typeface="나눔고딕" pitchFamily="50" charset="-127"/>
                  <a:ea typeface="나눔고딕" pitchFamily="50" charset="-127"/>
                </a:rPr>
                <a:t>Node Web Application Server</a:t>
              </a:r>
            </a:p>
          </p:txBody>
        </p:sp>
      </p:grpSp>
      <p:grpSp>
        <p:nvGrpSpPr>
          <p:cNvPr id="19" name="그룹 18"/>
          <p:cNvGrpSpPr/>
          <p:nvPr/>
        </p:nvGrpSpPr>
        <p:grpSpPr>
          <a:xfrm>
            <a:off x="3675598" y="4743584"/>
            <a:ext cx="4712826" cy="1205696"/>
            <a:chOff x="3675598" y="4743584"/>
            <a:chExt cx="4712826" cy="1205696"/>
          </a:xfrm>
        </p:grpSpPr>
        <p:grpSp>
          <p:nvGrpSpPr>
            <p:cNvPr id="39" name="그룹 38"/>
            <p:cNvGrpSpPr/>
            <p:nvPr/>
          </p:nvGrpSpPr>
          <p:grpSpPr>
            <a:xfrm>
              <a:off x="3675598" y="4743584"/>
              <a:ext cx="4712826" cy="1205696"/>
              <a:chOff x="1157469" y="4822762"/>
              <a:chExt cx="4712826" cy="1205696"/>
            </a:xfrm>
          </p:grpSpPr>
          <p:sp>
            <p:nvSpPr>
              <p:cNvPr id="41" name="직사각형 40"/>
              <p:cNvSpPr/>
              <p:nvPr/>
            </p:nvSpPr>
            <p:spPr>
              <a:xfrm>
                <a:off x="1157469" y="4822762"/>
                <a:ext cx="4618299" cy="1099595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2" name="자유형 41"/>
              <p:cNvSpPr/>
              <p:nvPr/>
            </p:nvSpPr>
            <p:spPr>
              <a:xfrm>
                <a:off x="4127141" y="4928863"/>
                <a:ext cx="1743154" cy="1099595"/>
              </a:xfrm>
              <a:custGeom>
                <a:avLst/>
                <a:gdLst>
                  <a:gd name="connsiteX0" fmla="*/ 373448 w 1743154"/>
                  <a:gd name="connsiteY0" fmla="*/ 0 h 1099595"/>
                  <a:gd name="connsiteX1" fmla="*/ 1743154 w 1743154"/>
                  <a:gd name="connsiteY1" fmla="*/ 0 h 1099595"/>
                  <a:gd name="connsiteX2" fmla="*/ 1743154 w 1743154"/>
                  <a:gd name="connsiteY2" fmla="*/ 1099595 h 1099595"/>
                  <a:gd name="connsiteX3" fmla="*/ 0 w 1743154"/>
                  <a:gd name="connsiteY3" fmla="*/ 1099595 h 10995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43154" h="1099595">
                    <a:moveTo>
                      <a:pt x="373448" y="0"/>
                    </a:moveTo>
                    <a:lnTo>
                      <a:pt x="1743154" y="0"/>
                    </a:lnTo>
                    <a:lnTo>
                      <a:pt x="1743154" y="1099595"/>
                    </a:lnTo>
                    <a:lnTo>
                      <a:pt x="0" y="1099595"/>
                    </a:lnTo>
                    <a:close/>
                  </a:path>
                </a:pathLst>
              </a:custGeom>
              <a:solidFill>
                <a:srgbClr val="29D9C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3" name="TextBox 42"/>
              <p:cNvSpPr txBox="1"/>
              <p:nvPr/>
            </p:nvSpPr>
            <p:spPr>
              <a:xfrm>
                <a:off x="1355089" y="5005911"/>
                <a:ext cx="745717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36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03</a:t>
                </a:r>
                <a:endParaRPr lang="ko-KR" altLang="en-US" sz="3600" dirty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  <p:sp>
            <p:nvSpPr>
              <p:cNvPr id="44" name="TextBox 43"/>
              <p:cNvSpPr txBox="1"/>
              <p:nvPr/>
            </p:nvSpPr>
            <p:spPr>
              <a:xfrm>
                <a:off x="2087783" y="5155985"/>
                <a:ext cx="3113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dirty="0">
                    <a:solidFill>
                      <a:schemeClr val="bg1">
                        <a:lumMod val="6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&gt;</a:t>
                </a:r>
                <a:endParaRPr lang="ko-KR" altLang="en-US" dirty="0">
                  <a:solidFill>
                    <a:schemeClr val="bg1">
                      <a:lumMod val="6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  <p:sp>
            <p:nvSpPr>
              <p:cNvPr id="45" name="TextBox 44"/>
              <p:cNvSpPr txBox="1"/>
              <p:nvPr/>
            </p:nvSpPr>
            <p:spPr>
              <a:xfrm>
                <a:off x="2326790" y="4928863"/>
                <a:ext cx="1489848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600" b="1" dirty="0" err="1">
                    <a:latin typeface="나눔스퀘어 Bold" pitchFamily="50" charset="-127"/>
                    <a:ea typeface="나눔스퀘어 Bold" pitchFamily="50" charset="-127"/>
                  </a:rPr>
                  <a:t>Node.js</a:t>
                </a:r>
                <a:endParaRPr lang="ko-KR" altLang="en-US" sz="1600" b="1" dirty="0">
                  <a:latin typeface="나눔스퀘어 Bold" pitchFamily="50" charset="-127"/>
                  <a:ea typeface="나눔스퀘어 Bold" pitchFamily="50" charset="-127"/>
                </a:endParaRPr>
              </a:p>
            </p:txBody>
          </p:sp>
          <p:sp>
            <p:nvSpPr>
              <p:cNvPr id="46" name="직사각형 45"/>
              <p:cNvSpPr/>
              <p:nvPr/>
            </p:nvSpPr>
            <p:spPr>
              <a:xfrm>
                <a:off x="2344436" y="5315521"/>
                <a:ext cx="1928242" cy="3385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1600" dirty="0">
                    <a:latin typeface="나눔고딕" pitchFamily="50" charset="-127"/>
                    <a:ea typeface="나눔고딕" pitchFamily="50" charset="-127"/>
                  </a:rPr>
                  <a:t> </a:t>
                </a:r>
                <a:endParaRPr lang="ko-KR" altLang="en-US" sz="1200" dirty="0">
                  <a:latin typeface="나눔고딕" pitchFamily="50" charset="-127"/>
                  <a:ea typeface="나눔고딕" pitchFamily="50" charset="-127"/>
                </a:endParaRPr>
              </a:p>
            </p:txBody>
          </p:sp>
        </p:grpSp>
        <p:pic>
          <p:nvPicPr>
            <p:cNvPr id="9" name="그림 8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15251" y="4915451"/>
              <a:ext cx="1306883" cy="968062"/>
            </a:xfrm>
            <a:prstGeom prst="rect">
              <a:avLst/>
            </a:prstGeom>
          </p:spPr>
        </p:pic>
        <p:sp>
          <p:nvSpPr>
            <p:cNvPr id="56" name="직사각형 55"/>
            <p:cNvSpPr/>
            <p:nvPr/>
          </p:nvSpPr>
          <p:spPr>
            <a:xfrm>
              <a:off x="4855326" y="5245414"/>
              <a:ext cx="1928242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400" dirty="0" err="1">
                  <a:latin typeface="나눔고딕" pitchFamily="50" charset="-127"/>
                  <a:ea typeface="나눔고딕" pitchFamily="50" charset="-127"/>
                </a:rPr>
                <a:t>Javascript</a:t>
              </a:r>
              <a:r>
                <a:rPr lang="ko-KR" altLang="en-US" sz="1400" dirty="0">
                  <a:latin typeface="나눔고딕" pitchFamily="50" charset="-127"/>
                  <a:ea typeface="나눔고딕" pitchFamily="50" charset="-127"/>
                </a:rPr>
                <a:t> 기반</a:t>
              </a:r>
              <a:r>
                <a:rPr lang="en-US" altLang="ko-KR" sz="1400" dirty="0">
                  <a:latin typeface="나눔고딕" pitchFamily="50" charset="-127"/>
                  <a:ea typeface="나눔고딕" pitchFamily="50" charset="-127"/>
                </a:rPr>
                <a:t>Server-side </a:t>
              </a:r>
              <a:r>
                <a:rPr lang="ko-KR" altLang="en-US" sz="1400" dirty="0">
                  <a:latin typeface="나눔고딕" pitchFamily="50" charset="-127"/>
                  <a:ea typeface="나눔고딕" pitchFamily="50" charset="-127"/>
                </a:rPr>
                <a:t>플랫폼</a:t>
              </a:r>
              <a:endParaRPr lang="en-US" altLang="ko-KR" sz="1400" dirty="0">
                <a:latin typeface="나눔고딕" pitchFamily="50" charset="-127"/>
                <a:ea typeface="나눔고딕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51405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612540-9602-46A0-9E57-34F7D20680C0}" type="slidenum">
              <a:rPr lang="ko-KR" altLang="en-US" smtClean="0"/>
              <a:pPr/>
              <a:t>8</a:t>
            </a:fld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04198" y="1400279"/>
            <a:ext cx="11652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사용 기술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713953" y="762649"/>
            <a:ext cx="74571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03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  <p:sp>
        <p:nvSpPr>
          <p:cNvPr id="35" name="직사각형 34"/>
          <p:cNvSpPr/>
          <p:nvPr/>
        </p:nvSpPr>
        <p:spPr>
          <a:xfrm>
            <a:off x="2515966" y="1400279"/>
            <a:ext cx="601647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b="1" dirty="0">
                <a:solidFill>
                  <a:srgbClr val="29D9C2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올바른 </a:t>
            </a:r>
            <a:r>
              <a:rPr lang="ko-KR" altLang="en-US" sz="1400" dirty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개발 시 사용한</a:t>
            </a:r>
            <a:r>
              <a:rPr lang="en-US" altLang="ko-KR" sz="1400" dirty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Open Source</a:t>
            </a:r>
            <a:r>
              <a:rPr lang="ko-KR" altLang="en-US" sz="1400" dirty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에 대해서 설명합니다</a:t>
            </a:r>
            <a:r>
              <a:rPr lang="en-US" altLang="ko-KR" sz="1400" dirty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  <a:endParaRPr lang="ko-KR" altLang="en-US" sz="1400" dirty="0"/>
          </a:p>
        </p:txBody>
      </p:sp>
      <p:sp>
        <p:nvSpPr>
          <p:cNvPr id="36" name="직사각형 35"/>
          <p:cNvSpPr/>
          <p:nvPr/>
        </p:nvSpPr>
        <p:spPr>
          <a:xfrm>
            <a:off x="2515966" y="934508"/>
            <a:ext cx="58327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“</a:t>
            </a:r>
            <a:r>
              <a:rPr lang="ko-KR" altLang="en-US" sz="2800" dirty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올바른</a:t>
            </a:r>
            <a:r>
              <a:rPr lang="en-US" altLang="ko-KR" sz="2800" dirty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”</a:t>
            </a:r>
            <a:r>
              <a:rPr lang="ko-KR" altLang="en-US" sz="2800" dirty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주요 </a:t>
            </a:r>
            <a:r>
              <a:rPr lang="en-US" altLang="ko-KR" sz="2800" dirty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Node modules</a:t>
            </a:r>
            <a:endParaRPr lang="ko-KR" altLang="en-US" sz="2800" dirty="0">
              <a:solidFill>
                <a:srgbClr val="29D9C2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pic>
        <p:nvPicPr>
          <p:cNvPr id="4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282" y="116632"/>
            <a:ext cx="1149339" cy="655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2" name="그림 5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5984882"/>
            <a:ext cx="1325974" cy="756486"/>
          </a:xfrm>
          <a:prstGeom prst="rect">
            <a:avLst/>
          </a:prstGeom>
        </p:spPr>
      </p:pic>
      <p:grpSp>
        <p:nvGrpSpPr>
          <p:cNvPr id="6" name="그룹 5"/>
          <p:cNvGrpSpPr/>
          <p:nvPr/>
        </p:nvGrpSpPr>
        <p:grpSpPr>
          <a:xfrm>
            <a:off x="2627784" y="2067970"/>
            <a:ext cx="4712826" cy="1205696"/>
            <a:chOff x="2923242" y="2067970"/>
            <a:chExt cx="4712826" cy="1205696"/>
          </a:xfrm>
        </p:grpSpPr>
        <p:grpSp>
          <p:nvGrpSpPr>
            <p:cNvPr id="91" name="그룹 90"/>
            <p:cNvGrpSpPr/>
            <p:nvPr/>
          </p:nvGrpSpPr>
          <p:grpSpPr>
            <a:xfrm>
              <a:off x="2923242" y="2067970"/>
              <a:ext cx="4712826" cy="1205696"/>
              <a:chOff x="1157469" y="4822762"/>
              <a:chExt cx="4712826" cy="1205696"/>
            </a:xfrm>
          </p:grpSpPr>
          <p:sp>
            <p:nvSpPr>
              <p:cNvPr id="92" name="직사각형 91"/>
              <p:cNvSpPr/>
              <p:nvPr/>
            </p:nvSpPr>
            <p:spPr>
              <a:xfrm>
                <a:off x="1157469" y="4822762"/>
                <a:ext cx="4618299" cy="1099595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3" name="자유형 92"/>
              <p:cNvSpPr/>
              <p:nvPr/>
            </p:nvSpPr>
            <p:spPr>
              <a:xfrm>
                <a:off x="4127141" y="4928863"/>
                <a:ext cx="1743154" cy="1099595"/>
              </a:xfrm>
              <a:custGeom>
                <a:avLst/>
                <a:gdLst>
                  <a:gd name="connsiteX0" fmla="*/ 373448 w 1743154"/>
                  <a:gd name="connsiteY0" fmla="*/ 0 h 1099595"/>
                  <a:gd name="connsiteX1" fmla="*/ 1743154 w 1743154"/>
                  <a:gd name="connsiteY1" fmla="*/ 0 h 1099595"/>
                  <a:gd name="connsiteX2" fmla="*/ 1743154 w 1743154"/>
                  <a:gd name="connsiteY2" fmla="*/ 1099595 h 1099595"/>
                  <a:gd name="connsiteX3" fmla="*/ 0 w 1743154"/>
                  <a:gd name="connsiteY3" fmla="*/ 1099595 h 10995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43154" h="1099595">
                    <a:moveTo>
                      <a:pt x="373448" y="0"/>
                    </a:moveTo>
                    <a:lnTo>
                      <a:pt x="1743154" y="0"/>
                    </a:lnTo>
                    <a:lnTo>
                      <a:pt x="1743154" y="1099595"/>
                    </a:lnTo>
                    <a:lnTo>
                      <a:pt x="0" y="1099595"/>
                    </a:lnTo>
                    <a:close/>
                  </a:path>
                </a:pathLst>
              </a:custGeom>
              <a:solidFill>
                <a:srgbClr val="29D9C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4" name="TextBox 93"/>
              <p:cNvSpPr txBox="1"/>
              <p:nvPr/>
            </p:nvSpPr>
            <p:spPr>
              <a:xfrm>
                <a:off x="1355089" y="5005911"/>
                <a:ext cx="745717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36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01</a:t>
                </a:r>
                <a:endParaRPr lang="ko-KR" altLang="en-US" sz="3600" dirty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  <p:sp>
            <p:nvSpPr>
              <p:cNvPr id="95" name="TextBox 94"/>
              <p:cNvSpPr txBox="1"/>
              <p:nvPr/>
            </p:nvSpPr>
            <p:spPr>
              <a:xfrm>
                <a:off x="2087783" y="5155985"/>
                <a:ext cx="3113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>
                    <a:solidFill>
                      <a:schemeClr val="bg1">
                        <a:lumMod val="6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&gt;</a:t>
                </a:r>
                <a:endParaRPr lang="ko-KR" altLang="en-US">
                  <a:solidFill>
                    <a:schemeClr val="bg1">
                      <a:lumMod val="6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  <p:sp>
            <p:nvSpPr>
              <p:cNvPr id="104" name="TextBox 103"/>
              <p:cNvSpPr txBox="1"/>
              <p:nvPr/>
            </p:nvSpPr>
            <p:spPr>
              <a:xfrm>
                <a:off x="2326790" y="4928863"/>
                <a:ext cx="1489848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600" b="1" dirty="0">
                    <a:latin typeface="나눔스퀘어 Bold" pitchFamily="50" charset="-127"/>
                    <a:ea typeface="나눔스퀘어 Bold" pitchFamily="50" charset="-127"/>
                  </a:rPr>
                  <a:t>Play Canvas</a:t>
                </a:r>
                <a:endParaRPr lang="ko-KR" altLang="en-US" sz="1600" b="1" dirty="0">
                  <a:latin typeface="나눔스퀘어 Bold" pitchFamily="50" charset="-127"/>
                  <a:ea typeface="나눔스퀘어 Bold" pitchFamily="50" charset="-127"/>
                </a:endParaRPr>
              </a:p>
            </p:txBody>
          </p:sp>
          <p:sp>
            <p:nvSpPr>
              <p:cNvPr id="105" name="직사각형 104"/>
              <p:cNvSpPr/>
              <p:nvPr/>
            </p:nvSpPr>
            <p:spPr>
              <a:xfrm>
                <a:off x="2344436" y="5485198"/>
                <a:ext cx="1928242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ko-KR" altLang="en-US" sz="1400" dirty="0">
                    <a:latin typeface="나눔고딕" pitchFamily="50" charset="-127"/>
                    <a:ea typeface="나눔고딕" pitchFamily="50" charset="-127"/>
                  </a:rPr>
                  <a:t>자세 </a:t>
                </a:r>
                <a:r>
                  <a:rPr lang="en-US" altLang="ko-KR" sz="1400" dirty="0">
                    <a:latin typeface="나눔고딕" pitchFamily="50" charset="-127"/>
                    <a:ea typeface="나눔고딕" pitchFamily="50" charset="-127"/>
                  </a:rPr>
                  <a:t>3D</a:t>
                </a:r>
                <a:r>
                  <a:rPr lang="ko-KR" altLang="en-US" sz="1400" dirty="0">
                    <a:latin typeface="나눔고딕" pitchFamily="50" charset="-127"/>
                    <a:ea typeface="나눔고딕" pitchFamily="50" charset="-127"/>
                  </a:rPr>
                  <a:t>시각화</a:t>
                </a:r>
                <a:endParaRPr lang="en-US" altLang="ko-KR" sz="1400" dirty="0">
                  <a:latin typeface="나눔고딕" pitchFamily="50" charset="-127"/>
                  <a:ea typeface="나눔고딕" pitchFamily="50" charset="-127"/>
                </a:endParaRPr>
              </a:p>
            </p:txBody>
          </p:sp>
        </p:grpSp>
        <p:pic>
          <p:nvPicPr>
            <p:cNvPr id="3" name="그림 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469815" y="2355069"/>
              <a:ext cx="781195" cy="762141"/>
            </a:xfrm>
            <a:prstGeom prst="rect">
              <a:avLst/>
            </a:prstGeom>
          </p:spPr>
        </p:pic>
      </p:grpSp>
      <p:grpSp>
        <p:nvGrpSpPr>
          <p:cNvPr id="9" name="그룹 8"/>
          <p:cNvGrpSpPr/>
          <p:nvPr/>
        </p:nvGrpSpPr>
        <p:grpSpPr>
          <a:xfrm>
            <a:off x="3203848" y="3438110"/>
            <a:ext cx="4712826" cy="1205696"/>
            <a:chOff x="3315558" y="3375432"/>
            <a:chExt cx="4712826" cy="1205696"/>
          </a:xfrm>
        </p:grpSpPr>
        <p:grpSp>
          <p:nvGrpSpPr>
            <p:cNvPr id="62" name="그룹 61"/>
            <p:cNvGrpSpPr/>
            <p:nvPr/>
          </p:nvGrpSpPr>
          <p:grpSpPr>
            <a:xfrm>
              <a:off x="3315558" y="3375432"/>
              <a:ext cx="4712826" cy="1205696"/>
              <a:chOff x="1157469" y="4822762"/>
              <a:chExt cx="4712826" cy="1205696"/>
            </a:xfrm>
          </p:grpSpPr>
          <p:sp>
            <p:nvSpPr>
              <p:cNvPr id="68" name="직사각형 67"/>
              <p:cNvSpPr/>
              <p:nvPr/>
            </p:nvSpPr>
            <p:spPr>
              <a:xfrm>
                <a:off x="1157469" y="4822762"/>
                <a:ext cx="4618299" cy="1099595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9" name="자유형 68"/>
              <p:cNvSpPr/>
              <p:nvPr/>
            </p:nvSpPr>
            <p:spPr>
              <a:xfrm>
                <a:off x="4127141" y="4928863"/>
                <a:ext cx="1743154" cy="1099595"/>
              </a:xfrm>
              <a:custGeom>
                <a:avLst/>
                <a:gdLst>
                  <a:gd name="connsiteX0" fmla="*/ 373448 w 1743154"/>
                  <a:gd name="connsiteY0" fmla="*/ 0 h 1099595"/>
                  <a:gd name="connsiteX1" fmla="*/ 1743154 w 1743154"/>
                  <a:gd name="connsiteY1" fmla="*/ 0 h 1099595"/>
                  <a:gd name="connsiteX2" fmla="*/ 1743154 w 1743154"/>
                  <a:gd name="connsiteY2" fmla="*/ 1099595 h 1099595"/>
                  <a:gd name="connsiteX3" fmla="*/ 0 w 1743154"/>
                  <a:gd name="connsiteY3" fmla="*/ 1099595 h 10995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43154" h="1099595">
                    <a:moveTo>
                      <a:pt x="373448" y="0"/>
                    </a:moveTo>
                    <a:lnTo>
                      <a:pt x="1743154" y="0"/>
                    </a:lnTo>
                    <a:lnTo>
                      <a:pt x="1743154" y="1099595"/>
                    </a:lnTo>
                    <a:lnTo>
                      <a:pt x="0" y="1099595"/>
                    </a:lnTo>
                    <a:close/>
                  </a:path>
                </a:pathLst>
              </a:custGeom>
              <a:solidFill>
                <a:srgbClr val="29D9C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0" name="TextBox 69"/>
              <p:cNvSpPr txBox="1"/>
              <p:nvPr/>
            </p:nvSpPr>
            <p:spPr>
              <a:xfrm>
                <a:off x="1355089" y="5005911"/>
                <a:ext cx="745717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36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02</a:t>
                </a:r>
                <a:endParaRPr lang="ko-KR" altLang="en-US" sz="3600" dirty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  <p:sp>
            <p:nvSpPr>
              <p:cNvPr id="71" name="TextBox 70"/>
              <p:cNvSpPr txBox="1"/>
              <p:nvPr/>
            </p:nvSpPr>
            <p:spPr>
              <a:xfrm>
                <a:off x="2087783" y="5155985"/>
                <a:ext cx="3113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>
                    <a:solidFill>
                      <a:schemeClr val="bg1">
                        <a:lumMod val="6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&gt;</a:t>
                </a:r>
                <a:endParaRPr lang="ko-KR" altLang="en-US">
                  <a:solidFill>
                    <a:schemeClr val="bg1">
                      <a:lumMod val="6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  <p:sp>
            <p:nvSpPr>
              <p:cNvPr id="72" name="TextBox 71"/>
              <p:cNvSpPr txBox="1"/>
              <p:nvPr/>
            </p:nvSpPr>
            <p:spPr>
              <a:xfrm>
                <a:off x="2326790" y="4928863"/>
                <a:ext cx="1489848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600" b="1" dirty="0" err="1">
                    <a:latin typeface="나눔스퀘어 Bold" pitchFamily="50" charset="-127"/>
                    <a:ea typeface="나눔스퀘어 Bold" pitchFamily="50" charset="-127"/>
                  </a:rPr>
                  <a:t>CanvasJS</a:t>
                </a:r>
                <a:endParaRPr lang="ko-KR" altLang="en-US" sz="1600" b="1" dirty="0">
                  <a:latin typeface="나눔스퀘어 Bold" pitchFamily="50" charset="-127"/>
                  <a:ea typeface="나눔스퀘어 Bold" pitchFamily="50" charset="-127"/>
                </a:endParaRPr>
              </a:p>
            </p:txBody>
          </p:sp>
          <p:sp>
            <p:nvSpPr>
              <p:cNvPr id="73" name="직사각형 72"/>
              <p:cNvSpPr/>
              <p:nvPr/>
            </p:nvSpPr>
            <p:spPr>
              <a:xfrm>
                <a:off x="2344436" y="5315521"/>
                <a:ext cx="1928242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ko-KR" altLang="en-US" sz="1400" dirty="0">
                    <a:latin typeface="나눔고딕" pitchFamily="50" charset="-127"/>
                    <a:ea typeface="나눔고딕" pitchFamily="50" charset="-127"/>
                  </a:rPr>
                  <a:t>각종 보고서 차트</a:t>
                </a:r>
                <a:endParaRPr lang="en-US" altLang="ko-KR" sz="1400" dirty="0">
                  <a:latin typeface="나눔고딕" pitchFamily="50" charset="-127"/>
                  <a:ea typeface="나눔고딕" pitchFamily="50" charset="-127"/>
                </a:endParaRPr>
              </a:p>
              <a:p>
                <a:r>
                  <a:rPr lang="ko-KR" altLang="en-US" sz="1400" dirty="0">
                    <a:latin typeface="나눔고딕" pitchFamily="50" charset="-127"/>
                    <a:ea typeface="나눔고딕" pitchFamily="50" charset="-127"/>
                  </a:rPr>
                  <a:t>실시간 중심점 표시</a:t>
                </a:r>
                <a:endParaRPr lang="en-US" altLang="ko-KR" sz="1400" dirty="0">
                  <a:latin typeface="나눔고딕" pitchFamily="50" charset="-127"/>
                  <a:ea typeface="나눔고딕" pitchFamily="50" charset="-127"/>
                </a:endParaRPr>
              </a:p>
            </p:txBody>
          </p:sp>
        </p:grpSp>
        <p:pic>
          <p:nvPicPr>
            <p:cNvPr id="8" name="그림 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4128" y="3589696"/>
              <a:ext cx="1063508" cy="921707"/>
            </a:xfrm>
            <a:prstGeom prst="rect">
              <a:avLst/>
            </a:prstGeom>
          </p:spPr>
        </p:pic>
      </p:grpSp>
      <p:grpSp>
        <p:nvGrpSpPr>
          <p:cNvPr id="16" name="그룹 15"/>
          <p:cNvGrpSpPr/>
          <p:nvPr/>
        </p:nvGrpSpPr>
        <p:grpSpPr>
          <a:xfrm>
            <a:off x="3563888" y="4808250"/>
            <a:ext cx="4817662" cy="1145532"/>
            <a:chOff x="3484083" y="4733249"/>
            <a:chExt cx="4817662" cy="1145532"/>
          </a:xfrm>
        </p:grpSpPr>
        <p:grpSp>
          <p:nvGrpSpPr>
            <p:cNvPr id="38" name="그룹 37"/>
            <p:cNvGrpSpPr/>
            <p:nvPr/>
          </p:nvGrpSpPr>
          <p:grpSpPr>
            <a:xfrm>
              <a:off x="3484083" y="4733249"/>
              <a:ext cx="4817662" cy="1145532"/>
              <a:chOff x="1052633" y="4882926"/>
              <a:chExt cx="4817662" cy="1145532"/>
            </a:xfrm>
          </p:grpSpPr>
          <p:sp>
            <p:nvSpPr>
              <p:cNvPr id="40" name="직사각형 39"/>
              <p:cNvSpPr/>
              <p:nvPr/>
            </p:nvSpPr>
            <p:spPr>
              <a:xfrm>
                <a:off x="1052633" y="4882926"/>
                <a:ext cx="4618299" cy="1099595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1" name="자유형 40"/>
              <p:cNvSpPr/>
              <p:nvPr/>
            </p:nvSpPr>
            <p:spPr>
              <a:xfrm>
                <a:off x="4127141" y="4928863"/>
                <a:ext cx="1743154" cy="1099595"/>
              </a:xfrm>
              <a:custGeom>
                <a:avLst/>
                <a:gdLst>
                  <a:gd name="connsiteX0" fmla="*/ 373448 w 1743154"/>
                  <a:gd name="connsiteY0" fmla="*/ 0 h 1099595"/>
                  <a:gd name="connsiteX1" fmla="*/ 1743154 w 1743154"/>
                  <a:gd name="connsiteY1" fmla="*/ 0 h 1099595"/>
                  <a:gd name="connsiteX2" fmla="*/ 1743154 w 1743154"/>
                  <a:gd name="connsiteY2" fmla="*/ 1099595 h 1099595"/>
                  <a:gd name="connsiteX3" fmla="*/ 0 w 1743154"/>
                  <a:gd name="connsiteY3" fmla="*/ 1099595 h 10995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43154" h="1099595">
                    <a:moveTo>
                      <a:pt x="373448" y="0"/>
                    </a:moveTo>
                    <a:lnTo>
                      <a:pt x="1743154" y="0"/>
                    </a:lnTo>
                    <a:lnTo>
                      <a:pt x="1743154" y="1099595"/>
                    </a:lnTo>
                    <a:lnTo>
                      <a:pt x="0" y="1099595"/>
                    </a:lnTo>
                    <a:close/>
                  </a:path>
                </a:pathLst>
              </a:custGeom>
              <a:solidFill>
                <a:srgbClr val="29D9C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2" name="TextBox 41"/>
              <p:cNvSpPr txBox="1"/>
              <p:nvPr/>
            </p:nvSpPr>
            <p:spPr>
              <a:xfrm>
                <a:off x="1355089" y="5005911"/>
                <a:ext cx="745717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36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03</a:t>
                </a:r>
                <a:endParaRPr lang="ko-KR" altLang="en-US" sz="3600" dirty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  <p:sp>
            <p:nvSpPr>
              <p:cNvPr id="43" name="TextBox 42"/>
              <p:cNvSpPr txBox="1"/>
              <p:nvPr/>
            </p:nvSpPr>
            <p:spPr>
              <a:xfrm>
                <a:off x="2087783" y="5155985"/>
                <a:ext cx="3113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dirty="0">
                    <a:solidFill>
                      <a:schemeClr val="bg1">
                        <a:lumMod val="6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&gt;</a:t>
                </a:r>
                <a:endParaRPr lang="ko-KR" altLang="en-US" dirty="0">
                  <a:solidFill>
                    <a:schemeClr val="bg1">
                      <a:lumMod val="6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  <p:sp>
            <p:nvSpPr>
              <p:cNvPr id="44" name="TextBox 43"/>
              <p:cNvSpPr txBox="1"/>
              <p:nvPr/>
            </p:nvSpPr>
            <p:spPr>
              <a:xfrm>
                <a:off x="2326790" y="4928863"/>
                <a:ext cx="1489848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600" b="1" dirty="0">
                    <a:latin typeface="나눔스퀘어 Bold" pitchFamily="50" charset="-127"/>
                    <a:ea typeface="나눔스퀘어 Bold" pitchFamily="50" charset="-127"/>
                  </a:rPr>
                  <a:t>Socket IO</a:t>
                </a:r>
                <a:endParaRPr lang="ko-KR" altLang="en-US" sz="1600" b="1" dirty="0">
                  <a:latin typeface="나눔스퀘어 Bold" pitchFamily="50" charset="-127"/>
                  <a:ea typeface="나눔스퀘어 Bold" pitchFamily="50" charset="-127"/>
                </a:endParaRPr>
              </a:p>
            </p:txBody>
          </p:sp>
          <p:sp>
            <p:nvSpPr>
              <p:cNvPr id="45" name="직사각형 44"/>
              <p:cNvSpPr/>
              <p:nvPr/>
            </p:nvSpPr>
            <p:spPr>
              <a:xfrm>
                <a:off x="2344436" y="5315521"/>
                <a:ext cx="1928242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ko-KR" altLang="en-US" sz="1400" dirty="0">
                    <a:latin typeface="나눔고딕" pitchFamily="50" charset="-127"/>
                    <a:ea typeface="나눔고딕" pitchFamily="50" charset="-127"/>
                  </a:rPr>
                  <a:t>실시간 데이터 수신</a:t>
                </a:r>
                <a:r>
                  <a:rPr lang="en-US" altLang="ko-KR" sz="1400" dirty="0">
                    <a:latin typeface="나눔고딕" pitchFamily="50" charset="-127"/>
                    <a:ea typeface="나눔고딕" pitchFamily="50" charset="-127"/>
                  </a:rPr>
                  <a:t>/</a:t>
                </a:r>
                <a:r>
                  <a:rPr lang="ko-KR" altLang="en-US" sz="1400" dirty="0">
                    <a:latin typeface="나눔고딕" pitchFamily="50" charset="-127"/>
                    <a:ea typeface="나눔고딕" pitchFamily="50" charset="-127"/>
                  </a:rPr>
                  <a:t>송신</a:t>
                </a:r>
                <a:endParaRPr lang="ko-KR" altLang="en-US" sz="1100" dirty="0">
                  <a:latin typeface="나눔고딕" pitchFamily="50" charset="-127"/>
                  <a:ea typeface="나눔고딕" pitchFamily="50" charset="-127"/>
                </a:endParaRPr>
              </a:p>
            </p:txBody>
          </p:sp>
        </p:grpSp>
        <p:pic>
          <p:nvPicPr>
            <p:cNvPr id="15" name="그림 14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09604" y="4807824"/>
              <a:ext cx="1079542" cy="10250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9455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612540-9602-46A0-9E57-34F7D20680C0}" type="slidenum">
              <a:rPr lang="ko-KR" altLang="en-US" smtClean="0"/>
              <a:pPr/>
              <a:t>9</a:t>
            </a:fld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04198" y="1400279"/>
            <a:ext cx="11652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구현 내용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713953" y="762649"/>
            <a:ext cx="74571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04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  <p:sp>
        <p:nvSpPr>
          <p:cNvPr id="35" name="직사각형 34"/>
          <p:cNvSpPr/>
          <p:nvPr/>
        </p:nvSpPr>
        <p:spPr>
          <a:xfrm>
            <a:off x="2578512" y="1509143"/>
            <a:ext cx="601647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b="1" dirty="0">
                <a:solidFill>
                  <a:srgbClr val="29D9C2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올바른을 구성하는 제품</a:t>
            </a:r>
            <a:r>
              <a:rPr lang="ko-KR" altLang="en-US" sz="1400" dirty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의 구현 목표에 대해서 알아봅니다</a:t>
            </a:r>
            <a:r>
              <a:rPr lang="en-US" altLang="ko-KR" sz="1400" dirty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  <a:endParaRPr lang="ko-KR" altLang="en-US" sz="1400" dirty="0"/>
          </a:p>
        </p:txBody>
      </p:sp>
      <p:sp>
        <p:nvSpPr>
          <p:cNvPr id="36" name="직사각형 35"/>
          <p:cNvSpPr/>
          <p:nvPr/>
        </p:nvSpPr>
        <p:spPr>
          <a:xfrm>
            <a:off x="2515966" y="934508"/>
            <a:ext cx="58327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“</a:t>
            </a:r>
            <a:r>
              <a:rPr lang="ko-KR" altLang="en-US" sz="2800" dirty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올바른</a:t>
            </a:r>
            <a:r>
              <a:rPr lang="en-US" altLang="ko-KR" sz="2800" dirty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”</a:t>
            </a:r>
            <a:r>
              <a:rPr lang="ko-KR" altLang="en-US" sz="2800" dirty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ko-KR" altLang="en-US" sz="2800" dirty="0">
                <a:solidFill>
                  <a:srgbClr val="31859C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제품</a:t>
            </a:r>
            <a:r>
              <a:rPr lang="en-US" altLang="ko-KR" sz="2800" dirty="0">
                <a:solidFill>
                  <a:srgbClr val="31859C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</a:t>
            </a:r>
            <a:r>
              <a:rPr lang="ko-KR" altLang="en-US" sz="2800" dirty="0">
                <a:solidFill>
                  <a:srgbClr val="31859C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센서부분</a:t>
            </a:r>
            <a:r>
              <a:rPr lang="en-US" altLang="ko-KR" sz="2800" dirty="0">
                <a:solidFill>
                  <a:srgbClr val="31859C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</a:t>
            </a:r>
            <a:r>
              <a:rPr lang="ko-KR" altLang="en-US" sz="2800" dirty="0">
                <a:solidFill>
                  <a:srgbClr val="31859C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ko-KR" altLang="en-US" sz="2800" dirty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구현 목록</a:t>
            </a:r>
          </a:p>
        </p:txBody>
      </p:sp>
      <p:pic>
        <p:nvPicPr>
          <p:cNvPr id="4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282" y="116632"/>
            <a:ext cx="1149339" cy="655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2" name="그림 5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5984882"/>
            <a:ext cx="1325974" cy="756486"/>
          </a:xfrm>
          <a:prstGeom prst="rect">
            <a:avLst/>
          </a:prstGeom>
        </p:spPr>
      </p:pic>
      <p:sp>
        <p:nvSpPr>
          <p:cNvPr id="37" name="모서리가 둥근 직사각형 36"/>
          <p:cNvSpPr/>
          <p:nvPr/>
        </p:nvSpPr>
        <p:spPr>
          <a:xfrm>
            <a:off x="2299942" y="2210710"/>
            <a:ext cx="6448522" cy="3589506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8" name="그룹 37"/>
          <p:cNvGrpSpPr/>
          <p:nvPr/>
        </p:nvGrpSpPr>
        <p:grpSpPr>
          <a:xfrm>
            <a:off x="2857137" y="2888401"/>
            <a:ext cx="262816" cy="243348"/>
            <a:chOff x="838200" y="2057400"/>
            <a:chExt cx="345643" cy="320040"/>
          </a:xfrm>
        </p:grpSpPr>
        <p:sp>
          <p:nvSpPr>
            <p:cNvPr id="39" name="타원 38"/>
            <p:cNvSpPr/>
            <p:nvPr/>
          </p:nvSpPr>
          <p:spPr>
            <a:xfrm>
              <a:off x="838200" y="2057400"/>
              <a:ext cx="345643" cy="320040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" name="자유형 39"/>
            <p:cNvSpPr/>
            <p:nvPr/>
          </p:nvSpPr>
          <p:spPr>
            <a:xfrm rot="2700000">
              <a:off x="926713" y="2108785"/>
              <a:ext cx="168615" cy="194543"/>
            </a:xfrm>
            <a:custGeom>
              <a:avLst/>
              <a:gdLst>
                <a:gd name="connsiteX0" fmla="*/ 168213 w 246871"/>
                <a:gd name="connsiteY0" fmla="*/ 0 h 284831"/>
                <a:gd name="connsiteX1" fmla="*/ 246871 w 246871"/>
                <a:gd name="connsiteY1" fmla="*/ 0 h 284831"/>
                <a:gd name="connsiteX2" fmla="*/ 246871 w 246871"/>
                <a:gd name="connsiteY2" fmla="*/ 275303 h 284831"/>
                <a:gd name="connsiteX3" fmla="*/ 222323 w 246871"/>
                <a:gd name="connsiteY3" fmla="*/ 275303 h 284831"/>
                <a:gd name="connsiteX4" fmla="*/ 219770 w 246871"/>
                <a:gd name="connsiteY4" fmla="*/ 284831 h 284831"/>
                <a:gd name="connsiteX5" fmla="*/ 184210 w 246871"/>
                <a:gd name="connsiteY5" fmla="*/ 275303 h 284831"/>
                <a:gd name="connsiteX6" fmla="*/ 168213 w 246871"/>
                <a:gd name="connsiteY6" fmla="*/ 275303 h 284831"/>
                <a:gd name="connsiteX7" fmla="*/ 168213 w 246871"/>
                <a:gd name="connsiteY7" fmla="*/ 271017 h 284831"/>
                <a:gd name="connsiteX8" fmla="*/ 0 w 246871"/>
                <a:gd name="connsiteY8" fmla="*/ 225944 h 284831"/>
                <a:gd name="connsiteX9" fmla="*/ 13904 w 246871"/>
                <a:gd name="connsiteY9" fmla="*/ 174051 h 284831"/>
                <a:gd name="connsiteX10" fmla="*/ 168213 w 246871"/>
                <a:gd name="connsiteY10" fmla="*/ 215398 h 284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6871" h="284831">
                  <a:moveTo>
                    <a:pt x="168213" y="0"/>
                  </a:moveTo>
                  <a:lnTo>
                    <a:pt x="246871" y="0"/>
                  </a:lnTo>
                  <a:lnTo>
                    <a:pt x="246871" y="275303"/>
                  </a:lnTo>
                  <a:lnTo>
                    <a:pt x="222323" y="275303"/>
                  </a:lnTo>
                  <a:lnTo>
                    <a:pt x="219770" y="284831"/>
                  </a:lnTo>
                  <a:lnTo>
                    <a:pt x="184210" y="275303"/>
                  </a:lnTo>
                  <a:lnTo>
                    <a:pt x="168213" y="275303"/>
                  </a:lnTo>
                  <a:lnTo>
                    <a:pt x="168213" y="271017"/>
                  </a:lnTo>
                  <a:lnTo>
                    <a:pt x="0" y="225944"/>
                  </a:lnTo>
                  <a:lnTo>
                    <a:pt x="13904" y="174051"/>
                  </a:lnTo>
                  <a:lnTo>
                    <a:pt x="168213" y="21539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2" name="TextBox 41"/>
          <p:cNvSpPr txBox="1"/>
          <p:nvPr/>
        </p:nvSpPr>
        <p:spPr>
          <a:xfrm>
            <a:off x="3183228" y="2829408"/>
            <a:ext cx="14077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</a:rPr>
              <a:t>센서의 제작</a:t>
            </a:r>
          </a:p>
        </p:txBody>
      </p:sp>
      <p:grpSp>
        <p:nvGrpSpPr>
          <p:cNvPr id="43" name="그룹 42"/>
          <p:cNvGrpSpPr/>
          <p:nvPr/>
        </p:nvGrpSpPr>
        <p:grpSpPr>
          <a:xfrm>
            <a:off x="2857137" y="3836715"/>
            <a:ext cx="262816" cy="243348"/>
            <a:chOff x="838200" y="2057400"/>
            <a:chExt cx="345643" cy="320040"/>
          </a:xfrm>
        </p:grpSpPr>
        <p:sp>
          <p:nvSpPr>
            <p:cNvPr id="44" name="타원 43"/>
            <p:cNvSpPr/>
            <p:nvPr/>
          </p:nvSpPr>
          <p:spPr>
            <a:xfrm>
              <a:off x="838200" y="2057400"/>
              <a:ext cx="345643" cy="320040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5" name="자유형 44"/>
            <p:cNvSpPr/>
            <p:nvPr/>
          </p:nvSpPr>
          <p:spPr>
            <a:xfrm rot="2700000">
              <a:off x="926713" y="2108785"/>
              <a:ext cx="168615" cy="194543"/>
            </a:xfrm>
            <a:custGeom>
              <a:avLst/>
              <a:gdLst>
                <a:gd name="connsiteX0" fmla="*/ 168213 w 246871"/>
                <a:gd name="connsiteY0" fmla="*/ 0 h 284831"/>
                <a:gd name="connsiteX1" fmla="*/ 246871 w 246871"/>
                <a:gd name="connsiteY1" fmla="*/ 0 h 284831"/>
                <a:gd name="connsiteX2" fmla="*/ 246871 w 246871"/>
                <a:gd name="connsiteY2" fmla="*/ 275303 h 284831"/>
                <a:gd name="connsiteX3" fmla="*/ 222323 w 246871"/>
                <a:gd name="connsiteY3" fmla="*/ 275303 h 284831"/>
                <a:gd name="connsiteX4" fmla="*/ 219770 w 246871"/>
                <a:gd name="connsiteY4" fmla="*/ 284831 h 284831"/>
                <a:gd name="connsiteX5" fmla="*/ 184210 w 246871"/>
                <a:gd name="connsiteY5" fmla="*/ 275303 h 284831"/>
                <a:gd name="connsiteX6" fmla="*/ 168213 w 246871"/>
                <a:gd name="connsiteY6" fmla="*/ 275303 h 284831"/>
                <a:gd name="connsiteX7" fmla="*/ 168213 w 246871"/>
                <a:gd name="connsiteY7" fmla="*/ 271017 h 284831"/>
                <a:gd name="connsiteX8" fmla="*/ 0 w 246871"/>
                <a:gd name="connsiteY8" fmla="*/ 225944 h 284831"/>
                <a:gd name="connsiteX9" fmla="*/ 13904 w 246871"/>
                <a:gd name="connsiteY9" fmla="*/ 174051 h 284831"/>
                <a:gd name="connsiteX10" fmla="*/ 168213 w 246871"/>
                <a:gd name="connsiteY10" fmla="*/ 215398 h 284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6871" h="284831">
                  <a:moveTo>
                    <a:pt x="168213" y="0"/>
                  </a:moveTo>
                  <a:lnTo>
                    <a:pt x="246871" y="0"/>
                  </a:lnTo>
                  <a:lnTo>
                    <a:pt x="246871" y="275303"/>
                  </a:lnTo>
                  <a:lnTo>
                    <a:pt x="222323" y="275303"/>
                  </a:lnTo>
                  <a:lnTo>
                    <a:pt x="219770" y="284831"/>
                  </a:lnTo>
                  <a:lnTo>
                    <a:pt x="184210" y="275303"/>
                  </a:lnTo>
                  <a:lnTo>
                    <a:pt x="168213" y="275303"/>
                  </a:lnTo>
                  <a:lnTo>
                    <a:pt x="168213" y="271017"/>
                  </a:lnTo>
                  <a:lnTo>
                    <a:pt x="0" y="225944"/>
                  </a:lnTo>
                  <a:lnTo>
                    <a:pt x="13904" y="174051"/>
                  </a:lnTo>
                  <a:lnTo>
                    <a:pt x="168213" y="21539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8" name="TextBox 47"/>
          <p:cNvSpPr txBox="1"/>
          <p:nvPr/>
        </p:nvSpPr>
        <p:spPr>
          <a:xfrm>
            <a:off x="3183228" y="3748772"/>
            <a:ext cx="14077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</a:rPr>
              <a:t>센서의 배치</a:t>
            </a:r>
          </a:p>
        </p:txBody>
      </p:sp>
      <p:grpSp>
        <p:nvGrpSpPr>
          <p:cNvPr id="49" name="그룹 48"/>
          <p:cNvGrpSpPr/>
          <p:nvPr/>
        </p:nvGrpSpPr>
        <p:grpSpPr>
          <a:xfrm>
            <a:off x="6078335" y="2888401"/>
            <a:ext cx="262816" cy="243348"/>
            <a:chOff x="838200" y="2057400"/>
            <a:chExt cx="345643" cy="320040"/>
          </a:xfrm>
        </p:grpSpPr>
        <p:sp>
          <p:nvSpPr>
            <p:cNvPr id="50" name="타원 49"/>
            <p:cNvSpPr/>
            <p:nvPr/>
          </p:nvSpPr>
          <p:spPr>
            <a:xfrm>
              <a:off x="838200" y="2057400"/>
              <a:ext cx="345643" cy="320040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자유형 50"/>
            <p:cNvSpPr/>
            <p:nvPr/>
          </p:nvSpPr>
          <p:spPr>
            <a:xfrm rot="2700000">
              <a:off x="926713" y="2108785"/>
              <a:ext cx="168615" cy="194543"/>
            </a:xfrm>
            <a:custGeom>
              <a:avLst/>
              <a:gdLst>
                <a:gd name="connsiteX0" fmla="*/ 168213 w 246871"/>
                <a:gd name="connsiteY0" fmla="*/ 0 h 284831"/>
                <a:gd name="connsiteX1" fmla="*/ 246871 w 246871"/>
                <a:gd name="connsiteY1" fmla="*/ 0 h 284831"/>
                <a:gd name="connsiteX2" fmla="*/ 246871 w 246871"/>
                <a:gd name="connsiteY2" fmla="*/ 275303 h 284831"/>
                <a:gd name="connsiteX3" fmla="*/ 222323 w 246871"/>
                <a:gd name="connsiteY3" fmla="*/ 275303 h 284831"/>
                <a:gd name="connsiteX4" fmla="*/ 219770 w 246871"/>
                <a:gd name="connsiteY4" fmla="*/ 284831 h 284831"/>
                <a:gd name="connsiteX5" fmla="*/ 184210 w 246871"/>
                <a:gd name="connsiteY5" fmla="*/ 275303 h 284831"/>
                <a:gd name="connsiteX6" fmla="*/ 168213 w 246871"/>
                <a:gd name="connsiteY6" fmla="*/ 275303 h 284831"/>
                <a:gd name="connsiteX7" fmla="*/ 168213 w 246871"/>
                <a:gd name="connsiteY7" fmla="*/ 271017 h 284831"/>
                <a:gd name="connsiteX8" fmla="*/ 0 w 246871"/>
                <a:gd name="connsiteY8" fmla="*/ 225944 h 284831"/>
                <a:gd name="connsiteX9" fmla="*/ 13904 w 246871"/>
                <a:gd name="connsiteY9" fmla="*/ 174051 h 284831"/>
                <a:gd name="connsiteX10" fmla="*/ 168213 w 246871"/>
                <a:gd name="connsiteY10" fmla="*/ 215398 h 284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6871" h="284831">
                  <a:moveTo>
                    <a:pt x="168213" y="0"/>
                  </a:moveTo>
                  <a:lnTo>
                    <a:pt x="246871" y="0"/>
                  </a:lnTo>
                  <a:lnTo>
                    <a:pt x="246871" y="275303"/>
                  </a:lnTo>
                  <a:lnTo>
                    <a:pt x="222323" y="275303"/>
                  </a:lnTo>
                  <a:lnTo>
                    <a:pt x="219770" y="284831"/>
                  </a:lnTo>
                  <a:lnTo>
                    <a:pt x="184210" y="275303"/>
                  </a:lnTo>
                  <a:lnTo>
                    <a:pt x="168213" y="275303"/>
                  </a:lnTo>
                  <a:lnTo>
                    <a:pt x="168213" y="271017"/>
                  </a:lnTo>
                  <a:lnTo>
                    <a:pt x="0" y="225944"/>
                  </a:lnTo>
                  <a:lnTo>
                    <a:pt x="13904" y="174051"/>
                  </a:lnTo>
                  <a:lnTo>
                    <a:pt x="168213" y="21539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54" name="TextBox 53"/>
          <p:cNvSpPr txBox="1"/>
          <p:nvPr/>
        </p:nvSpPr>
        <p:spPr>
          <a:xfrm>
            <a:off x="6404426" y="2829408"/>
            <a:ext cx="19383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</a:rPr>
              <a:t>센서 데이터 수집</a:t>
            </a:r>
          </a:p>
        </p:txBody>
      </p:sp>
      <p:grpSp>
        <p:nvGrpSpPr>
          <p:cNvPr id="55" name="그룹 54"/>
          <p:cNvGrpSpPr/>
          <p:nvPr/>
        </p:nvGrpSpPr>
        <p:grpSpPr>
          <a:xfrm>
            <a:off x="6078335" y="3836715"/>
            <a:ext cx="262816" cy="243348"/>
            <a:chOff x="838200" y="2057400"/>
            <a:chExt cx="345643" cy="320040"/>
          </a:xfrm>
        </p:grpSpPr>
        <p:sp>
          <p:nvSpPr>
            <p:cNvPr id="56" name="타원 55"/>
            <p:cNvSpPr/>
            <p:nvPr/>
          </p:nvSpPr>
          <p:spPr>
            <a:xfrm>
              <a:off x="838200" y="2057400"/>
              <a:ext cx="345643" cy="320040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자유형 56"/>
            <p:cNvSpPr/>
            <p:nvPr/>
          </p:nvSpPr>
          <p:spPr>
            <a:xfrm rot="2700000">
              <a:off x="926713" y="2108785"/>
              <a:ext cx="168615" cy="194543"/>
            </a:xfrm>
            <a:custGeom>
              <a:avLst/>
              <a:gdLst>
                <a:gd name="connsiteX0" fmla="*/ 168213 w 246871"/>
                <a:gd name="connsiteY0" fmla="*/ 0 h 284831"/>
                <a:gd name="connsiteX1" fmla="*/ 246871 w 246871"/>
                <a:gd name="connsiteY1" fmla="*/ 0 h 284831"/>
                <a:gd name="connsiteX2" fmla="*/ 246871 w 246871"/>
                <a:gd name="connsiteY2" fmla="*/ 275303 h 284831"/>
                <a:gd name="connsiteX3" fmla="*/ 222323 w 246871"/>
                <a:gd name="connsiteY3" fmla="*/ 275303 h 284831"/>
                <a:gd name="connsiteX4" fmla="*/ 219770 w 246871"/>
                <a:gd name="connsiteY4" fmla="*/ 284831 h 284831"/>
                <a:gd name="connsiteX5" fmla="*/ 184210 w 246871"/>
                <a:gd name="connsiteY5" fmla="*/ 275303 h 284831"/>
                <a:gd name="connsiteX6" fmla="*/ 168213 w 246871"/>
                <a:gd name="connsiteY6" fmla="*/ 275303 h 284831"/>
                <a:gd name="connsiteX7" fmla="*/ 168213 w 246871"/>
                <a:gd name="connsiteY7" fmla="*/ 271017 h 284831"/>
                <a:gd name="connsiteX8" fmla="*/ 0 w 246871"/>
                <a:gd name="connsiteY8" fmla="*/ 225944 h 284831"/>
                <a:gd name="connsiteX9" fmla="*/ 13904 w 246871"/>
                <a:gd name="connsiteY9" fmla="*/ 174051 h 284831"/>
                <a:gd name="connsiteX10" fmla="*/ 168213 w 246871"/>
                <a:gd name="connsiteY10" fmla="*/ 215398 h 284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6871" h="284831">
                  <a:moveTo>
                    <a:pt x="168213" y="0"/>
                  </a:moveTo>
                  <a:lnTo>
                    <a:pt x="246871" y="0"/>
                  </a:lnTo>
                  <a:lnTo>
                    <a:pt x="246871" y="275303"/>
                  </a:lnTo>
                  <a:lnTo>
                    <a:pt x="222323" y="275303"/>
                  </a:lnTo>
                  <a:lnTo>
                    <a:pt x="219770" y="284831"/>
                  </a:lnTo>
                  <a:lnTo>
                    <a:pt x="184210" y="275303"/>
                  </a:lnTo>
                  <a:lnTo>
                    <a:pt x="168213" y="275303"/>
                  </a:lnTo>
                  <a:lnTo>
                    <a:pt x="168213" y="271017"/>
                  </a:lnTo>
                  <a:lnTo>
                    <a:pt x="0" y="225944"/>
                  </a:lnTo>
                  <a:lnTo>
                    <a:pt x="13904" y="174051"/>
                  </a:lnTo>
                  <a:lnTo>
                    <a:pt x="168213" y="21539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59" name="TextBox 58"/>
          <p:cNvSpPr txBox="1"/>
          <p:nvPr/>
        </p:nvSpPr>
        <p:spPr>
          <a:xfrm>
            <a:off x="6404426" y="3777722"/>
            <a:ext cx="18694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</a:rPr>
              <a:t>디바이스간 통신</a:t>
            </a:r>
          </a:p>
        </p:txBody>
      </p:sp>
      <p:grpSp>
        <p:nvGrpSpPr>
          <p:cNvPr id="60" name="그룹 59"/>
          <p:cNvGrpSpPr/>
          <p:nvPr/>
        </p:nvGrpSpPr>
        <p:grpSpPr>
          <a:xfrm>
            <a:off x="2857137" y="4706145"/>
            <a:ext cx="262816" cy="243348"/>
            <a:chOff x="838200" y="2057400"/>
            <a:chExt cx="345643" cy="320040"/>
          </a:xfrm>
        </p:grpSpPr>
        <p:sp>
          <p:nvSpPr>
            <p:cNvPr id="61" name="타원 60"/>
            <p:cNvSpPr/>
            <p:nvPr/>
          </p:nvSpPr>
          <p:spPr>
            <a:xfrm>
              <a:off x="838200" y="2057400"/>
              <a:ext cx="345643" cy="320040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3" name="자유형 62"/>
            <p:cNvSpPr/>
            <p:nvPr/>
          </p:nvSpPr>
          <p:spPr>
            <a:xfrm rot="2700000">
              <a:off x="926713" y="2108785"/>
              <a:ext cx="168615" cy="194543"/>
            </a:xfrm>
            <a:custGeom>
              <a:avLst/>
              <a:gdLst>
                <a:gd name="connsiteX0" fmla="*/ 168213 w 246871"/>
                <a:gd name="connsiteY0" fmla="*/ 0 h 284831"/>
                <a:gd name="connsiteX1" fmla="*/ 246871 w 246871"/>
                <a:gd name="connsiteY1" fmla="*/ 0 h 284831"/>
                <a:gd name="connsiteX2" fmla="*/ 246871 w 246871"/>
                <a:gd name="connsiteY2" fmla="*/ 275303 h 284831"/>
                <a:gd name="connsiteX3" fmla="*/ 222323 w 246871"/>
                <a:gd name="connsiteY3" fmla="*/ 275303 h 284831"/>
                <a:gd name="connsiteX4" fmla="*/ 219770 w 246871"/>
                <a:gd name="connsiteY4" fmla="*/ 284831 h 284831"/>
                <a:gd name="connsiteX5" fmla="*/ 184210 w 246871"/>
                <a:gd name="connsiteY5" fmla="*/ 275303 h 284831"/>
                <a:gd name="connsiteX6" fmla="*/ 168213 w 246871"/>
                <a:gd name="connsiteY6" fmla="*/ 275303 h 284831"/>
                <a:gd name="connsiteX7" fmla="*/ 168213 w 246871"/>
                <a:gd name="connsiteY7" fmla="*/ 271017 h 284831"/>
                <a:gd name="connsiteX8" fmla="*/ 0 w 246871"/>
                <a:gd name="connsiteY8" fmla="*/ 225944 h 284831"/>
                <a:gd name="connsiteX9" fmla="*/ 13904 w 246871"/>
                <a:gd name="connsiteY9" fmla="*/ 174051 h 284831"/>
                <a:gd name="connsiteX10" fmla="*/ 168213 w 246871"/>
                <a:gd name="connsiteY10" fmla="*/ 215398 h 284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6871" h="284831">
                  <a:moveTo>
                    <a:pt x="168213" y="0"/>
                  </a:moveTo>
                  <a:lnTo>
                    <a:pt x="246871" y="0"/>
                  </a:lnTo>
                  <a:lnTo>
                    <a:pt x="246871" y="275303"/>
                  </a:lnTo>
                  <a:lnTo>
                    <a:pt x="222323" y="275303"/>
                  </a:lnTo>
                  <a:lnTo>
                    <a:pt x="219770" y="284831"/>
                  </a:lnTo>
                  <a:lnTo>
                    <a:pt x="184210" y="275303"/>
                  </a:lnTo>
                  <a:lnTo>
                    <a:pt x="168213" y="275303"/>
                  </a:lnTo>
                  <a:lnTo>
                    <a:pt x="168213" y="271017"/>
                  </a:lnTo>
                  <a:lnTo>
                    <a:pt x="0" y="225944"/>
                  </a:lnTo>
                  <a:lnTo>
                    <a:pt x="13904" y="174051"/>
                  </a:lnTo>
                  <a:lnTo>
                    <a:pt x="168213" y="21539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65" name="TextBox 64"/>
          <p:cNvSpPr txBox="1"/>
          <p:nvPr/>
        </p:nvSpPr>
        <p:spPr>
          <a:xfrm>
            <a:off x="3183227" y="4647152"/>
            <a:ext cx="31241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</a:rPr>
              <a:t>와이파이 통신</a:t>
            </a:r>
          </a:p>
          <a:p>
            <a:endParaRPr lang="ko-KR" altLang="en-US" b="1" dirty="0">
              <a:solidFill>
                <a:schemeClr val="bg1"/>
              </a:solidFill>
              <a:latin typeface="나눔고딕 ExtraBold" pitchFamily="50" charset="-127"/>
              <a:ea typeface="나눔고딕 ExtraBold" pitchFamily="50" charset="-127"/>
            </a:endParaRPr>
          </a:p>
        </p:txBody>
      </p:sp>
      <p:grpSp>
        <p:nvGrpSpPr>
          <p:cNvPr id="77" name="그룹 76"/>
          <p:cNvGrpSpPr/>
          <p:nvPr/>
        </p:nvGrpSpPr>
        <p:grpSpPr>
          <a:xfrm>
            <a:off x="6078335" y="4715613"/>
            <a:ext cx="262816" cy="243348"/>
            <a:chOff x="838200" y="2057400"/>
            <a:chExt cx="345643" cy="320040"/>
          </a:xfrm>
        </p:grpSpPr>
        <p:sp>
          <p:nvSpPr>
            <p:cNvPr id="78" name="타원 77"/>
            <p:cNvSpPr/>
            <p:nvPr/>
          </p:nvSpPr>
          <p:spPr>
            <a:xfrm>
              <a:off x="838200" y="2057400"/>
              <a:ext cx="345643" cy="320040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9" name="자유형 78"/>
            <p:cNvSpPr/>
            <p:nvPr/>
          </p:nvSpPr>
          <p:spPr>
            <a:xfrm rot="2700000">
              <a:off x="926713" y="2108785"/>
              <a:ext cx="168615" cy="194543"/>
            </a:xfrm>
            <a:custGeom>
              <a:avLst/>
              <a:gdLst>
                <a:gd name="connsiteX0" fmla="*/ 168213 w 246871"/>
                <a:gd name="connsiteY0" fmla="*/ 0 h 284831"/>
                <a:gd name="connsiteX1" fmla="*/ 246871 w 246871"/>
                <a:gd name="connsiteY1" fmla="*/ 0 h 284831"/>
                <a:gd name="connsiteX2" fmla="*/ 246871 w 246871"/>
                <a:gd name="connsiteY2" fmla="*/ 275303 h 284831"/>
                <a:gd name="connsiteX3" fmla="*/ 222323 w 246871"/>
                <a:gd name="connsiteY3" fmla="*/ 275303 h 284831"/>
                <a:gd name="connsiteX4" fmla="*/ 219770 w 246871"/>
                <a:gd name="connsiteY4" fmla="*/ 284831 h 284831"/>
                <a:gd name="connsiteX5" fmla="*/ 184210 w 246871"/>
                <a:gd name="connsiteY5" fmla="*/ 275303 h 284831"/>
                <a:gd name="connsiteX6" fmla="*/ 168213 w 246871"/>
                <a:gd name="connsiteY6" fmla="*/ 275303 h 284831"/>
                <a:gd name="connsiteX7" fmla="*/ 168213 w 246871"/>
                <a:gd name="connsiteY7" fmla="*/ 271017 h 284831"/>
                <a:gd name="connsiteX8" fmla="*/ 0 w 246871"/>
                <a:gd name="connsiteY8" fmla="*/ 225944 h 284831"/>
                <a:gd name="connsiteX9" fmla="*/ 13904 w 246871"/>
                <a:gd name="connsiteY9" fmla="*/ 174051 h 284831"/>
                <a:gd name="connsiteX10" fmla="*/ 168213 w 246871"/>
                <a:gd name="connsiteY10" fmla="*/ 215398 h 284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6871" h="284831">
                  <a:moveTo>
                    <a:pt x="168213" y="0"/>
                  </a:moveTo>
                  <a:lnTo>
                    <a:pt x="246871" y="0"/>
                  </a:lnTo>
                  <a:lnTo>
                    <a:pt x="246871" y="275303"/>
                  </a:lnTo>
                  <a:lnTo>
                    <a:pt x="222323" y="275303"/>
                  </a:lnTo>
                  <a:lnTo>
                    <a:pt x="219770" y="284831"/>
                  </a:lnTo>
                  <a:lnTo>
                    <a:pt x="184210" y="275303"/>
                  </a:lnTo>
                  <a:lnTo>
                    <a:pt x="168213" y="275303"/>
                  </a:lnTo>
                  <a:lnTo>
                    <a:pt x="168213" y="271017"/>
                  </a:lnTo>
                  <a:lnTo>
                    <a:pt x="0" y="225944"/>
                  </a:lnTo>
                  <a:lnTo>
                    <a:pt x="13904" y="174051"/>
                  </a:lnTo>
                  <a:lnTo>
                    <a:pt x="168213" y="21539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80" name="TextBox 79"/>
          <p:cNvSpPr txBox="1"/>
          <p:nvPr/>
        </p:nvSpPr>
        <p:spPr>
          <a:xfrm>
            <a:off x="6404426" y="4656620"/>
            <a:ext cx="18694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</a:rPr>
              <a:t>중심값 알고리즘</a:t>
            </a:r>
          </a:p>
        </p:txBody>
      </p:sp>
    </p:spTree>
    <p:extLst>
      <p:ext uri="{BB962C8B-B14F-4D97-AF65-F5344CB8AC3E}">
        <p14:creationId xmlns:p14="http://schemas.microsoft.com/office/powerpoint/2010/main" val="90969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9167</TotalTime>
  <Words>1047</Words>
  <Application>Microsoft Office PowerPoint</Application>
  <PresentationFormat>화면 슬라이드 쇼(4:3)</PresentationFormat>
  <Paragraphs>308</Paragraphs>
  <Slides>22</Slides>
  <Notes>22</Notes>
  <HiddenSlides>0</HiddenSlides>
  <MMClips>2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22</vt:i4>
      </vt:variant>
    </vt:vector>
  </HeadingPairs>
  <TitlesOfParts>
    <vt:vector size="30" baseType="lpstr">
      <vt:lpstr>KoPub돋움체 Light</vt:lpstr>
      <vt:lpstr>나눔고딕</vt:lpstr>
      <vt:lpstr>나눔고딕 ExtraBold</vt:lpstr>
      <vt:lpstr>나눔스퀘어 Bold</vt:lpstr>
      <vt:lpstr>맑은 고딕</vt:lpstr>
      <vt:lpstr>Arial</vt:lpstr>
      <vt:lpstr>Wingdings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R&amp;D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Microsoft Corporation</dc:creator>
  <cp:lastModifiedBy>명지윤</cp:lastModifiedBy>
  <cp:revision>623</cp:revision>
  <cp:lastPrinted>2016-04-18T00:14:35Z</cp:lastPrinted>
  <dcterms:created xsi:type="dcterms:W3CDTF">2006-10-05T04:04:58Z</dcterms:created>
  <dcterms:modified xsi:type="dcterms:W3CDTF">2016-05-30T07:25:57Z</dcterms:modified>
</cp:coreProperties>
</file>