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74" r:id="rId3"/>
    <p:sldId id="276" r:id="rId4"/>
    <p:sldId id="275" r:id="rId5"/>
    <p:sldId id="280" r:id="rId6"/>
    <p:sldId id="277" r:id="rId7"/>
    <p:sldId id="278" r:id="rId8"/>
    <p:sldId id="281" r:id="rId9"/>
    <p:sldId id="282" r:id="rId10"/>
    <p:sldId id="283" r:id="rId11"/>
    <p:sldId id="284" r:id="rId12"/>
    <p:sldId id="285" r:id="rId13"/>
    <p:sldId id="290" r:id="rId14"/>
    <p:sldId id="291" r:id="rId15"/>
    <p:sldId id="286" r:id="rId16"/>
    <p:sldId id="287" r:id="rId17"/>
    <p:sldId id="288" r:id="rId18"/>
    <p:sldId id="289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34" autoAdjust="0"/>
  </p:normalViewPr>
  <p:slideViewPr>
    <p:cSldViewPr snapToGrid="0" snapToObjects="1">
      <p:cViewPr varScale="1">
        <p:scale>
          <a:sx n="98" d="100"/>
          <a:sy n="98" d="100"/>
        </p:scale>
        <p:origin x="-16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5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C48BE-62FD-B048-A870-4ED9B547659D}" type="datetimeFigureOut">
              <a:rPr lang="en-US" smtClean="0"/>
              <a:t>12/7/16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FB3D3-9564-6E4D-AC3B-CFE50F8D3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8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30171" indent="-280835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23340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572677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22013" indent="-224668" defTabSz="914274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471349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20685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370021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19357" indent="-224668" defTabSz="9142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D1BFF96D-9525-864A-B41B-9485519D0A0B}" type="slidenum">
              <a:rPr lang="en-US" altLang="ko-KR" sz="1300">
                <a:latin typeface="Times New Roman" charset="0"/>
              </a:rPr>
              <a:pPr/>
              <a:t>3</a:t>
            </a:fld>
            <a:endParaRPr lang="en-US" altLang="ko-KR" sz="1300">
              <a:latin typeface="Times New Roman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ko-KR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A083-B8BF-D046-B7E2-DEA2E021BECF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1E39-04E6-994F-8167-545A44C34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5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A083-B8BF-D046-B7E2-DEA2E021BECF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1E39-04E6-994F-8167-545A44C34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18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A083-B8BF-D046-B7E2-DEA2E021BECF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1E39-04E6-994F-8167-545A44C34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76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A083-B8BF-D046-B7E2-DEA2E021BECF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1E39-04E6-994F-8167-545A44C34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36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A083-B8BF-D046-B7E2-DEA2E021BECF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1E39-04E6-994F-8167-545A44C34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96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A083-B8BF-D046-B7E2-DEA2E021BECF}" type="datetimeFigureOut">
              <a:rPr lang="en-US" smtClean="0"/>
              <a:t>12/7/16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1E39-04E6-994F-8167-545A44C34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7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A083-B8BF-D046-B7E2-DEA2E021BECF}" type="datetimeFigureOut">
              <a:rPr lang="en-US" smtClean="0"/>
              <a:t>12/7/16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1E39-04E6-994F-8167-545A44C34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14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A083-B8BF-D046-B7E2-DEA2E021BECF}" type="datetimeFigureOut">
              <a:rPr lang="en-US" smtClean="0"/>
              <a:t>12/7/16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1E39-04E6-994F-8167-545A44C34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96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A083-B8BF-D046-B7E2-DEA2E021BECF}" type="datetimeFigureOut">
              <a:rPr lang="en-US" smtClean="0"/>
              <a:t>12/7/16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1E39-04E6-994F-8167-545A44C34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5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A083-B8BF-D046-B7E2-DEA2E021BECF}" type="datetimeFigureOut">
              <a:rPr lang="en-US" smtClean="0"/>
              <a:t>12/7/16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1E39-04E6-994F-8167-545A44C34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5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A083-B8BF-D046-B7E2-DEA2E021BECF}" type="datetimeFigureOut">
              <a:rPr lang="en-US" smtClean="0"/>
              <a:t>12/7/16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1E39-04E6-994F-8167-545A44C34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2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7A083-B8BF-D046-B7E2-DEA2E021BECF}" type="datetimeFigureOut">
              <a:rPr lang="en-US" smtClean="0"/>
              <a:t>12/7/16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51E39-04E6-994F-8167-545A44C34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1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ve.mitre.org/cgi-bin/cvename.cgi?name=CVE-2009-1046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xr.linux.no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3" Type="http://schemas.openxmlformats.org/officeDocument/2006/relationships/hyperlink" Target="https://linux.die.net/man/2/perf_event_open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8" Type="http://schemas.openxmlformats.org/officeDocument/2006/relationships/image" Target="../media/image34.emf"/><Relationship Id="rId9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Unix </a:t>
            </a:r>
            <a:r>
              <a:rPr lang="en-US" dirty="0" smtClean="0"/>
              <a:t>Family </a:t>
            </a:r>
            <a:r>
              <a:rPr lang="en-US" smtClean="0"/>
              <a:t>(cont’d)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76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 Dummy Driver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Strategies</a:t>
            </a:r>
          </a:p>
          <a:p>
            <a:pPr lvl="1"/>
            <a:r>
              <a:rPr lang="en-US" dirty="0" smtClean="0"/>
              <a:t>Overflow into next object</a:t>
            </a:r>
          </a:p>
          <a:p>
            <a:pPr lvl="1"/>
            <a:r>
              <a:rPr lang="en-US" dirty="0" smtClean="0"/>
              <a:t>Overflow into control structure</a:t>
            </a:r>
          </a:p>
          <a:p>
            <a:pPr lvl="1"/>
            <a:r>
              <a:rPr lang="en-US" dirty="0" smtClean="0"/>
              <a:t>Overflow into next page</a:t>
            </a:r>
          </a:p>
          <a:p>
            <a:r>
              <a:rPr lang="en-US" dirty="0" smtClean="0"/>
              <a:t>Focus on the first one</a:t>
            </a:r>
          </a:p>
          <a:p>
            <a:pPr lvl="1"/>
            <a:r>
              <a:rPr lang="en-US" dirty="0" smtClean="0"/>
              <a:t>Reliable exploit</a:t>
            </a:r>
          </a:p>
          <a:p>
            <a:pPr lvl="1"/>
            <a:r>
              <a:rPr lang="en-US" dirty="0" smtClean="0"/>
              <a:t>Less painful recovery</a:t>
            </a:r>
          </a:p>
          <a:p>
            <a:r>
              <a:rPr lang="en-US" dirty="0" smtClean="0"/>
              <a:t>Mission: make the allocator’s behavior </a:t>
            </a:r>
            <a:r>
              <a:rPr lang="en-US" i="1" dirty="0" smtClean="0"/>
              <a:t>predictable</a:t>
            </a:r>
            <a:endParaRPr lang="en-US" dirty="0" smtClean="0"/>
          </a:p>
          <a:p>
            <a:pPr lvl="1"/>
            <a:r>
              <a:rPr lang="en-US" dirty="0" smtClean="0"/>
              <a:t>Magazine layer is not predictable</a:t>
            </a:r>
          </a:p>
          <a:p>
            <a:pPr lvl="1"/>
            <a:r>
              <a:rPr lang="en-US" dirty="0" smtClean="0"/>
              <a:t>Slab layer is more predictable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freshly allocated slab</a:t>
            </a:r>
            <a:r>
              <a:rPr lang="en-US" dirty="0" smtClean="0"/>
              <a:t> will allocate consecutively located objects in order</a:t>
            </a:r>
          </a:p>
          <a:p>
            <a:pPr lvl="2"/>
            <a:r>
              <a:rPr lang="en-US" dirty="0" smtClean="0"/>
              <a:t>How do we know a slab is freshly allocated?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kstat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451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81556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htest</a:t>
            </a:r>
            <a:r>
              <a:rPr lang="en-US" dirty="0" smtClean="0"/>
              <a:t> program</a:t>
            </a:r>
          </a:p>
          <a:p>
            <a:pPr lvl="1"/>
            <a:r>
              <a:rPr lang="en-US" dirty="0" smtClean="0"/>
              <a:t>request 64B memory via dummy driver</a:t>
            </a:r>
          </a:p>
          <a:p>
            <a:pPr lvl="1"/>
            <a:r>
              <a:rPr lang="en-US" dirty="0" smtClean="0"/>
              <a:t>No free </a:t>
            </a:r>
            <a:r>
              <a:rPr lang="en-US" dirty="0" smtClean="0">
                <a:sym typeface="Wingdings"/>
              </a:rPr>
              <a:t> memory leak</a:t>
            </a:r>
            <a:endParaRPr lang="en-US" dirty="0" smtClean="0"/>
          </a:p>
          <a:p>
            <a:r>
              <a:rPr lang="en-US" dirty="0" smtClean="0"/>
              <a:t>Check if it works by </a:t>
            </a:r>
            <a:r>
              <a:rPr lang="en-US" dirty="0" err="1" smtClean="0"/>
              <a:t>kstat</a:t>
            </a:r>
            <a:endParaRPr lang="en-US" dirty="0" smtClean="0"/>
          </a:p>
          <a:p>
            <a:pPr lvl="1"/>
            <a:r>
              <a:rPr lang="en-US" dirty="0" smtClean="0"/>
              <a:t>in exploit program, access /</a:t>
            </a:r>
            <a:r>
              <a:rPr lang="en-US" dirty="0" err="1" smtClean="0"/>
              <a:t>dev</a:t>
            </a:r>
            <a:r>
              <a:rPr lang="en-US" dirty="0" smtClean="0"/>
              <a:t>/</a:t>
            </a:r>
            <a:r>
              <a:rPr lang="en-US" dirty="0" err="1" smtClean="0"/>
              <a:t>kstat</a:t>
            </a:r>
            <a:r>
              <a:rPr lang="en-US" dirty="0" smtClean="0"/>
              <a:t> using </a:t>
            </a:r>
            <a:r>
              <a:rPr lang="en-US" dirty="0" err="1" smtClean="0"/>
              <a:t>libkstat</a:t>
            </a:r>
            <a:r>
              <a:rPr lang="en-US" dirty="0" smtClean="0"/>
              <a:t> (</a:t>
            </a:r>
            <a:r>
              <a:rPr lang="en-US" dirty="0" err="1" smtClean="0"/>
              <a:t>kstat_open</a:t>
            </a:r>
            <a:r>
              <a:rPr lang="en-US" dirty="0" smtClean="0"/>
              <a:t>(), </a:t>
            </a:r>
            <a:r>
              <a:rPr lang="en-US" dirty="0" err="1" smtClean="0"/>
              <a:t>kstat_lookup</a:t>
            </a:r>
            <a:r>
              <a:rPr lang="en-US" dirty="0" smtClean="0"/>
              <a:t>() )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843" y="4081757"/>
            <a:ext cx="4415224" cy="2517617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680842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53" y="1184594"/>
            <a:ext cx="4679484" cy="5595941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107" y="1184594"/>
            <a:ext cx="4191000" cy="279400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071107" y="54553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129119" y="4649280"/>
            <a:ext cx="3566775" cy="2014633"/>
            <a:chOff x="5129119" y="4649280"/>
            <a:chExt cx="3566775" cy="2014633"/>
          </a:xfrm>
        </p:grpSpPr>
        <p:grpSp>
          <p:nvGrpSpPr>
            <p:cNvPr id="7" name="Group 6"/>
            <p:cNvGrpSpPr/>
            <p:nvPr/>
          </p:nvGrpSpPr>
          <p:grpSpPr>
            <a:xfrm>
              <a:off x="5129119" y="4649280"/>
              <a:ext cx="3468760" cy="2014633"/>
              <a:chOff x="4539732" y="3810000"/>
              <a:chExt cx="2680218" cy="1445736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65650" y="3810000"/>
                <a:ext cx="2654300" cy="77470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39732" y="4481036"/>
                <a:ext cx="1778000" cy="774700"/>
              </a:xfrm>
              <a:prstGeom prst="rect">
                <a:avLst/>
              </a:prstGeom>
            </p:spPr>
          </p:pic>
        </p:grpSp>
        <p:sp>
          <p:nvSpPr>
            <p:cNvPr id="9" name="Right Brace 8"/>
            <p:cNvSpPr/>
            <p:nvPr/>
          </p:nvSpPr>
          <p:spPr>
            <a:xfrm>
              <a:off x="7430221" y="5468259"/>
              <a:ext cx="234627" cy="945931"/>
            </a:xfrm>
            <a:prstGeom prst="rightBrac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64843" y="5584880"/>
              <a:ext cx="10310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adjacent</a:t>
              </a:r>
            </a:p>
            <a:p>
              <a:r>
                <a:rPr lang="en-US" dirty="0" smtClean="0"/>
                <a:t>locations</a:t>
              </a:r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457200" y="183932"/>
            <a:ext cx="8229600" cy="1143000"/>
          </a:xfrm>
        </p:spPr>
        <p:txBody>
          <a:bodyPr/>
          <a:lstStyle/>
          <a:p>
            <a:r>
              <a:rPr lang="en-US" dirty="0" smtClean="0"/>
              <a:t>Exploitation version</a:t>
            </a:r>
            <a:r>
              <a:rPr lang="en-US" baseline="0" dirty="0" smtClean="0"/>
              <a:t> 0.9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002067" y="2747087"/>
            <a:ext cx="4175898" cy="1101427"/>
            <a:chOff x="5002067" y="2747087"/>
            <a:chExt cx="4175898" cy="1101427"/>
          </a:xfrm>
        </p:grpSpPr>
        <p:sp>
          <p:nvSpPr>
            <p:cNvPr id="12" name="Rectangle 11"/>
            <p:cNvSpPr/>
            <p:nvPr/>
          </p:nvSpPr>
          <p:spPr>
            <a:xfrm>
              <a:off x="5002067" y="2747087"/>
              <a:ext cx="2993465" cy="1101427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1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30734" y="2747087"/>
              <a:ext cx="12472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solidFill>
                    <a:srgbClr val="FF0000"/>
                  </a:solidFill>
                </a:rPr>
                <a:t>to be updated</a:t>
              </a:r>
              <a:endParaRPr lang="en-US" sz="1400" i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2048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53" y="-15022"/>
            <a:ext cx="5682638" cy="6795558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071107" y="54553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017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71107" y="545530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56" y="147957"/>
            <a:ext cx="6730910" cy="4487273"/>
          </a:xfrm>
          <a:prstGeom prst="rect">
            <a:avLst/>
          </a:prstGeom>
          <a:ln>
            <a:solidFill>
              <a:srgbClr val="0000FF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414678" y="2721171"/>
            <a:ext cx="6301601" cy="1765293"/>
            <a:chOff x="5002066" y="2747087"/>
            <a:chExt cx="4959877" cy="1101427"/>
          </a:xfrm>
        </p:grpSpPr>
        <p:sp>
          <p:nvSpPr>
            <p:cNvPr id="6" name="Rectangle 5"/>
            <p:cNvSpPr/>
            <p:nvPr/>
          </p:nvSpPr>
          <p:spPr>
            <a:xfrm>
              <a:off x="5002066" y="2747087"/>
              <a:ext cx="3712646" cy="1101427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1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714712" y="2747087"/>
              <a:ext cx="12472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solidFill>
                    <a:srgbClr val="FF0000"/>
                  </a:solidFill>
                </a:rPr>
                <a:t>to be updated</a:t>
              </a:r>
              <a:endParaRPr lang="en-US" sz="1400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10542" y="4721507"/>
            <a:ext cx="3566775" cy="2014633"/>
            <a:chOff x="5129119" y="4649280"/>
            <a:chExt cx="3566775" cy="2014633"/>
          </a:xfrm>
        </p:grpSpPr>
        <p:grpSp>
          <p:nvGrpSpPr>
            <p:cNvPr id="10" name="Group 9"/>
            <p:cNvGrpSpPr/>
            <p:nvPr/>
          </p:nvGrpSpPr>
          <p:grpSpPr>
            <a:xfrm>
              <a:off x="5129119" y="4649280"/>
              <a:ext cx="3468760" cy="2014633"/>
              <a:chOff x="4539732" y="3810000"/>
              <a:chExt cx="2680218" cy="1445736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65650" y="3810000"/>
                <a:ext cx="2654300" cy="774700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39732" y="4481036"/>
                <a:ext cx="1778000" cy="774700"/>
              </a:xfrm>
              <a:prstGeom prst="rect">
                <a:avLst/>
              </a:prstGeom>
            </p:spPr>
          </p:pic>
        </p:grpSp>
        <p:sp>
          <p:nvSpPr>
            <p:cNvPr id="11" name="Right Brace 10"/>
            <p:cNvSpPr/>
            <p:nvPr/>
          </p:nvSpPr>
          <p:spPr>
            <a:xfrm>
              <a:off x="7430221" y="5468259"/>
              <a:ext cx="234627" cy="945931"/>
            </a:xfrm>
            <a:prstGeom prst="rightBrace">
              <a:avLst/>
            </a:prstGeom>
            <a:ln w="190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64843" y="5584880"/>
              <a:ext cx="10310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adjacent</a:t>
              </a:r>
            </a:p>
            <a:p>
              <a:r>
                <a:rPr lang="en-US" dirty="0" smtClean="0"/>
                <a:t>locations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4631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 Strategy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77180" y="2166249"/>
            <a:ext cx="1096819" cy="3937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77180" y="2166250"/>
            <a:ext cx="1096819" cy="2493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Color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1777180" y="5853867"/>
            <a:ext cx="1096819" cy="2493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kmem_slab</a:t>
            </a:r>
            <a:endParaRPr lang="en-US" sz="1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426421"/>
              </p:ext>
            </p:extLst>
          </p:nvPr>
        </p:nvGraphicFramePr>
        <p:xfrm>
          <a:off x="1777180" y="2461810"/>
          <a:ext cx="1096819" cy="3382824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096819"/>
              </a:tblGrid>
              <a:tr h="4228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28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28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285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dirty="0" smtClean="0"/>
                        <a:t>…</a:t>
                      </a:r>
                      <a:r>
                        <a:rPr lang="en-US" dirty="0" smtClean="0"/>
                        <a:t>ef0</a:t>
                      </a:r>
                    </a:p>
                  </a:txBody>
                  <a:tcPr/>
                </a:tc>
              </a:tr>
              <a:tr h="42285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dirty="0" smtClean="0"/>
                        <a:t>…</a:t>
                      </a:r>
                      <a:r>
                        <a:rPr lang="en-US" dirty="0" smtClean="0"/>
                        <a:t>ec0</a:t>
                      </a:r>
                    </a:p>
                  </a:txBody>
                  <a:tcPr/>
                </a:tc>
              </a:tr>
              <a:tr h="42285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dirty="0" smtClean="0"/>
                        <a:t>…</a:t>
                      </a:r>
                      <a:r>
                        <a:rPr lang="en-US" dirty="0" smtClean="0"/>
                        <a:t>e80</a:t>
                      </a:r>
                    </a:p>
                  </a:txBody>
                  <a:tcPr/>
                </a:tc>
              </a:tr>
              <a:tr h="42285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dirty="0" smtClean="0"/>
                        <a:t>…</a:t>
                      </a:r>
                      <a:r>
                        <a:rPr lang="en-US" dirty="0" smtClean="0"/>
                        <a:t>e40</a:t>
                      </a:r>
                    </a:p>
                  </a:txBody>
                  <a:tcPr/>
                </a:tc>
              </a:tr>
              <a:tr h="422853">
                <a:tc>
                  <a:txBody>
                    <a:bodyPr/>
                    <a:lstStyle/>
                    <a:p>
                      <a:r>
                        <a:rPr lang="mr-IN" dirty="0" smtClean="0"/>
                        <a:t>…</a:t>
                      </a:r>
                      <a:r>
                        <a:rPr lang="en-US" dirty="0" smtClean="0"/>
                        <a:t>e00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Elbow Connector 11"/>
          <p:cNvCxnSpPr/>
          <p:nvPr/>
        </p:nvCxnSpPr>
        <p:spPr>
          <a:xfrm flipV="1">
            <a:off x="2880944" y="3144268"/>
            <a:ext cx="12700" cy="347515"/>
          </a:xfrm>
          <a:prstGeom prst="bentConnector3">
            <a:avLst>
              <a:gd name="adj1" fmla="val 370909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0800000" flipH="1">
            <a:off x="1784124" y="2682450"/>
            <a:ext cx="1155" cy="392548"/>
          </a:xfrm>
          <a:prstGeom prst="bentConnector3">
            <a:avLst>
              <a:gd name="adj1" fmla="val -3878467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86699" y="2682450"/>
            <a:ext cx="357389" cy="0"/>
          </a:xfrm>
          <a:prstGeom prst="line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220998" y="2570340"/>
            <a:ext cx="241820" cy="23090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63138" y="4452867"/>
            <a:ext cx="8615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slab_head</a:t>
            </a:r>
            <a:endParaRPr lang="en-US" sz="12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41594" y="3074999"/>
            <a:ext cx="7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bc_next</a:t>
            </a:r>
            <a:endParaRPr lang="en-US" sz="1200" i="1" dirty="0"/>
          </a:p>
        </p:txBody>
      </p:sp>
      <p:cxnSp>
        <p:nvCxnSpPr>
          <p:cNvPr id="22" name="Elbow Connector 21"/>
          <p:cNvCxnSpPr>
            <a:stCxn id="6" idx="1"/>
          </p:cNvCxnSpPr>
          <p:nvPr/>
        </p:nvCxnSpPr>
        <p:spPr>
          <a:xfrm rot="10800000" flipH="1">
            <a:off x="1777179" y="3491784"/>
            <a:ext cx="1" cy="2486774"/>
          </a:xfrm>
          <a:prstGeom prst="bentConnector4">
            <a:avLst>
              <a:gd name="adj1" fmla="val -22860000000"/>
              <a:gd name="adj2" fmla="val 9992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225141" y="1417638"/>
            <a:ext cx="2559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five allocations</a:t>
            </a:r>
          </a:p>
          <a:p>
            <a:r>
              <a:rPr lang="en-US" dirty="0" smtClean="0"/>
              <a:t>after fresh slab allocation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234055" y="2166249"/>
            <a:ext cx="1096819" cy="3937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234055" y="2166250"/>
            <a:ext cx="1096819" cy="2493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Color</a:t>
            </a:r>
            <a:endParaRPr lang="en-US" sz="1400" dirty="0"/>
          </a:p>
        </p:txBody>
      </p:sp>
      <p:sp>
        <p:nvSpPr>
          <p:cNvPr id="34" name="Rectangle 33"/>
          <p:cNvSpPr/>
          <p:nvPr/>
        </p:nvSpPr>
        <p:spPr>
          <a:xfrm>
            <a:off x="5234055" y="5853867"/>
            <a:ext cx="1096819" cy="2493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kmem_slab</a:t>
            </a:r>
            <a:endParaRPr lang="en-US" sz="1400" dirty="0"/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760945"/>
              </p:ext>
            </p:extLst>
          </p:nvPr>
        </p:nvGraphicFramePr>
        <p:xfrm>
          <a:off x="5234055" y="2461810"/>
          <a:ext cx="1096819" cy="3382824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096819"/>
              </a:tblGrid>
              <a:tr h="4228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28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28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285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dirty="0" smtClean="0"/>
                        <a:t>…</a:t>
                      </a:r>
                      <a:r>
                        <a:rPr lang="en-US" dirty="0" smtClean="0"/>
                        <a:t>ef0</a:t>
                      </a:r>
                    </a:p>
                  </a:txBody>
                  <a:tcPr/>
                </a:tc>
              </a:tr>
              <a:tr h="42285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dirty="0" smtClean="0"/>
                        <a:t>…</a:t>
                      </a:r>
                      <a:r>
                        <a:rPr lang="en-US" dirty="0" smtClean="0"/>
                        <a:t>ec0</a:t>
                      </a:r>
                    </a:p>
                  </a:txBody>
                  <a:tcPr/>
                </a:tc>
              </a:tr>
              <a:tr h="42285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dirty="0" smtClean="0"/>
                        <a:t>…</a:t>
                      </a:r>
                      <a:r>
                        <a:rPr lang="en-US" dirty="0" smtClean="0"/>
                        <a:t>e80</a:t>
                      </a:r>
                    </a:p>
                  </a:txBody>
                  <a:tcPr/>
                </a:tc>
              </a:tr>
              <a:tr h="42285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dirty="0" smtClean="0"/>
                        <a:t>…</a:t>
                      </a:r>
                      <a:r>
                        <a:rPr lang="en-US" dirty="0" smtClean="0"/>
                        <a:t>e40</a:t>
                      </a:r>
                    </a:p>
                  </a:txBody>
                  <a:tcPr/>
                </a:tc>
              </a:tr>
              <a:tr h="422853">
                <a:tc>
                  <a:txBody>
                    <a:bodyPr/>
                    <a:lstStyle/>
                    <a:p>
                      <a:r>
                        <a:rPr lang="mr-IN" dirty="0" smtClean="0"/>
                        <a:t>…</a:t>
                      </a:r>
                      <a:r>
                        <a:rPr lang="en-US" dirty="0" smtClean="0"/>
                        <a:t>e00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6" name="Elbow Connector 35"/>
          <p:cNvCxnSpPr/>
          <p:nvPr/>
        </p:nvCxnSpPr>
        <p:spPr>
          <a:xfrm flipV="1">
            <a:off x="6337819" y="3144268"/>
            <a:ext cx="12700" cy="347515"/>
          </a:xfrm>
          <a:prstGeom prst="bentConnector3">
            <a:avLst>
              <a:gd name="adj1" fmla="val 370909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 rot="10800000" flipH="1">
            <a:off x="5240999" y="2682450"/>
            <a:ext cx="1155" cy="392548"/>
          </a:xfrm>
          <a:prstGeom prst="bentConnector3">
            <a:avLst>
              <a:gd name="adj1" fmla="val -3878467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343574" y="2682450"/>
            <a:ext cx="357389" cy="0"/>
          </a:xfrm>
          <a:prstGeom prst="line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6677873" y="2570340"/>
            <a:ext cx="241820" cy="23090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220013" y="4452867"/>
            <a:ext cx="8615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slab_head</a:t>
            </a:r>
            <a:endParaRPr lang="en-US" sz="1200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4498469" y="3074999"/>
            <a:ext cx="7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bc_next</a:t>
            </a:r>
            <a:endParaRPr lang="en-US" sz="1200" i="1" dirty="0"/>
          </a:p>
        </p:txBody>
      </p:sp>
      <p:cxnSp>
        <p:nvCxnSpPr>
          <p:cNvPr id="42" name="Elbow Connector 41"/>
          <p:cNvCxnSpPr>
            <a:stCxn id="34" idx="1"/>
          </p:cNvCxnSpPr>
          <p:nvPr/>
        </p:nvCxnSpPr>
        <p:spPr>
          <a:xfrm rot="10800000" flipH="1">
            <a:off x="5234054" y="3491784"/>
            <a:ext cx="1" cy="2486774"/>
          </a:xfrm>
          <a:prstGeom prst="bentConnector4">
            <a:avLst>
              <a:gd name="adj1" fmla="val -22860000000"/>
              <a:gd name="adj2" fmla="val 9992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5242154" y="4599434"/>
            <a:ext cx="1088720" cy="364107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victim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5240999" y="4196453"/>
            <a:ext cx="1088720" cy="364107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target</a:t>
            </a:r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6336821" y="4379790"/>
            <a:ext cx="5828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881079" y="4185420"/>
            <a:ext cx="1663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Heap Overflow!</a:t>
            </a:r>
            <a:endParaRPr lang="en-US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6220188" y="4729866"/>
            <a:ext cx="894152" cy="751351"/>
          </a:xfrm>
          <a:prstGeom prst="line">
            <a:avLst/>
          </a:prstGeom>
          <a:ln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049543" y="5196141"/>
            <a:ext cx="1358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Exploitation</a:t>
            </a:r>
          </a:p>
          <a:p>
            <a:r>
              <a:rPr lang="en-US" i="1" dirty="0" smtClean="0"/>
              <a:t>Vector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7632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Exploitation 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Allocation of the victim object can be driven by user-land actions</a:t>
            </a:r>
          </a:p>
          <a:p>
            <a:pPr lvl="1"/>
            <a:r>
              <a:rPr lang="en-US" dirty="0" smtClean="0"/>
              <a:t>Request 64KB buffer</a:t>
            </a:r>
          </a:p>
          <a:p>
            <a:pPr lvl="1"/>
            <a:r>
              <a:rPr lang="en-US" dirty="0" smtClean="0"/>
              <a:t>Store some sensible data</a:t>
            </a:r>
          </a:p>
          <a:p>
            <a:pPr lvl="2"/>
            <a:r>
              <a:rPr lang="en-US" dirty="0" smtClean="0"/>
              <a:t>function pointer, memory pointer, integer counter</a:t>
            </a:r>
          </a:p>
          <a:p>
            <a:r>
              <a:rPr lang="en-US" dirty="0" smtClean="0"/>
              <a:t>Hunting for victim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Run code analyzer (</a:t>
            </a:r>
            <a:r>
              <a:rPr lang="en-US" dirty="0" err="1" smtClean="0"/>
              <a:t>cscope</a:t>
            </a:r>
            <a:r>
              <a:rPr lang="en-US" dirty="0" smtClean="0"/>
              <a:t>) on kernel source</a:t>
            </a:r>
          </a:p>
          <a:p>
            <a:pPr lvl="2"/>
            <a:r>
              <a:rPr lang="en-US" dirty="0" smtClean="0"/>
              <a:t>Find out what objects are allocated where and how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Check if size &lt;= 64B, &gt; 32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Check how to drive an allocation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Check how to trigger a call to a function pointer</a:t>
            </a:r>
          </a:p>
        </p:txBody>
      </p:sp>
    </p:spTree>
    <p:extLst>
      <p:ext uri="{BB962C8B-B14F-4D97-AF65-F5344CB8AC3E}">
        <p14:creationId xmlns:p14="http://schemas.microsoft.com/office/powerpoint/2010/main" val="2343192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1163" y="115097"/>
            <a:ext cx="5363090" cy="4886894"/>
            <a:chOff x="311009" y="220285"/>
            <a:chExt cx="3796907" cy="3459775"/>
          </a:xfrm>
        </p:grpSpPr>
        <p:grpSp>
          <p:nvGrpSpPr>
            <p:cNvPr id="7" name="Group 6"/>
            <p:cNvGrpSpPr/>
            <p:nvPr/>
          </p:nvGrpSpPr>
          <p:grpSpPr>
            <a:xfrm>
              <a:off x="441744" y="349331"/>
              <a:ext cx="3557036" cy="3212584"/>
              <a:chOff x="441744" y="349331"/>
              <a:chExt cx="3557036" cy="321258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41744" y="349331"/>
                <a:ext cx="2895600" cy="170180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3580" y="2025215"/>
                <a:ext cx="3505200" cy="1536700"/>
              </a:xfrm>
              <a:prstGeom prst="rect">
                <a:avLst/>
              </a:prstGeom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311009" y="220285"/>
              <a:ext cx="3796907" cy="3459775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3515977" y="4679487"/>
            <a:ext cx="5628023" cy="20197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5977" y="4689257"/>
            <a:ext cx="5628023" cy="2010008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4" name="Oval 13"/>
          <p:cNvSpPr/>
          <p:nvPr/>
        </p:nvSpPr>
        <p:spPr>
          <a:xfrm>
            <a:off x="5474252" y="99546"/>
            <a:ext cx="305339" cy="30533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8838661" y="4679487"/>
            <a:ext cx="305339" cy="30533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1425457" y="1023679"/>
            <a:ext cx="6611191" cy="1554955"/>
            <a:chOff x="1425457" y="1023679"/>
            <a:chExt cx="6611191" cy="1554955"/>
          </a:xfrm>
        </p:grpSpPr>
        <p:sp>
          <p:nvSpPr>
            <p:cNvPr id="19" name="Oval 18"/>
            <p:cNvSpPr/>
            <p:nvPr/>
          </p:nvSpPr>
          <p:spPr>
            <a:xfrm>
              <a:off x="1425457" y="1023679"/>
              <a:ext cx="2876837" cy="1554955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26491" y="1023679"/>
              <a:ext cx="41101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FF0000"/>
                  </a:solidFill>
                </a:rPr>
                <a:t>function pointers, potential exploitation vector</a:t>
              </a:r>
              <a:endParaRPr lang="en-US" sz="1600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758354" y="6089418"/>
            <a:ext cx="3471685" cy="428436"/>
            <a:chOff x="2758354" y="6089418"/>
            <a:chExt cx="3471685" cy="428436"/>
          </a:xfrm>
        </p:grpSpPr>
        <p:sp>
          <p:nvSpPr>
            <p:cNvPr id="21" name="Oval 20"/>
            <p:cNvSpPr/>
            <p:nvPr/>
          </p:nvSpPr>
          <p:spPr>
            <a:xfrm>
              <a:off x="3353202" y="6090241"/>
              <a:ext cx="2876837" cy="427613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58354" y="6089418"/>
              <a:ext cx="6596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FF0000"/>
                  </a:solidFill>
                </a:rPr>
                <a:t>64KB</a:t>
              </a:r>
              <a:endParaRPr lang="en-US" sz="1600" i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6" name="Picture 25" descr="Screen Shot 2016-12-07 at 1.45.3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450" y="3294341"/>
            <a:ext cx="5144619" cy="123249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54167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8" y="113704"/>
            <a:ext cx="4219506" cy="3658039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493" y="3187658"/>
            <a:ext cx="5099864" cy="3546263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6" name="Oval 15"/>
          <p:cNvSpPr/>
          <p:nvPr/>
        </p:nvSpPr>
        <p:spPr>
          <a:xfrm>
            <a:off x="4022875" y="113704"/>
            <a:ext cx="305339" cy="30533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8718017" y="3187658"/>
            <a:ext cx="305339" cy="30533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4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0" y="2410181"/>
            <a:ext cx="7497844" cy="673813"/>
            <a:chOff x="0" y="2410181"/>
            <a:chExt cx="7497844" cy="673813"/>
          </a:xfrm>
        </p:grpSpPr>
        <p:sp>
          <p:nvSpPr>
            <p:cNvPr id="19" name="Oval 18"/>
            <p:cNvSpPr/>
            <p:nvPr/>
          </p:nvSpPr>
          <p:spPr>
            <a:xfrm>
              <a:off x="0" y="2410181"/>
              <a:ext cx="4548512" cy="673813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48512" y="2513844"/>
              <a:ext cx="29493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FF0000"/>
                  </a:solidFill>
                </a:rPr>
                <a:t>allocate a </a:t>
              </a:r>
              <a:r>
                <a:rPr lang="en-US" sz="1600" i="1" dirty="0" err="1" smtClean="0">
                  <a:solidFill>
                    <a:srgbClr val="FF0000"/>
                  </a:solidFill>
                </a:rPr>
                <a:t>ctxop</a:t>
              </a:r>
              <a:r>
                <a:rPr lang="en-US" sz="1600" i="1" dirty="0" smtClean="0">
                  <a:solidFill>
                    <a:srgbClr val="FF0000"/>
                  </a:solidFill>
                </a:rPr>
                <a:t> memory, victim!</a:t>
              </a:r>
              <a:endParaRPr lang="en-US" sz="1600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010780" y="1448195"/>
            <a:ext cx="6397196" cy="819448"/>
            <a:chOff x="1010780" y="1448195"/>
            <a:chExt cx="6397196" cy="819448"/>
          </a:xfrm>
        </p:grpSpPr>
        <p:grpSp>
          <p:nvGrpSpPr>
            <p:cNvPr id="22" name="Group 21"/>
            <p:cNvGrpSpPr/>
            <p:nvPr/>
          </p:nvGrpSpPr>
          <p:grpSpPr>
            <a:xfrm>
              <a:off x="1010780" y="1448195"/>
              <a:ext cx="6397196" cy="819448"/>
              <a:chOff x="1010780" y="1448195"/>
              <a:chExt cx="6397196" cy="819448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1010780" y="2267643"/>
                <a:ext cx="2008602" cy="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4548512" y="1448195"/>
                <a:ext cx="28594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 smtClean="0">
                    <a:solidFill>
                      <a:srgbClr val="FF0000"/>
                    </a:solidFill>
                  </a:rPr>
                  <a:t>true for newly spawned process</a:t>
                </a:r>
                <a:endParaRPr lang="en-US" sz="1600" i="1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3" name="Straight Arrow Connector 12"/>
            <p:cNvCxnSpPr>
              <a:stCxn id="21" idx="1"/>
            </p:cNvCxnSpPr>
            <p:nvPr/>
          </p:nvCxnSpPr>
          <p:spPr>
            <a:xfrm flipH="1">
              <a:off x="3019382" y="1617472"/>
              <a:ext cx="1529130" cy="650171"/>
            </a:xfrm>
            <a:prstGeom prst="straightConnector1">
              <a:avLst/>
            </a:prstGeom>
            <a:ln w="12700" cmpd="sng">
              <a:solidFill>
                <a:srgbClr val="FF0000"/>
              </a:solidFill>
              <a:prstDash val="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4557056" y="419043"/>
            <a:ext cx="4275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>
              <a:buFont typeface="Arial"/>
              <a:buChar char="•"/>
            </a:pPr>
            <a:r>
              <a:rPr lang="en-US" sz="2000" i="1" dirty="0" smtClean="0">
                <a:solidFill>
                  <a:srgbClr val="FF0000"/>
                </a:solidFill>
              </a:rPr>
              <a:t>User process (exploit) can directly call</a:t>
            </a:r>
            <a:br>
              <a:rPr lang="en-US" sz="2000" i="1" dirty="0" smtClean="0">
                <a:solidFill>
                  <a:srgbClr val="FF0000"/>
                </a:solidFill>
              </a:rPr>
            </a:br>
            <a:r>
              <a:rPr lang="en-US" sz="2000" i="1" dirty="0" err="1" smtClean="0">
                <a:solidFill>
                  <a:srgbClr val="FF0000"/>
                </a:solidFill>
              </a:rPr>
              <a:t>schedctl</a:t>
            </a:r>
            <a:r>
              <a:rPr lang="en-US" sz="2000" i="1" dirty="0" smtClean="0">
                <a:solidFill>
                  <a:srgbClr val="FF0000"/>
                </a:solidFill>
              </a:rPr>
              <a:t> system call to allocate victim</a:t>
            </a:r>
            <a:endParaRPr lang="en-US" sz="2000" i="1" dirty="0">
              <a:solidFill>
                <a:srgbClr val="FF00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099" y="4440790"/>
            <a:ext cx="7825533" cy="830997"/>
            <a:chOff x="-6890759" y="2347977"/>
            <a:chExt cx="9505000" cy="830997"/>
          </a:xfrm>
        </p:grpSpPr>
        <p:sp>
          <p:nvSpPr>
            <p:cNvPr id="28" name="Oval 27"/>
            <p:cNvSpPr/>
            <p:nvPr/>
          </p:nvSpPr>
          <p:spPr>
            <a:xfrm>
              <a:off x="0" y="2513845"/>
              <a:ext cx="2614241" cy="466486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-6890759" y="2347977"/>
              <a:ext cx="472788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FF0000"/>
                  </a:solidFill>
                </a:rPr>
                <a:t>- </a:t>
              </a:r>
              <a:r>
                <a:rPr lang="en-US" sz="1600" i="1" dirty="0" err="1" smtClean="0">
                  <a:solidFill>
                    <a:srgbClr val="FF0000"/>
                  </a:solidFill>
                </a:rPr>
                <a:t>savectx</a:t>
              </a:r>
              <a:r>
                <a:rPr lang="en-US" sz="1600" i="1" dirty="0" smtClean="0">
                  <a:solidFill>
                    <a:srgbClr val="FF0000"/>
                  </a:solidFill>
                </a:rPr>
                <a:t>() calls one of the function pointers,</a:t>
              </a:r>
            </a:p>
            <a:p>
              <a:r>
                <a:rPr lang="en-US" sz="1600" i="1" dirty="0" smtClean="0">
                  <a:solidFill>
                    <a:srgbClr val="FF0000"/>
                  </a:solidFill>
                </a:rPr>
                <a:t>- candidate for hijacking</a:t>
              </a:r>
            </a:p>
            <a:p>
              <a:r>
                <a:rPr lang="en-US" sz="1600" i="1" dirty="0" smtClean="0">
                  <a:solidFill>
                    <a:srgbClr val="FF0000"/>
                  </a:solidFill>
                </a:rPr>
                <a:t>- first function pointer, minimal side-effect</a:t>
              </a:r>
              <a:endParaRPr lang="en-US" sz="1600" i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30" name="Straight Arrow Connector 29"/>
          <p:cNvCxnSpPr>
            <a:stCxn id="29" idx="3"/>
            <a:endCxn id="28" idx="2"/>
          </p:cNvCxnSpPr>
          <p:nvPr/>
        </p:nvCxnSpPr>
        <p:spPr>
          <a:xfrm flipV="1">
            <a:off x="3927598" y="4839901"/>
            <a:ext cx="1780711" cy="16388"/>
          </a:xfrm>
          <a:prstGeom prst="straightConnector1">
            <a:avLst/>
          </a:prstGeom>
          <a:ln w="12700" cmpd="sng">
            <a:solidFill>
              <a:srgbClr val="FF0000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187499" y="5334001"/>
            <a:ext cx="5159868" cy="1435226"/>
            <a:chOff x="-6890759" y="2205826"/>
            <a:chExt cx="9629746" cy="1435226"/>
          </a:xfrm>
        </p:grpSpPr>
        <p:sp>
          <p:nvSpPr>
            <p:cNvPr id="34" name="Oval 33"/>
            <p:cNvSpPr/>
            <p:nvPr/>
          </p:nvSpPr>
          <p:spPr>
            <a:xfrm>
              <a:off x="-74843" y="2205826"/>
              <a:ext cx="2364749" cy="364168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-6890759" y="2347977"/>
              <a:ext cx="626265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FF0000"/>
                  </a:solidFill>
                </a:rPr>
                <a:t>- resume() calls </a:t>
              </a:r>
              <a:r>
                <a:rPr lang="en-US" sz="1600" i="1" dirty="0" err="1" smtClean="0">
                  <a:solidFill>
                    <a:srgbClr val="FF0000"/>
                  </a:solidFill>
                </a:rPr>
                <a:t>savectx</a:t>
              </a:r>
              <a:r>
                <a:rPr lang="en-US" sz="1600" i="1" dirty="0" smtClean="0">
                  <a:solidFill>
                    <a:srgbClr val="FF0000"/>
                  </a:solidFill>
                </a:rPr>
                <a:t>()</a:t>
              </a:r>
            </a:p>
            <a:p>
              <a:r>
                <a:rPr lang="en-US" sz="1600" i="1" dirty="0" smtClean="0">
                  <a:solidFill>
                    <a:srgbClr val="FF0000"/>
                  </a:solidFill>
                </a:rPr>
                <a:t>- which is called when scheduled back</a:t>
              </a:r>
              <a:br>
                <a:rPr lang="en-US" sz="1600" i="1" dirty="0" smtClean="0">
                  <a:solidFill>
                    <a:srgbClr val="FF0000"/>
                  </a:solidFill>
                </a:rPr>
              </a:br>
              <a:r>
                <a:rPr lang="en-US" sz="1600" i="1" dirty="0" smtClean="0">
                  <a:solidFill>
                    <a:srgbClr val="FF0000"/>
                  </a:solidFill>
                </a:rPr>
                <a:t>  , so we can just wait till resume</a:t>
              </a:r>
              <a:br>
                <a:rPr lang="en-US" sz="1600" i="1" dirty="0" smtClean="0">
                  <a:solidFill>
                    <a:srgbClr val="FF0000"/>
                  </a:solidFill>
                </a:rPr>
              </a:br>
              <a:r>
                <a:rPr lang="en-US" sz="1600" i="1" dirty="0" smtClean="0">
                  <a:solidFill>
                    <a:srgbClr val="FF0000"/>
                  </a:solidFill>
                </a:rPr>
                <a:t>- recovery: set </a:t>
              </a:r>
              <a:r>
                <a:rPr lang="en-US" sz="1600" i="1" dirty="0" err="1" smtClean="0">
                  <a:solidFill>
                    <a:srgbClr val="FF0000"/>
                  </a:solidFill>
                </a:rPr>
                <a:t>t_ctx</a:t>
              </a:r>
              <a:r>
                <a:rPr lang="en-US" sz="1600" i="1" dirty="0" smtClean="0">
                  <a:solidFill>
                    <a:srgbClr val="FF0000"/>
                  </a:solidFill>
                </a:rPr>
                <a:t> to NULL</a:t>
              </a:r>
              <a:endParaRPr lang="en-US" sz="1600" i="1" dirty="0">
                <a:solidFill>
                  <a:srgbClr val="FF0000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5725" y="3276884"/>
              <a:ext cx="2673262" cy="364168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67007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Exploitation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66" y="1701022"/>
            <a:ext cx="5666236" cy="308366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 descr="Screen Shot 2016-12-07 at 1.45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66" y="5173245"/>
            <a:ext cx="5666697" cy="1357567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1010779" y="5263949"/>
            <a:ext cx="7676021" cy="1086274"/>
            <a:chOff x="-77754" y="2500885"/>
            <a:chExt cx="7676021" cy="1086274"/>
          </a:xfrm>
        </p:grpSpPr>
        <p:sp>
          <p:nvSpPr>
            <p:cNvPr id="7" name="Oval 6"/>
            <p:cNvSpPr/>
            <p:nvPr/>
          </p:nvSpPr>
          <p:spPr>
            <a:xfrm>
              <a:off x="-77754" y="2500885"/>
              <a:ext cx="2021561" cy="916997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36874" y="3248605"/>
              <a:ext cx="26613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FF0000"/>
                  </a:solidFill>
                </a:rPr>
                <a:t>64bits * 6 pointers = 48 bytes</a:t>
              </a:r>
              <a:endParaRPr lang="en-US" sz="1600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690703" y="1550842"/>
            <a:ext cx="1096819" cy="3937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690703" y="1550843"/>
            <a:ext cx="1096819" cy="2493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Color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6690703" y="5238460"/>
            <a:ext cx="1096819" cy="2493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kmem_slab</a:t>
            </a:r>
            <a:endParaRPr lang="en-US" sz="14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957774"/>
              </p:ext>
            </p:extLst>
          </p:nvPr>
        </p:nvGraphicFramePr>
        <p:xfrm>
          <a:off x="6690703" y="1846401"/>
          <a:ext cx="1096819" cy="339206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096819"/>
              </a:tblGrid>
              <a:tr h="6784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7841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dirty="0" smtClean="0"/>
                        <a:t>…</a:t>
                      </a:r>
                      <a:r>
                        <a:rPr lang="en-US" dirty="0" smtClean="0"/>
                        <a:t>ef0</a:t>
                      </a:r>
                    </a:p>
                  </a:txBody>
                  <a:tcPr anchor="ctr"/>
                </a:tc>
              </a:tr>
              <a:tr h="67841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dirty="0" smtClean="0"/>
                        <a:t>…</a:t>
                      </a:r>
                      <a:r>
                        <a:rPr lang="en-US" dirty="0" smtClean="0"/>
                        <a:t>e80</a:t>
                      </a:r>
                    </a:p>
                  </a:txBody>
                  <a:tcPr/>
                </a:tc>
              </a:tr>
              <a:tr h="67841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dirty="0" smtClean="0"/>
                        <a:t>…</a:t>
                      </a:r>
                      <a:r>
                        <a:rPr lang="en-US" dirty="0" smtClean="0"/>
                        <a:t>e40</a:t>
                      </a:r>
                    </a:p>
                  </a:txBody>
                  <a:tcPr/>
                </a:tc>
              </a:tr>
              <a:tr h="678412">
                <a:tc>
                  <a:txBody>
                    <a:bodyPr/>
                    <a:lstStyle/>
                    <a:p>
                      <a:pPr algn="ctr"/>
                      <a:r>
                        <a:rPr lang="mr-IN" sz="1600" dirty="0" smtClean="0"/>
                        <a:t>…e40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3" name="Elbow Connector 12"/>
          <p:cNvCxnSpPr/>
          <p:nvPr/>
        </p:nvCxnSpPr>
        <p:spPr>
          <a:xfrm flipV="1">
            <a:off x="7794467" y="2528861"/>
            <a:ext cx="12700" cy="347515"/>
          </a:xfrm>
          <a:prstGeom prst="bentConnector3">
            <a:avLst>
              <a:gd name="adj1" fmla="val 370909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10800000" flipH="1">
            <a:off x="6697647" y="2067043"/>
            <a:ext cx="1155" cy="392548"/>
          </a:xfrm>
          <a:prstGeom prst="bentConnector3">
            <a:avLst>
              <a:gd name="adj1" fmla="val -3878467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800222" y="2067043"/>
            <a:ext cx="357389" cy="0"/>
          </a:xfrm>
          <a:prstGeom prst="line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8134521" y="1954933"/>
            <a:ext cx="241820" cy="23090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5936865" y="3978639"/>
            <a:ext cx="8615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slab_head</a:t>
            </a:r>
            <a:endParaRPr lang="en-US" sz="12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5955117" y="2459592"/>
            <a:ext cx="7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bc_next</a:t>
            </a:r>
            <a:endParaRPr lang="en-US" sz="1200" i="1" dirty="0"/>
          </a:p>
        </p:txBody>
      </p:sp>
      <p:cxnSp>
        <p:nvCxnSpPr>
          <p:cNvPr id="19" name="Elbow Connector 18"/>
          <p:cNvCxnSpPr>
            <a:stCxn id="11" idx="1"/>
          </p:cNvCxnSpPr>
          <p:nvPr/>
        </p:nvCxnSpPr>
        <p:spPr>
          <a:xfrm rot="10800000" flipH="1">
            <a:off x="6690702" y="2876377"/>
            <a:ext cx="1" cy="2486774"/>
          </a:xfrm>
          <a:prstGeom prst="bentConnector4">
            <a:avLst>
              <a:gd name="adj1" fmla="val -22860000000"/>
              <a:gd name="adj2" fmla="val 9992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692788" y="3880363"/>
            <a:ext cx="1088720" cy="65492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/>
              <a:t>save_op</a:t>
            </a:r>
            <a:endParaRPr lang="en-US" sz="1100" dirty="0" smtClean="0"/>
          </a:p>
          <a:p>
            <a:pPr algn="ctr"/>
            <a:r>
              <a:rPr lang="mr-IN" sz="1100" dirty="0" smtClean="0"/>
              <a:t>…</a:t>
            </a:r>
          </a:p>
          <a:p>
            <a:pPr algn="ctr"/>
            <a:r>
              <a:rPr lang="mr-IN" sz="1100" dirty="0" smtClean="0"/>
              <a:t>free_op</a:t>
            </a:r>
          </a:p>
          <a:p>
            <a:pPr algn="ctr"/>
            <a:r>
              <a:rPr lang="mr-IN" sz="1100" dirty="0" smtClean="0"/>
              <a:t>arg ...</a:t>
            </a:r>
            <a:endParaRPr lang="en-US" sz="1100" dirty="0"/>
          </a:p>
        </p:txBody>
      </p:sp>
      <p:sp>
        <p:nvSpPr>
          <p:cNvPr id="21" name="Rectangle 20"/>
          <p:cNvSpPr/>
          <p:nvPr/>
        </p:nvSpPr>
        <p:spPr>
          <a:xfrm>
            <a:off x="6698543" y="3242855"/>
            <a:ext cx="1088720" cy="620521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26" name="Down Arrow 25"/>
          <p:cNvSpPr/>
          <p:nvPr/>
        </p:nvSpPr>
        <p:spPr>
          <a:xfrm>
            <a:off x="7477178" y="3242855"/>
            <a:ext cx="329989" cy="113693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913432" y="3370007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64</a:t>
            </a:r>
            <a:endParaRPr lang="en-US" sz="1400" dirty="0"/>
          </a:p>
        </p:txBody>
      </p:sp>
      <p:sp>
        <p:nvSpPr>
          <p:cNvPr id="28" name="Right Brace 27"/>
          <p:cNvSpPr/>
          <p:nvPr/>
        </p:nvSpPr>
        <p:spPr>
          <a:xfrm>
            <a:off x="7846044" y="3242855"/>
            <a:ext cx="108675" cy="62052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Brace 28"/>
          <p:cNvSpPr/>
          <p:nvPr/>
        </p:nvSpPr>
        <p:spPr>
          <a:xfrm>
            <a:off x="7855896" y="3914395"/>
            <a:ext cx="98824" cy="49213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913432" y="4005173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48</a:t>
            </a:r>
            <a:endParaRPr lang="en-US" sz="1400" dirty="0"/>
          </a:p>
        </p:txBody>
      </p:sp>
      <p:sp>
        <p:nvSpPr>
          <p:cNvPr id="31" name="Right Brace 30"/>
          <p:cNvSpPr/>
          <p:nvPr/>
        </p:nvSpPr>
        <p:spPr>
          <a:xfrm>
            <a:off x="8187458" y="3368519"/>
            <a:ext cx="108675" cy="98453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8242661" y="3519571"/>
            <a:ext cx="9591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112 B</a:t>
            </a:r>
          </a:p>
          <a:p>
            <a:r>
              <a:rPr lang="en-US" sz="1600" i="1" dirty="0" smtClean="0">
                <a:solidFill>
                  <a:srgbClr val="FF0000"/>
                </a:solidFill>
              </a:rPr>
              <a:t>overflow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344602" y="3281178"/>
            <a:ext cx="573290" cy="371121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01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Heap Exploitation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OpenSolaris</a:t>
            </a:r>
            <a:r>
              <a:rPr lang="en-US" dirty="0" smtClean="0"/>
              <a:t> slab allocator</a:t>
            </a:r>
          </a:p>
          <a:p>
            <a:pPr lvl="1"/>
            <a:r>
              <a:rPr lang="en-US" dirty="0" err="1" smtClean="0"/>
              <a:t>OpenSolaris</a:t>
            </a:r>
            <a:r>
              <a:rPr lang="en-US" dirty="0" smtClean="0"/>
              <a:t> introduced slab allocator for the first time</a:t>
            </a:r>
          </a:p>
          <a:p>
            <a:r>
              <a:rPr lang="en-US" dirty="0" smtClean="0"/>
              <a:t>Linux SLUB allocator</a:t>
            </a:r>
          </a:p>
          <a:p>
            <a:pPr lvl="1"/>
            <a:r>
              <a:rPr lang="en-US" dirty="0" smtClean="0"/>
              <a:t>Before 2.6, only slab. Since 2.6, slab, SLUB (default), SLOB, SLQB. </a:t>
            </a:r>
          </a:p>
          <a:p>
            <a:pPr lvl="1"/>
            <a:r>
              <a:rPr lang="en-US" dirty="0" smtClean="0"/>
              <a:t>Focus on CVE</a:t>
            </a:r>
            <a:r>
              <a:rPr lang="en-US" dirty="0"/>
              <a:t>-2009-</a:t>
            </a:r>
            <a:r>
              <a:rPr lang="en-US" dirty="0" smtClean="0"/>
              <a:t>1046 </a:t>
            </a:r>
            <a:r>
              <a:rPr lang="en-US" dirty="0" err="1"/>
              <a:t>set_selection</a:t>
            </a:r>
            <a:r>
              <a:rPr lang="en-US" dirty="0"/>
              <a:t>() memory corruption issue </a:t>
            </a:r>
          </a:p>
          <a:p>
            <a:pPr lvl="2"/>
            <a:r>
              <a:rPr lang="en-US" dirty="0">
                <a:hlinkClick r:id="rId2"/>
              </a:rPr>
              <a:t>https://cve.mitre.org/cgi-bin/cvename.cgi?name=CVE-2009-</a:t>
            </a:r>
            <a:r>
              <a:rPr lang="en-US" dirty="0" smtClean="0">
                <a:hlinkClick r:id="rId2"/>
              </a:rPr>
              <a:t>1046</a:t>
            </a: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778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all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71" y="160020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Exploitation v 1.0</a:t>
            </a:r>
          </a:p>
          <a:p>
            <a:pPr lvl="1"/>
            <a:r>
              <a:rPr lang="en-US" dirty="0" smtClean="0"/>
              <a:t>Write a shell code</a:t>
            </a:r>
          </a:p>
          <a:p>
            <a:pPr lvl="2"/>
            <a:r>
              <a:rPr lang="en-US" dirty="0" smtClean="0"/>
              <a:t>Get the process address (PCB)</a:t>
            </a:r>
          </a:p>
          <a:p>
            <a:pPr lvl="2"/>
            <a:r>
              <a:rPr lang="en-US" dirty="0" smtClean="0"/>
              <a:t>Get credential pointer (</a:t>
            </a:r>
            <a:r>
              <a:rPr lang="en-US" dirty="0" err="1" smtClean="0"/>
              <a:t>cred_t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set root cred-&gt;</a:t>
            </a:r>
            <a:r>
              <a:rPr lang="en-US" dirty="0" err="1" smtClean="0"/>
              <a:t>cr</a:t>
            </a:r>
            <a:r>
              <a:rPr lang="en-US" dirty="0" smtClean="0"/>
              <a:t>_[.</a:t>
            </a:r>
            <a:r>
              <a:rPr lang="en-US" dirty="0" err="1" smtClean="0"/>
              <a:t>rs</a:t>
            </a:r>
            <a:r>
              <a:rPr lang="en-US" dirty="0" smtClean="0"/>
              <a:t>][</a:t>
            </a:r>
            <a:r>
              <a:rPr lang="en-US" dirty="0" err="1" smtClean="0"/>
              <a:t>ug</a:t>
            </a:r>
            <a:r>
              <a:rPr lang="en-US" dirty="0" smtClean="0"/>
              <a:t>]id=0;</a:t>
            </a:r>
          </a:p>
          <a:p>
            <a:pPr lvl="2"/>
            <a:r>
              <a:rPr lang="en-US" dirty="0" smtClean="0"/>
              <a:t>Get thread pointer (</a:t>
            </a:r>
            <a:r>
              <a:rPr lang="en-US" dirty="0" err="1" smtClean="0"/>
              <a:t>kthread_t</a:t>
            </a:r>
            <a:r>
              <a:rPr lang="en-US" dirty="0" smtClean="0"/>
              <a:t>* k)</a:t>
            </a:r>
          </a:p>
          <a:p>
            <a:pPr lvl="2"/>
            <a:r>
              <a:rPr lang="en-US" dirty="0" smtClean="0"/>
              <a:t>Cleanup </a:t>
            </a:r>
          </a:p>
          <a:p>
            <a:pPr lvl="3"/>
            <a:r>
              <a:rPr lang="en-US" dirty="0" smtClean="0"/>
              <a:t>k-&gt;</a:t>
            </a:r>
            <a:r>
              <a:rPr lang="en-US" dirty="0" err="1" smtClean="0"/>
              <a:t>t_ctx</a:t>
            </a:r>
            <a:r>
              <a:rPr lang="en-US" dirty="0" smtClean="0"/>
              <a:t> = 0;</a:t>
            </a:r>
          </a:p>
          <a:p>
            <a:pPr lvl="1"/>
            <a:r>
              <a:rPr lang="en-US" dirty="0" smtClean="0"/>
              <a:t>Prepare overflow</a:t>
            </a:r>
          </a:p>
          <a:p>
            <a:pPr lvl="2"/>
            <a:r>
              <a:rPr lang="en-US" dirty="0" smtClean="0"/>
              <a:t>drive new slab allocation</a:t>
            </a:r>
          </a:p>
          <a:p>
            <a:pPr lvl="2"/>
            <a:r>
              <a:rPr lang="en-US" dirty="0" smtClean="0"/>
              <a:t>put victim followed by target allocation</a:t>
            </a:r>
          </a:p>
          <a:p>
            <a:pPr lvl="1"/>
            <a:r>
              <a:rPr lang="en-US" dirty="0" smtClean="0"/>
              <a:t>Overflow</a:t>
            </a:r>
          </a:p>
          <a:p>
            <a:pPr lvl="2"/>
            <a:r>
              <a:rPr lang="en-US" dirty="0" smtClean="0"/>
              <a:t>use vulnerable dummy driver </a:t>
            </a:r>
          </a:p>
          <a:p>
            <a:pPr lvl="2"/>
            <a:r>
              <a:rPr lang="en-US" dirty="0" smtClean="0"/>
              <a:t>get shell code address</a:t>
            </a:r>
          </a:p>
          <a:p>
            <a:pPr lvl="2"/>
            <a:r>
              <a:rPr lang="en-US" dirty="0" smtClean="0"/>
              <a:t>overflow, overwriting function pointers to shell code</a:t>
            </a:r>
          </a:p>
          <a:p>
            <a:pPr lvl="2"/>
            <a:r>
              <a:rPr lang="en-US" dirty="0" smtClean="0"/>
              <a:t>(</a:t>
            </a:r>
            <a:r>
              <a:rPr lang="en-US" altLang="ko-KR" dirty="0" smtClean="0"/>
              <a:t>probably shell code will be executed soon)</a:t>
            </a:r>
          </a:p>
          <a:p>
            <a:pPr lvl="2"/>
            <a:r>
              <a:rPr lang="en-US" dirty="0" smtClean="0"/>
              <a:t>wait until </a:t>
            </a:r>
            <a:r>
              <a:rPr lang="en-US" dirty="0" err="1" smtClean="0"/>
              <a:t>shellcode</a:t>
            </a:r>
            <a:r>
              <a:rPr lang="en-US" dirty="0" smtClean="0"/>
              <a:t> is run</a:t>
            </a:r>
          </a:p>
          <a:p>
            <a:pPr lvl="2"/>
            <a:r>
              <a:rPr lang="en-US" dirty="0" smtClean="0"/>
              <a:t>then run /bin/bash shell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472" y="1245401"/>
            <a:ext cx="4125328" cy="374050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4537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Linux: Kernel Stack Overflow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Focus: Linux 2.6.31 on x86-64 architecture</a:t>
            </a:r>
          </a:p>
          <a:p>
            <a:r>
              <a:rPr lang="en-US" dirty="0" err="1" smtClean="0"/>
              <a:t>perf_copy_attr</a:t>
            </a:r>
            <a:r>
              <a:rPr lang="en-US" dirty="0" smtClean="0"/>
              <a:t>() in kernel/</a:t>
            </a:r>
            <a:r>
              <a:rPr lang="en-US" dirty="0" err="1" smtClean="0"/>
              <a:t>perf_counter.c</a:t>
            </a:r>
            <a:endParaRPr lang="en-US" dirty="0" smtClean="0"/>
          </a:p>
          <a:p>
            <a:pPr lvl="1"/>
            <a:r>
              <a:rPr lang="en-US" dirty="0" smtClean="0"/>
              <a:t>CVE-2009-3234</a:t>
            </a:r>
          </a:p>
          <a:p>
            <a:pPr lvl="1"/>
            <a:r>
              <a:rPr lang="en-US" dirty="0" err="1" smtClean="0"/>
              <a:t>linux</a:t>
            </a:r>
            <a:r>
              <a:rPr lang="en-US" dirty="0" smtClean="0"/>
              <a:t> </a:t>
            </a:r>
            <a:r>
              <a:rPr lang="en-US" dirty="0"/>
              <a:t>kernel source: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lxr.linux.no</a:t>
            </a:r>
            <a:endParaRPr lang="en-US" dirty="0" smtClean="0"/>
          </a:p>
          <a:p>
            <a:pPr lvl="1"/>
            <a:r>
              <a:rPr lang="en-US" dirty="0"/>
              <a:t>http://</a:t>
            </a:r>
            <a:r>
              <a:rPr lang="en-US" dirty="0" err="1"/>
              <a:t>lxr.linux.no</a:t>
            </a:r>
            <a:r>
              <a:rPr lang="en-US" dirty="0"/>
              <a:t>/linux+v2.6.31/kernel/perf_counter.c#L4126</a:t>
            </a:r>
          </a:p>
        </p:txBody>
      </p:sp>
    </p:spTree>
    <p:extLst>
      <p:ext uri="{BB962C8B-B14F-4D97-AF65-F5344CB8AC3E}">
        <p14:creationId xmlns:p14="http://schemas.microsoft.com/office/powerpoint/2010/main" val="3412081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79" y="360742"/>
            <a:ext cx="7177492" cy="264548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187658"/>
            <a:ext cx="8229600" cy="329132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hlinkClick r:id="rId3"/>
              </a:rPr>
              <a:t>https://linux.die.net/man/2/perf_event_open</a:t>
            </a:r>
            <a:r>
              <a:rPr lang="en-US" dirty="0" smtClean="0"/>
              <a:t> (renamed after 2.6.31)</a:t>
            </a:r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creates a file descriptor that allows measuring performance information. Each file descriptor corresponds to one event that is measured; these can be grouped together to measure multiple events simultaneously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system call </a:t>
            </a:r>
            <a:r>
              <a:rPr lang="en-US" dirty="0" err="1" smtClean="0"/>
              <a:t>perf_counter_open</a:t>
            </a:r>
            <a:r>
              <a:rPr lang="en-US" dirty="0" smtClean="0"/>
              <a:t>(</a:t>
            </a:r>
            <a:r>
              <a:rPr lang="en-US" i="1" dirty="0" err="1" smtClean="0"/>
              <a:t>attr_uptr</a:t>
            </a:r>
            <a:r>
              <a:rPr lang="en-US" dirty="0" smtClean="0"/>
              <a:t>, ..)</a:t>
            </a:r>
          </a:p>
          <a:p>
            <a:pPr lvl="1"/>
            <a:r>
              <a:rPr lang="en-US" dirty="0" smtClean="0"/>
              <a:t>[1]: allocate </a:t>
            </a:r>
            <a:r>
              <a:rPr lang="en-US" dirty="0" err="1" smtClean="0"/>
              <a:t>perf_counter_attr</a:t>
            </a:r>
            <a:r>
              <a:rPr lang="en-US" dirty="0" smtClean="0"/>
              <a:t> </a:t>
            </a:r>
            <a:r>
              <a:rPr lang="en-US" dirty="0" err="1" smtClean="0"/>
              <a:t>attr</a:t>
            </a:r>
            <a:r>
              <a:rPr lang="en-US" dirty="0" smtClean="0"/>
              <a:t> (in stack)</a:t>
            </a:r>
          </a:p>
          <a:p>
            <a:pPr lvl="1"/>
            <a:r>
              <a:rPr lang="en-US" dirty="0" smtClean="0"/>
              <a:t>[2]: call </a:t>
            </a:r>
            <a:r>
              <a:rPr lang="en-US" dirty="0" err="1" smtClean="0"/>
              <a:t>perf_copy_attr</a:t>
            </a:r>
            <a:r>
              <a:rPr lang="en-US" dirty="0" smtClean="0"/>
              <a:t>( </a:t>
            </a:r>
            <a:br>
              <a:rPr lang="en-US" dirty="0" smtClean="0"/>
            </a:br>
            <a:r>
              <a:rPr lang="en-US" dirty="0" smtClean="0"/>
              <a:t>						</a:t>
            </a:r>
            <a:r>
              <a:rPr lang="en-US" i="1" dirty="0" err="1" smtClean="0"/>
              <a:t>attr_uptr</a:t>
            </a:r>
            <a:r>
              <a:rPr lang="en-US" dirty="0" smtClean="0"/>
              <a:t> // user space buffer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			pointer to </a:t>
            </a:r>
            <a:r>
              <a:rPr lang="en-US" i="1" dirty="0" err="1" smtClean="0"/>
              <a:t>attr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 smtClean="0"/>
              <a:t>           </a:t>
            </a:r>
            <a:r>
              <a:rPr lang="en-US" dirty="0" smtClean="0"/>
              <a:t>)</a:t>
            </a:r>
          </a:p>
          <a:p>
            <a:pPr lvl="2"/>
            <a:r>
              <a:rPr lang="en-US" sz="2900" dirty="0" smtClean="0">
                <a:solidFill>
                  <a:srgbClr val="FF0000"/>
                </a:solidFill>
              </a:rPr>
              <a:t>Copies user provided attributes to </a:t>
            </a:r>
            <a:r>
              <a:rPr lang="en-US" sz="2900" i="1" dirty="0" err="1" smtClean="0">
                <a:solidFill>
                  <a:srgbClr val="FF0000"/>
                </a:solidFill>
              </a:rPr>
              <a:t>attr</a:t>
            </a:r>
            <a:r>
              <a:rPr lang="en-US" sz="2900" dirty="0" smtClean="0">
                <a:solidFill>
                  <a:srgbClr val="FF0000"/>
                </a:solidFill>
              </a:rPr>
              <a:t> local variable</a:t>
            </a:r>
          </a:p>
        </p:txBody>
      </p:sp>
    </p:spTree>
    <p:extLst>
      <p:ext uri="{BB962C8B-B14F-4D97-AF65-F5344CB8AC3E}">
        <p14:creationId xmlns:p14="http://schemas.microsoft.com/office/powerpoint/2010/main" val="1162289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08" y="298707"/>
            <a:ext cx="5674022" cy="4196058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090599" y="1007625"/>
            <a:ext cx="1870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Read the buffer size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0599" y="1626512"/>
            <a:ext cx="2739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Check: buffer size &lt;= page size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0599" y="2522835"/>
            <a:ext cx="2670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Check: buffer size &gt;= 64 bytes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0599" y="2961957"/>
            <a:ext cx="27651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Check: if user buffer is bigger </a:t>
            </a:r>
          </a:p>
          <a:p>
            <a:r>
              <a:rPr lang="en-US" sz="1600" i="1" dirty="0" smtClean="0">
                <a:solidFill>
                  <a:srgbClr val="FF0000"/>
                </a:solidFill>
              </a:rPr>
              <a:t>than </a:t>
            </a:r>
            <a:r>
              <a:rPr lang="en-US" sz="1600" i="1" dirty="0" err="1" smtClean="0">
                <a:solidFill>
                  <a:srgbClr val="FF0000"/>
                </a:solidFill>
              </a:rPr>
              <a:t>attr</a:t>
            </a:r>
            <a:r>
              <a:rPr lang="en-US" sz="1600" i="1" dirty="0" smtClean="0">
                <a:solidFill>
                  <a:srgbClr val="FF0000"/>
                </a:solidFill>
              </a:rPr>
              <a:t> variable, make sure</a:t>
            </a:r>
          </a:p>
          <a:p>
            <a:r>
              <a:rPr lang="en-US" sz="1600" i="1" dirty="0" smtClean="0">
                <a:solidFill>
                  <a:srgbClr val="FF0000"/>
                </a:solidFill>
              </a:rPr>
              <a:t>over-size portion contains only</a:t>
            </a:r>
          </a:p>
          <a:p>
            <a:r>
              <a:rPr lang="en-US" sz="1600" i="1" dirty="0" smtClean="0">
                <a:solidFill>
                  <a:srgbClr val="FF0000"/>
                </a:solidFill>
              </a:rPr>
              <a:t>zeros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908" y="298707"/>
            <a:ext cx="5674022" cy="620618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269" y="4377966"/>
            <a:ext cx="4862278" cy="20136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0599" y="6135011"/>
            <a:ext cx="2941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copy size bytes from </a:t>
            </a:r>
            <a:r>
              <a:rPr lang="en-US" sz="1600" i="1" dirty="0" err="1" smtClean="0">
                <a:solidFill>
                  <a:srgbClr val="FF0000"/>
                </a:solidFill>
              </a:rPr>
              <a:t>uattr</a:t>
            </a:r>
            <a:r>
              <a:rPr lang="en-US" sz="1600" i="1" dirty="0" smtClean="0">
                <a:solidFill>
                  <a:srgbClr val="FF0000"/>
                </a:solidFill>
              </a:rPr>
              <a:t> to </a:t>
            </a:r>
            <a:r>
              <a:rPr lang="en-US" sz="1600" i="1" dirty="0" err="1" smtClean="0">
                <a:solidFill>
                  <a:srgbClr val="FF0000"/>
                </a:solidFill>
              </a:rPr>
              <a:t>attr</a:t>
            </a:r>
            <a:r>
              <a:rPr lang="en-US" sz="1600" i="1" dirty="0" smtClean="0">
                <a:solidFill>
                  <a:srgbClr val="FF0000"/>
                </a:solidFill>
              </a:rPr>
              <a:t> 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08959" y="4377966"/>
            <a:ext cx="505390" cy="11162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596000" y="4042883"/>
            <a:ext cx="539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attr</a:t>
            </a:r>
            <a:endParaRPr lang="en-US" sz="1600" i="1" dirty="0"/>
          </a:p>
        </p:txBody>
      </p:sp>
      <p:sp>
        <p:nvSpPr>
          <p:cNvPr id="15" name="Rectangle 14"/>
          <p:cNvSpPr/>
          <p:nvPr/>
        </p:nvSpPr>
        <p:spPr>
          <a:xfrm>
            <a:off x="7772139" y="4377966"/>
            <a:ext cx="505390" cy="15179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705121" y="4039175"/>
            <a:ext cx="6449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uattr</a:t>
            </a:r>
            <a:endParaRPr lang="en-US" sz="1600" i="1" dirty="0"/>
          </a:p>
        </p:txBody>
      </p:sp>
      <p:sp>
        <p:nvSpPr>
          <p:cNvPr id="17" name="Right Brace 16"/>
          <p:cNvSpPr/>
          <p:nvPr/>
        </p:nvSpPr>
        <p:spPr>
          <a:xfrm>
            <a:off x="8409172" y="4377966"/>
            <a:ext cx="207339" cy="1517906"/>
          </a:xfrm>
          <a:prstGeom prst="rightBrace">
            <a:avLst>
              <a:gd name="adj1" fmla="val 8333"/>
              <a:gd name="adj2" fmla="val 51707"/>
            </a:avLst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539804" y="4949940"/>
            <a:ext cx="539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size</a:t>
            </a:r>
            <a:endParaRPr lang="en-US" sz="16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7126826" y="5326548"/>
            <a:ext cx="742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addr</a:t>
            </a:r>
            <a:r>
              <a:rPr lang="en-US" sz="1400" i="1" dirty="0" smtClean="0">
                <a:sym typeface="Wingdings"/>
              </a:rPr>
              <a:t></a:t>
            </a:r>
            <a:endParaRPr lang="en-US" sz="14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7191621" y="5722740"/>
            <a:ext cx="6745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end</a:t>
            </a:r>
            <a:r>
              <a:rPr lang="en-US" sz="1400" i="1" dirty="0" smtClean="0">
                <a:sym typeface="Wingdings"/>
              </a:rPr>
              <a:t></a:t>
            </a:r>
            <a:endParaRPr lang="en-US" sz="1400" i="1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6876238" y="5494174"/>
            <a:ext cx="1401291" cy="0"/>
          </a:xfrm>
          <a:prstGeom prst="line">
            <a:avLst/>
          </a:prstGeom>
          <a:ln w="9525" cmpd="sng"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756957" y="5507131"/>
            <a:ext cx="500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0..0</a:t>
            </a:r>
            <a:endParaRPr lang="en-US" sz="1400" i="1" dirty="0"/>
          </a:p>
        </p:txBody>
      </p:sp>
      <p:sp>
        <p:nvSpPr>
          <p:cNvPr id="25" name="Right Brace 24"/>
          <p:cNvSpPr/>
          <p:nvPr/>
        </p:nvSpPr>
        <p:spPr>
          <a:xfrm rot="10800000">
            <a:off x="6375699" y="4368479"/>
            <a:ext cx="180609" cy="1125458"/>
          </a:xfrm>
          <a:prstGeom prst="rightBrace">
            <a:avLst>
              <a:gd name="adj1" fmla="val 8333"/>
              <a:gd name="adj2" fmla="val 51707"/>
            </a:avLst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5754840" y="4746650"/>
            <a:ext cx="9754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sizeof</a:t>
            </a:r>
            <a:r>
              <a:rPr lang="en-US" sz="1200" i="1" dirty="0" smtClean="0"/>
              <a:t>(*</a:t>
            </a:r>
            <a:r>
              <a:rPr lang="en-US" sz="1200" i="1" dirty="0" err="1" smtClean="0"/>
              <a:t>attr</a:t>
            </a:r>
            <a:r>
              <a:rPr lang="en-US" sz="1200" i="1" dirty="0" smtClean="0"/>
              <a:t>)</a:t>
            </a:r>
            <a:endParaRPr lang="en-US" sz="1200" i="1" dirty="0"/>
          </a:p>
        </p:txBody>
      </p:sp>
      <p:sp>
        <p:nvSpPr>
          <p:cNvPr id="27" name="Left Arrow 26"/>
          <p:cNvSpPr/>
          <p:nvPr/>
        </p:nvSpPr>
        <p:spPr>
          <a:xfrm>
            <a:off x="6850319" y="4755571"/>
            <a:ext cx="1175285" cy="401697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copy</a:t>
            </a:r>
            <a:endParaRPr lang="en-US" sz="1400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7451266" y="5582493"/>
            <a:ext cx="8001" cy="261547"/>
          </a:xfrm>
          <a:prstGeom prst="straightConnector1">
            <a:avLst/>
          </a:prstGeom>
          <a:ln w="9525" cmpd="sng">
            <a:solidFill>
              <a:srgbClr val="FF0000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485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12908" y="298707"/>
            <a:ext cx="5674022" cy="6206189"/>
            <a:chOff x="312908" y="298707"/>
            <a:chExt cx="5674022" cy="620618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908" y="298707"/>
              <a:ext cx="5674022" cy="4196058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Rectangle 9"/>
            <p:cNvSpPr/>
            <p:nvPr/>
          </p:nvSpPr>
          <p:spPr>
            <a:xfrm>
              <a:off x="312908" y="298707"/>
              <a:ext cx="5674022" cy="6206189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0269" y="4377966"/>
              <a:ext cx="4862278" cy="2013671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189097" y="5779250"/>
            <a:ext cx="2737397" cy="694315"/>
            <a:chOff x="1189097" y="5779250"/>
            <a:chExt cx="2737397" cy="694315"/>
          </a:xfrm>
        </p:grpSpPr>
        <p:sp>
          <p:nvSpPr>
            <p:cNvPr id="28" name="Oval 27"/>
            <p:cNvSpPr/>
            <p:nvPr/>
          </p:nvSpPr>
          <p:spPr>
            <a:xfrm>
              <a:off x="1189097" y="6102444"/>
              <a:ext cx="2737397" cy="371121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501024" y="5779250"/>
              <a:ext cx="1167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Problem 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501024" y="5555803"/>
            <a:ext cx="3060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copy more than destination buffer</a:t>
            </a:r>
            <a:endParaRPr lang="en-US" sz="1600" i="1" dirty="0">
              <a:solidFill>
                <a:srgbClr val="FF000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345529" y="4268583"/>
            <a:ext cx="2213936" cy="694315"/>
            <a:chOff x="1454482" y="5779250"/>
            <a:chExt cx="2213936" cy="694315"/>
          </a:xfrm>
        </p:grpSpPr>
        <p:sp>
          <p:nvSpPr>
            <p:cNvPr id="32" name="Oval 31"/>
            <p:cNvSpPr/>
            <p:nvPr/>
          </p:nvSpPr>
          <p:spPr>
            <a:xfrm>
              <a:off x="1454482" y="6102444"/>
              <a:ext cx="2213936" cy="371121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01024" y="5779250"/>
              <a:ext cx="1167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Problem 2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731706" y="4033693"/>
            <a:ext cx="2720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checking only every 4 integers</a:t>
            </a:r>
            <a:endParaRPr lang="en-US" sz="1600" i="1" dirty="0">
              <a:solidFill>
                <a:srgbClr val="FF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75203" y="4755571"/>
            <a:ext cx="1467449" cy="1331209"/>
            <a:chOff x="175203" y="4755571"/>
            <a:chExt cx="1467449" cy="1331209"/>
          </a:xfrm>
        </p:grpSpPr>
        <p:sp>
          <p:nvSpPr>
            <p:cNvPr id="20" name="Curved Right Arrow 19"/>
            <p:cNvSpPr/>
            <p:nvPr/>
          </p:nvSpPr>
          <p:spPr>
            <a:xfrm>
              <a:off x="1111344" y="4901096"/>
              <a:ext cx="531308" cy="1185684"/>
            </a:xfrm>
            <a:prstGeom prst="curved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5203" y="4755571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Problem 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-14916" y="4041024"/>
            <a:ext cx="1937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race condition:</a:t>
            </a:r>
          </a:p>
          <a:p>
            <a:r>
              <a:rPr lang="en-US" sz="1600" i="1" dirty="0" smtClean="0">
                <a:solidFill>
                  <a:srgbClr val="FF0000"/>
                </a:solidFill>
              </a:rPr>
              <a:t>   change after check 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i="1" dirty="0" smtClean="0">
                <a:solidFill>
                  <a:srgbClr val="FF0000"/>
                </a:solidFill>
              </a:rPr>
              <a:t>  before use</a:t>
            </a:r>
            <a:endParaRPr lang="en-US" sz="1600" i="1" dirty="0">
              <a:solidFill>
                <a:srgbClr val="FF0000"/>
              </a:solidFill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6022371" y="298707"/>
            <a:ext cx="3211423" cy="1898549"/>
            <a:chOff x="6022371" y="298707"/>
            <a:chExt cx="3211423" cy="1898549"/>
          </a:xfrm>
        </p:grpSpPr>
        <p:grpSp>
          <p:nvGrpSpPr>
            <p:cNvPr id="38" name="Group 37"/>
            <p:cNvGrpSpPr/>
            <p:nvPr/>
          </p:nvGrpSpPr>
          <p:grpSpPr>
            <a:xfrm>
              <a:off x="6258648" y="669863"/>
              <a:ext cx="2975146" cy="1527393"/>
              <a:chOff x="6104076" y="4368479"/>
              <a:chExt cx="2975146" cy="1527393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6608959" y="4377966"/>
                <a:ext cx="505390" cy="111620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772139" y="4377966"/>
                <a:ext cx="505390" cy="151790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ight Brace 40"/>
              <p:cNvSpPr/>
              <p:nvPr/>
            </p:nvSpPr>
            <p:spPr>
              <a:xfrm>
                <a:off x="8409172" y="4377966"/>
                <a:ext cx="207339" cy="1517906"/>
              </a:xfrm>
              <a:prstGeom prst="rightBrace">
                <a:avLst>
                  <a:gd name="adj1" fmla="val 8333"/>
                  <a:gd name="adj2" fmla="val 51707"/>
                </a:avLst>
              </a:prstGeom>
              <a:ln w="127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8539804" y="4949940"/>
                <a:ext cx="5394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 smtClean="0"/>
                  <a:t>size</a:t>
                </a:r>
                <a:endParaRPr lang="en-US" sz="1600" i="1" dirty="0"/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>
                <a:off x="6876238" y="5494174"/>
                <a:ext cx="1401291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  <a:prstDash val="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ight Brace 46"/>
              <p:cNvSpPr/>
              <p:nvPr/>
            </p:nvSpPr>
            <p:spPr>
              <a:xfrm rot="10800000">
                <a:off x="6375699" y="4368479"/>
                <a:ext cx="180609" cy="1125458"/>
              </a:xfrm>
              <a:prstGeom prst="rightBrace">
                <a:avLst>
                  <a:gd name="adj1" fmla="val 8333"/>
                  <a:gd name="adj2" fmla="val 51707"/>
                </a:avLst>
              </a:prstGeom>
              <a:ln w="127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 rot="16200000">
                <a:off x="5754840" y="4746650"/>
                <a:ext cx="97547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 err="1" smtClean="0"/>
                  <a:t>sizeof</a:t>
                </a:r>
                <a:r>
                  <a:rPr lang="en-US" sz="1200" i="1" dirty="0" smtClean="0"/>
                  <a:t>(*</a:t>
                </a:r>
                <a:r>
                  <a:rPr lang="en-US" sz="1200" i="1" dirty="0" err="1" smtClean="0"/>
                  <a:t>attr</a:t>
                </a:r>
                <a:r>
                  <a:rPr lang="en-US" sz="1200" i="1" dirty="0" smtClean="0"/>
                  <a:t>)</a:t>
                </a:r>
                <a:endParaRPr lang="en-US" sz="1200" i="1" dirty="0"/>
              </a:p>
            </p:txBody>
          </p:sp>
          <p:sp>
            <p:nvSpPr>
              <p:cNvPr id="49" name="Left Arrow 48"/>
              <p:cNvSpPr/>
              <p:nvPr/>
            </p:nvSpPr>
            <p:spPr>
              <a:xfrm>
                <a:off x="6785525" y="4891262"/>
                <a:ext cx="744426" cy="401697"/>
              </a:xfrm>
              <a:prstGeom prst="leftArrow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copy</a:t>
                </a:r>
                <a:endParaRPr lang="en-US" sz="1400" dirty="0"/>
              </a:p>
            </p:txBody>
          </p:sp>
          <p:sp>
            <p:nvSpPr>
              <p:cNvPr id="51" name="Right Brace 50"/>
              <p:cNvSpPr/>
              <p:nvPr/>
            </p:nvSpPr>
            <p:spPr>
              <a:xfrm rot="10800000">
                <a:off x="7576347" y="4397412"/>
                <a:ext cx="180609" cy="1498459"/>
              </a:xfrm>
              <a:prstGeom prst="rightBrace">
                <a:avLst>
                  <a:gd name="adj1" fmla="val 8333"/>
                  <a:gd name="adj2" fmla="val 51707"/>
                </a:avLst>
              </a:prstGeom>
              <a:ln w="127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608959" y="5494173"/>
                <a:ext cx="505390" cy="40169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OF</a:t>
                </a:r>
                <a:endParaRPr lang="en-US" dirty="0"/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6022371" y="298707"/>
              <a:ext cx="1167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Problem 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6022371" y="2259308"/>
            <a:ext cx="3211423" cy="2118657"/>
            <a:chOff x="6022371" y="2259308"/>
            <a:chExt cx="3211423" cy="2118657"/>
          </a:xfrm>
        </p:grpSpPr>
        <p:sp>
          <p:nvSpPr>
            <p:cNvPr id="66" name="TextBox 65"/>
            <p:cNvSpPr txBox="1"/>
            <p:nvPr/>
          </p:nvSpPr>
          <p:spPr>
            <a:xfrm>
              <a:off x="6022371" y="2259308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Problem 2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6258648" y="2630464"/>
              <a:ext cx="2975146" cy="1747501"/>
              <a:chOff x="6258648" y="2630464"/>
              <a:chExt cx="2975146" cy="1747501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6258648" y="2630464"/>
                <a:ext cx="2975146" cy="1747501"/>
                <a:chOff x="6104076" y="4368479"/>
                <a:chExt cx="2975146" cy="1747501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6608959" y="4377966"/>
                  <a:ext cx="505390" cy="766343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7772139" y="4377965"/>
                  <a:ext cx="505390" cy="1738015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ight Brace 57"/>
                <p:cNvSpPr/>
                <p:nvPr/>
              </p:nvSpPr>
              <p:spPr>
                <a:xfrm>
                  <a:off x="8409172" y="4377966"/>
                  <a:ext cx="207339" cy="1517906"/>
                </a:xfrm>
                <a:prstGeom prst="rightBrace">
                  <a:avLst>
                    <a:gd name="adj1" fmla="val 8333"/>
                    <a:gd name="adj2" fmla="val 51707"/>
                  </a:avLst>
                </a:prstGeom>
                <a:ln w="12700" cmpd="sng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8539804" y="4949940"/>
                  <a:ext cx="53941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i="1" dirty="0" smtClean="0"/>
                    <a:t>size</a:t>
                  </a:r>
                  <a:endParaRPr lang="en-US" sz="1600" i="1" dirty="0"/>
                </a:p>
              </p:txBody>
            </p: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6608959" y="5144309"/>
                  <a:ext cx="1668570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  <a:prstDash val="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Right Brace 60"/>
                <p:cNvSpPr/>
                <p:nvPr/>
              </p:nvSpPr>
              <p:spPr>
                <a:xfrm rot="10800000">
                  <a:off x="6375698" y="4368479"/>
                  <a:ext cx="180609" cy="775830"/>
                </a:xfrm>
                <a:prstGeom prst="rightBrace">
                  <a:avLst>
                    <a:gd name="adj1" fmla="val 8333"/>
                    <a:gd name="adj2" fmla="val 51707"/>
                  </a:avLst>
                </a:prstGeom>
                <a:ln w="12700" cmpd="sng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 rot="16200000">
                  <a:off x="5754840" y="4746650"/>
                  <a:ext cx="97547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i="1" dirty="0" err="1" smtClean="0"/>
                    <a:t>sizeof</a:t>
                  </a:r>
                  <a:r>
                    <a:rPr lang="en-US" sz="1200" i="1" dirty="0" smtClean="0"/>
                    <a:t>(*</a:t>
                  </a:r>
                  <a:r>
                    <a:rPr lang="en-US" sz="1200" i="1" dirty="0" err="1" smtClean="0"/>
                    <a:t>attr</a:t>
                  </a:r>
                  <a:r>
                    <a:rPr lang="en-US" sz="1200" i="1" dirty="0" smtClean="0"/>
                    <a:t>)</a:t>
                  </a:r>
                  <a:endParaRPr lang="en-US" sz="1200" i="1" dirty="0"/>
                </a:p>
              </p:txBody>
            </p:sp>
          </p:grpSp>
          <p:sp>
            <p:nvSpPr>
              <p:cNvPr id="68" name="TextBox 67"/>
              <p:cNvSpPr txBox="1"/>
              <p:nvPr/>
            </p:nvSpPr>
            <p:spPr>
              <a:xfrm>
                <a:off x="7308252" y="3342332"/>
                <a:ext cx="7426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err="1" smtClean="0"/>
                  <a:t>addr</a:t>
                </a:r>
                <a:r>
                  <a:rPr lang="en-US" sz="1400" i="1" dirty="0" smtClean="0">
                    <a:sym typeface="Wingdings"/>
                  </a:rPr>
                  <a:t></a:t>
                </a:r>
                <a:endParaRPr lang="en-US" sz="1400" i="1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7924751" y="3406294"/>
                <a:ext cx="520573" cy="14418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i="1" dirty="0" smtClean="0"/>
                  <a:t>V</a:t>
                </a:r>
                <a:endParaRPr lang="en-US" sz="1100" i="1" dirty="0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7924751" y="3558694"/>
                <a:ext cx="520573" cy="14418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i="1" dirty="0" smtClean="0"/>
                  <a:t>x</a:t>
                </a:r>
                <a:endParaRPr lang="en-US" sz="1100" i="1" dirty="0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7924751" y="3863494"/>
                <a:ext cx="520573" cy="14418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i="1" dirty="0" smtClean="0"/>
                  <a:t>x</a:t>
                </a:r>
                <a:endParaRPr lang="en-US" sz="1100" i="1" dirty="0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7921643" y="4015894"/>
                <a:ext cx="520573" cy="14418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i="1" dirty="0" smtClean="0"/>
                  <a:t>V</a:t>
                </a:r>
                <a:endParaRPr lang="en-US" sz="1100" i="1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7126826" y="3927759"/>
                <a:ext cx="9230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/>
                  <a:t>addr+8</a:t>
                </a:r>
                <a:r>
                  <a:rPr lang="en-US" sz="1400" i="1" dirty="0" smtClean="0">
                    <a:sym typeface="Wingdings"/>
                  </a:rPr>
                  <a:t></a:t>
                </a:r>
                <a:endParaRPr lang="en-US" sz="1400" i="1" dirty="0"/>
              </a:p>
            </p:txBody>
          </p:sp>
          <p:cxnSp>
            <p:nvCxnSpPr>
              <p:cNvPr id="77" name="Straight Connector 76"/>
              <p:cNvCxnSpPr>
                <a:stCxn id="71" idx="2"/>
                <a:endCxn id="73" idx="0"/>
              </p:cNvCxnSpPr>
              <p:nvPr/>
            </p:nvCxnSpPr>
            <p:spPr>
              <a:xfrm>
                <a:off x="8185038" y="3702879"/>
                <a:ext cx="0" cy="160615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1" name="Group 110"/>
          <p:cNvGrpSpPr/>
          <p:nvPr/>
        </p:nvGrpSpPr>
        <p:grpSpPr>
          <a:xfrm>
            <a:off x="5935974" y="4368360"/>
            <a:ext cx="2905908" cy="2253981"/>
            <a:chOff x="5935974" y="4368360"/>
            <a:chExt cx="2905908" cy="2253981"/>
          </a:xfrm>
        </p:grpSpPr>
        <p:sp>
          <p:nvSpPr>
            <p:cNvPr id="79" name="TextBox 78"/>
            <p:cNvSpPr txBox="1"/>
            <p:nvPr/>
          </p:nvSpPr>
          <p:spPr>
            <a:xfrm>
              <a:off x="5935974" y="4368360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Problem 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6322925" y="4806573"/>
              <a:ext cx="2518957" cy="1815768"/>
              <a:chOff x="6322925" y="4806573"/>
              <a:chExt cx="2518957" cy="1815768"/>
            </a:xfrm>
          </p:grpSpPr>
          <p:grpSp>
            <p:nvGrpSpPr>
              <p:cNvPr id="91" name="Group 90"/>
              <p:cNvGrpSpPr/>
              <p:nvPr/>
            </p:nvGrpSpPr>
            <p:grpSpPr>
              <a:xfrm>
                <a:off x="6322925" y="4810087"/>
                <a:ext cx="2448158" cy="1517906"/>
                <a:chOff x="6608959" y="4377966"/>
                <a:chExt cx="2448158" cy="1517906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6608959" y="4377966"/>
                  <a:ext cx="505390" cy="1116208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7710917" y="4377966"/>
                  <a:ext cx="505390" cy="1517906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 smtClean="0"/>
                </a:p>
                <a:p>
                  <a:pPr algn="ctr"/>
                  <a:endParaRPr lang="en-US" sz="1600" dirty="0"/>
                </a:p>
                <a:p>
                  <a:pPr algn="ctr"/>
                  <a:endParaRPr lang="en-US" sz="1600" dirty="0" smtClean="0"/>
                </a:p>
                <a:p>
                  <a:pPr algn="ctr"/>
                  <a:endParaRPr lang="en-US" sz="1600" dirty="0"/>
                </a:p>
                <a:p>
                  <a:pPr algn="ctr"/>
                  <a:r>
                    <a:rPr lang="en-US" sz="1600" dirty="0" smtClean="0"/>
                    <a:t>XYZ</a:t>
                  </a:r>
                  <a:endParaRPr lang="en-US" sz="1600" dirty="0"/>
                </a:p>
              </p:txBody>
            </p:sp>
            <p:sp>
              <p:nvSpPr>
                <p:cNvPr id="99" name="Left Arrow 98"/>
                <p:cNvSpPr/>
                <p:nvPr/>
              </p:nvSpPr>
              <p:spPr>
                <a:xfrm>
                  <a:off x="6824401" y="4891262"/>
                  <a:ext cx="653713" cy="401697"/>
                </a:xfrm>
                <a:prstGeom prst="leftArrow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 smtClean="0"/>
                    <a:t>copy</a:t>
                  </a:r>
                  <a:endParaRPr lang="en-US" sz="1400" dirty="0"/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6608959" y="5429385"/>
                  <a:ext cx="505390" cy="466486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/>
                    <a:t>XYZ</a:t>
                  </a:r>
                  <a:endParaRPr lang="en-US" sz="1600" dirty="0"/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8521781" y="4377966"/>
                  <a:ext cx="505390" cy="1517906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 smtClean="0"/>
                </a:p>
                <a:p>
                  <a:pPr algn="ctr"/>
                  <a:endParaRPr lang="en-US" sz="1600" dirty="0"/>
                </a:p>
                <a:p>
                  <a:pPr algn="ctr"/>
                  <a:endParaRPr lang="en-US" sz="1600" dirty="0" smtClean="0"/>
                </a:p>
                <a:p>
                  <a:pPr algn="ctr"/>
                  <a:endParaRPr lang="en-US" sz="1600" dirty="0"/>
                </a:p>
                <a:p>
                  <a:pPr algn="ctr"/>
                  <a:r>
                    <a:rPr lang="en-US" sz="1600" dirty="0" smtClean="0"/>
                    <a:t>0..0</a:t>
                  </a:r>
                  <a:endParaRPr lang="en-US" sz="1600" dirty="0"/>
                </a:p>
              </p:txBody>
            </p: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6876238" y="5429384"/>
                  <a:ext cx="2180879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  <a:prstDash val="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4" name="TextBox 103"/>
              <p:cNvSpPr txBox="1"/>
              <p:nvPr/>
            </p:nvSpPr>
            <p:spPr>
              <a:xfrm>
                <a:off x="8157993" y="6283787"/>
                <a:ext cx="6838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 smtClean="0"/>
                  <a:t>at [8]</a:t>
                </a:r>
                <a:endParaRPr lang="en-US" sz="1600" i="1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7351427" y="6280691"/>
                <a:ext cx="6838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 smtClean="0"/>
                  <a:t>at [9]</a:t>
                </a:r>
                <a:endParaRPr lang="en-US" sz="1600" i="1" dirty="0"/>
              </a:p>
            </p:txBody>
          </p:sp>
          <p:sp>
            <p:nvSpPr>
              <p:cNvPr id="106" name="Right Brace 105"/>
              <p:cNvSpPr/>
              <p:nvPr/>
            </p:nvSpPr>
            <p:spPr>
              <a:xfrm rot="10800000">
                <a:off x="7224614" y="4806573"/>
                <a:ext cx="180609" cy="1498459"/>
              </a:xfrm>
              <a:prstGeom prst="rightBrace">
                <a:avLst>
                  <a:gd name="adj1" fmla="val 8333"/>
                  <a:gd name="adj2" fmla="val 51707"/>
                </a:avLst>
              </a:prstGeom>
              <a:ln w="127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1424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get out from kernel land and land on user land safely ? (without panic)</a:t>
            </a:r>
          </a:p>
          <a:p>
            <a:pPr lvl="1"/>
            <a:r>
              <a:rPr lang="en-US" dirty="0" smtClean="0"/>
              <a:t>follow how system calls are called and return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879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2516" y="349648"/>
            <a:ext cx="6354897" cy="4239788"/>
            <a:chOff x="1106025" y="725429"/>
            <a:chExt cx="4140200" cy="269061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6025" y="725429"/>
              <a:ext cx="1955800" cy="4445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6025" y="1155442"/>
              <a:ext cx="4140200" cy="2260600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6496" y="323730"/>
            <a:ext cx="3221170" cy="53149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1050078"/>
            <a:ext cx="2675136" cy="90657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8036" y="2061131"/>
            <a:ext cx="2098676" cy="75074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516" y="4723188"/>
            <a:ext cx="3917964" cy="160029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326144" y="4723188"/>
            <a:ext cx="4513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save segment addresses for safe return to user land</a:t>
            </a:r>
            <a:endParaRPr lang="en-US" sz="1600" i="1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>
            <a:endCxn id="9" idx="1"/>
          </p:cNvCxnSpPr>
          <p:nvPr/>
        </p:nvCxnSpPr>
        <p:spPr>
          <a:xfrm flipV="1">
            <a:off x="2760208" y="4892465"/>
            <a:ext cx="1565936" cy="316635"/>
          </a:xfrm>
          <a:prstGeom prst="line">
            <a:avLst/>
          </a:prstGeom>
          <a:ln w="12700" cmpd="sng"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7413" y="3083994"/>
            <a:ext cx="2229883" cy="100258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5347" y="5061742"/>
            <a:ext cx="2884132" cy="132735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57024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49" y="1355150"/>
            <a:ext cx="6627829" cy="259702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09047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1050681" y="277813"/>
            <a:ext cx="7636119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dirty="0" err="1" smtClean="0">
                <a:latin typeface="Arial" charset="0"/>
                <a:ea typeface="ＭＳ Ｐゴシック" charset="0"/>
                <a:cs typeface="ＭＳ Ｐゴシック" charset="0"/>
              </a:rPr>
              <a:t>OpenSolaris</a:t>
            </a:r>
            <a:r>
              <a:rPr lang="en-US" altLang="ko-KR" dirty="0" smtClean="0">
                <a:latin typeface="Arial" charset="0"/>
                <a:ea typeface="ＭＳ Ｐゴシック" charset="0"/>
                <a:cs typeface="ＭＳ Ｐゴシック" charset="0"/>
              </a:rPr>
              <a:t> Slab </a:t>
            </a:r>
            <a:r>
              <a:rPr lang="en-US" altLang="ko-KR" dirty="0">
                <a:latin typeface="Arial" charset="0"/>
                <a:ea typeface="ＭＳ Ｐゴシック" charset="0"/>
                <a:cs typeface="ＭＳ Ｐゴシック" charset="0"/>
              </a:rPr>
              <a:t>Allocation</a:t>
            </a:r>
          </a:p>
        </p:txBody>
      </p:sp>
      <p:pic>
        <p:nvPicPr>
          <p:cNvPr id="39938" name="Picture 4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258889"/>
            <a:ext cx="6901962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560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OpenSolaris</a:t>
            </a:r>
            <a:r>
              <a:rPr lang="en-US" dirty="0" smtClean="0"/>
              <a:t> Slab Allocator</a:t>
            </a:r>
            <a:endParaRPr lang="en-US" dirty="0"/>
          </a:p>
        </p:txBody>
      </p:sp>
      <p:pic>
        <p:nvPicPr>
          <p:cNvPr id="4" name="Picture 3" descr="Screen Shot 2016-11-24 at 1.55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8" y="1311729"/>
            <a:ext cx="3761618" cy="1976351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612" y="5603843"/>
            <a:ext cx="6028608" cy="1231067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37" y="3325466"/>
            <a:ext cx="6006455" cy="2256971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7278" r="4154"/>
          <a:stretch/>
        </p:blipFill>
        <p:spPr>
          <a:xfrm>
            <a:off x="6304917" y="3325466"/>
            <a:ext cx="2745619" cy="773489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510540" y="2986500"/>
            <a:ext cx="2453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allocate an object (LIFO)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919294" y="4332295"/>
            <a:ext cx="1016000" cy="0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31389" y="3746885"/>
            <a:ext cx="1016000" cy="0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46546" y="6128653"/>
            <a:ext cx="798286" cy="0"/>
          </a:xfrm>
          <a:prstGeom prst="line">
            <a:avLst/>
          </a:pr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260273" y="1417638"/>
            <a:ext cx="3967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slab cache for cred structure </a:t>
            </a:r>
            <a:r>
              <a:rPr lang="en-US" dirty="0" err="1" smtClean="0"/>
              <a:t>cred_t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kstat</a:t>
            </a:r>
            <a:r>
              <a:rPr lang="en-US" dirty="0"/>
              <a:t> </a:t>
            </a:r>
            <a:r>
              <a:rPr lang="mr-IN" dirty="0" smtClean="0"/>
              <a:t>–</a:t>
            </a:r>
            <a:r>
              <a:rPr lang="en-US" dirty="0" smtClean="0"/>
              <a:t>n </a:t>
            </a:r>
            <a:r>
              <a:rPr lang="en-US" dirty="0" err="1" smtClean="0"/>
              <a:t>cred_cache</a:t>
            </a:r>
            <a:r>
              <a:rPr lang="en-US" dirty="0" smtClean="0"/>
              <a:t> shows the status</a:t>
            </a:r>
            <a:endParaRPr lang="en-US" dirty="0"/>
          </a:p>
        </p:txBody>
      </p:sp>
      <p:cxnSp>
        <p:nvCxnSpPr>
          <p:cNvPr id="10" name="Elbow Connector 9"/>
          <p:cNvCxnSpPr/>
          <p:nvPr/>
        </p:nvCxnSpPr>
        <p:spPr>
          <a:xfrm rot="16200000" flipV="1">
            <a:off x="1770502" y="2582093"/>
            <a:ext cx="1313584" cy="1016000"/>
          </a:xfrm>
          <a:prstGeom prst="bentConnector3">
            <a:avLst>
              <a:gd name="adj1" fmla="val 99220"/>
            </a:avLst>
          </a:prstGeom>
          <a:ln w="12700" cmpd="sng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endCxn id="6" idx="1"/>
          </p:cNvCxnSpPr>
          <p:nvPr/>
        </p:nvCxnSpPr>
        <p:spPr>
          <a:xfrm rot="16200000" flipH="1">
            <a:off x="1243492" y="5109257"/>
            <a:ext cx="1887082" cy="333157"/>
          </a:xfrm>
          <a:prstGeom prst="bentConnector2">
            <a:avLst/>
          </a:prstGeom>
          <a:ln w="12700" cmpd="sng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944832" y="6003636"/>
            <a:ext cx="2910532" cy="11546"/>
          </a:xfrm>
          <a:prstGeom prst="straightConnector1">
            <a:avLst/>
          </a:prstGeom>
          <a:ln w="12700" cmpd="sng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663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Slab allocation Behavior (LIFO)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65942" y="2290940"/>
            <a:ext cx="1096819" cy="3937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31133" y="1736751"/>
            <a:ext cx="1846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Slab Initialization</a:t>
            </a:r>
            <a:endParaRPr lang="en-US" i="1" dirty="0"/>
          </a:p>
        </p:txBody>
      </p:sp>
      <p:sp>
        <p:nvSpPr>
          <p:cNvPr id="6" name="Rectangle 5"/>
          <p:cNvSpPr/>
          <p:nvPr/>
        </p:nvSpPr>
        <p:spPr>
          <a:xfrm>
            <a:off x="2165942" y="2290941"/>
            <a:ext cx="1096819" cy="2493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Color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2165942" y="5978558"/>
            <a:ext cx="1096819" cy="2493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kmem_slab</a:t>
            </a:r>
            <a:endParaRPr lang="en-US" sz="1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488287"/>
              </p:ext>
            </p:extLst>
          </p:nvPr>
        </p:nvGraphicFramePr>
        <p:xfrm>
          <a:off x="2165942" y="2586501"/>
          <a:ext cx="1096819" cy="3382824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096819"/>
              </a:tblGrid>
              <a:tr h="4228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28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28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28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28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28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28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28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Elbow Connector 9"/>
          <p:cNvCxnSpPr>
            <a:stCxn id="7" idx="3"/>
          </p:cNvCxnSpPr>
          <p:nvPr/>
        </p:nvCxnSpPr>
        <p:spPr>
          <a:xfrm flipV="1">
            <a:off x="3262761" y="5755734"/>
            <a:ext cx="12700" cy="347515"/>
          </a:xfrm>
          <a:prstGeom prst="bentConnector3">
            <a:avLst>
              <a:gd name="adj1" fmla="val 370909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10800000" flipH="1">
            <a:off x="2165941" y="5363186"/>
            <a:ext cx="1155" cy="392548"/>
          </a:xfrm>
          <a:prstGeom prst="bentConnector3">
            <a:avLst>
              <a:gd name="adj1" fmla="val -3878467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 flipV="1">
            <a:off x="3265076" y="4996079"/>
            <a:ext cx="12700" cy="347515"/>
          </a:xfrm>
          <a:prstGeom prst="bentConnector3">
            <a:avLst>
              <a:gd name="adj1" fmla="val 370909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 flipV="1">
            <a:off x="3267391" y="4109429"/>
            <a:ext cx="12700" cy="347515"/>
          </a:xfrm>
          <a:prstGeom prst="bentConnector3">
            <a:avLst>
              <a:gd name="adj1" fmla="val 370909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 flipV="1">
            <a:off x="3269706" y="3268959"/>
            <a:ext cx="12700" cy="347515"/>
          </a:xfrm>
          <a:prstGeom prst="bentConnector3">
            <a:avLst>
              <a:gd name="adj1" fmla="val 370909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rot="10800000" flipH="1">
            <a:off x="2168256" y="4534261"/>
            <a:ext cx="1155" cy="392548"/>
          </a:xfrm>
          <a:prstGeom prst="bentConnector3">
            <a:avLst>
              <a:gd name="adj1" fmla="val -3878467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 rot="10800000" flipH="1">
            <a:off x="2170571" y="3670701"/>
            <a:ext cx="1155" cy="392548"/>
          </a:xfrm>
          <a:prstGeom prst="bentConnector3">
            <a:avLst>
              <a:gd name="adj1" fmla="val -3878467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rot="10800000" flipH="1">
            <a:off x="2172886" y="2807141"/>
            <a:ext cx="1155" cy="392548"/>
          </a:xfrm>
          <a:prstGeom prst="bentConnector3">
            <a:avLst>
              <a:gd name="adj1" fmla="val -3878467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275461" y="2807141"/>
            <a:ext cx="357389" cy="0"/>
          </a:xfrm>
          <a:prstGeom prst="line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3609760" y="2695031"/>
            <a:ext cx="241820" cy="23090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251221" y="6054765"/>
            <a:ext cx="8615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slab_head</a:t>
            </a:r>
            <a:endParaRPr lang="en-US" sz="1200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1430356" y="5711870"/>
            <a:ext cx="7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bc_next</a:t>
            </a:r>
            <a:endParaRPr lang="en-US" sz="1200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3245456" y="5311323"/>
            <a:ext cx="7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bc_next</a:t>
            </a:r>
            <a:endParaRPr lang="en-US" sz="1200" i="1" dirty="0"/>
          </a:p>
        </p:txBody>
      </p:sp>
      <p:sp>
        <p:nvSpPr>
          <p:cNvPr id="61" name="Rectangle 60"/>
          <p:cNvSpPr/>
          <p:nvPr/>
        </p:nvSpPr>
        <p:spPr>
          <a:xfrm>
            <a:off x="5387124" y="2290940"/>
            <a:ext cx="1096819" cy="3937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156220" y="1736751"/>
            <a:ext cx="1626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Slab Allocation</a:t>
            </a:r>
            <a:endParaRPr lang="en-US" i="1" dirty="0"/>
          </a:p>
        </p:txBody>
      </p:sp>
      <p:sp>
        <p:nvSpPr>
          <p:cNvPr id="63" name="Rectangle 62"/>
          <p:cNvSpPr/>
          <p:nvPr/>
        </p:nvSpPr>
        <p:spPr>
          <a:xfrm>
            <a:off x="5387124" y="2290941"/>
            <a:ext cx="1096819" cy="2493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Color</a:t>
            </a:r>
            <a:endParaRPr lang="en-US" sz="1400" dirty="0"/>
          </a:p>
        </p:txBody>
      </p:sp>
      <p:sp>
        <p:nvSpPr>
          <p:cNvPr id="64" name="Rectangle 63"/>
          <p:cNvSpPr/>
          <p:nvPr/>
        </p:nvSpPr>
        <p:spPr>
          <a:xfrm>
            <a:off x="5387124" y="5978558"/>
            <a:ext cx="1096819" cy="2493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kmem_slab</a:t>
            </a:r>
            <a:endParaRPr lang="en-US" sz="1400" dirty="0"/>
          </a:p>
        </p:txBody>
      </p:sp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58356"/>
              </p:ext>
            </p:extLst>
          </p:nvPr>
        </p:nvGraphicFramePr>
        <p:xfrm>
          <a:off x="5387124" y="2586501"/>
          <a:ext cx="1096819" cy="2959971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096819"/>
              </a:tblGrid>
              <a:tr h="4228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28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28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28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28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28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28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6" name="Elbow Connector 65"/>
          <p:cNvCxnSpPr>
            <a:stCxn id="64" idx="3"/>
            <a:endCxn id="78" idx="3"/>
          </p:cNvCxnSpPr>
          <p:nvPr/>
        </p:nvCxnSpPr>
        <p:spPr>
          <a:xfrm flipV="1">
            <a:off x="6483943" y="5449823"/>
            <a:ext cx="693897" cy="653426"/>
          </a:xfrm>
          <a:prstGeom prst="bentConnector3">
            <a:avLst>
              <a:gd name="adj1" fmla="val 13294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/>
          <p:nvPr/>
        </p:nvCxnSpPr>
        <p:spPr>
          <a:xfrm flipV="1">
            <a:off x="6486258" y="4996079"/>
            <a:ext cx="12700" cy="347515"/>
          </a:xfrm>
          <a:prstGeom prst="bentConnector3">
            <a:avLst>
              <a:gd name="adj1" fmla="val 370909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/>
          <p:nvPr/>
        </p:nvCxnSpPr>
        <p:spPr>
          <a:xfrm flipV="1">
            <a:off x="6488573" y="4109429"/>
            <a:ext cx="12700" cy="347515"/>
          </a:xfrm>
          <a:prstGeom prst="bentConnector3">
            <a:avLst>
              <a:gd name="adj1" fmla="val 370909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/>
          <p:nvPr/>
        </p:nvCxnSpPr>
        <p:spPr>
          <a:xfrm flipV="1">
            <a:off x="6490888" y="3268959"/>
            <a:ext cx="12700" cy="347515"/>
          </a:xfrm>
          <a:prstGeom prst="bentConnector3">
            <a:avLst>
              <a:gd name="adj1" fmla="val 370909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/>
          <p:nvPr/>
        </p:nvCxnSpPr>
        <p:spPr>
          <a:xfrm rot="10800000" flipH="1">
            <a:off x="5389438" y="4534261"/>
            <a:ext cx="1155" cy="392548"/>
          </a:xfrm>
          <a:prstGeom prst="bentConnector3">
            <a:avLst>
              <a:gd name="adj1" fmla="val -3878467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/>
          <p:nvPr/>
        </p:nvCxnSpPr>
        <p:spPr>
          <a:xfrm rot="10800000" flipH="1">
            <a:off x="5391753" y="3670701"/>
            <a:ext cx="1155" cy="392548"/>
          </a:xfrm>
          <a:prstGeom prst="bentConnector3">
            <a:avLst>
              <a:gd name="adj1" fmla="val -3878467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/>
          <p:nvPr/>
        </p:nvCxnSpPr>
        <p:spPr>
          <a:xfrm rot="10800000" flipH="1">
            <a:off x="5394068" y="2807141"/>
            <a:ext cx="1155" cy="392548"/>
          </a:xfrm>
          <a:prstGeom prst="bentConnector3">
            <a:avLst>
              <a:gd name="adj1" fmla="val -3878467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496643" y="2807141"/>
            <a:ext cx="357389" cy="0"/>
          </a:xfrm>
          <a:prstGeom prst="line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6830942" y="2695031"/>
            <a:ext cx="241820" cy="23090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6472403" y="6054765"/>
            <a:ext cx="8615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slab_head</a:t>
            </a:r>
            <a:endParaRPr lang="en-US" sz="1200" i="1" dirty="0"/>
          </a:p>
        </p:txBody>
      </p:sp>
      <p:sp>
        <p:nvSpPr>
          <p:cNvPr id="78" name="TextBox 77"/>
          <p:cNvSpPr txBox="1"/>
          <p:nvPr/>
        </p:nvSpPr>
        <p:spPr>
          <a:xfrm>
            <a:off x="6466638" y="5311323"/>
            <a:ext cx="7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bc_next</a:t>
            </a:r>
            <a:endParaRPr lang="en-US" sz="1200" i="1" dirty="0"/>
          </a:p>
        </p:txBody>
      </p:sp>
      <p:cxnSp>
        <p:nvCxnSpPr>
          <p:cNvPr id="82" name="Straight Arrow Connector 81"/>
          <p:cNvCxnSpPr/>
          <p:nvPr/>
        </p:nvCxnSpPr>
        <p:spPr>
          <a:xfrm flipH="1">
            <a:off x="4913761" y="5755734"/>
            <a:ext cx="47336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871915" y="5734960"/>
            <a:ext cx="51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alloc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004219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Magazines and per-CPU cache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Solaris implements 3-layered slab management</a:t>
            </a:r>
          </a:p>
          <a:p>
            <a:r>
              <a:rPr lang="en-US" dirty="0" smtClean="0"/>
              <a:t>Magazine (of certain type)</a:t>
            </a:r>
          </a:p>
          <a:p>
            <a:pPr lvl="1"/>
            <a:r>
              <a:rPr lang="en-US" dirty="0" smtClean="0"/>
              <a:t>a bucket for fixed number of objects (pointers)</a:t>
            </a:r>
          </a:p>
          <a:p>
            <a:pPr lvl="1"/>
            <a:r>
              <a:rPr lang="en-US" dirty="0" smtClean="0"/>
              <a:t>push an object (free) or pop an object (</a:t>
            </a:r>
            <a:r>
              <a:rPr lang="en-US" dirty="0" err="1" smtClean="0"/>
              <a:t>alloc</a:t>
            </a:r>
            <a:r>
              <a:rPr lang="en-US" dirty="0" smtClean="0"/>
              <a:t>) </a:t>
            </a:r>
          </a:p>
          <a:p>
            <a:r>
              <a:rPr lang="en-US" dirty="0" smtClean="0"/>
              <a:t>CPU-layer</a:t>
            </a:r>
          </a:p>
          <a:p>
            <a:pPr lvl="1"/>
            <a:r>
              <a:rPr lang="en-US" dirty="0" smtClean="0"/>
              <a:t>For each cache, keep two (or three) magazines</a:t>
            </a:r>
          </a:p>
          <a:p>
            <a:pPr lvl="1"/>
            <a:r>
              <a:rPr lang="en-US" dirty="0" err="1" smtClean="0"/>
              <a:t>alloc</a:t>
            </a:r>
            <a:r>
              <a:rPr lang="en-US" dirty="0" smtClean="0"/>
              <a:t> or free on </a:t>
            </a:r>
            <a:r>
              <a:rPr lang="en-US" i="1" dirty="0" smtClean="0"/>
              <a:t>loaded</a:t>
            </a:r>
            <a:r>
              <a:rPr lang="en-US" dirty="0" smtClean="0"/>
              <a:t> magazine</a:t>
            </a:r>
          </a:p>
          <a:p>
            <a:pPr lvl="1"/>
            <a:r>
              <a:rPr lang="en-US" dirty="0" smtClean="0"/>
              <a:t>prepare </a:t>
            </a:r>
            <a:r>
              <a:rPr lang="en-US" i="1" dirty="0" smtClean="0"/>
              <a:t>previous</a:t>
            </a:r>
            <a:r>
              <a:rPr lang="en-US" dirty="0" smtClean="0"/>
              <a:t> magazine so that </a:t>
            </a:r>
            <a:r>
              <a:rPr lang="en-US" dirty="0" err="1" smtClean="0"/>
              <a:t>alloc</a:t>
            </a:r>
            <a:r>
              <a:rPr lang="en-US" dirty="0" smtClean="0"/>
              <a:t>/free can be done quickly</a:t>
            </a:r>
          </a:p>
          <a:p>
            <a:r>
              <a:rPr lang="en-US" dirty="0" smtClean="0"/>
              <a:t>Depot-layer</a:t>
            </a:r>
          </a:p>
          <a:p>
            <a:pPr lvl="1"/>
            <a:r>
              <a:rPr lang="en-US" dirty="0" smtClean="0"/>
              <a:t>keep full-magazines and empty-magazines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701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Magazines and CPU-Depot-Slab Layer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2" y="1532350"/>
            <a:ext cx="4170878" cy="4261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490" y="1532350"/>
            <a:ext cx="4836355" cy="28824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30762" y="1898955"/>
            <a:ext cx="150920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0" rIns="0" rtlCol="0">
            <a:spAutoFit/>
          </a:bodyPr>
          <a:lstStyle/>
          <a:p>
            <a:r>
              <a:rPr lang="en-US" sz="900" dirty="0" smtClean="0"/>
              <a:t>NO</a:t>
            </a:r>
            <a:endParaRPr lang="en-US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7844971" y="1898955"/>
            <a:ext cx="150920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0" rIns="0" rtlCol="0">
            <a:spAutoFit/>
          </a:bodyPr>
          <a:lstStyle/>
          <a:p>
            <a:r>
              <a:rPr lang="en-US" sz="900" dirty="0" smtClean="0"/>
              <a:t>NO</a:t>
            </a:r>
            <a:endParaRPr lang="en-US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7356336" y="2244875"/>
            <a:ext cx="153888" cy="1692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0" rIns="0" bIns="0" rtlCol="0">
            <a:spAutoFit/>
          </a:bodyPr>
          <a:lstStyle/>
          <a:p>
            <a:r>
              <a:rPr lang="en-US" sz="800" dirty="0" smtClean="0"/>
              <a:t>YES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4944546" y="2244875"/>
            <a:ext cx="153888" cy="1692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0" rIns="0" bIns="0" rtlCol="0">
            <a:spAutoFit/>
          </a:bodyPr>
          <a:lstStyle/>
          <a:p>
            <a:r>
              <a:rPr lang="en-US" sz="800" dirty="0" smtClean="0"/>
              <a:t>YES</a:t>
            </a:r>
            <a:endParaRPr lang="en-US" sz="800" dirty="0"/>
          </a:p>
        </p:txBody>
      </p:sp>
      <p:sp>
        <p:nvSpPr>
          <p:cNvPr id="3" name="TextBox 2"/>
          <p:cNvSpPr txBox="1"/>
          <p:nvPr/>
        </p:nvSpPr>
        <p:spPr>
          <a:xfrm>
            <a:off x="1570166" y="5934380"/>
            <a:ext cx="1658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Per cache layer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08459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7"/>
            <a:ext cx="3691328" cy="3038907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7" name="Right Brace 6"/>
          <p:cNvSpPr/>
          <p:nvPr/>
        </p:nvSpPr>
        <p:spPr>
          <a:xfrm>
            <a:off x="4148528" y="2955636"/>
            <a:ext cx="331108" cy="136236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21924" y="3382830"/>
            <a:ext cx="1415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General-Purpose</a:t>
            </a:r>
          </a:p>
          <a:p>
            <a:r>
              <a:rPr lang="en-US" sz="1400" dirty="0" smtClean="0"/>
              <a:t>Caches</a:t>
            </a:r>
            <a:endParaRPr lang="en-US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4567696" y="3906050"/>
            <a:ext cx="4483940" cy="25940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for </a:t>
            </a:r>
            <a:r>
              <a:rPr lang="en-US" dirty="0" err="1" smtClean="0"/>
              <a:t>kmem_alloc</a:t>
            </a:r>
            <a:r>
              <a:rPr lang="en-US" dirty="0" smtClean="0"/>
              <a:t>()/</a:t>
            </a:r>
            <a:r>
              <a:rPr lang="en-US" dirty="0" err="1" smtClean="0"/>
              <a:t>kmem_free</a:t>
            </a:r>
            <a:r>
              <a:rPr lang="en-US" dirty="0" smtClean="0"/>
              <a:t>()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scratch buffer (copy of user-land)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infrequently used structures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kmem_alloc</a:t>
            </a:r>
            <a:r>
              <a:rPr lang="en-US" dirty="0" smtClean="0"/>
              <a:t>( size ) does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find the closest fitting size cache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allocate the cache (</a:t>
            </a:r>
            <a:r>
              <a:rPr lang="en-US" dirty="0" err="1" smtClean="0"/>
              <a:t>kmem_cache_alloc</a:t>
            </a:r>
            <a:r>
              <a:rPr lang="en-US" dirty="0" smtClean="0"/>
              <a:t>())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Major target for heap overflow exploit</a:t>
            </a:r>
          </a:p>
        </p:txBody>
      </p:sp>
    </p:spTree>
    <p:extLst>
      <p:ext uri="{BB962C8B-B14F-4D97-AF65-F5344CB8AC3E}">
        <p14:creationId xmlns:p14="http://schemas.microsoft.com/office/powerpoint/2010/main" val="2967261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Vulnerable Dummy Driver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488" y="1417637"/>
            <a:ext cx="4620595" cy="2651161"/>
          </a:xfrm>
          <a:prstGeom prst="rect">
            <a:avLst/>
          </a:prstGeom>
          <a:ln>
            <a:solidFill>
              <a:srgbClr val="0000FF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311253" y="4263166"/>
            <a:ext cx="5465460" cy="1982569"/>
            <a:chOff x="3043983" y="4068798"/>
            <a:chExt cx="3886200" cy="14097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3983" y="4068798"/>
              <a:ext cx="3886200" cy="9398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3983" y="5008598"/>
              <a:ext cx="3340100" cy="4699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5740712" y="5066562"/>
            <a:ext cx="143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copy request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8362" y="5746823"/>
            <a:ext cx="32148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copy user data (</a:t>
            </a:r>
            <a:r>
              <a:rPr lang="en-US" i="1" dirty="0" err="1" smtClean="0">
                <a:solidFill>
                  <a:srgbClr val="FF0000"/>
                </a:solidFill>
              </a:rPr>
              <a:t>req.addr</a:t>
            </a:r>
            <a:r>
              <a:rPr lang="en-US" i="1" dirty="0" smtClean="0">
                <a:solidFill>
                  <a:srgbClr val="FF0000"/>
                </a:solidFill>
              </a:rPr>
              <a:t>) to </a:t>
            </a:r>
            <a:r>
              <a:rPr lang="en-US" i="1" dirty="0" err="1" smtClean="0">
                <a:solidFill>
                  <a:srgbClr val="FF0000"/>
                </a:solidFill>
              </a:rPr>
              <a:t>buf</a:t>
            </a:r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i="1" dirty="0" smtClean="0">
                <a:solidFill>
                  <a:srgbClr val="FF0000"/>
                </a:solidFill>
              </a:rPr>
              <a:t>as much as </a:t>
            </a:r>
            <a:r>
              <a:rPr lang="en-US" i="1" dirty="0" err="1" smtClean="0">
                <a:solidFill>
                  <a:srgbClr val="FF0000"/>
                </a:solidFill>
              </a:rPr>
              <a:t>req.size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(not 64B)</a:t>
            </a:r>
          </a:p>
          <a:p>
            <a:r>
              <a:rPr lang="en-US" i="1" dirty="0" smtClean="0">
                <a:solidFill>
                  <a:srgbClr val="FF0000"/>
                </a:solidFill>
                <a:sym typeface="Wingdings"/>
              </a:rPr>
              <a:t>what if </a:t>
            </a:r>
            <a:r>
              <a:rPr lang="en-US" i="1" dirty="0" err="1" smtClean="0">
                <a:solidFill>
                  <a:srgbClr val="FF0000"/>
                </a:solidFill>
                <a:sym typeface="Wingdings"/>
              </a:rPr>
              <a:t>req.size</a:t>
            </a:r>
            <a:r>
              <a:rPr lang="en-US" i="1" dirty="0" smtClean="0">
                <a:solidFill>
                  <a:srgbClr val="FF0000"/>
                </a:solidFill>
                <a:sym typeface="Wingdings"/>
              </a:rPr>
              <a:t> &gt; 64B?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0655" y="5283750"/>
            <a:ext cx="4747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allocate 64KB memory in general-purpose cache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54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3446</TotalTime>
  <Words>1059</Words>
  <Application>Microsoft Macintosh PowerPoint</Application>
  <PresentationFormat>On-screen Show (4:3)</PresentationFormat>
  <Paragraphs>246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The Unix Family (cont’d)</vt:lpstr>
      <vt:lpstr>Kernel Heap Exploitation</vt:lpstr>
      <vt:lpstr>OpenSolaris Slab Allocation</vt:lpstr>
      <vt:lpstr>OpenSolaris Slab Allocator</vt:lpstr>
      <vt:lpstr>Slab allocation Behavior (LIFO)</vt:lpstr>
      <vt:lpstr>Magazines and per-CPU cache</vt:lpstr>
      <vt:lpstr>Magazines and CPU-Depot-Slab Layer</vt:lpstr>
      <vt:lpstr>Caches</vt:lpstr>
      <vt:lpstr>Vulnerable Dummy Driver</vt:lpstr>
      <vt:lpstr>Exploit Dummy Driver</vt:lpstr>
      <vt:lpstr>Precheck</vt:lpstr>
      <vt:lpstr>Exploitation version 0.9</vt:lpstr>
      <vt:lpstr>PowerPoint Presentation</vt:lpstr>
      <vt:lpstr>PowerPoint Presentation</vt:lpstr>
      <vt:lpstr>Exploit Strategy</vt:lpstr>
      <vt:lpstr>Choosing Exploitation Vector</vt:lpstr>
      <vt:lpstr>PowerPoint Presentation</vt:lpstr>
      <vt:lpstr>PowerPoint Presentation</vt:lpstr>
      <vt:lpstr>Updated Exploitation</vt:lpstr>
      <vt:lpstr>Putting all together</vt:lpstr>
      <vt:lpstr>Linux: Kernel Stack Overflow</vt:lpstr>
      <vt:lpstr>PowerPoint Presentation</vt:lpstr>
      <vt:lpstr>PowerPoint Presentation</vt:lpstr>
      <vt:lpstr>PowerPoint Presentation</vt:lpstr>
      <vt:lpstr>Now what?</vt:lpstr>
      <vt:lpstr>PowerPoint Presentation</vt:lpstr>
      <vt:lpstr>PowerPoint Presentation</vt:lpstr>
    </vt:vector>
  </TitlesOfParts>
  <Company>Myongji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Unix Family</dc:title>
  <dc:creator>Minho Shin</dc:creator>
  <cp:lastModifiedBy>Minho Shin</cp:lastModifiedBy>
  <cp:revision>161</cp:revision>
  <dcterms:created xsi:type="dcterms:W3CDTF">2016-11-17T05:23:42Z</dcterms:created>
  <dcterms:modified xsi:type="dcterms:W3CDTF">2016-12-08T09:54:11Z</dcterms:modified>
</cp:coreProperties>
</file>