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2" r:id="rId1"/>
  </p:sldMasterIdLst>
  <p:notesMasterIdLst>
    <p:notesMasterId r:id="rId14"/>
  </p:notesMasterIdLst>
  <p:handoutMasterIdLst>
    <p:handoutMasterId r:id="rId15"/>
  </p:handoutMasterIdLst>
  <p:sldIdLst>
    <p:sldId id="401" r:id="rId2"/>
    <p:sldId id="417" r:id="rId3"/>
    <p:sldId id="423" r:id="rId4"/>
    <p:sldId id="425" r:id="rId5"/>
    <p:sldId id="421" r:id="rId6"/>
    <p:sldId id="424" r:id="rId7"/>
    <p:sldId id="426" r:id="rId8"/>
    <p:sldId id="427" r:id="rId9"/>
    <p:sldId id="430" r:id="rId10"/>
    <p:sldId id="428" r:id="rId11"/>
    <p:sldId id="429" r:id="rId12"/>
    <p:sldId id="431" r:id="rId13"/>
  </p:sldIdLst>
  <p:sldSz cx="9906000" cy="6858000" type="A4"/>
  <p:notesSz cx="6881813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1pPr>
    <a:lvl2pPr marL="478451" indent="-143186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2pPr>
    <a:lvl3pPr marL="956902" indent="-286372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3pPr>
    <a:lvl4pPr marL="1436516" indent="-430722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4pPr>
    <a:lvl5pPr marL="1914967" indent="-57390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5pPr>
    <a:lvl6pPr marL="1676324" algn="l" defTabSz="670530" rtl="0" eaLnBrk="1" latinLnBrk="1" hangingPunct="1"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6pPr>
    <a:lvl7pPr marL="2011589" algn="l" defTabSz="670530" rtl="0" eaLnBrk="1" latinLnBrk="1" hangingPunct="1"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7pPr>
    <a:lvl8pPr marL="2346853" algn="l" defTabSz="670530" rtl="0" eaLnBrk="1" latinLnBrk="1" hangingPunct="1"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8pPr>
    <a:lvl9pPr marL="2682118" algn="l" defTabSz="670530" rtl="0" eaLnBrk="1" latinLnBrk="1" hangingPunct="1"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0000"/>
    <a:srgbClr val="0000FF"/>
    <a:srgbClr val="6194FB"/>
    <a:srgbClr val="CC66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6" autoAdjust="0"/>
    <p:restoredTop sz="94676" autoAdjust="0"/>
  </p:normalViewPr>
  <p:slideViewPr>
    <p:cSldViewPr snapToGrid="0">
      <p:cViewPr varScale="1">
        <p:scale>
          <a:sx n="83" d="100"/>
          <a:sy n="83" d="100"/>
        </p:scale>
        <p:origin x="-952" y="-112"/>
      </p:cViewPr>
      <p:guideLst>
        <p:guide orient="horz" pos="1152"/>
        <p:guide pos="1416"/>
      </p:guideLst>
    </p:cSldViewPr>
  </p:slideViewPr>
  <p:outlineViewPr>
    <p:cViewPr>
      <p:scale>
        <a:sx n="33" d="100"/>
        <a:sy n="33" d="100"/>
      </p:scale>
      <p:origin x="0" y="116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4" d="100"/>
          <a:sy n="64" d="100"/>
        </p:scale>
        <p:origin x="-1914" y="-84"/>
      </p:cViewPr>
      <p:guideLst>
        <p:guide orient="horz" pos="2928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9878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0892" tIns="45445" rIns="90892" bIns="45445" numCol="1" anchor="ctr" anchorCtr="0" compatLnSpc="1">
            <a:prstTxWarp prst="textNoShape">
              <a:avLst/>
            </a:prstTxWarp>
          </a:bodyPr>
          <a:lstStyle>
            <a:lvl1pPr defTabSz="908050">
              <a:defRPr sz="1200">
                <a:latin typeface="Helvetica" charset="0"/>
              </a:defRPr>
            </a:lvl1pPr>
          </a:lstStyle>
          <a:p>
            <a:endParaRPr lang="ko-KR" altLang="ko-KR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0488" y="0"/>
            <a:ext cx="3000375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0892" tIns="45445" rIns="90892" bIns="45445" numCol="1" anchor="ctr" anchorCtr="0" compatLnSpc="1">
            <a:prstTxWarp prst="textNoShape">
              <a:avLst/>
            </a:prstTxWarp>
          </a:bodyPr>
          <a:lstStyle>
            <a:lvl1pPr algn="r" defTabSz="908050">
              <a:defRPr sz="1200">
                <a:latin typeface="Helvetica" charset="0"/>
              </a:defRPr>
            </a:lvl1pPr>
          </a:lstStyle>
          <a:p>
            <a:endParaRPr lang="ko-KR" altLang="ko-KR"/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53488"/>
            <a:ext cx="2998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0892" tIns="45445" rIns="90892" bIns="45445" numCol="1" anchor="b" anchorCtr="0" compatLnSpc="1">
            <a:prstTxWarp prst="textNoShape">
              <a:avLst/>
            </a:prstTxWarp>
          </a:bodyPr>
          <a:lstStyle>
            <a:lvl1pPr defTabSz="908050">
              <a:defRPr sz="1200">
                <a:latin typeface="Helvetica" charset="0"/>
              </a:defRPr>
            </a:lvl1pPr>
          </a:lstStyle>
          <a:p>
            <a:endParaRPr lang="ko-KR" altLang="ko-KR"/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0488" y="8853488"/>
            <a:ext cx="3000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0892" tIns="45445" rIns="90892" bIns="45445" numCol="1" anchor="b" anchorCtr="0" compatLnSpc="1">
            <a:prstTxWarp prst="textNoShape">
              <a:avLst/>
            </a:prstTxWarp>
          </a:bodyPr>
          <a:lstStyle>
            <a:lvl1pPr algn="r" defTabSz="908050">
              <a:defRPr sz="1200">
                <a:latin typeface="Helvetica" charset="0"/>
              </a:defRPr>
            </a:lvl1pPr>
          </a:lstStyle>
          <a:p>
            <a:fld id="{6063A3CB-D839-4AAF-B3CC-31B83B662522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0424134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9878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0892" tIns="45445" rIns="90892" bIns="45445" numCol="1" anchor="ctr" anchorCtr="0" compatLnSpc="1">
            <a:prstTxWarp prst="textNoShape">
              <a:avLst/>
            </a:prstTxWarp>
          </a:bodyPr>
          <a:lstStyle>
            <a:lvl1pPr defTabSz="908050">
              <a:defRPr sz="1200">
                <a:latin typeface="Helvetica" charset="0"/>
              </a:defRPr>
            </a:lvl1pPr>
          </a:lstStyle>
          <a:p>
            <a:endParaRPr lang="ko-KR" altLang="ko-KR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0488" y="0"/>
            <a:ext cx="3000375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0892" tIns="45445" rIns="90892" bIns="45445" numCol="1" anchor="ctr" anchorCtr="0" compatLnSpc="1">
            <a:prstTxWarp prst="textNoShape">
              <a:avLst/>
            </a:prstTxWarp>
          </a:bodyPr>
          <a:lstStyle>
            <a:lvl1pPr algn="r" defTabSz="908050">
              <a:defRPr sz="1200">
                <a:latin typeface="Helvetica" charset="0"/>
              </a:defRPr>
            </a:lvl1pPr>
          </a:lstStyle>
          <a:p>
            <a:endParaRPr lang="ko-KR" altLang="ko-KR"/>
          </a:p>
        </p:txBody>
      </p:sp>
      <p:sp>
        <p:nvSpPr>
          <p:cNvPr id="583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77888" y="688975"/>
            <a:ext cx="5068887" cy="35083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0113" y="4427538"/>
            <a:ext cx="5100637" cy="419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0892" tIns="45445" rIns="90892" bIns="454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47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53488"/>
            <a:ext cx="2998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0892" tIns="45445" rIns="90892" bIns="45445" numCol="1" anchor="b" anchorCtr="0" compatLnSpc="1">
            <a:prstTxWarp prst="textNoShape">
              <a:avLst/>
            </a:prstTxWarp>
          </a:bodyPr>
          <a:lstStyle>
            <a:lvl1pPr defTabSz="908050">
              <a:defRPr sz="1200">
                <a:latin typeface="Helvetica" charset="0"/>
              </a:defRPr>
            </a:lvl1pPr>
          </a:lstStyle>
          <a:p>
            <a:endParaRPr lang="ko-KR" altLang="ko-KR"/>
          </a:p>
        </p:txBody>
      </p:sp>
      <p:sp>
        <p:nvSpPr>
          <p:cNvPr id="747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0488" y="8853488"/>
            <a:ext cx="3000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0892" tIns="45445" rIns="90892" bIns="45445" numCol="1" anchor="b" anchorCtr="0" compatLnSpc="1">
            <a:prstTxWarp prst="textNoShape">
              <a:avLst/>
            </a:prstTxWarp>
          </a:bodyPr>
          <a:lstStyle>
            <a:lvl1pPr algn="r" defTabSz="908050">
              <a:defRPr sz="1200">
                <a:latin typeface="Helvetica" charset="0"/>
              </a:defRPr>
            </a:lvl1pPr>
          </a:lstStyle>
          <a:p>
            <a:fld id="{09F7371F-E946-45E1-9B10-F640FA7984E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296345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78451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56902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436516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914967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394629" algn="l" defTabSz="4789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873554" algn="l" defTabSz="4789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352480" algn="l" defTabSz="4789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831406" algn="l" defTabSz="4789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4276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37687130" indent="-37232878" defTabSz="924276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45425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9085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136275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18170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fld id="{9DB844CD-6FA9-49DD-BBA8-2D7388000598}" type="slidenum">
              <a:rPr lang="en-US" altLang="ko-KR" sz="1300">
                <a:latin typeface="Times New Roman" charset="0"/>
              </a:rPr>
              <a:pPr/>
              <a:t>1</a:t>
            </a:fld>
            <a:endParaRPr lang="en-US" altLang="ko-KR" sz="1300">
              <a:latin typeface="Times New Roman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ko-K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4276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37687130" indent="-37232878" defTabSz="924276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45425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9085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136275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18170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fld id="{FB30EDDA-2830-4E37-BF3C-7017799060EA}" type="slidenum">
              <a:rPr lang="en-US" altLang="ko-KR" sz="1300">
                <a:latin typeface="Times New Roman" charset="0"/>
              </a:rPr>
              <a:pPr/>
              <a:t>10</a:t>
            </a:fld>
            <a:endParaRPr lang="en-US" altLang="ko-KR" sz="1300">
              <a:latin typeface="Times New Roman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ko-K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4276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37687130" indent="-37232878" defTabSz="924276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45425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9085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136275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18170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fld id="{CD65F95D-0E37-46A4-8E2B-7ECF427B35B9}" type="slidenum">
              <a:rPr lang="en-US" altLang="ko-KR" sz="1300">
                <a:latin typeface="Times New Roman" charset="0"/>
              </a:rPr>
              <a:pPr/>
              <a:t>11</a:t>
            </a:fld>
            <a:endParaRPr lang="en-US" altLang="ko-KR" sz="1300">
              <a:latin typeface="Times New Roman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ko-K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4276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37687130" indent="-37232878" defTabSz="924276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45425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9085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136275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18170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fld id="{CD65F95D-0E37-46A4-8E2B-7ECF427B35B9}" type="slidenum">
              <a:rPr lang="en-US" altLang="ko-KR" sz="1300">
                <a:latin typeface="Times New Roman" charset="0"/>
              </a:rPr>
              <a:pPr/>
              <a:t>12</a:t>
            </a:fld>
            <a:endParaRPr lang="en-US" altLang="ko-KR" sz="1300">
              <a:latin typeface="Times New Roman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ko-K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4276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37687130" indent="-37232878" defTabSz="924276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45425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9085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136275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18170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fld id="{39529991-8CE4-4CE3-96F1-D2C288D34A4C}" type="slidenum">
              <a:rPr lang="en-US" altLang="ko-KR" sz="1300">
                <a:latin typeface="Times New Roman" charset="0"/>
              </a:rPr>
              <a:pPr/>
              <a:t>2</a:t>
            </a:fld>
            <a:endParaRPr lang="en-US" altLang="ko-KR" sz="1300">
              <a:latin typeface="Times New Roman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ko-K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4276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37687130" indent="-37232878" defTabSz="924276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45425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9085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136275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18170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fld id="{39529991-8CE4-4CE3-96F1-D2C288D34A4C}" type="slidenum">
              <a:rPr lang="en-US" altLang="ko-KR" sz="1300">
                <a:latin typeface="Times New Roman" charset="0"/>
              </a:rPr>
              <a:pPr/>
              <a:t>3</a:t>
            </a:fld>
            <a:endParaRPr lang="en-US" altLang="ko-KR" sz="1300">
              <a:latin typeface="Times New Roman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ko-K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51122" indent="-28889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55573" indent="-23111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17802" indent="-23111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80031" indent="-23111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42261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04490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66719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28948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5555E74-61CE-1246-A0FD-A9F5EA9EBD9A}" type="slidenum">
              <a:rPr lang="zh-TW" altLang="en-US">
                <a:latin typeface="Calibri" charset="0"/>
                <a:ea typeface="新細明體" charset="0"/>
                <a:cs typeface="新細明體" charset="0"/>
              </a:rPr>
              <a:pPr eaLnBrk="1" hangingPunct="1"/>
              <a:t>4</a:t>
            </a:fld>
            <a:endParaRPr lang="en-US" altLang="zh-TW">
              <a:latin typeface="Calibri" charset="0"/>
              <a:ea typeface="新細明體" charset="0"/>
              <a:cs typeface="新細明體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4276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37687130" indent="-37232878" defTabSz="924276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45425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9085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136275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18170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fld id="{765F16D1-AAE8-4903-810E-76257CD98E63}" type="slidenum">
              <a:rPr lang="en-US" altLang="ko-KR" sz="1300">
                <a:latin typeface="Times New Roman" charset="0"/>
              </a:rPr>
              <a:pPr/>
              <a:t>5</a:t>
            </a:fld>
            <a:endParaRPr lang="en-US" altLang="ko-KR" sz="1300">
              <a:latin typeface="Times New Roman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ko-K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4276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37687130" indent="-37232878" defTabSz="924276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45425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9085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136275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18170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fld id="{765F16D1-AAE8-4903-810E-76257CD98E63}" type="slidenum">
              <a:rPr lang="en-US" altLang="ko-KR" sz="1300">
                <a:latin typeface="Times New Roman" charset="0"/>
              </a:rPr>
              <a:pPr/>
              <a:t>6</a:t>
            </a:fld>
            <a:endParaRPr lang="en-US" altLang="ko-KR" sz="1300">
              <a:latin typeface="Times New Roman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ko-K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4276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37687130" indent="-37232878" defTabSz="924276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45425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9085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136275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18170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fld id="{C0AA0D98-D78F-4804-A0B0-C81427FBB580}" type="slidenum">
              <a:rPr lang="en-US" altLang="ko-KR" sz="1300">
                <a:latin typeface="Times New Roman" charset="0"/>
              </a:rPr>
              <a:pPr/>
              <a:t>7</a:t>
            </a:fld>
            <a:endParaRPr lang="en-US" altLang="ko-KR" sz="1300">
              <a:latin typeface="Times New Roman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ko-K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4276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37687130" indent="-37232878" defTabSz="924276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45425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9085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136275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18170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fld id="{832934EC-AD60-457D-AB85-A37EA98E0A8D}" type="slidenum">
              <a:rPr lang="en-US" altLang="ko-KR" sz="1300">
                <a:latin typeface="Times New Roman" charset="0"/>
              </a:rPr>
              <a:pPr/>
              <a:t>8</a:t>
            </a:fld>
            <a:endParaRPr lang="en-US" altLang="ko-KR" sz="1300">
              <a:latin typeface="Times New Roman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ko-K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4276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37687130" indent="-37232878" defTabSz="924276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45425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9085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136275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18170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fld id="{832934EC-AD60-457D-AB85-A37EA98E0A8D}" type="slidenum">
              <a:rPr lang="en-US" altLang="ko-KR" sz="1300">
                <a:latin typeface="Times New Roman" charset="0"/>
              </a:rPr>
              <a:pPr/>
              <a:t>9</a:t>
            </a:fld>
            <a:endParaRPr lang="en-US" altLang="ko-KR" sz="1300">
              <a:latin typeface="Times New Roman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ko-K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215547" y="2961085"/>
            <a:ext cx="9328150" cy="201215"/>
            <a:chOff x="125" y="1865"/>
            <a:chExt cx="5424" cy="127"/>
          </a:xfrm>
        </p:grpSpPr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125" y="1865"/>
              <a:ext cx="1808" cy="127"/>
            </a:xfrm>
            <a:prstGeom prst="rect">
              <a:avLst/>
            </a:prstGeom>
            <a:solidFill>
              <a:srgbClr val="3366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1933" y="1865"/>
              <a:ext cx="1808" cy="127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3741" y="1865"/>
              <a:ext cx="1808" cy="127"/>
            </a:xfrm>
            <a:prstGeom prst="rect">
              <a:avLst/>
            </a:prstGeom>
            <a:solidFill>
              <a:srgbClr val="3366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ko-KR"/>
            </a:p>
          </p:txBody>
        </p:sp>
      </p:grp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7030508" y="6587729"/>
            <a:ext cx="2939697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5785" tIns="47893" rIns="95785" bIns="47893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000" b="1">
                <a:solidFill>
                  <a:srgbClr val="336699"/>
                </a:solidFill>
                <a:latin typeface="Helvetica" charset="0"/>
              </a:rPr>
              <a:t>Silberschatz, Galvin and Gagne ©2009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29810" y="6613922"/>
            <a:ext cx="269778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5785" tIns="47893" rIns="95785" bIns="47893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000" b="1">
                <a:solidFill>
                  <a:srgbClr val="336699"/>
                </a:solidFill>
                <a:latin typeface="Helvetica" charset="0"/>
              </a:rPr>
              <a:t>Operating System Concepts  – 8</a:t>
            </a:r>
            <a:r>
              <a:rPr lang="en-US" sz="1000" b="1" baseline="30000">
                <a:solidFill>
                  <a:srgbClr val="336699"/>
                </a:solidFill>
                <a:latin typeface="Helvetica" charset="0"/>
              </a:rPr>
              <a:t>th</a:t>
            </a:r>
            <a:r>
              <a:rPr lang="en-US" sz="1000" b="1">
                <a:solidFill>
                  <a:srgbClr val="336699"/>
                </a:solidFill>
                <a:latin typeface="Helvetica" charset="0"/>
              </a:rPr>
              <a:t> Edition</a:t>
            </a:r>
          </a:p>
        </p:txBody>
      </p:sp>
      <p:pic>
        <p:nvPicPr>
          <p:cNvPr id="9" name="Picture 9" descr="dino_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372" y="4157663"/>
            <a:ext cx="2233436" cy="1594247"/>
          </a:xfrm>
          <a:prstGeom prst="rect">
            <a:avLst/>
          </a:prstGeom>
          <a:noFill/>
          <a:ln w="76200">
            <a:solidFill>
              <a:srgbClr val="3366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3493471" y="4043363"/>
            <a:ext cx="2531533" cy="1841897"/>
          </a:xfrm>
          <a:prstGeom prst="rect">
            <a:avLst/>
          </a:prstGeom>
          <a:noFill/>
          <a:ln w="57150" cmpd="thinThick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wrap="none" lIns="95785" tIns="47893" rIns="95785" bIns="47893" anchor="ctr"/>
          <a:lstStyle/>
          <a:p>
            <a:endParaRPr lang="ko-KR" altLang="ko-KR"/>
          </a:p>
        </p:txBody>
      </p:sp>
      <p:sp>
        <p:nvSpPr>
          <p:cNvPr id="147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42950" y="685800"/>
            <a:ext cx="8420100" cy="2127250"/>
          </a:xfrm>
        </p:spPr>
        <p:txBody>
          <a:bodyPr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09753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14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5616" y="277813"/>
            <a:ext cx="2323438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7813"/>
            <a:ext cx="6805216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536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22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0"/>
            <a:ext cx="8420100" cy="1362075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4"/>
            <a:ext cx="8420100" cy="1500187"/>
          </a:xfrm>
        </p:spPr>
        <p:txBody>
          <a:bodyPr anchor="b"/>
          <a:lstStyle>
            <a:lvl1pPr marL="0" indent="0">
              <a:buNone/>
              <a:defRPr sz="2100"/>
            </a:lvl1pPr>
            <a:lvl2pPr marL="478926" indent="0">
              <a:buNone/>
              <a:defRPr sz="1900"/>
            </a:lvl2pPr>
            <a:lvl3pPr marL="957851" indent="0">
              <a:buNone/>
              <a:defRPr sz="1700"/>
            </a:lvl3pPr>
            <a:lvl4pPr marL="1436777" indent="0">
              <a:buNone/>
              <a:defRPr sz="1500"/>
            </a:lvl4pPr>
            <a:lvl5pPr marL="1915703" indent="0">
              <a:buNone/>
              <a:defRPr sz="1500"/>
            </a:lvl5pPr>
            <a:lvl6pPr marL="2394629" indent="0">
              <a:buNone/>
              <a:defRPr sz="1500"/>
            </a:lvl6pPr>
            <a:lvl7pPr marL="2873554" indent="0">
              <a:buNone/>
              <a:defRPr sz="1500"/>
            </a:lvl7pPr>
            <a:lvl8pPr marL="3352480" indent="0">
              <a:buNone/>
              <a:defRPr sz="1500"/>
            </a:lvl8pPr>
            <a:lvl9pPr marL="3831406" indent="0">
              <a:buNone/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0159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73654" y="1233489"/>
            <a:ext cx="4375150" cy="4530725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3904" y="1233489"/>
            <a:ext cx="4375150" cy="4530725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002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8926" indent="0">
              <a:buNone/>
              <a:defRPr sz="2100" b="1"/>
            </a:lvl2pPr>
            <a:lvl3pPr marL="957851" indent="0">
              <a:buNone/>
              <a:defRPr sz="1900" b="1"/>
            </a:lvl3pPr>
            <a:lvl4pPr marL="1436777" indent="0">
              <a:buNone/>
              <a:defRPr sz="1700" b="1"/>
            </a:lvl4pPr>
            <a:lvl5pPr marL="1915703" indent="0">
              <a:buNone/>
              <a:defRPr sz="1700" b="1"/>
            </a:lvl5pPr>
            <a:lvl6pPr marL="2394629" indent="0">
              <a:buNone/>
              <a:defRPr sz="1700" b="1"/>
            </a:lvl6pPr>
            <a:lvl7pPr marL="2873554" indent="0">
              <a:buNone/>
              <a:defRPr sz="1700" b="1"/>
            </a:lvl7pPr>
            <a:lvl8pPr marL="3352480" indent="0">
              <a:buNone/>
              <a:defRPr sz="1700" b="1"/>
            </a:lvl8pPr>
            <a:lvl9pPr marL="3831406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8926" indent="0">
              <a:buNone/>
              <a:defRPr sz="2100" b="1"/>
            </a:lvl2pPr>
            <a:lvl3pPr marL="957851" indent="0">
              <a:buNone/>
              <a:defRPr sz="1900" b="1"/>
            </a:lvl3pPr>
            <a:lvl4pPr marL="1436777" indent="0">
              <a:buNone/>
              <a:defRPr sz="1700" b="1"/>
            </a:lvl4pPr>
            <a:lvl5pPr marL="1915703" indent="0">
              <a:buNone/>
              <a:defRPr sz="1700" b="1"/>
            </a:lvl5pPr>
            <a:lvl6pPr marL="2394629" indent="0">
              <a:buNone/>
              <a:defRPr sz="1700" b="1"/>
            </a:lvl6pPr>
            <a:lvl7pPr marL="2873554" indent="0">
              <a:buNone/>
              <a:defRPr sz="1700" b="1"/>
            </a:lvl7pPr>
            <a:lvl8pPr marL="3352480" indent="0">
              <a:buNone/>
              <a:defRPr sz="1700" b="1"/>
            </a:lvl8pPr>
            <a:lvl9pPr marL="3831406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373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701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5031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1" y="273050"/>
            <a:ext cx="3259006" cy="1162050"/>
          </a:xfrm>
        </p:spPr>
        <p:txBody>
          <a:bodyPr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1" y="1435101"/>
            <a:ext cx="3259006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78926" indent="0">
              <a:buNone/>
              <a:defRPr sz="1200"/>
            </a:lvl2pPr>
            <a:lvl3pPr marL="957851" indent="0">
              <a:buNone/>
              <a:defRPr sz="1000"/>
            </a:lvl3pPr>
            <a:lvl4pPr marL="1436777" indent="0">
              <a:buNone/>
              <a:defRPr sz="1000"/>
            </a:lvl4pPr>
            <a:lvl5pPr marL="1915703" indent="0">
              <a:buNone/>
              <a:defRPr sz="1000"/>
            </a:lvl5pPr>
            <a:lvl6pPr marL="2394629" indent="0">
              <a:buNone/>
              <a:defRPr sz="1000"/>
            </a:lvl6pPr>
            <a:lvl7pPr marL="2873554" indent="0">
              <a:buNone/>
              <a:defRPr sz="1000"/>
            </a:lvl7pPr>
            <a:lvl8pPr marL="3352480" indent="0">
              <a:buNone/>
              <a:defRPr sz="1000"/>
            </a:lvl8pPr>
            <a:lvl9pPr marL="3831406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3670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1"/>
            <a:ext cx="5943600" cy="566738"/>
          </a:xfrm>
        </p:spPr>
        <p:txBody>
          <a:bodyPr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400"/>
            </a:lvl1pPr>
            <a:lvl2pPr marL="478926" indent="0">
              <a:buNone/>
              <a:defRPr sz="2900"/>
            </a:lvl2pPr>
            <a:lvl3pPr marL="957851" indent="0">
              <a:buNone/>
              <a:defRPr sz="2500"/>
            </a:lvl3pPr>
            <a:lvl4pPr marL="1436777" indent="0">
              <a:buNone/>
              <a:defRPr sz="2100"/>
            </a:lvl4pPr>
            <a:lvl5pPr marL="1915703" indent="0">
              <a:buNone/>
              <a:defRPr sz="2100"/>
            </a:lvl5pPr>
            <a:lvl6pPr marL="2394629" indent="0">
              <a:buNone/>
              <a:defRPr sz="2100"/>
            </a:lvl6pPr>
            <a:lvl7pPr marL="2873554" indent="0">
              <a:buNone/>
              <a:defRPr sz="2100"/>
            </a:lvl7pPr>
            <a:lvl8pPr marL="3352480" indent="0">
              <a:buNone/>
              <a:defRPr sz="2100"/>
            </a:lvl8pPr>
            <a:lvl9pPr marL="3831406" indent="0">
              <a:buNone/>
              <a:defRPr sz="21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9"/>
            <a:ext cx="5943600" cy="804862"/>
          </a:xfrm>
        </p:spPr>
        <p:txBody>
          <a:bodyPr/>
          <a:lstStyle>
            <a:lvl1pPr marL="0" indent="0">
              <a:buNone/>
              <a:defRPr sz="1500"/>
            </a:lvl1pPr>
            <a:lvl2pPr marL="478926" indent="0">
              <a:buNone/>
              <a:defRPr sz="1200"/>
            </a:lvl2pPr>
            <a:lvl3pPr marL="957851" indent="0">
              <a:buNone/>
              <a:defRPr sz="1000"/>
            </a:lvl3pPr>
            <a:lvl4pPr marL="1436777" indent="0">
              <a:buNone/>
              <a:defRPr sz="1000"/>
            </a:lvl4pPr>
            <a:lvl5pPr marL="1915703" indent="0">
              <a:buNone/>
              <a:defRPr sz="1000"/>
            </a:lvl5pPr>
            <a:lvl6pPr marL="2394629" indent="0">
              <a:buNone/>
              <a:defRPr sz="1000"/>
            </a:lvl6pPr>
            <a:lvl7pPr marL="2873554" indent="0">
              <a:buNone/>
              <a:defRPr sz="1000"/>
            </a:lvl7pPr>
            <a:lvl8pPr marL="3352480" indent="0">
              <a:buNone/>
              <a:defRPr sz="1000"/>
            </a:lvl8pPr>
            <a:lvl9pPr marL="3831406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2532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ino_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0"/>
            <a:ext cx="1295576" cy="908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7416"/>
            <a:ext cx="89154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785" tIns="47893" rIns="95785" bIns="47893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873654" y="1233487"/>
            <a:ext cx="8915400" cy="453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785" tIns="47893" rIns="95785" bIns="4789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</a:p>
        </p:txBody>
      </p:sp>
      <p:sp>
        <p:nvSpPr>
          <p:cNvPr id="146437" name="Rectangle 5"/>
          <p:cNvSpPr>
            <a:spLocks noChangeArrowheads="1"/>
          </p:cNvSpPr>
          <p:nvPr/>
        </p:nvSpPr>
        <p:spPr bwMode="auto">
          <a:xfrm>
            <a:off x="0" y="0"/>
            <a:ext cx="247650" cy="2286000"/>
          </a:xfrm>
          <a:prstGeom prst="rect">
            <a:avLst/>
          </a:prstGeom>
          <a:solidFill>
            <a:srgbClr val="336699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5785" tIns="47893" rIns="95785" bIns="47893" anchor="ctr"/>
          <a:lstStyle/>
          <a:p>
            <a:pPr algn="ctr" eaLnBrk="1" hangingPunct="1"/>
            <a:endParaRPr lang="ko-KR" altLang="ko-KR" sz="2500">
              <a:latin typeface="Times New Roman" charset="0"/>
            </a:endParaRPr>
          </a:p>
        </p:txBody>
      </p:sp>
      <p:sp>
        <p:nvSpPr>
          <p:cNvPr id="146438" name="Line 6"/>
          <p:cNvSpPr>
            <a:spLocks noChangeShapeType="1"/>
          </p:cNvSpPr>
          <p:nvPr/>
        </p:nvSpPr>
        <p:spPr bwMode="auto">
          <a:xfrm>
            <a:off x="495300" y="860822"/>
            <a:ext cx="8750300" cy="0"/>
          </a:xfrm>
          <a:prstGeom prst="line">
            <a:avLst/>
          </a:prstGeom>
          <a:noFill/>
          <a:ln w="19050">
            <a:solidFill>
              <a:srgbClr val="336699"/>
            </a:solidFill>
            <a:round/>
            <a:headEnd/>
            <a:tailEnd/>
          </a:ln>
          <a:effectLst/>
        </p:spPr>
        <p:txBody>
          <a:bodyPr lIns="95785" tIns="47893" rIns="95785" bIns="47893"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146439" name="Rectangle 7"/>
          <p:cNvSpPr>
            <a:spLocks noChangeArrowheads="1"/>
          </p:cNvSpPr>
          <p:nvPr/>
        </p:nvSpPr>
        <p:spPr bwMode="auto">
          <a:xfrm>
            <a:off x="0" y="2286000"/>
            <a:ext cx="247650" cy="2286000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5785" tIns="47893" rIns="95785" bIns="47893" anchor="ctr"/>
          <a:lstStyle/>
          <a:p>
            <a:pPr algn="ctr" eaLnBrk="1" hangingPunct="1"/>
            <a:endParaRPr lang="ko-KR" altLang="ko-KR" sz="2500">
              <a:latin typeface="Times New Roman" charset="0"/>
            </a:endParaRPr>
          </a:p>
        </p:txBody>
      </p:sp>
      <p:sp>
        <p:nvSpPr>
          <p:cNvPr id="146440" name="Rectangle 8"/>
          <p:cNvSpPr>
            <a:spLocks noChangeArrowheads="1"/>
          </p:cNvSpPr>
          <p:nvPr/>
        </p:nvSpPr>
        <p:spPr bwMode="auto">
          <a:xfrm>
            <a:off x="0" y="4572000"/>
            <a:ext cx="247650" cy="2286000"/>
          </a:xfrm>
          <a:prstGeom prst="rect">
            <a:avLst/>
          </a:prstGeom>
          <a:solidFill>
            <a:srgbClr val="336699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5785" tIns="47893" rIns="95785" bIns="47893" anchor="ctr"/>
          <a:lstStyle/>
          <a:p>
            <a:pPr algn="ctr" eaLnBrk="1" hangingPunct="1"/>
            <a:endParaRPr lang="ko-KR" altLang="ko-KR" sz="2500">
              <a:latin typeface="Times New Roman" charset="0"/>
            </a:endParaRPr>
          </a:p>
        </p:txBody>
      </p:sp>
      <p:sp>
        <p:nvSpPr>
          <p:cNvPr id="146441" name="Text Box 9"/>
          <p:cNvSpPr txBox="1">
            <a:spLocks noChangeArrowheads="1"/>
          </p:cNvSpPr>
          <p:nvPr/>
        </p:nvSpPr>
        <p:spPr bwMode="auto">
          <a:xfrm>
            <a:off x="4625093" y="6613923"/>
            <a:ext cx="456318" cy="259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5785" tIns="47893" rIns="95785" bIns="47893">
            <a:spAutoFit/>
          </a:bodyPr>
          <a:lstStyle>
            <a:lvl1pPr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ko-KR" sz="1000" b="1">
                <a:solidFill>
                  <a:srgbClr val="006699"/>
                </a:solidFill>
                <a:latin typeface="Helvetica" charset="0"/>
              </a:rPr>
              <a:t>3.</a:t>
            </a:r>
            <a:fld id="{A1674E8B-32CB-4AA9-9B89-23B982724A62}" type="slidenum">
              <a:rPr lang="en-US" altLang="ko-KR" sz="1000" b="1">
                <a:solidFill>
                  <a:srgbClr val="006699"/>
                </a:solidFill>
                <a:latin typeface="Helvetica" charset="0"/>
              </a:rPr>
              <a:pPr algn="ctr">
                <a:spcBef>
                  <a:spcPct val="50000"/>
                </a:spcBef>
              </a:pPr>
              <a:t>‹#›</a:t>
            </a:fld>
            <a:endParaRPr lang="en-US" altLang="ko-KR" sz="1000" b="1">
              <a:solidFill>
                <a:srgbClr val="006699"/>
              </a:solidFill>
              <a:latin typeface="Helvetica" charset="0"/>
            </a:endParaRPr>
          </a:p>
        </p:txBody>
      </p:sp>
      <p:sp>
        <p:nvSpPr>
          <p:cNvPr id="146442" name="Text Box 10"/>
          <p:cNvSpPr txBox="1">
            <a:spLocks noChangeArrowheads="1"/>
          </p:cNvSpPr>
          <p:nvPr/>
        </p:nvSpPr>
        <p:spPr bwMode="auto">
          <a:xfrm>
            <a:off x="7030508" y="6587729"/>
            <a:ext cx="2939697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5785" tIns="47893" rIns="95785" bIns="47893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000" b="1">
                <a:solidFill>
                  <a:srgbClr val="006699"/>
                </a:solidFill>
                <a:latin typeface="Helvetica" charset="0"/>
              </a:rPr>
              <a:t>Silberschatz, Galvin and Gagne ©2009</a:t>
            </a:r>
          </a:p>
        </p:txBody>
      </p:sp>
      <p:sp>
        <p:nvSpPr>
          <p:cNvPr id="146443" name="Text Box 11"/>
          <p:cNvSpPr txBox="1">
            <a:spLocks noChangeArrowheads="1"/>
          </p:cNvSpPr>
          <p:nvPr/>
        </p:nvSpPr>
        <p:spPr bwMode="auto">
          <a:xfrm>
            <a:off x="201789" y="6602016"/>
            <a:ext cx="2662238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5785" tIns="47893" rIns="95785" bIns="47893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000" b="1">
                <a:solidFill>
                  <a:srgbClr val="006699"/>
                </a:solidFill>
                <a:latin typeface="Helvetica" charset="0"/>
              </a:rPr>
              <a:t>Operating System Concepts – 8</a:t>
            </a:r>
            <a:r>
              <a:rPr lang="en-US" sz="1000" b="1" baseline="30000">
                <a:solidFill>
                  <a:srgbClr val="006699"/>
                </a:solidFill>
                <a:latin typeface="Helvetica" charset="0"/>
              </a:rPr>
              <a:t>th</a:t>
            </a:r>
            <a:r>
              <a:rPr lang="en-US" sz="1000" b="1">
                <a:solidFill>
                  <a:srgbClr val="006699"/>
                </a:solidFill>
                <a:latin typeface="Helvetica" charset="0"/>
              </a:rPr>
              <a:t> Edition</a:t>
            </a:r>
          </a:p>
        </p:txBody>
      </p:sp>
      <p:pic>
        <p:nvPicPr>
          <p:cNvPr id="1036" name="Picture 12" descr="dino_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2393" y="5849542"/>
            <a:ext cx="1390739" cy="792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6699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6699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6699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6699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6699"/>
          </a:solidFill>
          <a:latin typeface="Arial" charset="0"/>
          <a:ea typeface="ＭＳ Ｐゴシック" charset="-128"/>
          <a:cs typeface="ＭＳ Ｐゴシック" charset="-128"/>
        </a:defRPr>
      </a:lvl5pPr>
      <a:lvl6pPr marL="478926" algn="ctr" rtl="0" fontAlgn="base">
        <a:spcBef>
          <a:spcPct val="0"/>
        </a:spcBef>
        <a:spcAft>
          <a:spcPct val="0"/>
        </a:spcAft>
        <a:defRPr sz="3400" b="1">
          <a:solidFill>
            <a:srgbClr val="006699"/>
          </a:solidFill>
          <a:latin typeface="Arial" charset="0"/>
        </a:defRPr>
      </a:lvl6pPr>
      <a:lvl7pPr marL="957851" algn="ctr" rtl="0" fontAlgn="base">
        <a:spcBef>
          <a:spcPct val="0"/>
        </a:spcBef>
        <a:spcAft>
          <a:spcPct val="0"/>
        </a:spcAft>
        <a:defRPr sz="3400" b="1">
          <a:solidFill>
            <a:srgbClr val="006699"/>
          </a:solidFill>
          <a:latin typeface="Arial" charset="0"/>
        </a:defRPr>
      </a:lvl7pPr>
      <a:lvl8pPr marL="1436777" algn="ctr" rtl="0" fontAlgn="base">
        <a:spcBef>
          <a:spcPct val="0"/>
        </a:spcBef>
        <a:spcAft>
          <a:spcPct val="0"/>
        </a:spcAft>
        <a:defRPr sz="3400" b="1">
          <a:solidFill>
            <a:srgbClr val="006699"/>
          </a:solidFill>
          <a:latin typeface="Arial" charset="0"/>
        </a:defRPr>
      </a:lvl8pPr>
      <a:lvl9pPr marL="1915703" algn="ctr" rtl="0" fontAlgn="base">
        <a:spcBef>
          <a:spcPct val="0"/>
        </a:spcBef>
        <a:spcAft>
          <a:spcPct val="0"/>
        </a:spcAft>
        <a:defRPr sz="3400" b="1">
          <a:solidFill>
            <a:srgbClr val="006699"/>
          </a:solidFill>
          <a:latin typeface="Arial" charset="0"/>
        </a:defRPr>
      </a:lvl9pPr>
    </p:titleStyle>
    <p:bodyStyle>
      <a:lvl1pPr marL="358547" indent="-358547" algn="l" rtl="0" eaLnBrk="0" fontAlgn="base" hangingPunct="0">
        <a:spcBef>
          <a:spcPct val="35000"/>
        </a:spcBef>
        <a:spcAft>
          <a:spcPct val="0"/>
        </a:spcAft>
        <a:buClr>
          <a:srgbClr val="993300"/>
        </a:buClr>
        <a:buSzPct val="90000"/>
        <a:buFont typeface="Monotype Sorts" charset="2"/>
        <a:buChar char="n"/>
        <a:defRPr kumimoji="1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77628" indent="-299178" algn="l" rtl="0" eaLnBrk="0" fontAlgn="base" hangingPunct="0">
        <a:spcBef>
          <a:spcPct val="35000"/>
        </a:spcBef>
        <a:spcAft>
          <a:spcPct val="0"/>
        </a:spcAft>
        <a:buClr>
          <a:srgbClr val="CC6600"/>
        </a:buClr>
        <a:buSzPct val="80000"/>
        <a:buFont typeface="Monotype Sorts" charset="2"/>
        <a:buChar char="l"/>
        <a:defRPr kumimoji="1">
          <a:solidFill>
            <a:schemeClr val="tx1"/>
          </a:solidFill>
          <a:latin typeface="+mn-lt"/>
          <a:ea typeface="ＭＳ Ｐゴシック" charset="-128"/>
        </a:defRPr>
      </a:lvl2pPr>
      <a:lvl3pPr marL="1137340" indent="-238644" algn="l" rtl="0" eaLnBrk="0" fontAlgn="base" hangingPunct="0">
        <a:spcBef>
          <a:spcPct val="35000"/>
        </a:spcBef>
        <a:spcAft>
          <a:spcPct val="0"/>
        </a:spcAft>
        <a:buClr>
          <a:srgbClr val="009900"/>
        </a:buClr>
        <a:buSzPct val="75000"/>
        <a:buFont typeface="Webdings" charset="2"/>
        <a:buChar char="4"/>
        <a:defRPr kumimoji="1">
          <a:solidFill>
            <a:schemeClr val="tx1"/>
          </a:solidFill>
          <a:latin typeface="+mn-lt"/>
          <a:ea typeface="ＭＳ Ｐゴシック" charset="-128"/>
        </a:defRPr>
      </a:lvl3pPr>
      <a:lvl4pPr marL="1495887" indent="-238644" algn="l" rtl="0" eaLnBrk="0" fontAlgn="base" hangingPunct="0">
        <a:spcBef>
          <a:spcPct val="35000"/>
        </a:spcBef>
        <a:spcAft>
          <a:spcPct val="0"/>
        </a:spcAft>
        <a:buClr>
          <a:schemeClr val="hlink"/>
        </a:buClr>
        <a:buSzPct val="75000"/>
        <a:buChar char="–"/>
        <a:defRPr kumimoji="1">
          <a:solidFill>
            <a:schemeClr val="tx1"/>
          </a:solidFill>
          <a:latin typeface="+mn-lt"/>
          <a:ea typeface="ＭＳ Ｐゴシック" charset="-128"/>
        </a:defRPr>
      </a:lvl4pPr>
      <a:lvl5pPr marL="1855597" indent="-238644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5pPr>
      <a:lvl6pPr marL="2334763" indent="-239463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6pPr>
      <a:lvl7pPr marL="2813688" indent="-239463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7pPr>
      <a:lvl8pPr marL="3292615" indent="-239463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8pPr>
      <a:lvl9pPr marL="3771540" indent="-239463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7892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8926" algn="l" defTabSz="47892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7851" algn="l" defTabSz="47892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777" algn="l" defTabSz="47892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5703" algn="l" defTabSz="47892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4629" algn="l" defTabSz="47892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73554" algn="l" defTabSz="47892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52480" algn="l" defTabSz="47892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31406" algn="l" defTabSz="47892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42950" y="685800"/>
            <a:ext cx="8420100" cy="2127647"/>
          </a:xfrm>
        </p:spPr>
        <p:txBody>
          <a:bodyPr/>
          <a:lstStyle/>
          <a:p>
            <a:pPr eaLnBrk="1" hangingPunct="1"/>
            <a:r>
              <a:rPr lang="en-US" altLang="ko-KR" smtClean="0"/>
              <a:t>Chapter 5:  CPU Scheduling</a:t>
            </a:r>
          </a:p>
        </p:txBody>
      </p:sp>
    </p:spTree>
    <p:extLst>
      <p:ext uri="{BB962C8B-B14F-4D97-AF65-F5344CB8AC3E}">
        <p14:creationId xmlns:p14="http://schemas.microsoft.com/office/powerpoint/2010/main" val="2998652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mtClean="0"/>
              <a:t>Round Robin (RR)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0534" y="1396604"/>
            <a:ext cx="8344429" cy="4483894"/>
          </a:xfrm>
        </p:spPr>
        <p:txBody>
          <a:bodyPr/>
          <a:lstStyle/>
          <a:p>
            <a:r>
              <a:rPr lang="en-US" altLang="ko-KR" smtClean="0"/>
              <a:t>Each process gets a small unit of CPU time (</a:t>
            </a:r>
            <a:r>
              <a:rPr lang="en-US" altLang="ko-KR" b="1" smtClean="0"/>
              <a:t>time quantum </a:t>
            </a:r>
            <a:r>
              <a:rPr lang="en-US" altLang="ko-KR" smtClean="0"/>
              <a:t>q), usually 10-100 milliseconds.  After this time has elapsed, the process is preempted and added to the end of the ready queue.</a:t>
            </a:r>
          </a:p>
          <a:p>
            <a:r>
              <a:rPr lang="en-US" altLang="ko-KR" smtClean="0"/>
              <a:t>If there are </a:t>
            </a:r>
            <a:r>
              <a:rPr lang="en-US" altLang="ko-KR" i="1" smtClean="0"/>
              <a:t>n</a:t>
            </a:r>
            <a:r>
              <a:rPr lang="en-US" altLang="ko-KR" smtClean="0"/>
              <a:t> processes in the ready queue and the time quantum is </a:t>
            </a:r>
            <a:r>
              <a:rPr lang="en-US" altLang="ko-KR" i="1" smtClean="0"/>
              <a:t>q</a:t>
            </a:r>
            <a:r>
              <a:rPr lang="en-US" altLang="ko-KR" smtClean="0"/>
              <a:t>, then each process gets 1/</a:t>
            </a:r>
            <a:r>
              <a:rPr lang="en-US" altLang="ko-KR" i="1" smtClean="0"/>
              <a:t>n</a:t>
            </a:r>
            <a:r>
              <a:rPr lang="en-US" altLang="ko-KR" smtClean="0"/>
              <a:t> of the CPU time in chunks of at most </a:t>
            </a:r>
            <a:r>
              <a:rPr lang="en-US" altLang="ko-KR" i="1" smtClean="0"/>
              <a:t>q</a:t>
            </a:r>
            <a:r>
              <a:rPr lang="en-US" altLang="ko-KR" smtClean="0"/>
              <a:t> time units at once.  No process waits more than (</a:t>
            </a:r>
            <a:r>
              <a:rPr lang="en-US" altLang="ko-KR" i="1" smtClean="0"/>
              <a:t>n</a:t>
            </a:r>
            <a:r>
              <a:rPr lang="en-US" altLang="ko-KR" smtClean="0"/>
              <a:t>-1)</a:t>
            </a:r>
            <a:r>
              <a:rPr lang="en-US" altLang="ko-KR" i="1" smtClean="0"/>
              <a:t>q </a:t>
            </a:r>
            <a:r>
              <a:rPr lang="en-US" altLang="ko-KR" smtClean="0"/>
              <a:t>time units.</a:t>
            </a:r>
          </a:p>
          <a:p>
            <a:r>
              <a:rPr lang="en-US" altLang="ko-KR" smtClean="0"/>
              <a:t>Timer interrupts every quantum to schedule next process</a:t>
            </a:r>
          </a:p>
          <a:p>
            <a:r>
              <a:rPr lang="en-US" altLang="ko-KR" smtClean="0"/>
              <a:t>Performance</a:t>
            </a:r>
          </a:p>
          <a:p>
            <a:pPr lvl="1"/>
            <a:r>
              <a:rPr lang="en-US" altLang="ko-KR" i="1" smtClean="0"/>
              <a:t>q</a:t>
            </a:r>
            <a:r>
              <a:rPr lang="en-US" altLang="ko-KR" smtClean="0"/>
              <a:t> large </a:t>
            </a:r>
            <a:r>
              <a:rPr lang="en-US" altLang="ko-KR" smtClean="0">
                <a:sym typeface="Symbol" charset="2"/>
              </a:rPr>
              <a:t> FIFO</a:t>
            </a:r>
          </a:p>
          <a:p>
            <a:pPr lvl="1"/>
            <a:r>
              <a:rPr lang="en-US" altLang="ko-KR" i="1" smtClean="0">
                <a:sym typeface="Symbol" charset="2"/>
              </a:rPr>
              <a:t>q </a:t>
            </a:r>
            <a:r>
              <a:rPr lang="en-US" altLang="ko-KR" smtClean="0">
                <a:sym typeface="Symbol" charset="2"/>
              </a:rPr>
              <a:t>small  </a:t>
            </a:r>
            <a:r>
              <a:rPr lang="en-US" altLang="ko-KR" i="1" smtClean="0">
                <a:sym typeface="Symbol" charset="2"/>
              </a:rPr>
              <a:t>q </a:t>
            </a:r>
            <a:r>
              <a:rPr lang="en-US" altLang="ko-KR" smtClean="0">
                <a:sym typeface="Symbol" charset="2"/>
              </a:rPr>
              <a:t>must be large with respect to context switch, otherwise overhead is too high</a:t>
            </a:r>
          </a:p>
        </p:txBody>
      </p:sp>
    </p:spTree>
    <p:extLst>
      <p:ext uri="{BB962C8B-B14F-4D97-AF65-F5344CB8AC3E}">
        <p14:creationId xmlns:p14="http://schemas.microsoft.com/office/powerpoint/2010/main" val="3621768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1" y="19050"/>
            <a:ext cx="8726223" cy="844154"/>
          </a:xfrm>
        </p:spPr>
        <p:txBody>
          <a:bodyPr/>
          <a:lstStyle/>
          <a:p>
            <a:pPr eaLnBrk="1" hangingPunct="1"/>
            <a:r>
              <a:rPr lang="en-US" altLang="ko-KR" smtClean="0"/>
              <a:t>Example of RR with Time Quantum = 4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6585" y="1510904"/>
            <a:ext cx="7963782" cy="4483894"/>
          </a:xfrm>
        </p:spPr>
        <p:txBody>
          <a:bodyPr/>
          <a:lstStyle/>
          <a:p>
            <a:pPr>
              <a:lnSpc>
                <a:spcPct val="90000"/>
              </a:lnSpc>
              <a:buNone/>
              <a:tabLst>
                <a:tab pos="2327064" algn="ctr"/>
                <a:tab pos="4186153" algn="ctr"/>
              </a:tabLst>
            </a:pPr>
            <a:r>
              <a:rPr lang="en-US" altLang="ko-KR" dirty="0" smtClean="0"/>
              <a:t>		</a:t>
            </a:r>
            <a:r>
              <a:rPr lang="en-US" altLang="ko-KR" u="sng" dirty="0" smtClean="0"/>
              <a:t>Process</a:t>
            </a:r>
            <a:r>
              <a:rPr lang="en-US" altLang="ko-KR" dirty="0" smtClean="0"/>
              <a:t>	</a:t>
            </a:r>
            <a:r>
              <a:rPr lang="en-US" altLang="ko-KR" u="sng" dirty="0" smtClean="0"/>
              <a:t>Burst Time</a:t>
            </a:r>
          </a:p>
          <a:p>
            <a:pPr>
              <a:lnSpc>
                <a:spcPct val="90000"/>
              </a:lnSpc>
              <a:buNone/>
              <a:tabLst>
                <a:tab pos="2327064" algn="ctr"/>
                <a:tab pos="4186153" algn="ctr"/>
              </a:tabLst>
            </a:pPr>
            <a:r>
              <a:rPr lang="en-US" altLang="ko-KR" i="1" dirty="0" smtClean="0"/>
              <a:t>		P</a:t>
            </a:r>
            <a:r>
              <a:rPr lang="en-US" altLang="ko-KR" i="1" baseline="-25000" dirty="0" smtClean="0"/>
              <a:t>1	</a:t>
            </a:r>
            <a:r>
              <a:rPr lang="en-US" altLang="ko-KR" dirty="0" smtClean="0"/>
              <a:t>24</a:t>
            </a:r>
          </a:p>
          <a:p>
            <a:pPr>
              <a:lnSpc>
                <a:spcPct val="90000"/>
              </a:lnSpc>
              <a:buNone/>
              <a:tabLst>
                <a:tab pos="2327064" algn="ctr"/>
                <a:tab pos="4186153" algn="ctr"/>
              </a:tabLst>
            </a:pPr>
            <a:r>
              <a:rPr lang="en-US" altLang="ko-KR" dirty="0" smtClean="0"/>
              <a:t>		 </a:t>
            </a:r>
            <a:r>
              <a:rPr lang="en-US" altLang="ko-KR" i="1" dirty="0" smtClean="0"/>
              <a:t>P</a:t>
            </a:r>
            <a:r>
              <a:rPr lang="en-US" altLang="ko-KR" i="1" baseline="-25000" dirty="0" smtClean="0"/>
              <a:t>2	 </a:t>
            </a:r>
            <a:r>
              <a:rPr lang="en-US" altLang="ko-KR" dirty="0" smtClean="0"/>
              <a:t>3</a:t>
            </a:r>
          </a:p>
          <a:p>
            <a:pPr>
              <a:lnSpc>
                <a:spcPct val="90000"/>
              </a:lnSpc>
              <a:buNone/>
              <a:tabLst>
                <a:tab pos="2327064" algn="ctr"/>
                <a:tab pos="4186153" algn="ctr"/>
              </a:tabLst>
            </a:pPr>
            <a:r>
              <a:rPr lang="en-US" altLang="ko-KR" dirty="0" smtClean="0"/>
              <a:t>		 </a:t>
            </a:r>
            <a:r>
              <a:rPr lang="en-US" altLang="ko-KR" i="1" dirty="0" smtClean="0"/>
              <a:t>P</a:t>
            </a:r>
            <a:r>
              <a:rPr lang="en-US" altLang="ko-KR" i="1" baseline="-25000" dirty="0" smtClean="0"/>
              <a:t>3	</a:t>
            </a:r>
            <a:r>
              <a:rPr lang="en-US" altLang="ko-KR" dirty="0" smtClean="0"/>
              <a:t>3</a:t>
            </a:r>
          </a:p>
          <a:p>
            <a:pPr>
              <a:lnSpc>
                <a:spcPct val="90000"/>
              </a:lnSpc>
              <a:buNone/>
              <a:tabLst>
                <a:tab pos="2327064" algn="ctr"/>
                <a:tab pos="4186153" algn="ctr"/>
              </a:tabLst>
            </a:pPr>
            <a:r>
              <a:rPr lang="en-US" altLang="ko-KR" dirty="0" smtClean="0"/>
              <a:t>		</a:t>
            </a:r>
          </a:p>
          <a:p>
            <a:pPr>
              <a:lnSpc>
                <a:spcPct val="90000"/>
              </a:lnSpc>
              <a:tabLst>
                <a:tab pos="2327064" algn="ctr"/>
                <a:tab pos="4186153" algn="ctr"/>
              </a:tabLst>
            </a:pPr>
            <a:r>
              <a:rPr lang="en-US" altLang="ko-KR" dirty="0" smtClean="0"/>
              <a:t>The Gantt chart is: </a:t>
            </a:r>
          </a:p>
          <a:p>
            <a:pPr>
              <a:lnSpc>
                <a:spcPct val="90000"/>
              </a:lnSpc>
              <a:tabLst>
                <a:tab pos="2327064" algn="ctr"/>
                <a:tab pos="4186153" algn="ctr"/>
              </a:tabLst>
            </a:pPr>
            <a:endParaRPr lang="en-US" altLang="ko-KR" dirty="0"/>
          </a:p>
          <a:p>
            <a:pPr>
              <a:lnSpc>
                <a:spcPct val="90000"/>
              </a:lnSpc>
              <a:tabLst>
                <a:tab pos="2327064" algn="ctr"/>
                <a:tab pos="4186153" algn="ctr"/>
              </a:tabLst>
            </a:pPr>
            <a:endParaRPr lang="en-US" altLang="ko-KR" dirty="0" smtClean="0"/>
          </a:p>
          <a:p>
            <a:pPr>
              <a:lnSpc>
                <a:spcPct val="90000"/>
              </a:lnSpc>
              <a:tabLst>
                <a:tab pos="2327064" algn="ctr"/>
                <a:tab pos="4186153" algn="ctr"/>
              </a:tabLst>
            </a:pPr>
            <a:endParaRPr lang="en-US" altLang="ko-KR" dirty="0"/>
          </a:p>
          <a:p>
            <a:pPr>
              <a:lnSpc>
                <a:spcPct val="90000"/>
              </a:lnSpc>
              <a:tabLst>
                <a:tab pos="2327064" algn="ctr"/>
                <a:tab pos="4186153" algn="ctr"/>
              </a:tabLst>
            </a:pPr>
            <a:endParaRPr lang="en-US" altLang="ko-KR" dirty="0" smtClean="0"/>
          </a:p>
          <a:p>
            <a:pPr>
              <a:lnSpc>
                <a:spcPct val="90000"/>
              </a:lnSpc>
              <a:tabLst>
                <a:tab pos="2327064" algn="ctr"/>
                <a:tab pos="4186153" algn="ctr"/>
              </a:tabLst>
            </a:pPr>
            <a:r>
              <a:rPr lang="en-US" altLang="ko-KR" dirty="0" smtClean="0"/>
              <a:t>Typically, higher average turnaround than SJF, but better </a:t>
            </a:r>
            <a:r>
              <a:rPr lang="en-US" altLang="ko-KR" i="1" dirty="0" smtClean="0"/>
              <a:t>response</a:t>
            </a:r>
          </a:p>
          <a:p>
            <a:pPr>
              <a:lnSpc>
                <a:spcPct val="90000"/>
              </a:lnSpc>
              <a:tabLst>
                <a:tab pos="2327064" algn="ctr"/>
                <a:tab pos="4186153" algn="ctr"/>
              </a:tabLst>
            </a:pPr>
            <a:r>
              <a:rPr lang="en-US" altLang="ko-KR" dirty="0" smtClean="0"/>
              <a:t>q should be large compared to context switch time</a:t>
            </a:r>
          </a:p>
          <a:p>
            <a:pPr>
              <a:lnSpc>
                <a:spcPct val="90000"/>
              </a:lnSpc>
              <a:tabLst>
                <a:tab pos="2327064" algn="ctr"/>
                <a:tab pos="4186153" algn="ctr"/>
              </a:tabLst>
            </a:pPr>
            <a:r>
              <a:rPr lang="en-US" altLang="ko-KR" dirty="0" smtClean="0"/>
              <a:t>q usually 10ms to 100ms, context switch &lt; 10 </a:t>
            </a:r>
            <a:r>
              <a:rPr lang="en-US" altLang="ko-KR" dirty="0" err="1" smtClean="0"/>
              <a:t>usec</a:t>
            </a:r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4175286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1" y="19050"/>
            <a:ext cx="8726223" cy="844154"/>
          </a:xfrm>
        </p:spPr>
        <p:txBody>
          <a:bodyPr/>
          <a:lstStyle/>
          <a:p>
            <a:pPr eaLnBrk="1" hangingPunct="1"/>
            <a:r>
              <a:rPr lang="en-US" altLang="ko-KR" smtClean="0"/>
              <a:t>Example of RR with Time Quantum = 4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6585" y="1510904"/>
            <a:ext cx="7963782" cy="4483894"/>
          </a:xfrm>
        </p:spPr>
        <p:txBody>
          <a:bodyPr/>
          <a:lstStyle/>
          <a:p>
            <a:pPr>
              <a:lnSpc>
                <a:spcPct val="90000"/>
              </a:lnSpc>
              <a:buNone/>
              <a:tabLst>
                <a:tab pos="2327064" algn="ctr"/>
                <a:tab pos="4186153" algn="ctr"/>
              </a:tabLst>
            </a:pPr>
            <a:r>
              <a:rPr lang="en-US" altLang="ko-KR" dirty="0" smtClean="0"/>
              <a:t>		</a:t>
            </a:r>
            <a:r>
              <a:rPr lang="en-US" altLang="ko-KR" u="sng" dirty="0" smtClean="0"/>
              <a:t>Process</a:t>
            </a:r>
            <a:r>
              <a:rPr lang="en-US" altLang="ko-KR" dirty="0" smtClean="0"/>
              <a:t>	</a:t>
            </a:r>
            <a:r>
              <a:rPr lang="en-US" altLang="ko-KR" u="sng" dirty="0" smtClean="0"/>
              <a:t>Burst Time</a:t>
            </a:r>
          </a:p>
          <a:p>
            <a:pPr>
              <a:lnSpc>
                <a:spcPct val="90000"/>
              </a:lnSpc>
              <a:buNone/>
              <a:tabLst>
                <a:tab pos="2327064" algn="ctr"/>
                <a:tab pos="4186153" algn="ctr"/>
              </a:tabLst>
            </a:pPr>
            <a:r>
              <a:rPr lang="en-US" altLang="ko-KR" i="1" dirty="0" smtClean="0"/>
              <a:t>		P</a:t>
            </a:r>
            <a:r>
              <a:rPr lang="en-US" altLang="ko-KR" i="1" baseline="-25000" dirty="0" smtClean="0"/>
              <a:t>1	</a:t>
            </a:r>
            <a:r>
              <a:rPr lang="en-US" altLang="ko-KR" dirty="0" smtClean="0"/>
              <a:t>24</a:t>
            </a:r>
          </a:p>
          <a:p>
            <a:pPr>
              <a:lnSpc>
                <a:spcPct val="90000"/>
              </a:lnSpc>
              <a:buNone/>
              <a:tabLst>
                <a:tab pos="2327064" algn="ctr"/>
                <a:tab pos="4186153" algn="ctr"/>
              </a:tabLst>
            </a:pPr>
            <a:r>
              <a:rPr lang="en-US" altLang="ko-KR" dirty="0" smtClean="0"/>
              <a:t>		 </a:t>
            </a:r>
            <a:r>
              <a:rPr lang="en-US" altLang="ko-KR" i="1" dirty="0" smtClean="0"/>
              <a:t>P</a:t>
            </a:r>
            <a:r>
              <a:rPr lang="en-US" altLang="ko-KR" i="1" baseline="-25000" dirty="0" smtClean="0"/>
              <a:t>2	 </a:t>
            </a:r>
            <a:r>
              <a:rPr lang="en-US" altLang="ko-KR" dirty="0" smtClean="0"/>
              <a:t>3</a:t>
            </a:r>
          </a:p>
          <a:p>
            <a:pPr>
              <a:lnSpc>
                <a:spcPct val="90000"/>
              </a:lnSpc>
              <a:buNone/>
              <a:tabLst>
                <a:tab pos="2327064" algn="ctr"/>
                <a:tab pos="4186153" algn="ctr"/>
              </a:tabLst>
            </a:pPr>
            <a:r>
              <a:rPr lang="en-US" altLang="ko-KR" dirty="0" smtClean="0"/>
              <a:t>		 </a:t>
            </a:r>
            <a:r>
              <a:rPr lang="en-US" altLang="ko-KR" i="1" dirty="0" smtClean="0"/>
              <a:t>P</a:t>
            </a:r>
            <a:r>
              <a:rPr lang="en-US" altLang="ko-KR" i="1" baseline="-25000" dirty="0" smtClean="0"/>
              <a:t>3	</a:t>
            </a:r>
            <a:r>
              <a:rPr lang="en-US" altLang="ko-KR" dirty="0" smtClean="0"/>
              <a:t>3</a:t>
            </a:r>
          </a:p>
          <a:p>
            <a:pPr>
              <a:lnSpc>
                <a:spcPct val="90000"/>
              </a:lnSpc>
              <a:buNone/>
              <a:tabLst>
                <a:tab pos="2327064" algn="ctr"/>
                <a:tab pos="4186153" algn="ctr"/>
              </a:tabLst>
            </a:pPr>
            <a:r>
              <a:rPr lang="en-US" altLang="ko-KR" dirty="0" smtClean="0"/>
              <a:t>		</a:t>
            </a:r>
          </a:p>
          <a:p>
            <a:pPr>
              <a:lnSpc>
                <a:spcPct val="90000"/>
              </a:lnSpc>
              <a:tabLst>
                <a:tab pos="2327064" algn="ctr"/>
                <a:tab pos="4186153" algn="ctr"/>
              </a:tabLst>
            </a:pPr>
            <a:r>
              <a:rPr lang="en-US" altLang="ko-KR" dirty="0" smtClean="0"/>
              <a:t>The Gantt chart is: </a:t>
            </a:r>
          </a:p>
          <a:p>
            <a:pPr>
              <a:lnSpc>
                <a:spcPct val="90000"/>
              </a:lnSpc>
              <a:tabLst>
                <a:tab pos="2327064" algn="ctr"/>
                <a:tab pos="4186153" algn="ctr"/>
              </a:tabLst>
            </a:pPr>
            <a:endParaRPr lang="en-US" altLang="ko-KR" dirty="0"/>
          </a:p>
          <a:p>
            <a:pPr>
              <a:lnSpc>
                <a:spcPct val="90000"/>
              </a:lnSpc>
              <a:tabLst>
                <a:tab pos="2327064" algn="ctr"/>
                <a:tab pos="4186153" algn="ctr"/>
              </a:tabLst>
            </a:pPr>
            <a:endParaRPr lang="en-US" altLang="ko-KR" dirty="0" smtClean="0"/>
          </a:p>
          <a:p>
            <a:pPr>
              <a:lnSpc>
                <a:spcPct val="90000"/>
              </a:lnSpc>
              <a:tabLst>
                <a:tab pos="2327064" algn="ctr"/>
                <a:tab pos="4186153" algn="ctr"/>
              </a:tabLst>
            </a:pPr>
            <a:endParaRPr lang="en-US" altLang="ko-KR" dirty="0"/>
          </a:p>
          <a:p>
            <a:pPr>
              <a:lnSpc>
                <a:spcPct val="90000"/>
              </a:lnSpc>
              <a:tabLst>
                <a:tab pos="2327064" algn="ctr"/>
                <a:tab pos="4186153" algn="ctr"/>
              </a:tabLst>
            </a:pPr>
            <a:endParaRPr lang="en-US" altLang="ko-KR" dirty="0" smtClean="0"/>
          </a:p>
          <a:p>
            <a:pPr>
              <a:lnSpc>
                <a:spcPct val="90000"/>
              </a:lnSpc>
              <a:tabLst>
                <a:tab pos="2327064" algn="ctr"/>
                <a:tab pos="4186153" algn="ctr"/>
              </a:tabLst>
            </a:pPr>
            <a:r>
              <a:rPr lang="en-US" altLang="ko-KR" dirty="0" smtClean="0"/>
              <a:t>Typically, higher average turnaround than SJF, but better </a:t>
            </a:r>
            <a:r>
              <a:rPr lang="en-US" altLang="ko-KR" i="1" dirty="0" smtClean="0"/>
              <a:t>response</a:t>
            </a:r>
          </a:p>
          <a:p>
            <a:pPr>
              <a:lnSpc>
                <a:spcPct val="90000"/>
              </a:lnSpc>
              <a:tabLst>
                <a:tab pos="2327064" algn="ctr"/>
                <a:tab pos="4186153" algn="ctr"/>
              </a:tabLst>
            </a:pPr>
            <a:r>
              <a:rPr lang="en-US" altLang="ko-KR" dirty="0" smtClean="0"/>
              <a:t>q should be large compared to context switch time</a:t>
            </a:r>
          </a:p>
          <a:p>
            <a:pPr>
              <a:lnSpc>
                <a:spcPct val="90000"/>
              </a:lnSpc>
              <a:tabLst>
                <a:tab pos="2327064" algn="ctr"/>
                <a:tab pos="4186153" algn="ctr"/>
              </a:tabLst>
            </a:pPr>
            <a:r>
              <a:rPr lang="en-US" altLang="ko-KR" dirty="0" smtClean="0"/>
              <a:t>q usually 10ms to 100ms, context switch &lt; 10 </a:t>
            </a:r>
            <a:r>
              <a:rPr lang="en-US" altLang="ko-KR" dirty="0" err="1" smtClean="0"/>
              <a:t>usec</a:t>
            </a:r>
            <a:endParaRPr lang="en-US" altLang="ko-KR" dirty="0" smtClean="0"/>
          </a:p>
        </p:txBody>
      </p:sp>
      <p:grpSp>
        <p:nvGrpSpPr>
          <p:cNvPr id="58372" name="Group 27"/>
          <p:cNvGrpSpPr>
            <a:grpSpLocks/>
          </p:cNvGrpSpPr>
          <p:nvPr/>
        </p:nvGrpSpPr>
        <p:grpSpPr bwMode="auto">
          <a:xfrm>
            <a:off x="2192360" y="3670043"/>
            <a:ext cx="5127279" cy="949726"/>
            <a:chOff x="1073" y="2640"/>
            <a:chExt cx="2981" cy="598"/>
          </a:xfrm>
        </p:grpSpPr>
        <p:grpSp>
          <p:nvGrpSpPr>
            <p:cNvPr id="58373" name="Group 14"/>
            <p:cNvGrpSpPr>
              <a:grpSpLocks/>
            </p:cNvGrpSpPr>
            <p:nvPr/>
          </p:nvGrpSpPr>
          <p:grpSpPr bwMode="auto">
            <a:xfrm>
              <a:off x="1152" y="2640"/>
              <a:ext cx="2842" cy="384"/>
              <a:chOff x="1152" y="2736"/>
              <a:chExt cx="2304" cy="288"/>
            </a:xfrm>
          </p:grpSpPr>
          <p:sp>
            <p:nvSpPr>
              <p:cNvPr id="58383" name="Rectangle 4"/>
              <p:cNvSpPr>
                <a:spLocks noChangeArrowheads="1"/>
              </p:cNvSpPr>
              <p:nvPr/>
            </p:nvSpPr>
            <p:spPr bwMode="auto">
              <a:xfrm>
                <a:off x="1152" y="2736"/>
                <a:ext cx="288" cy="28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altLang="ko-KR">
                    <a:latin typeface="Helvetica" charset="0"/>
                  </a:rPr>
                  <a:t>P</a:t>
                </a:r>
                <a:r>
                  <a:rPr lang="en-US" altLang="ko-KR" baseline="-25000">
                    <a:latin typeface="Helvetica" charset="0"/>
                  </a:rPr>
                  <a:t>1</a:t>
                </a:r>
                <a:endParaRPr lang="en-US" altLang="ko-KR">
                  <a:latin typeface="Helvetica" charset="0"/>
                </a:endParaRPr>
              </a:p>
            </p:txBody>
          </p:sp>
          <p:sp>
            <p:nvSpPr>
              <p:cNvPr id="58384" name="Rectangle 5"/>
              <p:cNvSpPr>
                <a:spLocks noChangeArrowheads="1"/>
              </p:cNvSpPr>
              <p:nvPr/>
            </p:nvSpPr>
            <p:spPr bwMode="auto">
              <a:xfrm>
                <a:off x="1440" y="2736"/>
                <a:ext cx="288" cy="28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altLang="ko-KR">
                    <a:latin typeface="Helvetica" charset="0"/>
                  </a:rPr>
                  <a:t>P</a:t>
                </a:r>
                <a:r>
                  <a:rPr lang="en-US" altLang="ko-KR" baseline="-25000">
                    <a:latin typeface="Helvetica" charset="0"/>
                  </a:rPr>
                  <a:t>2</a:t>
                </a:r>
              </a:p>
            </p:txBody>
          </p:sp>
          <p:sp>
            <p:nvSpPr>
              <p:cNvPr id="58385" name="Rectangle 6"/>
              <p:cNvSpPr>
                <a:spLocks noChangeArrowheads="1"/>
              </p:cNvSpPr>
              <p:nvPr/>
            </p:nvSpPr>
            <p:spPr bwMode="auto">
              <a:xfrm>
                <a:off x="1728" y="2736"/>
                <a:ext cx="288" cy="28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altLang="ko-KR">
                    <a:latin typeface="Helvetica" charset="0"/>
                  </a:rPr>
                  <a:t>P</a:t>
                </a:r>
                <a:r>
                  <a:rPr lang="en-US" altLang="ko-KR" baseline="-25000">
                    <a:latin typeface="Helvetica" charset="0"/>
                  </a:rPr>
                  <a:t>3</a:t>
                </a:r>
              </a:p>
            </p:txBody>
          </p:sp>
          <p:sp>
            <p:nvSpPr>
              <p:cNvPr id="58386" name="Rectangle 7"/>
              <p:cNvSpPr>
                <a:spLocks noChangeArrowheads="1"/>
              </p:cNvSpPr>
              <p:nvPr/>
            </p:nvSpPr>
            <p:spPr bwMode="auto">
              <a:xfrm>
                <a:off x="2016" y="2736"/>
                <a:ext cx="288" cy="28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altLang="ko-KR">
                    <a:latin typeface="Helvetica" charset="0"/>
                  </a:rPr>
                  <a:t>P</a:t>
                </a:r>
                <a:r>
                  <a:rPr lang="en-US" altLang="ko-KR" baseline="-25000">
                    <a:latin typeface="Helvetica" charset="0"/>
                  </a:rPr>
                  <a:t>1</a:t>
                </a:r>
              </a:p>
            </p:txBody>
          </p:sp>
          <p:sp>
            <p:nvSpPr>
              <p:cNvPr id="58387" name="Rectangle 8"/>
              <p:cNvSpPr>
                <a:spLocks noChangeArrowheads="1"/>
              </p:cNvSpPr>
              <p:nvPr/>
            </p:nvSpPr>
            <p:spPr bwMode="auto">
              <a:xfrm>
                <a:off x="2304" y="2736"/>
                <a:ext cx="288" cy="28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altLang="ko-KR">
                    <a:latin typeface="Helvetica" charset="0"/>
                  </a:rPr>
                  <a:t>P</a:t>
                </a:r>
                <a:r>
                  <a:rPr lang="en-US" altLang="ko-KR" baseline="-25000">
                    <a:latin typeface="Helvetica" charset="0"/>
                  </a:rPr>
                  <a:t>1</a:t>
                </a:r>
              </a:p>
            </p:txBody>
          </p:sp>
          <p:sp>
            <p:nvSpPr>
              <p:cNvPr id="58388" name="Rectangle 9"/>
              <p:cNvSpPr>
                <a:spLocks noChangeArrowheads="1"/>
              </p:cNvSpPr>
              <p:nvPr/>
            </p:nvSpPr>
            <p:spPr bwMode="auto">
              <a:xfrm>
                <a:off x="2592" y="2736"/>
                <a:ext cx="288" cy="28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altLang="ko-KR">
                    <a:latin typeface="Helvetica" charset="0"/>
                  </a:rPr>
                  <a:t>P</a:t>
                </a:r>
                <a:r>
                  <a:rPr lang="en-US" altLang="ko-KR" baseline="-25000">
                    <a:latin typeface="Helvetica" charset="0"/>
                  </a:rPr>
                  <a:t>1</a:t>
                </a:r>
              </a:p>
            </p:txBody>
          </p:sp>
          <p:sp>
            <p:nvSpPr>
              <p:cNvPr id="58389" name="Rectangle 10"/>
              <p:cNvSpPr>
                <a:spLocks noChangeArrowheads="1"/>
              </p:cNvSpPr>
              <p:nvPr/>
            </p:nvSpPr>
            <p:spPr bwMode="auto">
              <a:xfrm>
                <a:off x="2880" y="2736"/>
                <a:ext cx="288" cy="28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altLang="ko-KR">
                    <a:latin typeface="Helvetica" charset="0"/>
                  </a:rPr>
                  <a:t>P</a:t>
                </a:r>
                <a:r>
                  <a:rPr lang="en-US" altLang="ko-KR" baseline="-25000">
                    <a:latin typeface="Helvetica" charset="0"/>
                  </a:rPr>
                  <a:t>1</a:t>
                </a:r>
              </a:p>
            </p:txBody>
          </p:sp>
          <p:sp>
            <p:nvSpPr>
              <p:cNvPr id="58390" name="Rectangle 11"/>
              <p:cNvSpPr>
                <a:spLocks noChangeArrowheads="1"/>
              </p:cNvSpPr>
              <p:nvPr/>
            </p:nvSpPr>
            <p:spPr bwMode="auto">
              <a:xfrm>
                <a:off x="3168" y="2736"/>
                <a:ext cx="288" cy="28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altLang="ko-KR">
                    <a:latin typeface="Helvetica" charset="0"/>
                  </a:rPr>
                  <a:t>P</a:t>
                </a:r>
                <a:r>
                  <a:rPr lang="en-US" altLang="ko-KR" baseline="-25000">
                    <a:latin typeface="Helvetica" charset="0"/>
                  </a:rPr>
                  <a:t>1</a:t>
                </a:r>
              </a:p>
            </p:txBody>
          </p:sp>
        </p:grpSp>
        <p:sp>
          <p:nvSpPr>
            <p:cNvPr id="58374" name="Text Box 15"/>
            <p:cNvSpPr txBox="1">
              <a:spLocks noChangeArrowheads="1"/>
            </p:cNvSpPr>
            <p:nvPr/>
          </p:nvSpPr>
          <p:spPr bwMode="auto">
            <a:xfrm>
              <a:off x="1073" y="3047"/>
              <a:ext cx="161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ko-KR" sz="1300">
                  <a:latin typeface="Helvetica" charset="0"/>
                </a:rPr>
                <a:t>0</a:t>
              </a:r>
            </a:p>
          </p:txBody>
        </p:sp>
        <p:sp>
          <p:nvSpPr>
            <p:cNvPr id="58375" name="Text Box 16"/>
            <p:cNvSpPr txBox="1">
              <a:spLocks noChangeArrowheads="1"/>
            </p:cNvSpPr>
            <p:nvPr/>
          </p:nvSpPr>
          <p:spPr bwMode="auto">
            <a:xfrm>
              <a:off x="1386" y="3054"/>
              <a:ext cx="19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ko-KR" sz="1300">
                  <a:latin typeface="Helvetica" charset="0"/>
                </a:rPr>
                <a:t>4</a:t>
              </a:r>
            </a:p>
          </p:txBody>
        </p:sp>
        <p:sp>
          <p:nvSpPr>
            <p:cNvPr id="58376" name="Text Box 17"/>
            <p:cNvSpPr txBox="1">
              <a:spLocks noChangeArrowheads="1"/>
            </p:cNvSpPr>
            <p:nvPr/>
          </p:nvSpPr>
          <p:spPr bwMode="auto">
            <a:xfrm>
              <a:off x="1788" y="3054"/>
              <a:ext cx="161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ko-KR" sz="1300">
                  <a:latin typeface="Helvetica" charset="0"/>
                </a:rPr>
                <a:t>7</a:t>
              </a:r>
            </a:p>
          </p:txBody>
        </p:sp>
        <p:sp>
          <p:nvSpPr>
            <p:cNvPr id="58377" name="Text Box 18"/>
            <p:cNvSpPr txBox="1">
              <a:spLocks noChangeArrowheads="1"/>
            </p:cNvSpPr>
            <p:nvPr/>
          </p:nvSpPr>
          <p:spPr bwMode="auto">
            <a:xfrm>
              <a:off x="2099" y="3048"/>
              <a:ext cx="215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ko-KR" sz="1300">
                  <a:latin typeface="Helvetica" charset="0"/>
                </a:rPr>
                <a:t>10</a:t>
              </a:r>
            </a:p>
          </p:txBody>
        </p:sp>
        <p:sp>
          <p:nvSpPr>
            <p:cNvPr id="58378" name="Text Box 19"/>
            <p:cNvSpPr txBox="1">
              <a:spLocks noChangeArrowheads="1"/>
            </p:cNvSpPr>
            <p:nvPr/>
          </p:nvSpPr>
          <p:spPr bwMode="auto">
            <a:xfrm>
              <a:off x="2487" y="3048"/>
              <a:ext cx="215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ko-KR" sz="1300">
                  <a:latin typeface="Helvetica" charset="0"/>
                </a:rPr>
                <a:t>14</a:t>
              </a:r>
            </a:p>
          </p:txBody>
        </p:sp>
        <p:sp>
          <p:nvSpPr>
            <p:cNvPr id="58379" name="Text Box 20"/>
            <p:cNvSpPr txBox="1">
              <a:spLocks noChangeArrowheads="1"/>
            </p:cNvSpPr>
            <p:nvPr/>
          </p:nvSpPr>
          <p:spPr bwMode="auto">
            <a:xfrm>
              <a:off x="2823" y="3048"/>
              <a:ext cx="215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ko-KR" sz="1300">
                  <a:latin typeface="Helvetica" charset="0"/>
                </a:rPr>
                <a:t>18</a:t>
              </a:r>
            </a:p>
          </p:txBody>
        </p:sp>
        <p:sp>
          <p:nvSpPr>
            <p:cNvPr id="58380" name="Text Box 21"/>
            <p:cNvSpPr txBox="1">
              <a:spLocks noChangeArrowheads="1"/>
            </p:cNvSpPr>
            <p:nvPr/>
          </p:nvSpPr>
          <p:spPr bwMode="auto">
            <a:xfrm>
              <a:off x="3119" y="3048"/>
              <a:ext cx="215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ko-KR" sz="1300">
                  <a:latin typeface="Helvetica" charset="0"/>
                </a:rPr>
                <a:t>22</a:t>
              </a:r>
            </a:p>
          </p:txBody>
        </p:sp>
        <p:sp>
          <p:nvSpPr>
            <p:cNvPr id="58381" name="Text Box 22"/>
            <p:cNvSpPr txBox="1">
              <a:spLocks noChangeArrowheads="1"/>
            </p:cNvSpPr>
            <p:nvPr/>
          </p:nvSpPr>
          <p:spPr bwMode="auto">
            <a:xfrm>
              <a:off x="3503" y="3048"/>
              <a:ext cx="215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ko-KR" sz="1300">
                  <a:latin typeface="Helvetica" charset="0"/>
                </a:rPr>
                <a:t>26</a:t>
              </a:r>
            </a:p>
          </p:txBody>
        </p:sp>
        <p:sp>
          <p:nvSpPr>
            <p:cNvPr id="58382" name="Text Box 24"/>
            <p:cNvSpPr txBox="1">
              <a:spLocks noChangeArrowheads="1"/>
            </p:cNvSpPr>
            <p:nvPr/>
          </p:nvSpPr>
          <p:spPr bwMode="auto">
            <a:xfrm>
              <a:off x="3839" y="3048"/>
              <a:ext cx="215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ko-KR" sz="1300">
                  <a:latin typeface="Helvetica" charset="0"/>
                </a:rPr>
                <a:t>30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76404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mtClean="0"/>
              <a:t>Example of SJF</a:t>
            </a:r>
          </a:p>
        </p:txBody>
      </p:sp>
      <p:sp>
        <p:nvSpPr>
          <p:cNvPr id="41987" name="Rectangle 36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buNone/>
              <a:tabLst>
                <a:tab pos="1678652" algn="ctr"/>
                <a:tab pos="3408525" algn="ctr"/>
                <a:tab pos="5387518" algn="ctr"/>
              </a:tabLst>
            </a:pPr>
            <a:r>
              <a:rPr lang="en-US" altLang="ko-KR" dirty="0" smtClean="0"/>
              <a:t>	      	               </a:t>
            </a:r>
            <a:r>
              <a:rPr lang="en-US" altLang="ko-KR" u="sng" dirty="0" smtClean="0"/>
              <a:t> Process</a:t>
            </a:r>
            <a:r>
              <a:rPr lang="en-US" altLang="ko-KR" u="sng" dirty="0">
                <a:solidFill>
                  <a:schemeClr val="bg1"/>
                </a:solidFill>
              </a:rPr>
              <a:t> </a:t>
            </a:r>
            <a:r>
              <a:rPr lang="en-US" altLang="ko-KR" u="sng" dirty="0" err="1" smtClean="0">
                <a:solidFill>
                  <a:schemeClr val="bg1"/>
                </a:solidFill>
              </a:rPr>
              <a:t>rriva</a:t>
            </a:r>
            <a:r>
              <a:rPr lang="en-US" altLang="ko-KR" u="sng" dirty="0" smtClean="0">
                <a:solidFill>
                  <a:schemeClr val="bg1"/>
                </a:solidFill>
              </a:rPr>
              <a:t>	l Time</a:t>
            </a:r>
            <a:r>
              <a:rPr lang="en-US" altLang="ko-KR" dirty="0" smtClean="0"/>
              <a:t>	</a:t>
            </a:r>
            <a:r>
              <a:rPr lang="en-US" altLang="ko-KR" u="sng" dirty="0" smtClean="0"/>
              <a:t>Burst Time</a:t>
            </a:r>
            <a:endParaRPr lang="en-US" altLang="ko-KR" dirty="0" smtClean="0"/>
          </a:p>
          <a:p>
            <a:pPr>
              <a:buNone/>
              <a:tabLst>
                <a:tab pos="1678652" algn="ctr"/>
                <a:tab pos="3408525" algn="ctr"/>
                <a:tab pos="5387518" algn="ctr"/>
              </a:tabLst>
            </a:pPr>
            <a:r>
              <a:rPr lang="en-US" altLang="ko-KR" dirty="0" smtClean="0"/>
              <a:t>		 </a:t>
            </a:r>
            <a:r>
              <a:rPr lang="en-US" altLang="ko-KR" i="1" dirty="0" smtClean="0"/>
              <a:t>P</a:t>
            </a:r>
            <a:r>
              <a:rPr lang="en-US" altLang="ko-KR" i="1" baseline="-25000" dirty="0" smtClean="0"/>
              <a:t>1</a:t>
            </a:r>
            <a:r>
              <a:rPr lang="en-US" altLang="ko-KR" dirty="0" smtClean="0"/>
              <a:t>	</a:t>
            </a:r>
            <a:r>
              <a:rPr lang="en-US" altLang="ko-KR" dirty="0" smtClean="0">
                <a:solidFill>
                  <a:schemeClr val="bg1"/>
                </a:solidFill>
              </a:rPr>
              <a:t>0.0</a:t>
            </a:r>
            <a:r>
              <a:rPr lang="en-US" altLang="ko-KR" dirty="0" smtClean="0"/>
              <a:t>	6</a:t>
            </a:r>
          </a:p>
          <a:p>
            <a:pPr>
              <a:buNone/>
              <a:tabLst>
                <a:tab pos="1678652" algn="ctr"/>
                <a:tab pos="3408525" algn="ctr"/>
                <a:tab pos="5387518" algn="ctr"/>
              </a:tabLst>
            </a:pPr>
            <a:r>
              <a:rPr lang="en-US" altLang="ko-KR" dirty="0" smtClean="0"/>
              <a:t>		 </a:t>
            </a:r>
            <a:r>
              <a:rPr lang="en-US" altLang="ko-KR" i="1" dirty="0" smtClean="0"/>
              <a:t>P</a:t>
            </a:r>
            <a:r>
              <a:rPr lang="en-US" altLang="ko-KR" i="1" baseline="-25000" dirty="0" smtClean="0"/>
              <a:t>2 	</a:t>
            </a:r>
            <a:r>
              <a:rPr lang="en-US" altLang="ko-KR" dirty="0" smtClean="0">
                <a:solidFill>
                  <a:schemeClr val="bg1"/>
                </a:solidFill>
              </a:rPr>
              <a:t>2.0</a:t>
            </a:r>
            <a:r>
              <a:rPr lang="en-US" altLang="ko-KR" dirty="0" smtClean="0"/>
              <a:t>	8</a:t>
            </a:r>
          </a:p>
          <a:p>
            <a:pPr>
              <a:buNone/>
              <a:tabLst>
                <a:tab pos="1678652" algn="ctr"/>
                <a:tab pos="3408525" algn="ctr"/>
                <a:tab pos="5387518" algn="ctr"/>
              </a:tabLst>
            </a:pPr>
            <a:r>
              <a:rPr lang="en-US" altLang="ko-KR" dirty="0" smtClean="0"/>
              <a:t>		 </a:t>
            </a:r>
            <a:r>
              <a:rPr lang="en-US" altLang="ko-KR" i="1" dirty="0" smtClean="0"/>
              <a:t>P</a:t>
            </a:r>
            <a:r>
              <a:rPr lang="en-US" altLang="ko-KR" i="1" baseline="-25000" dirty="0" smtClean="0"/>
              <a:t>3</a:t>
            </a:r>
            <a:r>
              <a:rPr lang="en-US" altLang="ko-KR" dirty="0" smtClean="0"/>
              <a:t>	</a:t>
            </a:r>
            <a:r>
              <a:rPr lang="en-US" altLang="ko-KR" dirty="0" smtClean="0">
                <a:solidFill>
                  <a:schemeClr val="bg1"/>
                </a:solidFill>
              </a:rPr>
              <a:t>4.0</a:t>
            </a:r>
            <a:r>
              <a:rPr lang="en-US" altLang="ko-KR" dirty="0" smtClean="0"/>
              <a:t>	7</a:t>
            </a:r>
          </a:p>
          <a:p>
            <a:pPr>
              <a:buNone/>
              <a:tabLst>
                <a:tab pos="1678652" algn="ctr"/>
                <a:tab pos="3408525" algn="ctr"/>
                <a:tab pos="5387518" algn="ctr"/>
              </a:tabLst>
            </a:pPr>
            <a:r>
              <a:rPr lang="en-US" altLang="ko-KR" dirty="0" smtClean="0"/>
              <a:t>		 </a:t>
            </a:r>
            <a:r>
              <a:rPr lang="en-US" altLang="ko-KR" i="1" dirty="0" smtClean="0"/>
              <a:t>P</a:t>
            </a:r>
            <a:r>
              <a:rPr lang="en-US" altLang="ko-KR" i="1" baseline="-25000" dirty="0" smtClean="0"/>
              <a:t>4</a:t>
            </a:r>
            <a:r>
              <a:rPr lang="en-US" altLang="ko-KR" dirty="0" smtClean="0"/>
              <a:t>	</a:t>
            </a:r>
            <a:r>
              <a:rPr lang="en-US" altLang="ko-KR" dirty="0" smtClean="0">
                <a:solidFill>
                  <a:schemeClr val="bg1"/>
                </a:solidFill>
              </a:rPr>
              <a:t>5.0</a:t>
            </a:r>
            <a:r>
              <a:rPr lang="en-US" altLang="ko-KR" dirty="0" smtClean="0"/>
              <a:t>	3</a:t>
            </a:r>
          </a:p>
          <a:p>
            <a:pPr>
              <a:tabLst>
                <a:tab pos="1678652" algn="ctr"/>
                <a:tab pos="3408525" algn="ctr"/>
                <a:tab pos="5387518" algn="ctr"/>
              </a:tabLst>
            </a:pPr>
            <a:r>
              <a:rPr lang="en-US" altLang="ko-KR" dirty="0" smtClean="0"/>
              <a:t>SJF scheduling chart</a:t>
            </a:r>
          </a:p>
          <a:p>
            <a:pPr marL="0" indent="0">
              <a:buNone/>
              <a:tabLst>
                <a:tab pos="1678652" algn="ctr"/>
                <a:tab pos="3408525" algn="ctr"/>
                <a:tab pos="5387518" algn="ctr"/>
              </a:tabLst>
            </a:pPr>
            <a:endParaRPr lang="en-US" altLang="ko-KR" dirty="0" smtClean="0"/>
          </a:p>
          <a:p>
            <a:pPr marL="0" indent="0">
              <a:buNone/>
              <a:tabLst>
                <a:tab pos="1678652" algn="ctr"/>
                <a:tab pos="3408525" algn="ctr"/>
                <a:tab pos="5387518" algn="ctr"/>
              </a:tabLst>
            </a:pPr>
            <a:endParaRPr lang="en-US" altLang="ko-KR" dirty="0"/>
          </a:p>
          <a:p>
            <a:pPr marL="0" indent="0">
              <a:buNone/>
              <a:tabLst>
                <a:tab pos="1678652" algn="ctr"/>
                <a:tab pos="3408525" algn="ctr"/>
                <a:tab pos="5387518" algn="ctr"/>
              </a:tabLst>
            </a:pPr>
            <a:endParaRPr lang="en-US" altLang="ko-KR" dirty="0" smtClean="0"/>
          </a:p>
          <a:p>
            <a:pPr marL="0" indent="0">
              <a:buNone/>
              <a:tabLst>
                <a:tab pos="1678652" algn="ctr"/>
                <a:tab pos="3408525" algn="ctr"/>
                <a:tab pos="5387518" algn="ctr"/>
              </a:tabLst>
            </a:pPr>
            <a:endParaRPr lang="en-US" altLang="ko-KR" dirty="0" smtClean="0"/>
          </a:p>
          <a:p>
            <a:pPr>
              <a:tabLst>
                <a:tab pos="1678652" algn="ctr"/>
                <a:tab pos="3408525" algn="ctr"/>
                <a:tab pos="5387518" algn="ctr"/>
              </a:tabLst>
            </a:pPr>
            <a:r>
              <a:rPr lang="en-US" altLang="ko-KR" dirty="0" smtClean="0"/>
              <a:t>Average waiting time =</a:t>
            </a:r>
            <a:endParaRPr lang="en-US" altLang="ko-KR" i="1" baseline="-25000" dirty="0" smtClean="0"/>
          </a:p>
        </p:txBody>
      </p:sp>
    </p:spTree>
    <p:extLst>
      <p:ext uri="{BB962C8B-B14F-4D97-AF65-F5344CB8AC3E}">
        <p14:creationId xmlns:p14="http://schemas.microsoft.com/office/powerpoint/2010/main" val="2797938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mtClean="0"/>
              <a:t>Example of SJF</a:t>
            </a:r>
          </a:p>
        </p:txBody>
      </p:sp>
      <p:sp>
        <p:nvSpPr>
          <p:cNvPr id="41987" name="Rectangle 36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buNone/>
              <a:tabLst>
                <a:tab pos="1678652" algn="ctr"/>
                <a:tab pos="3408525" algn="ctr"/>
                <a:tab pos="5387518" algn="ctr"/>
              </a:tabLst>
            </a:pPr>
            <a:r>
              <a:rPr lang="en-US" altLang="ko-KR" dirty="0" smtClean="0"/>
              <a:t>	      	               </a:t>
            </a:r>
            <a:r>
              <a:rPr lang="en-US" altLang="ko-KR" u="sng" dirty="0" smtClean="0"/>
              <a:t> Process</a:t>
            </a:r>
            <a:r>
              <a:rPr lang="en-US" altLang="ko-KR" u="sng" dirty="0">
                <a:solidFill>
                  <a:schemeClr val="bg1"/>
                </a:solidFill>
              </a:rPr>
              <a:t> </a:t>
            </a:r>
            <a:r>
              <a:rPr lang="en-US" altLang="ko-KR" u="sng" dirty="0" err="1" smtClean="0">
                <a:solidFill>
                  <a:schemeClr val="bg1"/>
                </a:solidFill>
              </a:rPr>
              <a:t>rriva</a:t>
            </a:r>
            <a:r>
              <a:rPr lang="en-US" altLang="ko-KR" u="sng" dirty="0" smtClean="0">
                <a:solidFill>
                  <a:schemeClr val="bg1"/>
                </a:solidFill>
              </a:rPr>
              <a:t>	l Time</a:t>
            </a:r>
            <a:r>
              <a:rPr lang="en-US" altLang="ko-KR" dirty="0" smtClean="0"/>
              <a:t>	</a:t>
            </a:r>
            <a:r>
              <a:rPr lang="en-US" altLang="ko-KR" u="sng" dirty="0" smtClean="0"/>
              <a:t>Burst Time</a:t>
            </a:r>
            <a:endParaRPr lang="en-US" altLang="ko-KR" dirty="0" smtClean="0"/>
          </a:p>
          <a:p>
            <a:pPr>
              <a:buNone/>
              <a:tabLst>
                <a:tab pos="1678652" algn="ctr"/>
                <a:tab pos="3408525" algn="ctr"/>
                <a:tab pos="5387518" algn="ctr"/>
              </a:tabLst>
            </a:pPr>
            <a:r>
              <a:rPr lang="en-US" altLang="ko-KR" dirty="0" smtClean="0"/>
              <a:t>		 </a:t>
            </a:r>
            <a:r>
              <a:rPr lang="en-US" altLang="ko-KR" i="1" dirty="0" smtClean="0"/>
              <a:t>P</a:t>
            </a:r>
            <a:r>
              <a:rPr lang="en-US" altLang="ko-KR" i="1" baseline="-25000" dirty="0" smtClean="0"/>
              <a:t>1</a:t>
            </a:r>
            <a:r>
              <a:rPr lang="en-US" altLang="ko-KR" dirty="0" smtClean="0"/>
              <a:t>	</a:t>
            </a:r>
            <a:r>
              <a:rPr lang="en-US" altLang="ko-KR" dirty="0" smtClean="0">
                <a:solidFill>
                  <a:schemeClr val="bg1"/>
                </a:solidFill>
              </a:rPr>
              <a:t>0.0</a:t>
            </a:r>
            <a:r>
              <a:rPr lang="en-US" altLang="ko-KR" dirty="0" smtClean="0"/>
              <a:t>	6</a:t>
            </a:r>
          </a:p>
          <a:p>
            <a:pPr>
              <a:buNone/>
              <a:tabLst>
                <a:tab pos="1678652" algn="ctr"/>
                <a:tab pos="3408525" algn="ctr"/>
                <a:tab pos="5387518" algn="ctr"/>
              </a:tabLst>
            </a:pPr>
            <a:r>
              <a:rPr lang="en-US" altLang="ko-KR" dirty="0" smtClean="0"/>
              <a:t>		 </a:t>
            </a:r>
            <a:r>
              <a:rPr lang="en-US" altLang="ko-KR" i="1" dirty="0" smtClean="0"/>
              <a:t>P</a:t>
            </a:r>
            <a:r>
              <a:rPr lang="en-US" altLang="ko-KR" i="1" baseline="-25000" dirty="0" smtClean="0"/>
              <a:t>2 	</a:t>
            </a:r>
            <a:r>
              <a:rPr lang="en-US" altLang="ko-KR" dirty="0" smtClean="0">
                <a:solidFill>
                  <a:schemeClr val="bg1"/>
                </a:solidFill>
              </a:rPr>
              <a:t>2.0</a:t>
            </a:r>
            <a:r>
              <a:rPr lang="en-US" altLang="ko-KR" dirty="0" smtClean="0"/>
              <a:t>	8</a:t>
            </a:r>
          </a:p>
          <a:p>
            <a:pPr>
              <a:buNone/>
              <a:tabLst>
                <a:tab pos="1678652" algn="ctr"/>
                <a:tab pos="3408525" algn="ctr"/>
                <a:tab pos="5387518" algn="ctr"/>
              </a:tabLst>
            </a:pPr>
            <a:r>
              <a:rPr lang="en-US" altLang="ko-KR" dirty="0" smtClean="0"/>
              <a:t>		 </a:t>
            </a:r>
            <a:r>
              <a:rPr lang="en-US" altLang="ko-KR" i="1" dirty="0" smtClean="0"/>
              <a:t>P</a:t>
            </a:r>
            <a:r>
              <a:rPr lang="en-US" altLang="ko-KR" i="1" baseline="-25000" dirty="0" smtClean="0"/>
              <a:t>3</a:t>
            </a:r>
            <a:r>
              <a:rPr lang="en-US" altLang="ko-KR" dirty="0" smtClean="0"/>
              <a:t>	</a:t>
            </a:r>
            <a:r>
              <a:rPr lang="en-US" altLang="ko-KR" dirty="0" smtClean="0">
                <a:solidFill>
                  <a:schemeClr val="bg1"/>
                </a:solidFill>
              </a:rPr>
              <a:t>4.0</a:t>
            </a:r>
            <a:r>
              <a:rPr lang="en-US" altLang="ko-KR" dirty="0" smtClean="0"/>
              <a:t>	7</a:t>
            </a:r>
          </a:p>
          <a:p>
            <a:pPr>
              <a:buNone/>
              <a:tabLst>
                <a:tab pos="1678652" algn="ctr"/>
                <a:tab pos="3408525" algn="ctr"/>
                <a:tab pos="5387518" algn="ctr"/>
              </a:tabLst>
            </a:pPr>
            <a:r>
              <a:rPr lang="en-US" altLang="ko-KR" dirty="0" smtClean="0"/>
              <a:t>		 </a:t>
            </a:r>
            <a:r>
              <a:rPr lang="en-US" altLang="ko-KR" i="1" dirty="0" smtClean="0"/>
              <a:t>P</a:t>
            </a:r>
            <a:r>
              <a:rPr lang="en-US" altLang="ko-KR" i="1" baseline="-25000" dirty="0" smtClean="0"/>
              <a:t>4</a:t>
            </a:r>
            <a:r>
              <a:rPr lang="en-US" altLang="ko-KR" dirty="0" smtClean="0"/>
              <a:t>	</a:t>
            </a:r>
            <a:r>
              <a:rPr lang="en-US" altLang="ko-KR" dirty="0" smtClean="0">
                <a:solidFill>
                  <a:schemeClr val="bg1"/>
                </a:solidFill>
              </a:rPr>
              <a:t>5.0</a:t>
            </a:r>
            <a:r>
              <a:rPr lang="en-US" altLang="ko-KR" dirty="0" smtClean="0"/>
              <a:t>	3</a:t>
            </a:r>
          </a:p>
          <a:p>
            <a:pPr>
              <a:tabLst>
                <a:tab pos="1678652" algn="ctr"/>
                <a:tab pos="3408525" algn="ctr"/>
                <a:tab pos="5387518" algn="ctr"/>
              </a:tabLst>
            </a:pPr>
            <a:r>
              <a:rPr lang="en-US" altLang="ko-KR" dirty="0" smtClean="0"/>
              <a:t>SJF scheduling chart</a:t>
            </a:r>
          </a:p>
          <a:p>
            <a:pPr marL="0" indent="0">
              <a:buNone/>
              <a:tabLst>
                <a:tab pos="1678652" algn="ctr"/>
                <a:tab pos="3408525" algn="ctr"/>
                <a:tab pos="5387518" algn="ctr"/>
              </a:tabLst>
            </a:pPr>
            <a:endParaRPr lang="en-US" altLang="ko-KR" dirty="0" smtClean="0"/>
          </a:p>
          <a:p>
            <a:pPr marL="0" indent="0">
              <a:buNone/>
              <a:tabLst>
                <a:tab pos="1678652" algn="ctr"/>
                <a:tab pos="3408525" algn="ctr"/>
                <a:tab pos="5387518" algn="ctr"/>
              </a:tabLst>
            </a:pPr>
            <a:endParaRPr lang="en-US" altLang="ko-KR" dirty="0"/>
          </a:p>
          <a:p>
            <a:pPr marL="0" indent="0">
              <a:buNone/>
              <a:tabLst>
                <a:tab pos="1678652" algn="ctr"/>
                <a:tab pos="3408525" algn="ctr"/>
                <a:tab pos="5387518" algn="ctr"/>
              </a:tabLst>
            </a:pPr>
            <a:endParaRPr lang="en-US" altLang="ko-KR" dirty="0" smtClean="0"/>
          </a:p>
          <a:p>
            <a:pPr marL="0" indent="0">
              <a:buNone/>
              <a:tabLst>
                <a:tab pos="1678652" algn="ctr"/>
                <a:tab pos="3408525" algn="ctr"/>
                <a:tab pos="5387518" algn="ctr"/>
              </a:tabLst>
            </a:pPr>
            <a:endParaRPr lang="en-US" altLang="ko-KR" dirty="0" smtClean="0"/>
          </a:p>
          <a:p>
            <a:pPr>
              <a:tabLst>
                <a:tab pos="1678652" algn="ctr"/>
                <a:tab pos="3408525" algn="ctr"/>
                <a:tab pos="5387518" algn="ctr"/>
              </a:tabLst>
            </a:pPr>
            <a:r>
              <a:rPr lang="en-US" altLang="ko-KR" dirty="0" smtClean="0"/>
              <a:t>Average waiting time = (3 + 16 + 9 + 0) / 4 = 7</a:t>
            </a:r>
            <a:endParaRPr lang="en-US" altLang="ko-KR" i="1" baseline="-25000" dirty="0" smtClean="0"/>
          </a:p>
        </p:txBody>
      </p:sp>
      <p:grpSp>
        <p:nvGrpSpPr>
          <p:cNvPr id="41988" name="Group 74"/>
          <p:cNvGrpSpPr>
            <a:grpSpLocks/>
          </p:cNvGrpSpPr>
          <p:nvPr/>
        </p:nvGrpSpPr>
        <p:grpSpPr bwMode="auto">
          <a:xfrm>
            <a:off x="1425354" y="3659663"/>
            <a:ext cx="6338010" cy="1123550"/>
            <a:chOff x="881" y="2352"/>
            <a:chExt cx="3685" cy="708"/>
          </a:xfrm>
        </p:grpSpPr>
        <p:sp>
          <p:nvSpPr>
            <p:cNvPr id="41989" name="Rectangle 37"/>
            <p:cNvSpPr>
              <a:spLocks noChangeArrowheads="1"/>
            </p:cNvSpPr>
            <p:nvPr/>
          </p:nvSpPr>
          <p:spPr bwMode="auto">
            <a:xfrm flipH="1">
              <a:off x="960" y="2373"/>
              <a:ext cx="3504" cy="38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41990" name="Text Box 38"/>
            <p:cNvSpPr txBox="1">
              <a:spLocks noChangeArrowheads="1"/>
            </p:cNvSpPr>
            <p:nvPr/>
          </p:nvSpPr>
          <p:spPr bwMode="auto">
            <a:xfrm flipH="1">
              <a:off x="1035" y="2436"/>
              <a:ext cx="212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ko-KR" sz="1300">
                  <a:latin typeface="Helvetica" charset="0"/>
                </a:rPr>
                <a:t>P</a:t>
              </a:r>
              <a:r>
                <a:rPr lang="en-US" altLang="ko-KR" sz="1300" baseline="-25000">
                  <a:latin typeface="Helvetica" charset="0"/>
                </a:rPr>
                <a:t>4</a:t>
              </a:r>
              <a:endParaRPr lang="en-US" altLang="ko-KR" sz="1300">
                <a:latin typeface="Helvetica" charset="0"/>
              </a:endParaRPr>
            </a:p>
          </p:txBody>
        </p:sp>
        <p:sp>
          <p:nvSpPr>
            <p:cNvPr id="41991" name="Text Box 39"/>
            <p:cNvSpPr txBox="1">
              <a:spLocks noChangeArrowheads="1"/>
            </p:cNvSpPr>
            <p:nvPr/>
          </p:nvSpPr>
          <p:spPr bwMode="auto">
            <a:xfrm flipH="1">
              <a:off x="3002" y="2423"/>
              <a:ext cx="212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ko-KR" sz="1300">
                  <a:latin typeface="Helvetica" charset="0"/>
                </a:rPr>
                <a:t>P</a:t>
              </a:r>
              <a:r>
                <a:rPr lang="en-US" altLang="ko-KR" sz="1300" baseline="-25000">
                  <a:latin typeface="Helvetica" charset="0"/>
                </a:rPr>
                <a:t>3</a:t>
              </a:r>
              <a:endParaRPr lang="en-US" altLang="ko-KR" sz="1300">
                <a:latin typeface="Helvetica" charset="0"/>
              </a:endParaRPr>
            </a:p>
          </p:txBody>
        </p:sp>
        <p:sp>
          <p:nvSpPr>
            <p:cNvPr id="41992" name="Text Box 40"/>
            <p:cNvSpPr txBox="1">
              <a:spLocks noChangeArrowheads="1"/>
            </p:cNvSpPr>
            <p:nvPr/>
          </p:nvSpPr>
          <p:spPr bwMode="auto">
            <a:xfrm flipH="1">
              <a:off x="1997" y="2472"/>
              <a:ext cx="208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ko-KR" sz="1300">
                  <a:latin typeface="Helvetica" charset="0"/>
                </a:rPr>
                <a:t>P</a:t>
              </a:r>
              <a:r>
                <a:rPr lang="en-US" altLang="ko-KR" sz="1300" baseline="-25000">
                  <a:latin typeface="Helvetica" charset="0"/>
                </a:rPr>
                <a:t>1</a:t>
              </a:r>
              <a:endParaRPr lang="en-US" altLang="ko-KR" sz="1300">
                <a:latin typeface="Helvetica" charset="0"/>
              </a:endParaRPr>
            </a:p>
          </p:txBody>
        </p:sp>
        <p:sp>
          <p:nvSpPr>
            <p:cNvPr id="41993" name="Line 41"/>
            <p:cNvSpPr>
              <a:spLocks noChangeShapeType="1"/>
            </p:cNvSpPr>
            <p:nvPr/>
          </p:nvSpPr>
          <p:spPr bwMode="auto">
            <a:xfrm flipH="1">
              <a:off x="4452" y="274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41994" name="Line 42"/>
            <p:cNvSpPr>
              <a:spLocks noChangeShapeType="1"/>
            </p:cNvSpPr>
            <p:nvPr/>
          </p:nvSpPr>
          <p:spPr bwMode="auto">
            <a:xfrm flipH="1">
              <a:off x="960" y="2757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41995" name="Line 43"/>
            <p:cNvSpPr>
              <a:spLocks noChangeShapeType="1"/>
            </p:cNvSpPr>
            <p:nvPr/>
          </p:nvSpPr>
          <p:spPr bwMode="auto">
            <a:xfrm flipH="1">
              <a:off x="2688" y="2373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41996" name="Text Box 48"/>
            <p:cNvSpPr txBox="1">
              <a:spLocks noChangeArrowheads="1"/>
            </p:cNvSpPr>
            <p:nvPr/>
          </p:nvSpPr>
          <p:spPr bwMode="auto">
            <a:xfrm flipH="1">
              <a:off x="1554" y="2856"/>
              <a:ext cx="161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ko-KR" sz="1300">
                  <a:latin typeface="Helvetica" charset="0"/>
                </a:rPr>
                <a:t>3</a:t>
              </a:r>
            </a:p>
          </p:txBody>
        </p:sp>
        <p:sp>
          <p:nvSpPr>
            <p:cNvPr id="41997" name="Text Box 49"/>
            <p:cNvSpPr txBox="1">
              <a:spLocks noChangeArrowheads="1"/>
            </p:cNvSpPr>
            <p:nvPr/>
          </p:nvSpPr>
          <p:spPr bwMode="auto">
            <a:xfrm flipH="1">
              <a:off x="3343" y="2868"/>
              <a:ext cx="215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ko-KR" sz="1300">
                  <a:latin typeface="Helvetica" charset="0"/>
                </a:rPr>
                <a:t>16</a:t>
              </a:r>
            </a:p>
          </p:txBody>
        </p:sp>
        <p:sp>
          <p:nvSpPr>
            <p:cNvPr id="41998" name="Text Box 50"/>
            <p:cNvSpPr txBox="1">
              <a:spLocks noChangeArrowheads="1"/>
            </p:cNvSpPr>
            <p:nvPr/>
          </p:nvSpPr>
          <p:spPr bwMode="auto">
            <a:xfrm flipH="1">
              <a:off x="881" y="2876"/>
              <a:ext cx="161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ko-KR" sz="1300">
                  <a:latin typeface="Helvetica" charset="0"/>
                </a:rPr>
                <a:t>0</a:t>
              </a:r>
            </a:p>
          </p:txBody>
        </p:sp>
        <p:sp>
          <p:nvSpPr>
            <p:cNvPr id="41999" name="Line 52"/>
            <p:cNvSpPr>
              <a:spLocks noChangeShapeType="1"/>
            </p:cNvSpPr>
            <p:nvPr/>
          </p:nvSpPr>
          <p:spPr bwMode="auto">
            <a:xfrm flipH="1">
              <a:off x="3456" y="2373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42000" name="Line 54"/>
            <p:cNvSpPr>
              <a:spLocks noChangeShapeType="1"/>
            </p:cNvSpPr>
            <p:nvPr/>
          </p:nvSpPr>
          <p:spPr bwMode="auto">
            <a:xfrm flipH="1">
              <a:off x="1632" y="268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42001" name="Line 58"/>
            <p:cNvSpPr>
              <a:spLocks noChangeShapeType="1"/>
            </p:cNvSpPr>
            <p:nvPr/>
          </p:nvSpPr>
          <p:spPr bwMode="auto">
            <a:xfrm flipH="1">
              <a:off x="2688" y="2757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42002" name="Line 63"/>
            <p:cNvSpPr>
              <a:spLocks noChangeShapeType="1"/>
            </p:cNvSpPr>
            <p:nvPr/>
          </p:nvSpPr>
          <p:spPr bwMode="auto">
            <a:xfrm flipH="1">
              <a:off x="3456" y="2757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42003" name="Text Box 64"/>
            <p:cNvSpPr txBox="1">
              <a:spLocks noChangeArrowheads="1"/>
            </p:cNvSpPr>
            <p:nvPr/>
          </p:nvSpPr>
          <p:spPr bwMode="auto">
            <a:xfrm flipH="1">
              <a:off x="2610" y="2856"/>
              <a:ext cx="161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ko-KR" sz="1300">
                  <a:latin typeface="Helvetica" charset="0"/>
                </a:rPr>
                <a:t>9</a:t>
              </a:r>
            </a:p>
          </p:txBody>
        </p:sp>
        <p:sp>
          <p:nvSpPr>
            <p:cNvPr id="42004" name="Line 69"/>
            <p:cNvSpPr>
              <a:spLocks noChangeShapeType="1"/>
            </p:cNvSpPr>
            <p:nvPr/>
          </p:nvSpPr>
          <p:spPr bwMode="auto">
            <a:xfrm flipH="1">
              <a:off x="1632" y="2352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42005" name="Text Box 70"/>
            <p:cNvSpPr txBox="1">
              <a:spLocks noChangeArrowheads="1"/>
            </p:cNvSpPr>
            <p:nvPr/>
          </p:nvSpPr>
          <p:spPr bwMode="auto">
            <a:xfrm flipH="1">
              <a:off x="3770" y="2423"/>
              <a:ext cx="212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ko-KR" sz="1300">
                  <a:latin typeface="Helvetica" charset="0"/>
                </a:rPr>
                <a:t>P</a:t>
              </a:r>
              <a:r>
                <a:rPr lang="en-US" altLang="ko-KR" sz="1300" baseline="-25000">
                  <a:latin typeface="Helvetica" charset="0"/>
                </a:rPr>
                <a:t>2</a:t>
              </a:r>
              <a:endParaRPr lang="en-US" altLang="ko-KR" sz="1300">
                <a:latin typeface="Helvetica" charset="0"/>
              </a:endParaRPr>
            </a:p>
          </p:txBody>
        </p:sp>
        <p:sp>
          <p:nvSpPr>
            <p:cNvPr id="42006" name="Text Box 73"/>
            <p:cNvSpPr txBox="1">
              <a:spLocks noChangeArrowheads="1"/>
            </p:cNvSpPr>
            <p:nvPr/>
          </p:nvSpPr>
          <p:spPr bwMode="auto">
            <a:xfrm flipH="1">
              <a:off x="4351" y="2868"/>
              <a:ext cx="215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ko-KR" sz="1300">
                  <a:latin typeface="Helvetica" charset="0"/>
                </a:rPr>
                <a:t>24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821062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264400" y="6477000"/>
            <a:ext cx="2063750" cy="1524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F69A75B-97B0-C346-8D0B-0E7F3142D088}" type="slidenum">
              <a:rPr lang="zh-TW" altLang="en-US">
                <a:solidFill>
                  <a:srgbClr val="898989"/>
                </a:solidFill>
                <a:latin typeface="Calibri" charset="0"/>
                <a:ea typeface="新細明體" charset="0"/>
                <a:cs typeface="新細明體" charset="0"/>
              </a:rPr>
              <a:pPr eaLnBrk="1" hangingPunct="1"/>
              <a:t>4</a:t>
            </a:fld>
            <a:endParaRPr lang="en-US" altLang="zh-TW">
              <a:solidFill>
                <a:srgbClr val="898989"/>
              </a:solidFill>
              <a:latin typeface="Calibri" charset="0"/>
              <a:ea typeface="新細明體" charset="0"/>
              <a:cs typeface="新細明體" charset="0"/>
            </a:endParaRP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76200"/>
            <a:ext cx="8915400" cy="746276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sz="4400" dirty="0">
                <a:solidFill>
                  <a:srgbClr val="37609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ea typeface="ＭＳ Ｐゴシック" charset="0"/>
              </a:rPr>
              <a:t>Scheduling Policies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798" y="1066800"/>
            <a:ext cx="7486253" cy="5410200"/>
          </a:xfrm>
        </p:spPr>
        <p:txBody>
          <a:bodyPr/>
          <a:lstStyle/>
          <a:p>
            <a:r>
              <a:rPr lang="en-US" sz="2000" dirty="0" smtClean="0">
                <a:latin typeface="Calibri" charset="0"/>
              </a:rPr>
              <a:t>Non-preemptive</a:t>
            </a:r>
            <a:endParaRPr lang="en-US" sz="2000" dirty="0">
              <a:latin typeface="Calibri" charset="0"/>
            </a:endParaRPr>
          </a:p>
          <a:p>
            <a:pPr lvl="1"/>
            <a:r>
              <a:rPr lang="en-US" dirty="0">
                <a:latin typeface="Calibri" charset="0"/>
              </a:rPr>
              <a:t>First Come First Served</a:t>
            </a:r>
          </a:p>
          <a:p>
            <a:pPr lvl="1"/>
            <a:r>
              <a:rPr lang="en-US" dirty="0">
                <a:latin typeface="Calibri" charset="0"/>
              </a:rPr>
              <a:t>Shortest Job First (aka Shortest Process Next</a:t>
            </a:r>
            <a:r>
              <a:rPr lang="en-US" dirty="0" smtClean="0">
                <a:latin typeface="Calibri" charset="0"/>
              </a:rPr>
              <a:t>)</a:t>
            </a:r>
          </a:p>
          <a:p>
            <a:r>
              <a:rPr lang="en-US" dirty="0" smtClean="0">
                <a:latin typeface="Calibri" charset="0"/>
              </a:rPr>
              <a:t>Preemptive</a:t>
            </a:r>
          </a:p>
          <a:p>
            <a:pPr lvl="1"/>
            <a:r>
              <a:rPr lang="en-US" dirty="0" smtClean="0">
                <a:latin typeface="Calibri" charset="0"/>
              </a:rPr>
              <a:t>Shortest remaining time first</a:t>
            </a:r>
          </a:p>
          <a:p>
            <a:pPr lvl="1"/>
            <a:r>
              <a:rPr lang="en-US" dirty="0" smtClean="0">
                <a:latin typeface="Calibri" charset="0"/>
              </a:rPr>
              <a:t>Priority</a:t>
            </a:r>
          </a:p>
          <a:p>
            <a:pPr lvl="1"/>
            <a:r>
              <a:rPr lang="en-US" dirty="0" smtClean="0">
                <a:latin typeface="Calibri" charset="0"/>
              </a:rPr>
              <a:t>Round Robin</a:t>
            </a:r>
          </a:p>
          <a:p>
            <a:pPr lvl="1"/>
            <a:endParaRPr lang="en-US" dirty="0" smtClean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918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3736" y="277416"/>
            <a:ext cx="7886964" cy="576263"/>
          </a:xfrm>
        </p:spPr>
        <p:txBody>
          <a:bodyPr/>
          <a:lstStyle/>
          <a:p>
            <a:pPr eaLnBrk="1" hangingPunct="1"/>
            <a:r>
              <a:rPr lang="en-US" altLang="ko-KR" sz="2900"/>
              <a:t>Example of Shortest-remaining-time-first</a:t>
            </a:r>
          </a:p>
        </p:txBody>
      </p:sp>
      <p:sp>
        <p:nvSpPr>
          <p:cNvPr id="50179" name="Rectangle 36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tabLst>
                <a:tab pos="1678652" algn="ctr"/>
                <a:tab pos="3408525" algn="ctr"/>
                <a:tab pos="5387518" algn="ctr"/>
              </a:tabLst>
            </a:pPr>
            <a:r>
              <a:rPr lang="en-US" altLang="ko-KR" dirty="0" smtClean="0"/>
              <a:t>Now we add the concepts of varying arrival times and preemption to the analysis</a:t>
            </a:r>
          </a:p>
          <a:p>
            <a:pPr>
              <a:buNone/>
              <a:tabLst>
                <a:tab pos="1678652" algn="ctr"/>
                <a:tab pos="3408525" algn="ctr"/>
                <a:tab pos="5387518" algn="ctr"/>
              </a:tabLst>
            </a:pPr>
            <a:endParaRPr lang="en-US" altLang="ko-KR" dirty="0" smtClean="0"/>
          </a:p>
          <a:p>
            <a:pPr>
              <a:buNone/>
              <a:tabLst>
                <a:tab pos="1678652" algn="ctr"/>
                <a:tab pos="3408525" algn="ctr"/>
                <a:tab pos="5387518" algn="ctr"/>
              </a:tabLst>
            </a:pPr>
            <a:r>
              <a:rPr lang="en-US" altLang="ko-KR" dirty="0" smtClean="0"/>
              <a:t>		         </a:t>
            </a:r>
            <a:r>
              <a:rPr lang="en-US" altLang="ko-KR" u="sng" dirty="0" err="1" smtClean="0"/>
              <a:t>Process</a:t>
            </a:r>
            <a:r>
              <a:rPr lang="en-US" altLang="ko-KR" u="sng" dirty="0" err="1" smtClean="0">
                <a:solidFill>
                  <a:schemeClr val="bg1"/>
                </a:solidFill>
              </a:rPr>
              <a:t>A</a:t>
            </a:r>
            <a:r>
              <a:rPr lang="en-US" altLang="ko-KR" u="sng" dirty="0" smtClean="0">
                <a:solidFill>
                  <a:schemeClr val="bg1"/>
                </a:solidFill>
              </a:rPr>
              <a:t>	</a:t>
            </a:r>
            <a:r>
              <a:rPr lang="en-US" altLang="ko-KR" u="sng" dirty="0" err="1" smtClean="0">
                <a:solidFill>
                  <a:schemeClr val="bg1"/>
                </a:solidFill>
              </a:rPr>
              <a:t>arri</a:t>
            </a:r>
            <a:r>
              <a:rPr lang="en-US" altLang="ko-KR" u="sng" dirty="0" smtClean="0">
                <a:solidFill>
                  <a:schemeClr val="bg1"/>
                </a:solidFill>
              </a:rPr>
              <a:t> </a:t>
            </a:r>
            <a:r>
              <a:rPr lang="en-US" altLang="ko-KR" i="1" u="sng" dirty="0" smtClean="0"/>
              <a:t>Arrival </a:t>
            </a:r>
            <a:r>
              <a:rPr lang="en-US" altLang="ko-KR" u="sng" dirty="0" err="1" smtClean="0"/>
              <a:t>Time</a:t>
            </a:r>
            <a:r>
              <a:rPr lang="en-US" altLang="ko-KR" u="sng" dirty="0" err="1" smtClean="0">
                <a:solidFill>
                  <a:schemeClr val="bg1"/>
                </a:solidFill>
              </a:rPr>
              <a:t>T</a:t>
            </a:r>
            <a:r>
              <a:rPr lang="en-US" altLang="ko-KR" dirty="0" smtClean="0"/>
              <a:t>	</a:t>
            </a:r>
            <a:r>
              <a:rPr lang="en-US" altLang="ko-KR" u="sng" dirty="0" smtClean="0"/>
              <a:t>Burst Time</a:t>
            </a:r>
            <a:endParaRPr lang="en-US" altLang="ko-KR" dirty="0" smtClean="0"/>
          </a:p>
          <a:p>
            <a:pPr>
              <a:buNone/>
              <a:tabLst>
                <a:tab pos="1678652" algn="ctr"/>
                <a:tab pos="3408525" algn="ctr"/>
                <a:tab pos="5387518" algn="ctr"/>
              </a:tabLst>
            </a:pPr>
            <a:r>
              <a:rPr lang="en-US" altLang="ko-KR" dirty="0" smtClean="0"/>
              <a:t>		 </a:t>
            </a:r>
            <a:r>
              <a:rPr lang="en-US" altLang="ko-KR" i="1" dirty="0" smtClean="0"/>
              <a:t>P</a:t>
            </a:r>
            <a:r>
              <a:rPr lang="en-US" altLang="ko-KR" i="1" baseline="-25000" dirty="0" smtClean="0"/>
              <a:t>1</a:t>
            </a:r>
            <a:r>
              <a:rPr lang="en-US" altLang="ko-KR" dirty="0" smtClean="0"/>
              <a:t>	</a:t>
            </a:r>
            <a:r>
              <a:rPr lang="en-US" altLang="ko-KR" dirty="0" smtClean="0">
                <a:solidFill>
                  <a:srgbClr val="000000"/>
                </a:solidFill>
              </a:rPr>
              <a:t>0</a:t>
            </a:r>
            <a:r>
              <a:rPr lang="en-US" altLang="ko-KR" dirty="0" smtClean="0"/>
              <a:t>	8</a:t>
            </a:r>
          </a:p>
          <a:p>
            <a:pPr>
              <a:buNone/>
              <a:tabLst>
                <a:tab pos="1678652" algn="ctr"/>
                <a:tab pos="3408525" algn="ctr"/>
                <a:tab pos="5387518" algn="ctr"/>
              </a:tabLst>
            </a:pPr>
            <a:r>
              <a:rPr lang="en-US" altLang="ko-KR" dirty="0" smtClean="0"/>
              <a:t>		 </a:t>
            </a:r>
            <a:r>
              <a:rPr lang="en-US" altLang="ko-KR" i="1" dirty="0" smtClean="0"/>
              <a:t>P</a:t>
            </a:r>
            <a:r>
              <a:rPr lang="en-US" altLang="ko-KR" i="1" baseline="-25000" dirty="0" smtClean="0"/>
              <a:t>2 	</a:t>
            </a:r>
            <a:r>
              <a:rPr lang="en-US" altLang="ko-KR" dirty="0" smtClean="0">
                <a:solidFill>
                  <a:srgbClr val="000000"/>
                </a:solidFill>
              </a:rPr>
              <a:t>1</a:t>
            </a:r>
            <a:r>
              <a:rPr lang="en-US" altLang="ko-KR" dirty="0" smtClean="0"/>
              <a:t>	4</a:t>
            </a:r>
          </a:p>
          <a:p>
            <a:pPr>
              <a:buNone/>
              <a:tabLst>
                <a:tab pos="1678652" algn="ctr"/>
                <a:tab pos="3408525" algn="ctr"/>
                <a:tab pos="5387518" algn="ctr"/>
              </a:tabLst>
            </a:pPr>
            <a:r>
              <a:rPr lang="en-US" altLang="ko-KR" dirty="0" smtClean="0"/>
              <a:t>		 </a:t>
            </a:r>
            <a:r>
              <a:rPr lang="en-US" altLang="ko-KR" i="1" dirty="0" smtClean="0"/>
              <a:t>P</a:t>
            </a:r>
            <a:r>
              <a:rPr lang="en-US" altLang="ko-KR" i="1" baseline="-25000" dirty="0" smtClean="0"/>
              <a:t>3</a:t>
            </a:r>
            <a:r>
              <a:rPr lang="en-US" altLang="ko-KR" dirty="0" smtClean="0"/>
              <a:t>	</a:t>
            </a:r>
            <a:r>
              <a:rPr lang="en-US" altLang="ko-KR" dirty="0" smtClean="0">
                <a:solidFill>
                  <a:srgbClr val="000000"/>
                </a:solidFill>
              </a:rPr>
              <a:t>2</a:t>
            </a:r>
            <a:r>
              <a:rPr lang="en-US" altLang="ko-KR" dirty="0" smtClean="0"/>
              <a:t>	9</a:t>
            </a:r>
          </a:p>
          <a:p>
            <a:pPr>
              <a:buNone/>
              <a:tabLst>
                <a:tab pos="1678652" algn="ctr"/>
                <a:tab pos="3408525" algn="ctr"/>
                <a:tab pos="5387518" algn="ctr"/>
              </a:tabLst>
            </a:pPr>
            <a:r>
              <a:rPr lang="en-US" altLang="ko-KR" dirty="0" smtClean="0"/>
              <a:t>		 </a:t>
            </a:r>
            <a:r>
              <a:rPr lang="en-US" altLang="ko-KR" i="1" dirty="0" smtClean="0"/>
              <a:t>P</a:t>
            </a:r>
            <a:r>
              <a:rPr lang="en-US" altLang="ko-KR" i="1" baseline="-25000" dirty="0" smtClean="0"/>
              <a:t>4</a:t>
            </a:r>
            <a:r>
              <a:rPr lang="en-US" altLang="ko-KR" dirty="0" smtClean="0"/>
              <a:t>	</a:t>
            </a:r>
            <a:r>
              <a:rPr lang="en-US" altLang="ko-KR" dirty="0" smtClean="0">
                <a:solidFill>
                  <a:srgbClr val="000000"/>
                </a:solidFill>
              </a:rPr>
              <a:t>3</a:t>
            </a:r>
            <a:r>
              <a:rPr lang="en-US" altLang="ko-KR" dirty="0" smtClean="0"/>
              <a:t>	5</a:t>
            </a:r>
          </a:p>
          <a:p>
            <a:pPr>
              <a:tabLst>
                <a:tab pos="1678652" algn="ctr"/>
                <a:tab pos="3408525" algn="ctr"/>
                <a:tab pos="5387518" algn="ctr"/>
              </a:tabLst>
            </a:pPr>
            <a:r>
              <a:rPr lang="en-US" altLang="ko-KR" dirty="0" smtClean="0"/>
              <a:t>Gantt Chart</a:t>
            </a:r>
          </a:p>
          <a:p>
            <a:pPr>
              <a:tabLst>
                <a:tab pos="1678652" algn="ctr"/>
                <a:tab pos="3408525" algn="ctr"/>
                <a:tab pos="5387518" algn="ctr"/>
              </a:tabLst>
            </a:pPr>
            <a:endParaRPr lang="en-US" altLang="ko-KR" dirty="0" smtClean="0"/>
          </a:p>
          <a:p>
            <a:pPr>
              <a:tabLst>
                <a:tab pos="1678652" algn="ctr"/>
                <a:tab pos="3408525" algn="ctr"/>
                <a:tab pos="5387518" algn="ctr"/>
              </a:tabLst>
            </a:pPr>
            <a:endParaRPr lang="en-US" altLang="ko-KR" dirty="0" smtClean="0"/>
          </a:p>
          <a:p>
            <a:pPr>
              <a:tabLst>
                <a:tab pos="1678652" algn="ctr"/>
                <a:tab pos="3408525" algn="ctr"/>
                <a:tab pos="5387518" algn="ctr"/>
              </a:tabLst>
            </a:pPr>
            <a:endParaRPr lang="en-US" altLang="ko-KR" dirty="0" smtClean="0"/>
          </a:p>
          <a:p>
            <a:pPr>
              <a:tabLst>
                <a:tab pos="1678652" algn="ctr"/>
                <a:tab pos="3408525" algn="ctr"/>
                <a:tab pos="5387518" algn="ctr"/>
              </a:tabLst>
            </a:pPr>
            <a:endParaRPr lang="en-US" altLang="ko-KR" dirty="0" smtClean="0"/>
          </a:p>
          <a:p>
            <a:pPr>
              <a:tabLst>
                <a:tab pos="1678652" algn="ctr"/>
                <a:tab pos="3408525" algn="ctr"/>
                <a:tab pos="5387518" algn="ctr"/>
              </a:tabLst>
            </a:pPr>
            <a:endParaRPr lang="en-US" altLang="ko-KR" dirty="0" smtClean="0"/>
          </a:p>
          <a:p>
            <a:pPr>
              <a:tabLst>
                <a:tab pos="1678652" algn="ctr"/>
                <a:tab pos="3408525" algn="ctr"/>
                <a:tab pos="5387518" algn="ctr"/>
              </a:tabLst>
            </a:pPr>
            <a:r>
              <a:rPr lang="en-US" altLang="ko-KR" dirty="0" smtClean="0"/>
              <a:t>Average waiting time =</a:t>
            </a:r>
          </a:p>
          <a:p>
            <a:pPr>
              <a:tabLst>
                <a:tab pos="1678652" algn="ctr"/>
                <a:tab pos="3408525" algn="ctr"/>
                <a:tab pos="5387518" algn="ctr"/>
              </a:tabLst>
            </a:pPr>
            <a:endParaRPr lang="en-US" altLang="ko-KR" i="1" baseline="-25000" dirty="0" smtClean="0"/>
          </a:p>
          <a:p>
            <a:pPr>
              <a:buNone/>
              <a:tabLst>
                <a:tab pos="1678652" algn="ctr"/>
                <a:tab pos="3408525" algn="ctr"/>
                <a:tab pos="5387518" algn="ctr"/>
              </a:tabLst>
            </a:pPr>
            <a:endParaRPr lang="en-US" altLang="ko-KR" i="1" baseline="-25000" dirty="0" smtClean="0"/>
          </a:p>
        </p:txBody>
      </p:sp>
    </p:spTree>
    <p:extLst>
      <p:ext uri="{BB962C8B-B14F-4D97-AF65-F5344CB8AC3E}">
        <p14:creationId xmlns:p14="http://schemas.microsoft.com/office/powerpoint/2010/main" val="2256618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3736" y="277416"/>
            <a:ext cx="7886964" cy="576263"/>
          </a:xfrm>
        </p:spPr>
        <p:txBody>
          <a:bodyPr/>
          <a:lstStyle/>
          <a:p>
            <a:pPr eaLnBrk="1" hangingPunct="1"/>
            <a:r>
              <a:rPr lang="en-US" altLang="ko-KR" sz="2900"/>
              <a:t>Example of Shortest-remaining-time-first</a:t>
            </a:r>
          </a:p>
        </p:txBody>
      </p:sp>
      <p:sp>
        <p:nvSpPr>
          <p:cNvPr id="50179" name="Rectangle 36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tabLst>
                <a:tab pos="1678652" algn="ctr"/>
                <a:tab pos="3408525" algn="ctr"/>
                <a:tab pos="5387518" algn="ctr"/>
              </a:tabLst>
            </a:pPr>
            <a:r>
              <a:rPr lang="en-US" altLang="ko-KR" dirty="0" smtClean="0"/>
              <a:t>Now we add the concepts of varying arrival times and preemption to the analysis</a:t>
            </a:r>
          </a:p>
          <a:p>
            <a:pPr>
              <a:buNone/>
              <a:tabLst>
                <a:tab pos="1678652" algn="ctr"/>
                <a:tab pos="3408525" algn="ctr"/>
                <a:tab pos="5387518" algn="ctr"/>
              </a:tabLst>
            </a:pPr>
            <a:endParaRPr lang="en-US" altLang="ko-KR" dirty="0" smtClean="0"/>
          </a:p>
          <a:p>
            <a:pPr>
              <a:buNone/>
              <a:tabLst>
                <a:tab pos="1678652" algn="ctr"/>
                <a:tab pos="3408525" algn="ctr"/>
                <a:tab pos="5387518" algn="ctr"/>
              </a:tabLst>
            </a:pPr>
            <a:r>
              <a:rPr lang="en-US" altLang="ko-KR" dirty="0" smtClean="0"/>
              <a:t>		         </a:t>
            </a:r>
            <a:r>
              <a:rPr lang="en-US" altLang="ko-KR" u="sng" dirty="0" err="1" smtClean="0"/>
              <a:t>Process</a:t>
            </a:r>
            <a:r>
              <a:rPr lang="en-US" altLang="ko-KR" u="sng" dirty="0" err="1" smtClean="0">
                <a:solidFill>
                  <a:schemeClr val="bg1"/>
                </a:solidFill>
              </a:rPr>
              <a:t>A</a:t>
            </a:r>
            <a:r>
              <a:rPr lang="en-US" altLang="ko-KR" u="sng" dirty="0" smtClean="0">
                <a:solidFill>
                  <a:schemeClr val="bg1"/>
                </a:solidFill>
              </a:rPr>
              <a:t>	</a:t>
            </a:r>
            <a:r>
              <a:rPr lang="en-US" altLang="ko-KR" u="sng" dirty="0" err="1" smtClean="0">
                <a:solidFill>
                  <a:schemeClr val="bg1"/>
                </a:solidFill>
              </a:rPr>
              <a:t>arri</a:t>
            </a:r>
            <a:r>
              <a:rPr lang="en-US" altLang="ko-KR" u="sng" dirty="0" smtClean="0">
                <a:solidFill>
                  <a:schemeClr val="bg1"/>
                </a:solidFill>
              </a:rPr>
              <a:t> </a:t>
            </a:r>
            <a:r>
              <a:rPr lang="en-US" altLang="ko-KR" i="1" u="sng" dirty="0" smtClean="0"/>
              <a:t>Arrival </a:t>
            </a:r>
            <a:r>
              <a:rPr lang="en-US" altLang="ko-KR" u="sng" dirty="0" err="1" smtClean="0"/>
              <a:t>Time</a:t>
            </a:r>
            <a:r>
              <a:rPr lang="en-US" altLang="ko-KR" u="sng" dirty="0" err="1" smtClean="0">
                <a:solidFill>
                  <a:schemeClr val="bg1"/>
                </a:solidFill>
              </a:rPr>
              <a:t>T</a:t>
            </a:r>
            <a:r>
              <a:rPr lang="en-US" altLang="ko-KR" dirty="0" smtClean="0"/>
              <a:t>	</a:t>
            </a:r>
            <a:r>
              <a:rPr lang="en-US" altLang="ko-KR" u="sng" dirty="0" smtClean="0"/>
              <a:t>Burst Time</a:t>
            </a:r>
            <a:endParaRPr lang="en-US" altLang="ko-KR" dirty="0" smtClean="0"/>
          </a:p>
          <a:p>
            <a:pPr>
              <a:buNone/>
              <a:tabLst>
                <a:tab pos="1678652" algn="ctr"/>
                <a:tab pos="3408525" algn="ctr"/>
                <a:tab pos="5387518" algn="ctr"/>
              </a:tabLst>
            </a:pPr>
            <a:r>
              <a:rPr lang="en-US" altLang="ko-KR" dirty="0" smtClean="0"/>
              <a:t>		 </a:t>
            </a:r>
            <a:r>
              <a:rPr lang="en-US" altLang="ko-KR" i="1" dirty="0" smtClean="0"/>
              <a:t>P</a:t>
            </a:r>
            <a:r>
              <a:rPr lang="en-US" altLang="ko-KR" i="1" baseline="-25000" dirty="0" smtClean="0"/>
              <a:t>1</a:t>
            </a:r>
            <a:r>
              <a:rPr lang="en-US" altLang="ko-KR" dirty="0" smtClean="0"/>
              <a:t>	</a:t>
            </a:r>
            <a:r>
              <a:rPr lang="en-US" altLang="ko-KR" dirty="0" smtClean="0">
                <a:solidFill>
                  <a:srgbClr val="000000"/>
                </a:solidFill>
              </a:rPr>
              <a:t>0</a:t>
            </a:r>
            <a:r>
              <a:rPr lang="en-US" altLang="ko-KR" dirty="0" smtClean="0"/>
              <a:t>	8</a:t>
            </a:r>
          </a:p>
          <a:p>
            <a:pPr>
              <a:buNone/>
              <a:tabLst>
                <a:tab pos="1678652" algn="ctr"/>
                <a:tab pos="3408525" algn="ctr"/>
                <a:tab pos="5387518" algn="ctr"/>
              </a:tabLst>
            </a:pPr>
            <a:r>
              <a:rPr lang="en-US" altLang="ko-KR" dirty="0" smtClean="0"/>
              <a:t>		 </a:t>
            </a:r>
            <a:r>
              <a:rPr lang="en-US" altLang="ko-KR" i="1" dirty="0" smtClean="0"/>
              <a:t>P</a:t>
            </a:r>
            <a:r>
              <a:rPr lang="en-US" altLang="ko-KR" i="1" baseline="-25000" dirty="0" smtClean="0"/>
              <a:t>2 	</a:t>
            </a:r>
            <a:r>
              <a:rPr lang="en-US" altLang="ko-KR" dirty="0" smtClean="0">
                <a:solidFill>
                  <a:srgbClr val="000000"/>
                </a:solidFill>
              </a:rPr>
              <a:t>1</a:t>
            </a:r>
            <a:r>
              <a:rPr lang="en-US" altLang="ko-KR" dirty="0" smtClean="0"/>
              <a:t>	4</a:t>
            </a:r>
          </a:p>
          <a:p>
            <a:pPr>
              <a:buNone/>
              <a:tabLst>
                <a:tab pos="1678652" algn="ctr"/>
                <a:tab pos="3408525" algn="ctr"/>
                <a:tab pos="5387518" algn="ctr"/>
              </a:tabLst>
            </a:pPr>
            <a:r>
              <a:rPr lang="en-US" altLang="ko-KR" dirty="0" smtClean="0"/>
              <a:t>		 </a:t>
            </a:r>
            <a:r>
              <a:rPr lang="en-US" altLang="ko-KR" i="1" dirty="0" smtClean="0"/>
              <a:t>P</a:t>
            </a:r>
            <a:r>
              <a:rPr lang="en-US" altLang="ko-KR" i="1" baseline="-25000" dirty="0" smtClean="0"/>
              <a:t>3</a:t>
            </a:r>
            <a:r>
              <a:rPr lang="en-US" altLang="ko-KR" dirty="0" smtClean="0"/>
              <a:t>	</a:t>
            </a:r>
            <a:r>
              <a:rPr lang="en-US" altLang="ko-KR" dirty="0" smtClean="0">
                <a:solidFill>
                  <a:srgbClr val="000000"/>
                </a:solidFill>
              </a:rPr>
              <a:t>2</a:t>
            </a:r>
            <a:r>
              <a:rPr lang="en-US" altLang="ko-KR" dirty="0" smtClean="0"/>
              <a:t>	9</a:t>
            </a:r>
          </a:p>
          <a:p>
            <a:pPr>
              <a:buNone/>
              <a:tabLst>
                <a:tab pos="1678652" algn="ctr"/>
                <a:tab pos="3408525" algn="ctr"/>
                <a:tab pos="5387518" algn="ctr"/>
              </a:tabLst>
            </a:pPr>
            <a:r>
              <a:rPr lang="en-US" altLang="ko-KR" dirty="0" smtClean="0"/>
              <a:t>		 </a:t>
            </a:r>
            <a:r>
              <a:rPr lang="en-US" altLang="ko-KR" i="1" dirty="0" smtClean="0"/>
              <a:t>P</a:t>
            </a:r>
            <a:r>
              <a:rPr lang="en-US" altLang="ko-KR" i="1" baseline="-25000" dirty="0" smtClean="0"/>
              <a:t>4</a:t>
            </a:r>
            <a:r>
              <a:rPr lang="en-US" altLang="ko-KR" dirty="0" smtClean="0"/>
              <a:t>	</a:t>
            </a:r>
            <a:r>
              <a:rPr lang="en-US" altLang="ko-KR" dirty="0" smtClean="0">
                <a:solidFill>
                  <a:srgbClr val="000000"/>
                </a:solidFill>
              </a:rPr>
              <a:t>3</a:t>
            </a:r>
            <a:r>
              <a:rPr lang="en-US" altLang="ko-KR" dirty="0" smtClean="0"/>
              <a:t>	5</a:t>
            </a:r>
          </a:p>
          <a:p>
            <a:pPr>
              <a:tabLst>
                <a:tab pos="1678652" algn="ctr"/>
                <a:tab pos="3408525" algn="ctr"/>
                <a:tab pos="5387518" algn="ctr"/>
              </a:tabLst>
            </a:pPr>
            <a:r>
              <a:rPr lang="en-US" altLang="ko-KR" dirty="0" smtClean="0"/>
              <a:t>Gantt Chart</a:t>
            </a:r>
          </a:p>
          <a:p>
            <a:pPr>
              <a:tabLst>
                <a:tab pos="1678652" algn="ctr"/>
                <a:tab pos="3408525" algn="ctr"/>
                <a:tab pos="5387518" algn="ctr"/>
              </a:tabLst>
            </a:pPr>
            <a:endParaRPr lang="en-US" altLang="ko-KR" dirty="0" smtClean="0"/>
          </a:p>
          <a:p>
            <a:pPr>
              <a:tabLst>
                <a:tab pos="1678652" algn="ctr"/>
                <a:tab pos="3408525" algn="ctr"/>
                <a:tab pos="5387518" algn="ctr"/>
              </a:tabLst>
            </a:pPr>
            <a:endParaRPr lang="en-US" altLang="ko-KR" dirty="0" smtClean="0"/>
          </a:p>
          <a:p>
            <a:pPr>
              <a:tabLst>
                <a:tab pos="1678652" algn="ctr"/>
                <a:tab pos="3408525" algn="ctr"/>
                <a:tab pos="5387518" algn="ctr"/>
              </a:tabLst>
            </a:pPr>
            <a:endParaRPr lang="en-US" altLang="ko-KR" dirty="0" smtClean="0"/>
          </a:p>
          <a:p>
            <a:pPr>
              <a:tabLst>
                <a:tab pos="1678652" algn="ctr"/>
                <a:tab pos="3408525" algn="ctr"/>
                <a:tab pos="5387518" algn="ctr"/>
              </a:tabLst>
            </a:pPr>
            <a:endParaRPr lang="en-US" altLang="ko-KR" dirty="0" smtClean="0"/>
          </a:p>
          <a:p>
            <a:pPr>
              <a:tabLst>
                <a:tab pos="1678652" algn="ctr"/>
                <a:tab pos="3408525" algn="ctr"/>
                <a:tab pos="5387518" algn="ctr"/>
              </a:tabLst>
            </a:pPr>
            <a:endParaRPr lang="en-US" altLang="ko-KR" dirty="0" smtClean="0"/>
          </a:p>
          <a:p>
            <a:pPr>
              <a:tabLst>
                <a:tab pos="1678652" algn="ctr"/>
                <a:tab pos="3408525" algn="ctr"/>
                <a:tab pos="5387518" algn="ctr"/>
              </a:tabLst>
            </a:pPr>
            <a:r>
              <a:rPr lang="en-US" altLang="ko-KR" dirty="0" smtClean="0"/>
              <a:t>Average waiting time = [(10-1)+(1-1)+(17-2)+5-3)]/4 = 26/4 = 6.5 </a:t>
            </a:r>
            <a:r>
              <a:rPr lang="en-US" altLang="ko-KR" dirty="0" err="1" smtClean="0"/>
              <a:t>msec</a:t>
            </a:r>
            <a:endParaRPr lang="en-US" altLang="ko-KR" dirty="0" smtClean="0"/>
          </a:p>
          <a:p>
            <a:pPr>
              <a:tabLst>
                <a:tab pos="1678652" algn="ctr"/>
                <a:tab pos="3408525" algn="ctr"/>
                <a:tab pos="5387518" algn="ctr"/>
              </a:tabLst>
            </a:pPr>
            <a:endParaRPr lang="en-US" altLang="ko-KR" i="1" baseline="-25000" dirty="0" smtClean="0"/>
          </a:p>
          <a:p>
            <a:pPr>
              <a:buNone/>
              <a:tabLst>
                <a:tab pos="1678652" algn="ctr"/>
                <a:tab pos="3408525" algn="ctr"/>
                <a:tab pos="5387518" algn="ctr"/>
              </a:tabLst>
            </a:pPr>
            <a:endParaRPr lang="en-US" altLang="ko-KR" i="1" baseline="-25000" dirty="0" smtClean="0"/>
          </a:p>
        </p:txBody>
      </p:sp>
      <p:grpSp>
        <p:nvGrpSpPr>
          <p:cNvPr id="50180" name="Group 74"/>
          <p:cNvGrpSpPr>
            <a:grpSpLocks/>
          </p:cNvGrpSpPr>
          <p:nvPr/>
        </p:nvGrpSpPr>
        <p:grpSpPr bwMode="auto">
          <a:xfrm>
            <a:off x="1419097" y="4618134"/>
            <a:ext cx="6336855" cy="1046163"/>
            <a:chOff x="886" y="2366"/>
            <a:chExt cx="3685" cy="659"/>
          </a:xfrm>
        </p:grpSpPr>
        <p:sp>
          <p:nvSpPr>
            <p:cNvPr id="50181" name="Rectangle 37"/>
            <p:cNvSpPr>
              <a:spLocks noChangeArrowheads="1"/>
            </p:cNvSpPr>
            <p:nvPr/>
          </p:nvSpPr>
          <p:spPr bwMode="auto">
            <a:xfrm flipH="1">
              <a:off x="960" y="2373"/>
              <a:ext cx="3504" cy="38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50182" name="Text Box 38"/>
            <p:cNvSpPr txBox="1">
              <a:spLocks noChangeArrowheads="1"/>
            </p:cNvSpPr>
            <p:nvPr/>
          </p:nvSpPr>
          <p:spPr bwMode="auto">
            <a:xfrm flipH="1">
              <a:off x="1037" y="2436"/>
              <a:ext cx="208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ko-KR" sz="1300">
                  <a:latin typeface="Helvetica" charset="0"/>
                </a:rPr>
                <a:t>P</a:t>
              </a:r>
              <a:r>
                <a:rPr lang="en-US" altLang="ko-KR" sz="1300" baseline="-25000">
                  <a:latin typeface="Helvetica" charset="0"/>
                </a:rPr>
                <a:t>1</a:t>
              </a:r>
              <a:endParaRPr lang="en-US" altLang="ko-KR" sz="1300">
                <a:latin typeface="Helvetica" charset="0"/>
              </a:endParaRPr>
            </a:p>
          </p:txBody>
        </p:sp>
        <p:sp>
          <p:nvSpPr>
            <p:cNvPr id="50183" name="Text Box 39"/>
            <p:cNvSpPr txBox="1">
              <a:spLocks noChangeArrowheads="1"/>
            </p:cNvSpPr>
            <p:nvPr/>
          </p:nvSpPr>
          <p:spPr bwMode="auto">
            <a:xfrm flipH="1">
              <a:off x="3004" y="2423"/>
              <a:ext cx="208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ko-KR" sz="1300">
                  <a:latin typeface="Helvetica" charset="0"/>
                </a:rPr>
                <a:t>P</a:t>
              </a:r>
              <a:r>
                <a:rPr lang="en-US" altLang="ko-KR" sz="1300" baseline="-25000">
                  <a:latin typeface="Helvetica" charset="0"/>
                </a:rPr>
                <a:t>1</a:t>
              </a:r>
              <a:endParaRPr lang="en-US" altLang="ko-KR" sz="1300">
                <a:latin typeface="Helvetica" charset="0"/>
              </a:endParaRPr>
            </a:p>
          </p:txBody>
        </p:sp>
        <p:sp>
          <p:nvSpPr>
            <p:cNvPr id="50184" name="Text Box 40"/>
            <p:cNvSpPr txBox="1">
              <a:spLocks noChangeArrowheads="1"/>
            </p:cNvSpPr>
            <p:nvPr/>
          </p:nvSpPr>
          <p:spPr bwMode="auto">
            <a:xfrm flipH="1">
              <a:off x="1481" y="2434"/>
              <a:ext cx="212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ko-KR" sz="1300">
                  <a:latin typeface="Helvetica" charset="0"/>
                </a:rPr>
                <a:t>P</a:t>
              </a:r>
              <a:r>
                <a:rPr lang="en-US" altLang="ko-KR" sz="1300" baseline="-25000">
                  <a:latin typeface="Helvetica" charset="0"/>
                </a:rPr>
                <a:t>2</a:t>
              </a:r>
              <a:endParaRPr lang="en-US" altLang="ko-KR" sz="1300">
                <a:latin typeface="Helvetica" charset="0"/>
              </a:endParaRPr>
            </a:p>
          </p:txBody>
        </p:sp>
        <p:sp>
          <p:nvSpPr>
            <p:cNvPr id="50185" name="Line 43"/>
            <p:cNvSpPr>
              <a:spLocks noChangeShapeType="1"/>
            </p:cNvSpPr>
            <p:nvPr/>
          </p:nvSpPr>
          <p:spPr bwMode="auto">
            <a:xfrm flipH="1">
              <a:off x="2688" y="2373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50186" name="Text Box 48"/>
            <p:cNvSpPr txBox="1">
              <a:spLocks noChangeArrowheads="1"/>
            </p:cNvSpPr>
            <p:nvPr/>
          </p:nvSpPr>
          <p:spPr bwMode="auto">
            <a:xfrm flipH="1">
              <a:off x="1229" y="2840"/>
              <a:ext cx="161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ko-KR" sz="1300">
                  <a:latin typeface="Helvetica" charset="0"/>
                </a:rPr>
                <a:t>1</a:t>
              </a:r>
            </a:p>
          </p:txBody>
        </p:sp>
        <p:sp>
          <p:nvSpPr>
            <p:cNvPr id="50187" name="Text Box 49"/>
            <p:cNvSpPr txBox="1">
              <a:spLocks noChangeArrowheads="1"/>
            </p:cNvSpPr>
            <p:nvPr/>
          </p:nvSpPr>
          <p:spPr bwMode="auto">
            <a:xfrm flipH="1">
              <a:off x="3338" y="2841"/>
              <a:ext cx="215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ko-KR" sz="1300">
                  <a:latin typeface="Helvetica" charset="0"/>
                </a:rPr>
                <a:t>17</a:t>
              </a:r>
            </a:p>
          </p:txBody>
        </p:sp>
        <p:sp>
          <p:nvSpPr>
            <p:cNvPr id="50188" name="Text Box 50"/>
            <p:cNvSpPr txBox="1">
              <a:spLocks noChangeArrowheads="1"/>
            </p:cNvSpPr>
            <p:nvPr/>
          </p:nvSpPr>
          <p:spPr bwMode="auto">
            <a:xfrm flipH="1">
              <a:off x="886" y="2838"/>
              <a:ext cx="161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ko-KR" sz="1300">
                  <a:latin typeface="Helvetica" charset="0"/>
                </a:rPr>
                <a:t>0</a:t>
              </a:r>
            </a:p>
          </p:txBody>
        </p:sp>
        <p:sp>
          <p:nvSpPr>
            <p:cNvPr id="50189" name="Line 52"/>
            <p:cNvSpPr>
              <a:spLocks noChangeShapeType="1"/>
            </p:cNvSpPr>
            <p:nvPr/>
          </p:nvSpPr>
          <p:spPr bwMode="auto">
            <a:xfrm flipH="1">
              <a:off x="3456" y="2373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50190" name="Text Box 64"/>
            <p:cNvSpPr txBox="1">
              <a:spLocks noChangeArrowheads="1"/>
            </p:cNvSpPr>
            <p:nvPr/>
          </p:nvSpPr>
          <p:spPr bwMode="auto">
            <a:xfrm flipH="1">
              <a:off x="2582" y="2840"/>
              <a:ext cx="215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ko-KR" sz="1300">
                  <a:latin typeface="Helvetica" charset="0"/>
                </a:rPr>
                <a:t>10</a:t>
              </a:r>
            </a:p>
          </p:txBody>
        </p:sp>
        <p:sp>
          <p:nvSpPr>
            <p:cNvPr id="50191" name="Line 69"/>
            <p:cNvSpPr>
              <a:spLocks noChangeShapeType="1"/>
            </p:cNvSpPr>
            <p:nvPr/>
          </p:nvSpPr>
          <p:spPr bwMode="auto">
            <a:xfrm flipH="1">
              <a:off x="1313" y="2374"/>
              <a:ext cx="5" cy="3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50192" name="Text Box 70"/>
            <p:cNvSpPr txBox="1">
              <a:spLocks noChangeArrowheads="1"/>
            </p:cNvSpPr>
            <p:nvPr/>
          </p:nvSpPr>
          <p:spPr bwMode="auto">
            <a:xfrm flipH="1">
              <a:off x="3770" y="2423"/>
              <a:ext cx="212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ko-KR" sz="1300">
                  <a:latin typeface="Helvetica" charset="0"/>
                </a:rPr>
                <a:t>P</a:t>
              </a:r>
              <a:r>
                <a:rPr lang="en-US" altLang="ko-KR" sz="1300" baseline="-25000">
                  <a:latin typeface="Helvetica" charset="0"/>
                </a:rPr>
                <a:t>3</a:t>
              </a:r>
              <a:endParaRPr lang="en-US" altLang="ko-KR" sz="1300">
                <a:latin typeface="Helvetica" charset="0"/>
              </a:endParaRPr>
            </a:p>
          </p:txBody>
        </p:sp>
        <p:sp>
          <p:nvSpPr>
            <p:cNvPr id="50193" name="Text Box 73"/>
            <p:cNvSpPr txBox="1">
              <a:spLocks noChangeArrowheads="1"/>
            </p:cNvSpPr>
            <p:nvPr/>
          </p:nvSpPr>
          <p:spPr bwMode="auto">
            <a:xfrm flipH="1">
              <a:off x="4356" y="2841"/>
              <a:ext cx="215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ko-KR" sz="1300">
                  <a:latin typeface="Helvetica" charset="0"/>
                </a:rPr>
                <a:t>26</a:t>
              </a:r>
            </a:p>
          </p:txBody>
        </p:sp>
        <p:sp>
          <p:nvSpPr>
            <p:cNvPr id="50194" name="Line 43"/>
            <p:cNvSpPr>
              <a:spLocks noChangeShapeType="1"/>
            </p:cNvSpPr>
            <p:nvPr/>
          </p:nvSpPr>
          <p:spPr bwMode="auto">
            <a:xfrm flipH="1">
              <a:off x="1925" y="2366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50195" name="Text Box 64"/>
            <p:cNvSpPr txBox="1">
              <a:spLocks noChangeArrowheads="1"/>
            </p:cNvSpPr>
            <p:nvPr/>
          </p:nvSpPr>
          <p:spPr bwMode="auto">
            <a:xfrm flipH="1">
              <a:off x="1846" y="2838"/>
              <a:ext cx="161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ko-KR" sz="1300">
                  <a:latin typeface="Helvetica" charset="0"/>
                </a:rPr>
                <a:t>5</a:t>
              </a:r>
            </a:p>
          </p:txBody>
        </p:sp>
        <p:sp>
          <p:nvSpPr>
            <p:cNvPr id="50196" name="Text Box 39"/>
            <p:cNvSpPr txBox="1">
              <a:spLocks noChangeArrowheads="1"/>
            </p:cNvSpPr>
            <p:nvPr/>
          </p:nvSpPr>
          <p:spPr bwMode="auto">
            <a:xfrm flipH="1">
              <a:off x="2168" y="2433"/>
              <a:ext cx="212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ko-KR" sz="1300">
                  <a:latin typeface="Helvetica" charset="0"/>
                </a:rPr>
                <a:t>P</a:t>
              </a:r>
              <a:r>
                <a:rPr lang="en-US" altLang="ko-KR" sz="1300" baseline="-25000">
                  <a:latin typeface="Helvetica" charset="0"/>
                </a:rPr>
                <a:t>4</a:t>
              </a:r>
              <a:endParaRPr lang="en-US" altLang="ko-KR" sz="1300">
                <a:latin typeface="Helvetica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1725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4487" y="277416"/>
            <a:ext cx="8366213" cy="576263"/>
          </a:xfrm>
        </p:spPr>
        <p:txBody>
          <a:bodyPr/>
          <a:lstStyle/>
          <a:p>
            <a:pPr eaLnBrk="1" hangingPunct="1"/>
            <a:r>
              <a:rPr lang="en-US" altLang="ko-KR" smtClean="0"/>
              <a:t>Priority Scheduling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3654" y="1233487"/>
            <a:ext cx="8357041" cy="4530329"/>
          </a:xfrm>
        </p:spPr>
        <p:txBody>
          <a:bodyPr/>
          <a:lstStyle/>
          <a:p>
            <a:r>
              <a:rPr lang="en-US" altLang="ko-KR" smtClean="0"/>
              <a:t>A priority number (integer) is associated with each process</a:t>
            </a:r>
          </a:p>
          <a:p>
            <a:endParaRPr lang="en-US" altLang="ko-KR" sz="800"/>
          </a:p>
          <a:p>
            <a:r>
              <a:rPr lang="en-US" altLang="ko-KR" smtClean="0"/>
              <a:t>The CPU is allocated to the process with the highest priority (smallest integer </a:t>
            </a:r>
            <a:r>
              <a:rPr lang="en-US" altLang="ko-KR" smtClean="0">
                <a:sym typeface="Symbol" charset="2"/>
              </a:rPr>
              <a:t> highest priority)</a:t>
            </a:r>
          </a:p>
          <a:p>
            <a:pPr lvl="1"/>
            <a:r>
              <a:rPr lang="en-US" altLang="ko-KR" smtClean="0"/>
              <a:t>Preemptive</a:t>
            </a:r>
          </a:p>
          <a:p>
            <a:pPr lvl="1"/>
            <a:r>
              <a:rPr lang="en-US" altLang="ko-KR" smtClean="0"/>
              <a:t>Nonpreemptive</a:t>
            </a:r>
          </a:p>
          <a:p>
            <a:pPr lvl="1"/>
            <a:endParaRPr lang="en-US" altLang="ko-KR" sz="800"/>
          </a:p>
          <a:p>
            <a:r>
              <a:rPr lang="en-US" altLang="ko-KR" smtClean="0"/>
              <a:t>SJF is priority scheduling where priority is the inverse of predicted next CPU burst time</a:t>
            </a:r>
          </a:p>
          <a:p>
            <a:endParaRPr lang="en-US" altLang="ko-KR" sz="800"/>
          </a:p>
          <a:p>
            <a:r>
              <a:rPr lang="en-US" altLang="ko-KR" smtClean="0"/>
              <a:t>Problem </a:t>
            </a:r>
            <a:r>
              <a:rPr lang="en-US" altLang="ko-KR" smtClean="0">
                <a:sym typeface="Symbol" charset="2"/>
              </a:rPr>
              <a:t> </a:t>
            </a:r>
            <a:r>
              <a:rPr lang="en-US" altLang="ko-KR" b="1" smtClean="0">
                <a:sym typeface="Symbol" charset="2"/>
              </a:rPr>
              <a:t>Starvation </a:t>
            </a:r>
            <a:r>
              <a:rPr lang="en-US" altLang="ko-KR" smtClean="0">
                <a:sym typeface="Symbol" charset="2"/>
              </a:rPr>
              <a:t>– low priority processes may never execute</a:t>
            </a:r>
          </a:p>
          <a:p>
            <a:endParaRPr lang="en-US" altLang="ko-KR" sz="800">
              <a:sym typeface="Symbol" charset="2"/>
            </a:endParaRPr>
          </a:p>
          <a:p>
            <a:r>
              <a:rPr lang="en-US" altLang="ko-KR" smtClean="0">
                <a:sym typeface="Symbol" charset="2"/>
              </a:rPr>
              <a:t>Solution  </a:t>
            </a:r>
            <a:r>
              <a:rPr lang="en-US" altLang="ko-KR" b="1" smtClean="0">
                <a:sym typeface="Symbol" charset="2"/>
              </a:rPr>
              <a:t>Aging </a:t>
            </a:r>
            <a:r>
              <a:rPr lang="en-US" altLang="ko-KR" smtClean="0">
                <a:sym typeface="Symbol" charset="2"/>
              </a:rPr>
              <a:t>– as time progresses increase the priority of the process</a:t>
            </a:r>
          </a:p>
          <a:p>
            <a:pPr>
              <a:buFont typeface="Monotype Sorts" charset="2"/>
              <a:buNone/>
            </a:pPr>
            <a:endParaRPr lang="en-US" altLang="ko-KR" smtClean="0">
              <a:sym typeface="Symbol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167153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3736" y="277416"/>
            <a:ext cx="7886964" cy="576263"/>
          </a:xfrm>
        </p:spPr>
        <p:txBody>
          <a:bodyPr/>
          <a:lstStyle/>
          <a:p>
            <a:pPr eaLnBrk="1" hangingPunct="1"/>
            <a:r>
              <a:rPr lang="en-US" altLang="ko-KR" sz="2900"/>
              <a:t>Example of Priority Scheduling</a:t>
            </a:r>
          </a:p>
        </p:txBody>
      </p:sp>
      <p:sp>
        <p:nvSpPr>
          <p:cNvPr id="54275" name="Rectangle 36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buNone/>
              <a:tabLst>
                <a:tab pos="1678652" algn="ctr"/>
                <a:tab pos="3408525" algn="ctr"/>
                <a:tab pos="5387518" algn="ctr"/>
              </a:tabLst>
            </a:pPr>
            <a:r>
              <a:rPr lang="en-US" altLang="ko-KR" dirty="0" smtClean="0"/>
              <a:t>		         </a:t>
            </a:r>
            <a:r>
              <a:rPr lang="en-US" altLang="ko-KR" u="sng" dirty="0" err="1" smtClean="0"/>
              <a:t>Process</a:t>
            </a:r>
            <a:r>
              <a:rPr lang="en-US" altLang="ko-KR" u="sng" dirty="0" err="1" smtClean="0">
                <a:solidFill>
                  <a:schemeClr val="bg1"/>
                </a:solidFill>
              </a:rPr>
              <a:t>A</a:t>
            </a:r>
            <a:r>
              <a:rPr lang="en-US" altLang="ko-KR" u="sng" dirty="0" smtClean="0">
                <a:solidFill>
                  <a:schemeClr val="bg1"/>
                </a:solidFill>
              </a:rPr>
              <a:t>	</a:t>
            </a:r>
            <a:r>
              <a:rPr lang="en-US" altLang="ko-KR" u="sng" dirty="0" err="1" smtClean="0">
                <a:solidFill>
                  <a:schemeClr val="bg1"/>
                </a:solidFill>
              </a:rPr>
              <a:t>arri</a:t>
            </a:r>
            <a:r>
              <a:rPr lang="en-US" altLang="ko-KR" u="sng" dirty="0" smtClean="0">
                <a:solidFill>
                  <a:schemeClr val="bg1"/>
                </a:solidFill>
              </a:rPr>
              <a:t> </a:t>
            </a:r>
            <a:r>
              <a:rPr lang="en-US" altLang="ko-KR" u="sng" dirty="0" smtClean="0"/>
              <a:t>Burst </a:t>
            </a:r>
            <a:r>
              <a:rPr lang="en-US" altLang="ko-KR" u="sng" dirty="0" err="1" smtClean="0"/>
              <a:t>Time</a:t>
            </a:r>
            <a:r>
              <a:rPr lang="en-US" altLang="ko-KR" u="sng" dirty="0" err="1" smtClean="0">
                <a:solidFill>
                  <a:schemeClr val="bg1"/>
                </a:solidFill>
              </a:rPr>
              <a:t>T</a:t>
            </a:r>
            <a:r>
              <a:rPr lang="en-US" altLang="ko-KR" dirty="0" smtClean="0"/>
              <a:t>	</a:t>
            </a:r>
            <a:r>
              <a:rPr lang="en-US" altLang="ko-KR" u="sng" dirty="0" smtClean="0"/>
              <a:t>Priority</a:t>
            </a:r>
            <a:endParaRPr lang="en-US" altLang="ko-KR" dirty="0" smtClean="0"/>
          </a:p>
          <a:p>
            <a:pPr>
              <a:buNone/>
              <a:tabLst>
                <a:tab pos="1678652" algn="ctr"/>
                <a:tab pos="3408525" algn="ctr"/>
                <a:tab pos="5387518" algn="ctr"/>
              </a:tabLst>
            </a:pPr>
            <a:r>
              <a:rPr lang="en-US" altLang="ko-KR" dirty="0" smtClean="0"/>
              <a:t>		 </a:t>
            </a:r>
            <a:r>
              <a:rPr lang="en-US" altLang="ko-KR" i="1" dirty="0" smtClean="0"/>
              <a:t>P</a:t>
            </a:r>
            <a:r>
              <a:rPr lang="en-US" altLang="ko-KR" i="1" baseline="-25000" dirty="0" smtClean="0"/>
              <a:t>1</a:t>
            </a:r>
            <a:r>
              <a:rPr lang="en-US" altLang="ko-KR" dirty="0" smtClean="0"/>
              <a:t>	1</a:t>
            </a:r>
            <a:r>
              <a:rPr lang="en-US" altLang="ko-KR" dirty="0" smtClean="0">
                <a:solidFill>
                  <a:srgbClr val="000000"/>
                </a:solidFill>
              </a:rPr>
              <a:t>0</a:t>
            </a:r>
            <a:r>
              <a:rPr lang="en-US" altLang="ko-KR" dirty="0" smtClean="0"/>
              <a:t>	3</a:t>
            </a:r>
          </a:p>
          <a:p>
            <a:pPr>
              <a:buNone/>
              <a:tabLst>
                <a:tab pos="1678652" algn="ctr"/>
                <a:tab pos="3408525" algn="ctr"/>
                <a:tab pos="5387518" algn="ctr"/>
              </a:tabLst>
            </a:pPr>
            <a:r>
              <a:rPr lang="en-US" altLang="ko-KR" dirty="0" smtClean="0"/>
              <a:t>		 </a:t>
            </a:r>
            <a:r>
              <a:rPr lang="en-US" altLang="ko-KR" i="1" dirty="0" smtClean="0"/>
              <a:t>P</a:t>
            </a:r>
            <a:r>
              <a:rPr lang="en-US" altLang="ko-KR" i="1" baseline="-25000" dirty="0" smtClean="0"/>
              <a:t>2 	</a:t>
            </a:r>
            <a:r>
              <a:rPr lang="en-US" altLang="ko-KR" dirty="0" smtClean="0">
                <a:solidFill>
                  <a:srgbClr val="000000"/>
                </a:solidFill>
              </a:rPr>
              <a:t>1</a:t>
            </a:r>
            <a:r>
              <a:rPr lang="en-US" altLang="ko-KR" dirty="0" smtClean="0"/>
              <a:t>	1</a:t>
            </a:r>
          </a:p>
          <a:p>
            <a:pPr>
              <a:buNone/>
              <a:tabLst>
                <a:tab pos="1678652" algn="ctr"/>
                <a:tab pos="3408525" algn="ctr"/>
                <a:tab pos="5387518" algn="ctr"/>
              </a:tabLst>
            </a:pPr>
            <a:r>
              <a:rPr lang="en-US" altLang="ko-KR" dirty="0" smtClean="0"/>
              <a:t>		 </a:t>
            </a:r>
            <a:r>
              <a:rPr lang="en-US" altLang="ko-KR" i="1" dirty="0" smtClean="0"/>
              <a:t>P</a:t>
            </a:r>
            <a:r>
              <a:rPr lang="en-US" altLang="ko-KR" i="1" baseline="-25000" dirty="0" smtClean="0"/>
              <a:t>3</a:t>
            </a:r>
            <a:r>
              <a:rPr lang="en-US" altLang="ko-KR" dirty="0" smtClean="0"/>
              <a:t>	</a:t>
            </a:r>
            <a:r>
              <a:rPr lang="en-US" altLang="ko-KR" dirty="0" smtClean="0">
                <a:solidFill>
                  <a:srgbClr val="000000"/>
                </a:solidFill>
              </a:rPr>
              <a:t>2</a:t>
            </a:r>
            <a:r>
              <a:rPr lang="en-US" altLang="ko-KR" dirty="0" smtClean="0"/>
              <a:t>	4</a:t>
            </a:r>
          </a:p>
          <a:p>
            <a:pPr>
              <a:buNone/>
              <a:tabLst>
                <a:tab pos="1678652" algn="ctr"/>
                <a:tab pos="3408525" algn="ctr"/>
                <a:tab pos="5387518" algn="ctr"/>
              </a:tabLst>
            </a:pPr>
            <a:r>
              <a:rPr lang="en-US" altLang="ko-KR" dirty="0" smtClean="0"/>
              <a:t>		 </a:t>
            </a:r>
            <a:r>
              <a:rPr lang="en-US" altLang="ko-KR" i="1" dirty="0" smtClean="0"/>
              <a:t>P</a:t>
            </a:r>
            <a:r>
              <a:rPr lang="en-US" altLang="ko-KR" i="1" baseline="-25000" dirty="0" smtClean="0"/>
              <a:t>4</a:t>
            </a:r>
            <a:r>
              <a:rPr lang="en-US" altLang="ko-KR" dirty="0" smtClean="0"/>
              <a:t>	</a:t>
            </a:r>
            <a:r>
              <a:rPr lang="en-US" altLang="ko-KR" dirty="0" smtClean="0">
                <a:solidFill>
                  <a:srgbClr val="000000"/>
                </a:solidFill>
              </a:rPr>
              <a:t>1</a:t>
            </a:r>
            <a:r>
              <a:rPr lang="en-US" altLang="ko-KR" dirty="0" smtClean="0"/>
              <a:t>	5</a:t>
            </a:r>
          </a:p>
          <a:p>
            <a:pPr>
              <a:buNone/>
              <a:tabLst>
                <a:tab pos="1678652" algn="ctr"/>
                <a:tab pos="3408525" algn="ctr"/>
                <a:tab pos="5387518" algn="ctr"/>
              </a:tabLst>
            </a:pPr>
            <a:r>
              <a:rPr lang="en-US" altLang="ko-KR" dirty="0" smtClean="0"/>
              <a:t>		</a:t>
            </a:r>
            <a:r>
              <a:rPr lang="en-US" altLang="ko-KR" i="1" dirty="0" smtClean="0"/>
              <a:t>P</a:t>
            </a:r>
            <a:r>
              <a:rPr lang="en-US" altLang="ko-KR" i="1" baseline="-25000" dirty="0" smtClean="0"/>
              <a:t>5	</a:t>
            </a:r>
            <a:r>
              <a:rPr lang="en-US" altLang="ko-KR" dirty="0" smtClean="0"/>
              <a:t>5	2</a:t>
            </a:r>
            <a:endParaRPr lang="en-US" altLang="ko-KR" baseline="-25000" dirty="0" smtClean="0"/>
          </a:p>
          <a:p>
            <a:pPr>
              <a:tabLst>
                <a:tab pos="1678652" algn="ctr"/>
                <a:tab pos="3408525" algn="ctr"/>
                <a:tab pos="5387518" algn="ctr"/>
              </a:tabLst>
            </a:pPr>
            <a:r>
              <a:rPr lang="en-US" altLang="ko-KR" dirty="0" smtClean="0"/>
              <a:t>Priority scheduling Gantt Chart</a:t>
            </a:r>
          </a:p>
          <a:p>
            <a:pPr>
              <a:tabLst>
                <a:tab pos="1678652" algn="ctr"/>
                <a:tab pos="3408525" algn="ctr"/>
                <a:tab pos="5387518" algn="ctr"/>
              </a:tabLst>
            </a:pPr>
            <a:endParaRPr lang="en-US" altLang="ko-KR" dirty="0" smtClean="0"/>
          </a:p>
          <a:p>
            <a:pPr>
              <a:tabLst>
                <a:tab pos="1678652" algn="ctr"/>
                <a:tab pos="3408525" algn="ctr"/>
                <a:tab pos="5387518" algn="ctr"/>
              </a:tabLst>
            </a:pPr>
            <a:endParaRPr lang="en-US" altLang="ko-KR" dirty="0" smtClean="0"/>
          </a:p>
          <a:p>
            <a:pPr>
              <a:tabLst>
                <a:tab pos="1678652" algn="ctr"/>
                <a:tab pos="3408525" algn="ctr"/>
                <a:tab pos="5387518" algn="ctr"/>
              </a:tabLst>
            </a:pPr>
            <a:endParaRPr lang="en-US" altLang="ko-KR" dirty="0" smtClean="0"/>
          </a:p>
          <a:p>
            <a:pPr>
              <a:tabLst>
                <a:tab pos="1678652" algn="ctr"/>
                <a:tab pos="3408525" algn="ctr"/>
                <a:tab pos="5387518" algn="ctr"/>
              </a:tabLst>
            </a:pPr>
            <a:endParaRPr lang="en-US" altLang="ko-KR" dirty="0" smtClean="0"/>
          </a:p>
          <a:p>
            <a:pPr>
              <a:tabLst>
                <a:tab pos="1678652" algn="ctr"/>
                <a:tab pos="3408525" algn="ctr"/>
                <a:tab pos="5387518" algn="ctr"/>
              </a:tabLst>
            </a:pPr>
            <a:endParaRPr lang="en-US" altLang="ko-KR" dirty="0" smtClean="0"/>
          </a:p>
          <a:p>
            <a:pPr>
              <a:tabLst>
                <a:tab pos="1678652" algn="ctr"/>
                <a:tab pos="3408525" algn="ctr"/>
                <a:tab pos="5387518" algn="ctr"/>
              </a:tabLst>
            </a:pPr>
            <a:r>
              <a:rPr lang="en-US" altLang="ko-KR" dirty="0" smtClean="0"/>
              <a:t>Average waiting time = 8.2 </a:t>
            </a:r>
            <a:r>
              <a:rPr lang="en-US" altLang="ko-KR" dirty="0" err="1" smtClean="0"/>
              <a:t>msec</a:t>
            </a:r>
            <a:endParaRPr lang="en-US" altLang="ko-KR" i="1" baseline="-25000" dirty="0" smtClean="0"/>
          </a:p>
        </p:txBody>
      </p:sp>
    </p:spTree>
    <p:extLst>
      <p:ext uri="{BB962C8B-B14F-4D97-AF65-F5344CB8AC3E}">
        <p14:creationId xmlns:p14="http://schemas.microsoft.com/office/powerpoint/2010/main" val="1552536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3736" y="277416"/>
            <a:ext cx="7886964" cy="576263"/>
          </a:xfrm>
        </p:spPr>
        <p:txBody>
          <a:bodyPr/>
          <a:lstStyle/>
          <a:p>
            <a:pPr eaLnBrk="1" hangingPunct="1"/>
            <a:r>
              <a:rPr lang="en-US" altLang="ko-KR" sz="2900"/>
              <a:t>Example of Priority Scheduling</a:t>
            </a:r>
          </a:p>
        </p:txBody>
      </p:sp>
      <p:sp>
        <p:nvSpPr>
          <p:cNvPr id="54275" name="Rectangle 36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buNone/>
              <a:tabLst>
                <a:tab pos="1678652" algn="ctr"/>
                <a:tab pos="3408525" algn="ctr"/>
                <a:tab pos="5387518" algn="ctr"/>
              </a:tabLst>
            </a:pPr>
            <a:r>
              <a:rPr lang="en-US" altLang="ko-KR" dirty="0" smtClean="0"/>
              <a:t>		         </a:t>
            </a:r>
            <a:r>
              <a:rPr lang="en-US" altLang="ko-KR" u="sng" dirty="0" err="1" smtClean="0"/>
              <a:t>Process</a:t>
            </a:r>
            <a:r>
              <a:rPr lang="en-US" altLang="ko-KR" u="sng" dirty="0" err="1" smtClean="0">
                <a:solidFill>
                  <a:schemeClr val="bg1"/>
                </a:solidFill>
              </a:rPr>
              <a:t>A</a:t>
            </a:r>
            <a:r>
              <a:rPr lang="en-US" altLang="ko-KR" u="sng" dirty="0" smtClean="0">
                <a:solidFill>
                  <a:schemeClr val="bg1"/>
                </a:solidFill>
              </a:rPr>
              <a:t>	</a:t>
            </a:r>
            <a:r>
              <a:rPr lang="en-US" altLang="ko-KR" u="sng" dirty="0" err="1" smtClean="0">
                <a:solidFill>
                  <a:schemeClr val="bg1"/>
                </a:solidFill>
              </a:rPr>
              <a:t>arri</a:t>
            </a:r>
            <a:r>
              <a:rPr lang="en-US" altLang="ko-KR" u="sng" dirty="0" smtClean="0">
                <a:solidFill>
                  <a:schemeClr val="bg1"/>
                </a:solidFill>
              </a:rPr>
              <a:t> </a:t>
            </a:r>
            <a:r>
              <a:rPr lang="en-US" altLang="ko-KR" u="sng" dirty="0" smtClean="0"/>
              <a:t>Burst </a:t>
            </a:r>
            <a:r>
              <a:rPr lang="en-US" altLang="ko-KR" u="sng" dirty="0" err="1" smtClean="0"/>
              <a:t>Time</a:t>
            </a:r>
            <a:r>
              <a:rPr lang="en-US" altLang="ko-KR" u="sng" dirty="0" err="1" smtClean="0">
                <a:solidFill>
                  <a:schemeClr val="bg1"/>
                </a:solidFill>
              </a:rPr>
              <a:t>T</a:t>
            </a:r>
            <a:r>
              <a:rPr lang="en-US" altLang="ko-KR" dirty="0" smtClean="0"/>
              <a:t>	</a:t>
            </a:r>
            <a:r>
              <a:rPr lang="en-US" altLang="ko-KR" u="sng" dirty="0" smtClean="0"/>
              <a:t>Priority</a:t>
            </a:r>
            <a:endParaRPr lang="en-US" altLang="ko-KR" dirty="0" smtClean="0"/>
          </a:p>
          <a:p>
            <a:pPr>
              <a:buNone/>
              <a:tabLst>
                <a:tab pos="1678652" algn="ctr"/>
                <a:tab pos="3408525" algn="ctr"/>
                <a:tab pos="5387518" algn="ctr"/>
              </a:tabLst>
            </a:pPr>
            <a:r>
              <a:rPr lang="en-US" altLang="ko-KR" dirty="0" smtClean="0"/>
              <a:t>		 </a:t>
            </a:r>
            <a:r>
              <a:rPr lang="en-US" altLang="ko-KR" i="1" dirty="0" smtClean="0"/>
              <a:t>P</a:t>
            </a:r>
            <a:r>
              <a:rPr lang="en-US" altLang="ko-KR" i="1" baseline="-25000" dirty="0" smtClean="0"/>
              <a:t>1</a:t>
            </a:r>
            <a:r>
              <a:rPr lang="en-US" altLang="ko-KR" dirty="0" smtClean="0"/>
              <a:t>	1</a:t>
            </a:r>
            <a:r>
              <a:rPr lang="en-US" altLang="ko-KR" dirty="0" smtClean="0">
                <a:solidFill>
                  <a:srgbClr val="000000"/>
                </a:solidFill>
              </a:rPr>
              <a:t>0</a:t>
            </a:r>
            <a:r>
              <a:rPr lang="en-US" altLang="ko-KR" dirty="0" smtClean="0"/>
              <a:t>	3</a:t>
            </a:r>
          </a:p>
          <a:p>
            <a:pPr>
              <a:buNone/>
              <a:tabLst>
                <a:tab pos="1678652" algn="ctr"/>
                <a:tab pos="3408525" algn="ctr"/>
                <a:tab pos="5387518" algn="ctr"/>
              </a:tabLst>
            </a:pPr>
            <a:r>
              <a:rPr lang="en-US" altLang="ko-KR" dirty="0" smtClean="0"/>
              <a:t>		 </a:t>
            </a:r>
            <a:r>
              <a:rPr lang="en-US" altLang="ko-KR" i="1" dirty="0" smtClean="0"/>
              <a:t>P</a:t>
            </a:r>
            <a:r>
              <a:rPr lang="en-US" altLang="ko-KR" i="1" baseline="-25000" dirty="0" smtClean="0"/>
              <a:t>2 	</a:t>
            </a:r>
            <a:r>
              <a:rPr lang="en-US" altLang="ko-KR" dirty="0" smtClean="0">
                <a:solidFill>
                  <a:srgbClr val="000000"/>
                </a:solidFill>
              </a:rPr>
              <a:t>1</a:t>
            </a:r>
            <a:r>
              <a:rPr lang="en-US" altLang="ko-KR" dirty="0" smtClean="0"/>
              <a:t>	1</a:t>
            </a:r>
          </a:p>
          <a:p>
            <a:pPr>
              <a:buNone/>
              <a:tabLst>
                <a:tab pos="1678652" algn="ctr"/>
                <a:tab pos="3408525" algn="ctr"/>
                <a:tab pos="5387518" algn="ctr"/>
              </a:tabLst>
            </a:pPr>
            <a:r>
              <a:rPr lang="en-US" altLang="ko-KR" dirty="0" smtClean="0"/>
              <a:t>		 </a:t>
            </a:r>
            <a:r>
              <a:rPr lang="en-US" altLang="ko-KR" i="1" dirty="0" smtClean="0"/>
              <a:t>P</a:t>
            </a:r>
            <a:r>
              <a:rPr lang="en-US" altLang="ko-KR" i="1" baseline="-25000" dirty="0" smtClean="0"/>
              <a:t>3</a:t>
            </a:r>
            <a:r>
              <a:rPr lang="en-US" altLang="ko-KR" dirty="0" smtClean="0"/>
              <a:t>	</a:t>
            </a:r>
            <a:r>
              <a:rPr lang="en-US" altLang="ko-KR" dirty="0" smtClean="0">
                <a:solidFill>
                  <a:srgbClr val="000000"/>
                </a:solidFill>
              </a:rPr>
              <a:t>2</a:t>
            </a:r>
            <a:r>
              <a:rPr lang="en-US" altLang="ko-KR" dirty="0" smtClean="0"/>
              <a:t>	4</a:t>
            </a:r>
          </a:p>
          <a:p>
            <a:pPr>
              <a:buNone/>
              <a:tabLst>
                <a:tab pos="1678652" algn="ctr"/>
                <a:tab pos="3408525" algn="ctr"/>
                <a:tab pos="5387518" algn="ctr"/>
              </a:tabLst>
            </a:pPr>
            <a:r>
              <a:rPr lang="en-US" altLang="ko-KR" dirty="0" smtClean="0"/>
              <a:t>		 </a:t>
            </a:r>
            <a:r>
              <a:rPr lang="en-US" altLang="ko-KR" i="1" dirty="0" smtClean="0"/>
              <a:t>P</a:t>
            </a:r>
            <a:r>
              <a:rPr lang="en-US" altLang="ko-KR" i="1" baseline="-25000" dirty="0" smtClean="0"/>
              <a:t>4</a:t>
            </a:r>
            <a:r>
              <a:rPr lang="en-US" altLang="ko-KR" dirty="0" smtClean="0"/>
              <a:t>	</a:t>
            </a:r>
            <a:r>
              <a:rPr lang="en-US" altLang="ko-KR" dirty="0" smtClean="0">
                <a:solidFill>
                  <a:srgbClr val="000000"/>
                </a:solidFill>
              </a:rPr>
              <a:t>1</a:t>
            </a:r>
            <a:r>
              <a:rPr lang="en-US" altLang="ko-KR" dirty="0" smtClean="0"/>
              <a:t>	5</a:t>
            </a:r>
          </a:p>
          <a:p>
            <a:pPr>
              <a:buNone/>
              <a:tabLst>
                <a:tab pos="1678652" algn="ctr"/>
                <a:tab pos="3408525" algn="ctr"/>
                <a:tab pos="5387518" algn="ctr"/>
              </a:tabLst>
            </a:pPr>
            <a:r>
              <a:rPr lang="en-US" altLang="ko-KR" dirty="0" smtClean="0"/>
              <a:t>		</a:t>
            </a:r>
            <a:r>
              <a:rPr lang="en-US" altLang="ko-KR" i="1" dirty="0" smtClean="0"/>
              <a:t>P</a:t>
            </a:r>
            <a:r>
              <a:rPr lang="en-US" altLang="ko-KR" i="1" baseline="-25000" dirty="0" smtClean="0"/>
              <a:t>5	</a:t>
            </a:r>
            <a:r>
              <a:rPr lang="en-US" altLang="ko-KR" dirty="0" smtClean="0"/>
              <a:t>5	2</a:t>
            </a:r>
            <a:endParaRPr lang="en-US" altLang="ko-KR" baseline="-25000" dirty="0" smtClean="0"/>
          </a:p>
          <a:p>
            <a:pPr>
              <a:tabLst>
                <a:tab pos="1678652" algn="ctr"/>
                <a:tab pos="3408525" algn="ctr"/>
                <a:tab pos="5387518" algn="ctr"/>
              </a:tabLst>
            </a:pPr>
            <a:r>
              <a:rPr lang="en-US" altLang="ko-KR" dirty="0" smtClean="0"/>
              <a:t>Priority scheduling Gantt Chart</a:t>
            </a:r>
          </a:p>
          <a:p>
            <a:pPr>
              <a:tabLst>
                <a:tab pos="1678652" algn="ctr"/>
                <a:tab pos="3408525" algn="ctr"/>
                <a:tab pos="5387518" algn="ctr"/>
              </a:tabLst>
            </a:pPr>
            <a:endParaRPr lang="en-US" altLang="ko-KR" dirty="0" smtClean="0"/>
          </a:p>
          <a:p>
            <a:pPr>
              <a:tabLst>
                <a:tab pos="1678652" algn="ctr"/>
                <a:tab pos="3408525" algn="ctr"/>
                <a:tab pos="5387518" algn="ctr"/>
              </a:tabLst>
            </a:pPr>
            <a:endParaRPr lang="en-US" altLang="ko-KR" dirty="0" smtClean="0"/>
          </a:p>
          <a:p>
            <a:pPr>
              <a:tabLst>
                <a:tab pos="1678652" algn="ctr"/>
                <a:tab pos="3408525" algn="ctr"/>
                <a:tab pos="5387518" algn="ctr"/>
              </a:tabLst>
            </a:pPr>
            <a:endParaRPr lang="en-US" altLang="ko-KR" dirty="0" smtClean="0"/>
          </a:p>
          <a:p>
            <a:pPr>
              <a:tabLst>
                <a:tab pos="1678652" algn="ctr"/>
                <a:tab pos="3408525" algn="ctr"/>
                <a:tab pos="5387518" algn="ctr"/>
              </a:tabLst>
            </a:pPr>
            <a:endParaRPr lang="en-US" altLang="ko-KR" dirty="0" smtClean="0"/>
          </a:p>
          <a:p>
            <a:pPr>
              <a:tabLst>
                <a:tab pos="1678652" algn="ctr"/>
                <a:tab pos="3408525" algn="ctr"/>
                <a:tab pos="5387518" algn="ctr"/>
              </a:tabLst>
            </a:pPr>
            <a:endParaRPr lang="en-US" altLang="ko-KR" dirty="0" smtClean="0"/>
          </a:p>
          <a:p>
            <a:pPr>
              <a:tabLst>
                <a:tab pos="1678652" algn="ctr"/>
                <a:tab pos="3408525" algn="ctr"/>
                <a:tab pos="5387518" algn="ctr"/>
              </a:tabLst>
            </a:pPr>
            <a:r>
              <a:rPr lang="en-US" altLang="ko-KR" dirty="0" smtClean="0"/>
              <a:t>Average waiting time = 8.2 </a:t>
            </a:r>
            <a:r>
              <a:rPr lang="en-US" altLang="ko-KR" dirty="0" err="1" smtClean="0"/>
              <a:t>msec</a:t>
            </a:r>
            <a:endParaRPr lang="en-US" altLang="ko-KR" i="1" baseline="-25000" dirty="0" smtClean="0"/>
          </a:p>
        </p:txBody>
      </p:sp>
      <p:grpSp>
        <p:nvGrpSpPr>
          <p:cNvPr id="54276" name="Group 74"/>
          <p:cNvGrpSpPr>
            <a:grpSpLocks/>
          </p:cNvGrpSpPr>
          <p:nvPr/>
        </p:nvGrpSpPr>
        <p:grpSpPr bwMode="auto">
          <a:xfrm>
            <a:off x="1854928" y="4366963"/>
            <a:ext cx="5510212" cy="1046163"/>
            <a:chOff x="886" y="2366"/>
            <a:chExt cx="3204" cy="659"/>
          </a:xfrm>
        </p:grpSpPr>
        <p:sp>
          <p:nvSpPr>
            <p:cNvPr id="54277" name="Rectangle 37"/>
            <p:cNvSpPr>
              <a:spLocks noChangeArrowheads="1"/>
            </p:cNvSpPr>
            <p:nvPr/>
          </p:nvSpPr>
          <p:spPr bwMode="auto">
            <a:xfrm flipH="1">
              <a:off x="960" y="2373"/>
              <a:ext cx="3024" cy="38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54278" name="Text Box 38"/>
            <p:cNvSpPr txBox="1">
              <a:spLocks noChangeArrowheads="1"/>
            </p:cNvSpPr>
            <p:nvPr/>
          </p:nvSpPr>
          <p:spPr bwMode="auto">
            <a:xfrm flipH="1">
              <a:off x="1035" y="2436"/>
              <a:ext cx="212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ko-KR" sz="1300">
                  <a:latin typeface="Helvetica" charset="0"/>
                </a:rPr>
                <a:t>P</a:t>
              </a:r>
              <a:r>
                <a:rPr lang="en-US" altLang="ko-KR" sz="1300" baseline="-25000">
                  <a:latin typeface="Helvetica" charset="0"/>
                </a:rPr>
                <a:t>2</a:t>
              </a:r>
              <a:endParaRPr lang="en-US" altLang="ko-KR" sz="1300">
                <a:latin typeface="Helvetica" charset="0"/>
              </a:endParaRPr>
            </a:p>
          </p:txBody>
        </p:sp>
        <p:sp>
          <p:nvSpPr>
            <p:cNvPr id="54279" name="Text Box 39"/>
            <p:cNvSpPr txBox="1">
              <a:spLocks noChangeArrowheads="1"/>
            </p:cNvSpPr>
            <p:nvPr/>
          </p:nvSpPr>
          <p:spPr bwMode="auto">
            <a:xfrm flipH="1">
              <a:off x="3218" y="2434"/>
              <a:ext cx="212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ko-KR" sz="1300">
                  <a:latin typeface="Helvetica" charset="0"/>
                </a:rPr>
                <a:t>P</a:t>
              </a:r>
              <a:r>
                <a:rPr lang="en-US" altLang="ko-KR" sz="1300" baseline="-25000">
                  <a:latin typeface="Helvetica" charset="0"/>
                </a:rPr>
                <a:t>3</a:t>
              </a:r>
              <a:endParaRPr lang="en-US" altLang="ko-KR" sz="1300">
                <a:latin typeface="Helvetica" charset="0"/>
              </a:endParaRPr>
            </a:p>
          </p:txBody>
        </p:sp>
        <p:sp>
          <p:nvSpPr>
            <p:cNvPr id="54280" name="Text Box 40"/>
            <p:cNvSpPr txBox="1">
              <a:spLocks noChangeArrowheads="1"/>
            </p:cNvSpPr>
            <p:nvPr/>
          </p:nvSpPr>
          <p:spPr bwMode="auto">
            <a:xfrm flipH="1">
              <a:off x="1481" y="2434"/>
              <a:ext cx="212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ko-KR" sz="1300">
                  <a:latin typeface="Helvetica" charset="0"/>
                </a:rPr>
                <a:t>P</a:t>
              </a:r>
              <a:r>
                <a:rPr lang="en-US" altLang="ko-KR" sz="1300" baseline="-25000">
                  <a:latin typeface="Helvetica" charset="0"/>
                </a:rPr>
                <a:t>5</a:t>
              </a:r>
              <a:endParaRPr lang="en-US" altLang="ko-KR" sz="1300">
                <a:latin typeface="Helvetica" charset="0"/>
              </a:endParaRPr>
            </a:p>
          </p:txBody>
        </p:sp>
        <p:sp>
          <p:nvSpPr>
            <p:cNvPr id="54281" name="Line 43"/>
            <p:cNvSpPr>
              <a:spLocks noChangeShapeType="1"/>
            </p:cNvSpPr>
            <p:nvPr/>
          </p:nvSpPr>
          <p:spPr bwMode="auto">
            <a:xfrm flipH="1">
              <a:off x="3174" y="2378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54282" name="Text Box 48"/>
            <p:cNvSpPr txBox="1">
              <a:spLocks noChangeArrowheads="1"/>
            </p:cNvSpPr>
            <p:nvPr/>
          </p:nvSpPr>
          <p:spPr bwMode="auto">
            <a:xfrm flipH="1">
              <a:off x="1229" y="2840"/>
              <a:ext cx="161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ko-KR" sz="1300">
                  <a:latin typeface="Helvetica" charset="0"/>
                </a:rPr>
                <a:t>1</a:t>
              </a:r>
            </a:p>
          </p:txBody>
        </p:sp>
        <p:sp>
          <p:nvSpPr>
            <p:cNvPr id="54283" name="Text Box 49"/>
            <p:cNvSpPr txBox="1">
              <a:spLocks noChangeArrowheads="1"/>
            </p:cNvSpPr>
            <p:nvPr/>
          </p:nvSpPr>
          <p:spPr bwMode="auto">
            <a:xfrm flipH="1">
              <a:off x="3565" y="2841"/>
              <a:ext cx="215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ko-KR" sz="1300">
                  <a:latin typeface="Helvetica" charset="0"/>
                </a:rPr>
                <a:t>18</a:t>
              </a:r>
            </a:p>
          </p:txBody>
        </p:sp>
        <p:sp>
          <p:nvSpPr>
            <p:cNvPr id="54284" name="Text Box 50"/>
            <p:cNvSpPr txBox="1">
              <a:spLocks noChangeArrowheads="1"/>
            </p:cNvSpPr>
            <p:nvPr/>
          </p:nvSpPr>
          <p:spPr bwMode="auto">
            <a:xfrm flipH="1">
              <a:off x="886" y="2838"/>
              <a:ext cx="161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ko-KR" sz="1300">
                  <a:latin typeface="Helvetica" charset="0"/>
                </a:rPr>
                <a:t>0</a:t>
              </a:r>
            </a:p>
          </p:txBody>
        </p:sp>
        <p:sp>
          <p:nvSpPr>
            <p:cNvPr id="54285" name="Line 52"/>
            <p:cNvSpPr>
              <a:spLocks noChangeShapeType="1"/>
            </p:cNvSpPr>
            <p:nvPr/>
          </p:nvSpPr>
          <p:spPr bwMode="auto">
            <a:xfrm flipH="1">
              <a:off x="3683" y="2373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54286" name="Text Box 64"/>
            <p:cNvSpPr txBox="1">
              <a:spLocks noChangeArrowheads="1"/>
            </p:cNvSpPr>
            <p:nvPr/>
          </p:nvSpPr>
          <p:spPr bwMode="auto">
            <a:xfrm flipH="1">
              <a:off x="3074" y="2840"/>
              <a:ext cx="215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ko-KR" sz="1300">
                  <a:latin typeface="Helvetica" charset="0"/>
                </a:rPr>
                <a:t>16</a:t>
              </a:r>
            </a:p>
          </p:txBody>
        </p:sp>
        <p:sp>
          <p:nvSpPr>
            <p:cNvPr id="54287" name="Line 69"/>
            <p:cNvSpPr>
              <a:spLocks noChangeShapeType="1"/>
            </p:cNvSpPr>
            <p:nvPr/>
          </p:nvSpPr>
          <p:spPr bwMode="auto">
            <a:xfrm flipH="1">
              <a:off x="1313" y="2374"/>
              <a:ext cx="5" cy="3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54288" name="Text Box 70"/>
            <p:cNvSpPr txBox="1">
              <a:spLocks noChangeArrowheads="1"/>
            </p:cNvSpPr>
            <p:nvPr/>
          </p:nvSpPr>
          <p:spPr bwMode="auto">
            <a:xfrm flipH="1">
              <a:off x="3705" y="2434"/>
              <a:ext cx="212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ko-KR" sz="1300">
                  <a:latin typeface="Helvetica" charset="0"/>
                </a:rPr>
                <a:t>P</a:t>
              </a:r>
              <a:r>
                <a:rPr lang="en-US" altLang="ko-KR" sz="1300" baseline="-25000">
                  <a:latin typeface="Helvetica" charset="0"/>
                </a:rPr>
                <a:t>4</a:t>
              </a:r>
              <a:endParaRPr lang="en-US" altLang="ko-KR" sz="1300">
                <a:latin typeface="Helvetica" charset="0"/>
              </a:endParaRPr>
            </a:p>
          </p:txBody>
        </p:sp>
        <p:sp>
          <p:nvSpPr>
            <p:cNvPr id="54289" name="Text Box 73"/>
            <p:cNvSpPr txBox="1">
              <a:spLocks noChangeArrowheads="1"/>
            </p:cNvSpPr>
            <p:nvPr/>
          </p:nvSpPr>
          <p:spPr bwMode="auto">
            <a:xfrm flipH="1">
              <a:off x="3875" y="2841"/>
              <a:ext cx="215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ko-KR" sz="1300">
                  <a:latin typeface="Helvetica" charset="0"/>
                </a:rPr>
                <a:t>19</a:t>
              </a:r>
            </a:p>
          </p:txBody>
        </p:sp>
        <p:sp>
          <p:nvSpPr>
            <p:cNvPr id="54290" name="Line 43"/>
            <p:cNvSpPr>
              <a:spLocks noChangeShapeType="1"/>
            </p:cNvSpPr>
            <p:nvPr/>
          </p:nvSpPr>
          <p:spPr bwMode="auto">
            <a:xfrm flipH="1">
              <a:off x="1925" y="2366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54291" name="Text Box 64"/>
            <p:cNvSpPr txBox="1">
              <a:spLocks noChangeArrowheads="1"/>
            </p:cNvSpPr>
            <p:nvPr/>
          </p:nvSpPr>
          <p:spPr bwMode="auto">
            <a:xfrm flipH="1">
              <a:off x="1846" y="2838"/>
              <a:ext cx="161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ko-KR" sz="1300">
                  <a:latin typeface="Helvetica" charset="0"/>
                </a:rPr>
                <a:t>6</a:t>
              </a:r>
            </a:p>
          </p:txBody>
        </p:sp>
        <p:sp>
          <p:nvSpPr>
            <p:cNvPr id="54292" name="Text Box 39"/>
            <p:cNvSpPr txBox="1">
              <a:spLocks noChangeArrowheads="1"/>
            </p:cNvSpPr>
            <p:nvPr/>
          </p:nvSpPr>
          <p:spPr bwMode="auto">
            <a:xfrm flipH="1">
              <a:off x="2554" y="2433"/>
              <a:ext cx="208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ko-KR" sz="1300">
                  <a:latin typeface="Helvetica" charset="0"/>
                </a:rPr>
                <a:t>P</a:t>
              </a:r>
              <a:r>
                <a:rPr lang="en-US" altLang="ko-KR" sz="1300" baseline="-25000">
                  <a:latin typeface="Helvetica" charset="0"/>
                </a:rPr>
                <a:t>1</a:t>
              </a:r>
              <a:endParaRPr lang="en-US" altLang="ko-KR" sz="1300">
                <a:latin typeface="Helvetica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75877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_os-8">
  <a:themeElements>
    <a:clrScheme name="1_os-8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1_os-8">
      <a:majorFont>
        <a:latin typeface="Arial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lnDef>
  </a:objectDefaults>
  <a:extraClrSchemeLst>
    <a:extraClrScheme>
      <a:clrScheme name="1_os-8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s-8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s-8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s-8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s-8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s-8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s-8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s-8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OS8</Template>
  <TotalTime>8601</TotalTime>
  <Words>368</Words>
  <Application>Microsoft Macintosh PowerPoint</Application>
  <PresentationFormat>A4 Paper (210x297 mm)</PresentationFormat>
  <Paragraphs>199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1_os-8</vt:lpstr>
      <vt:lpstr>Chapter 5:  CPU Scheduling</vt:lpstr>
      <vt:lpstr>Example of SJF</vt:lpstr>
      <vt:lpstr>Example of SJF</vt:lpstr>
      <vt:lpstr>Scheduling Policies</vt:lpstr>
      <vt:lpstr>Example of Shortest-remaining-time-first</vt:lpstr>
      <vt:lpstr>Example of Shortest-remaining-time-first</vt:lpstr>
      <vt:lpstr>Priority Scheduling</vt:lpstr>
      <vt:lpstr>Example of Priority Scheduling</vt:lpstr>
      <vt:lpstr>Example of Priority Scheduling</vt:lpstr>
      <vt:lpstr>Round Robin (RR)</vt:lpstr>
      <vt:lpstr>Example of RR with Time Quantum = 4</vt:lpstr>
      <vt:lpstr>Example of RR with Time Quantum = 4</vt:lpstr>
    </vt:vector>
  </TitlesOfParts>
  <Company>Lucent Technologies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4:  Processes</dc:title>
  <dc:creator>Marilyn Turnamian</dc:creator>
  <cp:lastModifiedBy>Minho Shin</cp:lastModifiedBy>
  <cp:revision>268</cp:revision>
  <cp:lastPrinted>2013-03-31T17:48:29Z</cp:lastPrinted>
  <dcterms:created xsi:type="dcterms:W3CDTF">2011-01-14T20:24:54Z</dcterms:created>
  <dcterms:modified xsi:type="dcterms:W3CDTF">2015-04-12T16:21:14Z</dcterms:modified>
</cp:coreProperties>
</file>