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5"/>
  </p:notesMasterIdLst>
  <p:sldIdLst>
    <p:sldId id="279" r:id="rId2"/>
    <p:sldId id="277" r:id="rId3"/>
    <p:sldId id="258" r:id="rId4"/>
    <p:sldId id="259" r:id="rId5"/>
    <p:sldId id="260" r:id="rId6"/>
    <p:sldId id="261" r:id="rId7"/>
    <p:sldId id="280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85" r:id="rId20"/>
    <p:sldId id="281" r:id="rId21"/>
    <p:sldId id="282" r:id="rId22"/>
    <p:sldId id="283" r:id="rId23"/>
    <p:sldId id="284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12380C3-415E-4901-B445-F8FC90EBAEEF}">
  <a:tblStyle styleId="{112380C3-415E-4901-B445-F8FC90EBAEEF}" styleName="Table_0"/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770" autoAdjust="0"/>
  </p:normalViewPr>
  <p:slideViewPr>
    <p:cSldViewPr>
      <p:cViewPr varScale="1">
        <p:scale>
          <a:sx n="135" d="100"/>
          <a:sy n="135" d="100"/>
        </p:scale>
        <p:origin x="924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ko-KR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ko-KR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298872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0471-FF65-4003-9C98-F584F62C2950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553979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7" name="Shape 2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ko-KR" dirty="0"/>
          </a:p>
        </p:txBody>
      </p:sp>
      <p:sp>
        <p:nvSpPr>
          <p:cNvPr id="258" name="Shape 25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ko-KR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81851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8" name="Shape 2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</p:txBody>
      </p:sp>
      <p:sp>
        <p:nvSpPr>
          <p:cNvPr id="269" name="Shape 26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ko-KR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4760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1" name="Shape 2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</p:txBody>
      </p:sp>
      <p:sp>
        <p:nvSpPr>
          <p:cNvPr id="282" name="Shape 28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fld>
            <a:endParaRPr lang="ko-KR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22147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69850" rtl="0">
              <a:lnSpc>
                <a:spcPct val="115000"/>
              </a:lnSpc>
              <a:spcBef>
                <a:spcPts val="0"/>
              </a:spcBef>
              <a:buSzPct val="91666"/>
              <a:buNone/>
            </a:pPr>
            <a:endParaRPr dirty="0"/>
          </a:p>
        </p:txBody>
      </p:sp>
      <p:sp>
        <p:nvSpPr>
          <p:cNvPr id="297" name="Shape 2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13</a:t>
            </a:fld>
            <a:endParaRPr lang="ko-KR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22217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6" name="Shape 3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69850" rtl="0">
              <a:lnSpc>
                <a:spcPct val="115000"/>
              </a:lnSpc>
              <a:spcBef>
                <a:spcPts val="0"/>
              </a:spcBef>
              <a:buSzPct val="91666"/>
              <a:buNone/>
            </a:pPr>
            <a:endParaRPr lang="ko-KR" dirty="0"/>
          </a:p>
        </p:txBody>
      </p:sp>
      <p:sp>
        <p:nvSpPr>
          <p:cNvPr id="317" name="Shape 31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14</a:t>
            </a:fld>
            <a:endParaRPr lang="ko-KR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6421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7" name="Shape 3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69850" rtl="0">
              <a:lnSpc>
                <a:spcPct val="115000"/>
              </a:lnSpc>
              <a:spcBef>
                <a:spcPts val="0"/>
              </a:spcBef>
              <a:buSzPct val="91666"/>
              <a:buNone/>
            </a:pPr>
            <a:endParaRPr lang="ko-KR" dirty="0"/>
          </a:p>
        </p:txBody>
      </p:sp>
      <p:sp>
        <p:nvSpPr>
          <p:cNvPr id="328" name="Shape 3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15</a:t>
            </a:fld>
            <a:endParaRPr lang="ko-KR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4965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8" name="Shape 3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69850" rtl="0">
              <a:lnSpc>
                <a:spcPct val="115000"/>
              </a:lnSpc>
              <a:spcBef>
                <a:spcPts val="0"/>
              </a:spcBef>
              <a:buSzPct val="91666"/>
              <a:buNone/>
            </a:pPr>
            <a:endParaRPr lang="ko-KR" dirty="0"/>
          </a:p>
        </p:txBody>
      </p:sp>
      <p:sp>
        <p:nvSpPr>
          <p:cNvPr id="339" name="Shape 33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16</a:t>
            </a:fld>
            <a:endParaRPr lang="ko-KR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06316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9" name="Shape 3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69850" rtl="0">
              <a:lnSpc>
                <a:spcPct val="115000"/>
              </a:lnSpc>
              <a:spcBef>
                <a:spcPts val="0"/>
              </a:spcBef>
              <a:buSzPct val="91666"/>
              <a:buNone/>
            </a:pPr>
            <a:endParaRPr lang="ko-KR" dirty="0"/>
          </a:p>
        </p:txBody>
      </p:sp>
      <p:sp>
        <p:nvSpPr>
          <p:cNvPr id="350" name="Shape 35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17</a:t>
            </a:fld>
            <a:endParaRPr lang="ko-KR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39644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69850" rtl="0">
              <a:lnSpc>
                <a:spcPct val="115000"/>
              </a:lnSpc>
              <a:spcBef>
                <a:spcPts val="0"/>
              </a:spcBef>
              <a:buSzPct val="91666"/>
              <a:buNone/>
            </a:pPr>
            <a:endParaRPr lang="ko-KR" dirty="0"/>
          </a:p>
        </p:txBody>
      </p:sp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18</a:t>
            </a:fld>
            <a:endParaRPr lang="ko-KR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849482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0" name="Shape 3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indent="69850" rtl="0">
              <a:lnSpc>
                <a:spcPct val="115000"/>
              </a:lnSpc>
              <a:spcBef>
                <a:spcPts val="0"/>
              </a:spcBef>
              <a:buSzPct val="91666"/>
              <a:buNone/>
            </a:pPr>
            <a:endParaRPr lang="ko-KR" dirty="0"/>
          </a:p>
        </p:txBody>
      </p:sp>
      <p:sp>
        <p:nvSpPr>
          <p:cNvPr id="361" name="Shape 36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 lang="ko-KR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79509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0471-FF65-4003-9C98-F584F62C295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75211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0471-FF65-4003-9C98-F584F62C2950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62135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0471-FF65-4003-9C98-F584F62C2950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6213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ko-KR" baseline="0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0471-FF65-4003-9C98-F584F62C2950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6213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ko-KR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23</a:t>
            </a:fld>
            <a:endParaRPr lang="ko-KR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1911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ko-KR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4131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ko-KR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8121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</p:txBody>
      </p:sp>
      <p:sp>
        <p:nvSpPr>
          <p:cNvPr id="153" name="Shape 15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ko-KR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40092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</p:txBody>
      </p:sp>
      <p:sp>
        <p:nvSpPr>
          <p:cNvPr id="176" name="Shape 17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lang="ko-KR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28370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 latinLnBrk="1"/>
            <a:endParaRPr lang="en-US" altLang="ko-K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BD0471-FF65-4003-9C98-F584F62C295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326213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dirty="0"/>
          </a:p>
        </p:txBody>
      </p:sp>
      <p:sp>
        <p:nvSpPr>
          <p:cNvPr id="201" name="Shape 20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ko-KR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05766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7" name="Shape 2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altLang="ko-K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ko-KR"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5795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제목 및 내용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ko-KR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ko-KR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제목 및 세로 텍스트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ko-K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ko-KR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세로 제목 및 텍스트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ko-K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ko-KR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제목 슬라이드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ko-K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ko-KR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구역 머리글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ko-K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ko-KR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콘텐츠 2개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ko-K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ko-KR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비교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ko-K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ko-KR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제목만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ko-K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ko-KR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ko-K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ko-KR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캡션 있는 콘텐츠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ko-K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ko-KR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캡션 있는 그림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ko-KR" sz="12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ko-KR" sz="120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4767262"/>
            <a:ext cx="2895600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4767262"/>
            <a:ext cx="2133599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ko-KR"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ko-KR" sz="1200" b="0" i="0" u="none" strike="noStrike" cap="none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1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i Yong Sup\Desktop\사진\올빼미\skyscrapers_and_couds-wallpaper-2560x14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8" b="3678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4A8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9" name="그룹 8"/>
          <p:cNvGrpSpPr/>
          <p:nvPr/>
        </p:nvGrpSpPr>
        <p:grpSpPr>
          <a:xfrm>
            <a:off x="467544" y="3003798"/>
            <a:ext cx="4104458" cy="1545402"/>
            <a:chOff x="683568" y="3003798"/>
            <a:chExt cx="3888432" cy="1545402"/>
          </a:xfrm>
        </p:grpSpPr>
        <p:sp>
          <p:nvSpPr>
            <p:cNvPr id="4" name="TextBox 3"/>
            <p:cNvSpPr txBox="1"/>
            <p:nvPr/>
          </p:nvSpPr>
          <p:spPr>
            <a:xfrm>
              <a:off x="2966697" y="3547065"/>
              <a:ext cx="1750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2200" dirty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784761" y="3971840"/>
              <a:ext cx="171332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2000" dirty="0" smtClean="0">
                  <a:ln>
                    <a:solidFill>
                      <a:schemeClr val="bg1">
                        <a:alpha val="40000"/>
                      </a:schemeClr>
                    </a:solidFill>
                  </a:ln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신민</a:t>
              </a:r>
              <a:r>
                <a:rPr lang="ko-KR" altLang="en-US" sz="2000" dirty="0">
                  <a:ln>
                    <a:solidFill>
                      <a:schemeClr val="bg1">
                        <a:alpha val="40000"/>
                      </a:schemeClr>
                    </a:solidFill>
                  </a:ln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호</a:t>
              </a:r>
              <a:r>
                <a:rPr lang="ko-KR" altLang="en-US" sz="2000" dirty="0" smtClean="0">
                  <a:ln>
                    <a:solidFill>
                      <a:schemeClr val="bg1">
                        <a:alpha val="40000"/>
                      </a:schemeClr>
                    </a:solidFill>
                  </a:ln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 교수님</a:t>
              </a:r>
              <a:endParaRPr lang="ko-KR" altLang="en-US" sz="2000" dirty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2" name="직사각형 1"/>
            <p:cNvSpPr/>
            <p:nvPr/>
          </p:nvSpPr>
          <p:spPr>
            <a:xfrm>
              <a:off x="683568" y="3003798"/>
              <a:ext cx="3888432" cy="154540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943798" y="3153068"/>
              <a:ext cx="230255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2400" dirty="0" err="1" smtClean="0">
                  <a:ln>
                    <a:solidFill>
                      <a:schemeClr val="bg1">
                        <a:alpha val="40000"/>
                      </a:schemeClr>
                    </a:solidFill>
                  </a:ln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캡스톤</a:t>
              </a:r>
              <a:r>
                <a:rPr lang="ko-KR" altLang="en-US" sz="2400" dirty="0" smtClean="0">
                  <a:ln>
                    <a:solidFill>
                      <a:schemeClr val="bg1">
                        <a:alpha val="40000"/>
                      </a:schemeClr>
                    </a:solidFill>
                  </a:ln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 디자</a:t>
              </a:r>
              <a:r>
                <a:rPr lang="ko-KR" altLang="en-US" sz="2400" dirty="0">
                  <a:ln>
                    <a:solidFill>
                      <a:schemeClr val="bg1">
                        <a:alpha val="40000"/>
                      </a:schemeClr>
                    </a:solidFill>
                  </a:ln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인</a:t>
              </a:r>
              <a:r>
                <a:rPr lang="ko-KR" altLang="en-US" sz="2400" dirty="0" smtClean="0">
                  <a:ln>
                    <a:solidFill>
                      <a:schemeClr val="bg1">
                        <a:alpha val="40000"/>
                      </a:schemeClr>
                    </a:solidFill>
                  </a:ln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 </a:t>
              </a:r>
              <a:r>
                <a:rPr lang="en-US" altLang="ko-KR" sz="2400" dirty="0" smtClean="0">
                  <a:ln>
                    <a:solidFill>
                      <a:schemeClr val="bg1">
                        <a:alpha val="40000"/>
                      </a:schemeClr>
                    </a:solidFill>
                  </a:ln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1</a:t>
              </a: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5004048" y="0"/>
            <a:ext cx="413995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13052" y="267494"/>
            <a:ext cx="32753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spc="-150" dirty="0" smtClean="0">
                <a:solidFill>
                  <a:srgbClr val="014A81"/>
                </a:solidFill>
                <a:latin typeface="HY울릉도M" pitchFamily="18" charset="-127"/>
                <a:ea typeface="HY울릉도M" pitchFamily="18" charset="-127"/>
              </a:rPr>
              <a:t>Android </a:t>
            </a:r>
            <a:endParaRPr lang="en-US" altLang="ko-KR" sz="3200" spc="-150" dirty="0">
              <a:solidFill>
                <a:srgbClr val="014A81"/>
              </a:solidFill>
              <a:latin typeface="HY울릉도M" pitchFamily="18" charset="-127"/>
              <a:ea typeface="HY울릉도M" pitchFamily="18" charset="-127"/>
            </a:endParaRPr>
          </a:p>
          <a:p>
            <a:r>
              <a:rPr lang="en-US" altLang="ko-KR" sz="3200" spc="-150" dirty="0" smtClean="0">
                <a:solidFill>
                  <a:srgbClr val="014A81"/>
                </a:solidFill>
                <a:latin typeface="HY울릉도M" pitchFamily="18" charset="-127"/>
                <a:ea typeface="HY울릉도M" pitchFamily="18" charset="-127"/>
              </a:rPr>
              <a:t>  Application</a:t>
            </a:r>
          </a:p>
          <a:p>
            <a:r>
              <a:rPr lang="en-US" altLang="ko-KR" sz="3600" spc="-150" dirty="0" smtClean="0">
                <a:solidFill>
                  <a:srgbClr val="014A81"/>
                </a:solidFill>
                <a:latin typeface="HY울릉도M" pitchFamily="18" charset="-127"/>
                <a:ea typeface="HY울릉도M" pitchFamily="18" charset="-127"/>
              </a:rPr>
              <a:t>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639" y="4433935"/>
            <a:ext cx="1994173" cy="514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3512" y="2194520"/>
            <a:ext cx="4139952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800" spc="-150" dirty="0" err="1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SSang</a:t>
            </a:r>
            <a:r>
              <a:rPr lang="en-US" altLang="ko-KR" sz="4800" spc="-150" dirty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 Carpool</a:t>
            </a:r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109995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2339751" y="402874"/>
            <a:ext cx="45609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ko-KR" sz="3200" dirty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Class Diagram</a:t>
            </a:r>
          </a:p>
        </p:txBody>
      </p:sp>
      <p:cxnSp>
        <p:nvCxnSpPr>
          <p:cNvPr id="261" name="Shape 261"/>
          <p:cNvCxnSpPr/>
          <p:nvPr/>
        </p:nvCxnSpPr>
        <p:spPr>
          <a:xfrm rot="10800000">
            <a:off x="2843419" y="1048949"/>
            <a:ext cx="3502200" cy="0"/>
          </a:xfrm>
          <a:prstGeom prst="straightConnector1">
            <a:avLst/>
          </a:prstGeom>
          <a:noFill/>
          <a:ln w="19050" cap="flat" cmpd="sng">
            <a:solidFill>
              <a:srgbClr val="73DAF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2" name="Shape 262"/>
          <p:cNvSpPr/>
          <p:nvPr/>
        </p:nvSpPr>
        <p:spPr>
          <a:xfrm>
            <a:off x="0" y="0"/>
            <a:ext cx="9144000" cy="2058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0" y="5040621"/>
            <a:ext cx="9144000" cy="1029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4" name="Shape 2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4686987"/>
            <a:ext cx="1438500" cy="35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Shape 2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8550" y="1196562"/>
            <a:ext cx="7223301" cy="3693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/>
        </p:nvSpPr>
        <p:spPr>
          <a:xfrm>
            <a:off x="2267744" y="402874"/>
            <a:ext cx="45609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ko-KR" sz="3200" dirty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 Sequence Diagram</a:t>
            </a:r>
          </a:p>
        </p:txBody>
      </p:sp>
      <p:cxnSp>
        <p:nvCxnSpPr>
          <p:cNvPr id="272" name="Shape 272"/>
          <p:cNvCxnSpPr/>
          <p:nvPr/>
        </p:nvCxnSpPr>
        <p:spPr>
          <a:xfrm rot="10800000">
            <a:off x="2843419" y="1048949"/>
            <a:ext cx="3502200" cy="0"/>
          </a:xfrm>
          <a:prstGeom prst="straightConnector1">
            <a:avLst/>
          </a:prstGeom>
          <a:noFill/>
          <a:ln w="19050" cap="flat" cmpd="sng">
            <a:solidFill>
              <a:srgbClr val="73DAF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3" name="Shape 273"/>
          <p:cNvSpPr/>
          <p:nvPr/>
        </p:nvSpPr>
        <p:spPr>
          <a:xfrm>
            <a:off x="0" y="0"/>
            <a:ext cx="9144000" cy="2058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/>
          <p:nvPr/>
        </p:nvSpPr>
        <p:spPr>
          <a:xfrm>
            <a:off x="0" y="5040621"/>
            <a:ext cx="9144000" cy="1029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5" name="Shape 2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4686987"/>
            <a:ext cx="1438500" cy="3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7" name="Shape 277"/>
          <p:cNvSpPr txBox="1"/>
          <p:nvPr/>
        </p:nvSpPr>
        <p:spPr>
          <a:xfrm>
            <a:off x="611560" y="2365475"/>
            <a:ext cx="1656000" cy="58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-KR" dirty="0">
                <a:latin typeface="HY강M" pitchFamily="18" charset="-127"/>
                <a:ea typeface="HY강M" pitchFamily="18" charset="-127"/>
              </a:rPr>
              <a:t>     </a:t>
            </a:r>
            <a:r>
              <a:rPr lang="ko-KR" sz="1800" b="1" dirty="0">
                <a:latin typeface="HY강M" pitchFamily="18" charset="-127"/>
                <a:ea typeface="HY강M" pitchFamily="18" charset="-127"/>
              </a:rPr>
              <a:t>경로 </a:t>
            </a:r>
            <a:r>
              <a:rPr lang="en-US" altLang="ko-KR" sz="1800" b="1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sz="1800" b="1" dirty="0" smtClean="0">
                <a:latin typeface="HY강M" pitchFamily="18" charset="-127"/>
                <a:ea typeface="HY강M" pitchFamily="18" charset="-127"/>
              </a:rPr>
              <a:t>측정 </a:t>
            </a:r>
            <a:endParaRPr lang="ko-KR" sz="1800" b="1" dirty="0">
              <a:latin typeface="HY강M" pitchFamily="18" charset="-127"/>
              <a:ea typeface="HY강M" pitchFamily="18" charset="-127"/>
            </a:endParaRPr>
          </a:p>
          <a:p>
            <a:pPr lvl="0" rtl="0">
              <a:spcBef>
                <a:spcPts val="0"/>
              </a:spcBef>
              <a:buNone/>
            </a:pPr>
            <a:r>
              <a:rPr lang="en-US" altLang="ko-KR" sz="1800" b="1" dirty="0" smtClean="0">
                <a:latin typeface="HY강M" pitchFamily="18" charset="-127"/>
                <a:ea typeface="HY강M" pitchFamily="18" charset="-127"/>
              </a:rPr>
              <a:t>          </a:t>
            </a:r>
            <a:r>
              <a:rPr lang="en-US" altLang="ko-KR" b="1" dirty="0" smtClean="0">
                <a:latin typeface="HY강M" pitchFamily="18" charset="-127"/>
                <a:ea typeface="HY강M" pitchFamily="18" charset="-127"/>
              </a:rPr>
              <a:t>&amp;</a:t>
            </a:r>
            <a:r>
              <a:rPr lang="ko-KR" sz="1800" b="1" dirty="0">
                <a:latin typeface="HY강M" pitchFamily="18" charset="-127"/>
                <a:ea typeface="HY강M" pitchFamily="18" charset="-127"/>
              </a:rPr>
              <a:t>	   </a:t>
            </a:r>
          </a:p>
          <a:p>
            <a:pPr lvl="0" indent="457200">
              <a:spcBef>
                <a:spcPts val="0"/>
              </a:spcBef>
              <a:buNone/>
            </a:pPr>
            <a:r>
              <a:rPr lang="ko-KR" sz="1800" b="1" dirty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1800" b="1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sz="1800" b="1" dirty="0" smtClean="0">
                <a:latin typeface="HY강M" pitchFamily="18" charset="-127"/>
                <a:ea typeface="HY강M" pitchFamily="18" charset="-127"/>
              </a:rPr>
              <a:t>등록</a:t>
            </a:r>
            <a:endParaRPr lang="ko-KR" sz="1800" b="1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78" name="Shape 278"/>
          <p:cNvSpPr/>
          <p:nvPr/>
        </p:nvSpPr>
        <p:spPr>
          <a:xfrm>
            <a:off x="2339752" y="2657825"/>
            <a:ext cx="755100" cy="433800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5896" y="1330245"/>
            <a:ext cx="4628074" cy="3329737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2339751" y="402874"/>
            <a:ext cx="45609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lang="ko-KR" sz="3200" dirty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Sequence Diagram</a:t>
            </a:r>
          </a:p>
        </p:txBody>
      </p:sp>
      <p:cxnSp>
        <p:nvCxnSpPr>
          <p:cNvPr id="285" name="Shape 285"/>
          <p:cNvCxnSpPr/>
          <p:nvPr/>
        </p:nvCxnSpPr>
        <p:spPr>
          <a:xfrm rot="10800000">
            <a:off x="2843419" y="1048949"/>
            <a:ext cx="3502200" cy="0"/>
          </a:xfrm>
          <a:prstGeom prst="straightConnector1">
            <a:avLst/>
          </a:prstGeom>
          <a:noFill/>
          <a:ln w="19050" cap="flat" cmpd="sng">
            <a:solidFill>
              <a:srgbClr val="73DAF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6" name="Shape 286"/>
          <p:cNvSpPr/>
          <p:nvPr/>
        </p:nvSpPr>
        <p:spPr>
          <a:xfrm>
            <a:off x="0" y="0"/>
            <a:ext cx="9144000" cy="2058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7" name="Shape 287"/>
          <p:cNvSpPr/>
          <p:nvPr/>
        </p:nvSpPr>
        <p:spPr>
          <a:xfrm>
            <a:off x="0" y="5040621"/>
            <a:ext cx="9144000" cy="1029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4686987"/>
            <a:ext cx="1438500" cy="3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Shape 291"/>
          <p:cNvSpPr txBox="1"/>
          <p:nvPr/>
        </p:nvSpPr>
        <p:spPr>
          <a:xfrm>
            <a:off x="0" y="2349900"/>
            <a:ext cx="2094600" cy="987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-KR" b="1" dirty="0">
                <a:solidFill>
                  <a:schemeClr val="dk1"/>
                </a:solidFill>
                <a:latin typeface="HY강M" pitchFamily="18" charset="-127"/>
                <a:ea typeface="HY강M" pitchFamily="18" charset="-127"/>
              </a:rPr>
              <a:t>   </a:t>
            </a:r>
            <a:r>
              <a:rPr lang="ko-KR" sz="1800" b="1" dirty="0">
                <a:solidFill>
                  <a:schemeClr val="dk1"/>
                </a:solidFill>
                <a:latin typeface="HY강M" pitchFamily="18" charset="-127"/>
                <a:ea typeface="HY강M" pitchFamily="18" charset="-127"/>
              </a:rPr>
              <a:t>메시지 등록</a:t>
            </a:r>
            <a:r>
              <a:rPr lang="ko-KR" b="1" dirty="0">
                <a:solidFill>
                  <a:schemeClr val="dk1"/>
                </a:solidFill>
                <a:latin typeface="HY강M" pitchFamily="18" charset="-127"/>
                <a:ea typeface="HY강M" pitchFamily="18" charset="-127"/>
              </a:rPr>
              <a:t> </a:t>
            </a:r>
          </a:p>
          <a:p>
            <a:pPr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ko-KR" b="1" dirty="0">
                <a:solidFill>
                  <a:schemeClr val="dk1"/>
                </a:solidFill>
                <a:latin typeface="HY강M" pitchFamily="18" charset="-127"/>
                <a:ea typeface="HY강M" pitchFamily="18" charset="-127"/>
              </a:rPr>
              <a:t>     &amp;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ko-KR" b="1" dirty="0">
                <a:solidFill>
                  <a:schemeClr val="dk1"/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ko-KR" sz="1600" b="1" dirty="0" err="1">
                <a:solidFill>
                  <a:schemeClr val="dk1"/>
                </a:solidFill>
                <a:latin typeface="HY강M" pitchFamily="18" charset="-127"/>
                <a:ea typeface="HY강M" pitchFamily="18" charset="-127"/>
              </a:rPr>
              <a:t>푸시</a:t>
            </a:r>
            <a:r>
              <a:rPr lang="ko-KR" sz="1600" b="1" dirty="0">
                <a:solidFill>
                  <a:schemeClr val="dk1"/>
                </a:solidFill>
                <a:latin typeface="HY강M" pitchFamily="18" charset="-127"/>
                <a:ea typeface="HY강M" pitchFamily="18" charset="-127"/>
              </a:rPr>
              <a:t> 메시지 전송</a:t>
            </a:r>
          </a:p>
        </p:txBody>
      </p:sp>
      <p:sp>
        <p:nvSpPr>
          <p:cNvPr id="292" name="Shape 292"/>
          <p:cNvSpPr/>
          <p:nvPr/>
        </p:nvSpPr>
        <p:spPr>
          <a:xfrm>
            <a:off x="1835696" y="2638325"/>
            <a:ext cx="603000" cy="433800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 w="28575" cap="flat" cmpd="sng">
            <a:solidFill>
              <a:srgbClr val="EA999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3" name="Shape 293"/>
          <p:cNvSpPr txBox="1"/>
          <p:nvPr/>
        </p:nvSpPr>
        <p:spPr>
          <a:xfrm>
            <a:off x="1051075" y="1808925"/>
            <a:ext cx="7156200" cy="834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5776" y="1407862"/>
            <a:ext cx="6399245" cy="2892080"/>
          </a:xfrm>
          <a:prstGeom prst="rect">
            <a:avLst/>
          </a:prstGeom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/>
          <p:nvPr/>
        </p:nvSpPr>
        <p:spPr>
          <a:xfrm>
            <a:off x="2339751" y="402874"/>
            <a:ext cx="45609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ko-KR" altLang="en-US" sz="3200" dirty="0" smtClean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상세 </a:t>
            </a:r>
            <a:r>
              <a:rPr lang="ko-KR" sz="3200" dirty="0" smtClean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기능</a:t>
            </a:r>
            <a:endParaRPr lang="ko-KR" sz="3200" dirty="0">
              <a:solidFill>
                <a:srgbClr val="014A81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300" name="Shape 300"/>
          <p:cNvCxnSpPr/>
          <p:nvPr/>
        </p:nvCxnSpPr>
        <p:spPr>
          <a:xfrm rot="10800000">
            <a:off x="2843419" y="1048949"/>
            <a:ext cx="3502200" cy="0"/>
          </a:xfrm>
          <a:prstGeom prst="straightConnector1">
            <a:avLst/>
          </a:prstGeom>
          <a:noFill/>
          <a:ln w="19050" cap="flat" cmpd="sng">
            <a:solidFill>
              <a:srgbClr val="73DAF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1" name="Shape 301"/>
          <p:cNvSpPr/>
          <p:nvPr/>
        </p:nvSpPr>
        <p:spPr>
          <a:xfrm>
            <a:off x="0" y="0"/>
            <a:ext cx="9144000" cy="2058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0" y="5040621"/>
            <a:ext cx="9144000" cy="1029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3" name="Shape 30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4686987"/>
            <a:ext cx="1438500" cy="3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Shape 304"/>
          <p:cNvSpPr/>
          <p:nvPr/>
        </p:nvSpPr>
        <p:spPr>
          <a:xfrm>
            <a:off x="1088750" y="2368925"/>
            <a:ext cx="2005500" cy="1501800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014A8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5" name="Shape 305"/>
          <p:cNvSpPr/>
          <p:nvPr/>
        </p:nvSpPr>
        <p:spPr>
          <a:xfrm>
            <a:off x="3603350" y="2368925"/>
            <a:ext cx="2005500" cy="1501800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014A8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6" name="Shape 306"/>
          <p:cNvSpPr/>
          <p:nvPr/>
        </p:nvSpPr>
        <p:spPr>
          <a:xfrm>
            <a:off x="6041750" y="2368925"/>
            <a:ext cx="2005500" cy="1501800"/>
          </a:xfrm>
          <a:prstGeom prst="snip1Rect">
            <a:avLst>
              <a:gd name="adj" fmla="val 16667"/>
            </a:avLst>
          </a:prstGeom>
          <a:noFill/>
          <a:ln w="38100" cap="flat" cmpd="sng">
            <a:solidFill>
              <a:srgbClr val="014A8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" name="Shape 307"/>
          <p:cNvSpPr/>
          <p:nvPr/>
        </p:nvSpPr>
        <p:spPr>
          <a:xfrm>
            <a:off x="562175" y="1442525"/>
            <a:ext cx="7988100" cy="3036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14A81">
                <a:alpha val="1294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Shape 308"/>
          <p:cNvSpPr/>
          <p:nvPr/>
        </p:nvSpPr>
        <p:spPr>
          <a:xfrm>
            <a:off x="1401250" y="1871125"/>
            <a:ext cx="1208100" cy="353700"/>
          </a:xfrm>
          <a:prstGeom prst="rect">
            <a:avLst/>
          </a:prstGeom>
          <a:noFill/>
          <a:ln w="38100" cap="flat" cmpd="sng">
            <a:solidFill>
              <a:srgbClr val="014A8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ko-KR" dirty="0">
                <a:latin typeface="HY강M" pitchFamily="18" charset="-127"/>
                <a:ea typeface="HY강M" pitchFamily="18" charset="-127"/>
              </a:rPr>
              <a:t>지도</a:t>
            </a:r>
          </a:p>
        </p:txBody>
      </p:sp>
      <p:sp>
        <p:nvSpPr>
          <p:cNvPr id="309" name="Shape 309"/>
          <p:cNvSpPr/>
          <p:nvPr/>
        </p:nvSpPr>
        <p:spPr>
          <a:xfrm>
            <a:off x="3915850" y="1871125"/>
            <a:ext cx="1208100" cy="353700"/>
          </a:xfrm>
          <a:prstGeom prst="rect">
            <a:avLst/>
          </a:prstGeom>
          <a:noFill/>
          <a:ln w="38100" cap="flat" cmpd="sng">
            <a:solidFill>
              <a:srgbClr val="014A8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ko-KR" dirty="0">
                <a:latin typeface="HY강M" pitchFamily="18" charset="-127"/>
                <a:ea typeface="HY강M" pitchFamily="18" charset="-127"/>
              </a:rPr>
              <a:t>리스트</a:t>
            </a:r>
          </a:p>
        </p:txBody>
      </p:sp>
      <p:sp>
        <p:nvSpPr>
          <p:cNvPr id="310" name="Shape 310"/>
          <p:cNvSpPr/>
          <p:nvPr/>
        </p:nvSpPr>
        <p:spPr>
          <a:xfrm>
            <a:off x="6354250" y="1871125"/>
            <a:ext cx="1208100" cy="353700"/>
          </a:xfrm>
          <a:prstGeom prst="rect">
            <a:avLst/>
          </a:prstGeom>
          <a:noFill/>
          <a:ln w="38100" cap="flat" cmpd="sng">
            <a:solidFill>
              <a:srgbClr val="014A8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ko-KR" dirty="0">
                <a:latin typeface="HY강M" pitchFamily="18" charset="-127"/>
                <a:ea typeface="HY강M" pitchFamily="18" charset="-127"/>
              </a:rPr>
              <a:t>평가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1262800" y="2601625"/>
            <a:ext cx="1485000" cy="109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ko-KR" dirty="0">
                <a:latin typeface="HY강M" pitchFamily="18" charset="-127"/>
                <a:ea typeface="HY강M" pitchFamily="18" charset="-127"/>
              </a:rPr>
              <a:t>길 찾기 </a:t>
            </a:r>
          </a:p>
          <a:p>
            <a:pPr lvl="0" algn="ctr">
              <a:spcBef>
                <a:spcPts val="0"/>
              </a:spcBef>
              <a:buNone/>
            </a:pPr>
            <a:r>
              <a:rPr lang="ko-KR" dirty="0">
                <a:latin typeface="HY강M" pitchFamily="18" charset="-127"/>
                <a:ea typeface="HY강M" pitchFamily="18" charset="-127"/>
              </a:rPr>
              <a:t>거리 측정 </a:t>
            </a:r>
          </a:p>
          <a:p>
            <a:pPr lvl="0" algn="ctr">
              <a:spcBef>
                <a:spcPts val="0"/>
              </a:spcBef>
              <a:buNone/>
            </a:pPr>
            <a:r>
              <a:rPr lang="ko-KR" dirty="0">
                <a:latin typeface="HY강M" pitchFamily="18" charset="-127"/>
                <a:ea typeface="HY강M" pitchFamily="18" charset="-127"/>
              </a:rPr>
              <a:t>최적 경로 </a:t>
            </a:r>
            <a:r>
              <a:rPr lang="ko-KR" dirty="0" smtClean="0">
                <a:latin typeface="HY강M" pitchFamily="18" charset="-127"/>
                <a:ea typeface="HY강M" pitchFamily="18" charset="-127"/>
              </a:rPr>
              <a:t>탐색</a:t>
            </a:r>
            <a:endParaRPr lang="ko-KR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3634300" y="2601625"/>
            <a:ext cx="1771200" cy="109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탑승 희망자</a:t>
            </a:r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ko-KR" dirty="0" smtClean="0">
                <a:latin typeface="HY강M" pitchFamily="18" charset="-127"/>
                <a:ea typeface="HY강M" pitchFamily="18" charset="-127"/>
              </a:rPr>
              <a:t>차량 보유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자</a:t>
            </a:r>
            <a:endParaRPr lang="en-US" altLang="ko-KR" dirty="0" smtClean="0">
              <a:latin typeface="HY강M" pitchFamily="18" charset="-127"/>
              <a:ea typeface="HY강M" pitchFamily="18" charset="-127"/>
            </a:endParaRPr>
          </a:p>
          <a:p>
            <a:pPr lvl="0" algn="ctr">
              <a:spcBef>
                <a:spcPts val="0"/>
              </a:spcBef>
              <a:buNone/>
            </a:pPr>
            <a:r>
              <a:rPr lang="ko-KR" dirty="0" smtClean="0">
                <a:latin typeface="HY강M" pitchFamily="18" charset="-127"/>
                <a:ea typeface="HY강M" pitchFamily="18" charset="-127"/>
              </a:rPr>
              <a:t>메시</a:t>
            </a:r>
            <a:r>
              <a:rPr lang="ko-KR" altLang="en-US" dirty="0" smtClean="0">
                <a:latin typeface="HY강M" pitchFamily="18" charset="-127"/>
                <a:ea typeface="HY강M" pitchFamily="18" charset="-127"/>
              </a:rPr>
              <a:t>지</a:t>
            </a:r>
            <a:endParaRPr lang="ko-KR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6235700" y="2609500"/>
            <a:ext cx="1617600" cy="109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ko-KR" dirty="0">
                <a:latin typeface="HY강M" pitchFamily="18" charset="-127"/>
                <a:ea typeface="HY강M" pitchFamily="18" charset="-127"/>
              </a:rPr>
              <a:t>탑승자 평가</a:t>
            </a:r>
          </a:p>
          <a:p>
            <a:pPr lvl="0" algn="ctr">
              <a:spcBef>
                <a:spcPts val="0"/>
              </a:spcBef>
              <a:buNone/>
            </a:pPr>
            <a:r>
              <a:rPr lang="ko-KR" dirty="0">
                <a:latin typeface="HY강M" pitchFamily="18" charset="-127"/>
                <a:ea typeface="HY강M" pitchFamily="18" charset="-127"/>
              </a:rPr>
              <a:t>차량 보유자 평가</a:t>
            </a:r>
          </a:p>
          <a:p>
            <a:pPr lvl="0" algn="ctr">
              <a:spcBef>
                <a:spcPts val="0"/>
              </a:spcBef>
              <a:buNone/>
            </a:pPr>
            <a:r>
              <a:rPr lang="ko-KR" dirty="0">
                <a:latin typeface="HY강M" pitchFamily="18" charset="-127"/>
                <a:ea typeface="HY강M" pitchFamily="18" charset="-127"/>
              </a:rPr>
              <a:t>블랙리스트 </a:t>
            </a:r>
            <a:r>
              <a:rPr lang="ko-KR" dirty="0" smtClean="0">
                <a:latin typeface="HY강M" pitchFamily="18" charset="-127"/>
                <a:ea typeface="HY강M" pitchFamily="18" charset="-127"/>
              </a:rPr>
              <a:t>표시</a:t>
            </a:r>
            <a:endParaRPr lang="ko-KR" dirty="0"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/>
          <p:nvPr/>
        </p:nvSpPr>
        <p:spPr>
          <a:xfrm>
            <a:off x="2339751" y="402874"/>
            <a:ext cx="45609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ko-KR" sz="3200" dirty="0" smtClean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UI </a:t>
            </a:r>
            <a:r>
              <a:rPr lang="ko-KR" sz="3200" dirty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시나리오</a:t>
            </a:r>
          </a:p>
        </p:txBody>
      </p:sp>
      <p:cxnSp>
        <p:nvCxnSpPr>
          <p:cNvPr id="320" name="Shape 320"/>
          <p:cNvCxnSpPr/>
          <p:nvPr/>
        </p:nvCxnSpPr>
        <p:spPr>
          <a:xfrm rot="10800000">
            <a:off x="2843419" y="1048949"/>
            <a:ext cx="3502200" cy="0"/>
          </a:xfrm>
          <a:prstGeom prst="straightConnector1">
            <a:avLst/>
          </a:prstGeom>
          <a:noFill/>
          <a:ln w="19050" cap="flat" cmpd="sng">
            <a:solidFill>
              <a:srgbClr val="73DAF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1" name="Shape 321"/>
          <p:cNvSpPr/>
          <p:nvPr/>
        </p:nvSpPr>
        <p:spPr>
          <a:xfrm>
            <a:off x="0" y="0"/>
            <a:ext cx="9144000" cy="2058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2" name="Shape 322"/>
          <p:cNvSpPr/>
          <p:nvPr/>
        </p:nvSpPr>
        <p:spPr>
          <a:xfrm>
            <a:off x="0" y="5040621"/>
            <a:ext cx="9144000" cy="1029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3" name="Shape 3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4686987"/>
            <a:ext cx="1438500" cy="35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Shape 3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52960" y="1208275"/>
            <a:ext cx="6781203" cy="325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/>
        </p:nvSpPr>
        <p:spPr>
          <a:xfrm>
            <a:off x="2339751" y="402874"/>
            <a:ext cx="45609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ko-KR" sz="3200" dirty="0" smtClean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UI </a:t>
            </a:r>
            <a:r>
              <a:rPr lang="ko-KR" sz="3200" dirty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시나리오</a:t>
            </a:r>
          </a:p>
        </p:txBody>
      </p:sp>
      <p:cxnSp>
        <p:nvCxnSpPr>
          <p:cNvPr id="331" name="Shape 331"/>
          <p:cNvCxnSpPr/>
          <p:nvPr/>
        </p:nvCxnSpPr>
        <p:spPr>
          <a:xfrm rot="10800000">
            <a:off x="2843419" y="1048949"/>
            <a:ext cx="3502200" cy="0"/>
          </a:xfrm>
          <a:prstGeom prst="straightConnector1">
            <a:avLst/>
          </a:prstGeom>
          <a:noFill/>
          <a:ln w="19050" cap="flat" cmpd="sng">
            <a:solidFill>
              <a:srgbClr val="73DAF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32" name="Shape 332"/>
          <p:cNvSpPr/>
          <p:nvPr/>
        </p:nvSpPr>
        <p:spPr>
          <a:xfrm>
            <a:off x="0" y="0"/>
            <a:ext cx="9144000" cy="2058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Shape 333"/>
          <p:cNvSpPr/>
          <p:nvPr/>
        </p:nvSpPr>
        <p:spPr>
          <a:xfrm>
            <a:off x="0" y="5040621"/>
            <a:ext cx="9144000" cy="1029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4" name="Shape 3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4686987"/>
            <a:ext cx="1438500" cy="35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Shape 33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17839" y="1291884"/>
            <a:ext cx="5308320" cy="3354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/>
        </p:nvSpPr>
        <p:spPr>
          <a:xfrm>
            <a:off x="2339751" y="402874"/>
            <a:ext cx="45609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ko-KR" sz="3200" dirty="0" smtClean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UI </a:t>
            </a:r>
            <a:r>
              <a:rPr lang="ko-KR" sz="3200" dirty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시나리오</a:t>
            </a:r>
          </a:p>
        </p:txBody>
      </p:sp>
      <p:cxnSp>
        <p:nvCxnSpPr>
          <p:cNvPr id="342" name="Shape 342"/>
          <p:cNvCxnSpPr/>
          <p:nvPr/>
        </p:nvCxnSpPr>
        <p:spPr>
          <a:xfrm rot="10800000">
            <a:off x="2843419" y="1048949"/>
            <a:ext cx="3502200" cy="0"/>
          </a:xfrm>
          <a:prstGeom prst="straightConnector1">
            <a:avLst/>
          </a:prstGeom>
          <a:noFill/>
          <a:ln w="19050" cap="flat" cmpd="sng">
            <a:solidFill>
              <a:srgbClr val="73DAF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43" name="Shape 343"/>
          <p:cNvSpPr/>
          <p:nvPr/>
        </p:nvSpPr>
        <p:spPr>
          <a:xfrm>
            <a:off x="0" y="0"/>
            <a:ext cx="9144000" cy="2058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4" name="Shape 344"/>
          <p:cNvSpPr/>
          <p:nvPr/>
        </p:nvSpPr>
        <p:spPr>
          <a:xfrm>
            <a:off x="0" y="5040621"/>
            <a:ext cx="9144000" cy="1029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5" name="Shape 3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4686987"/>
            <a:ext cx="1438500" cy="35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Shape 3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9332" y="1285691"/>
            <a:ext cx="5450433" cy="3372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/>
          <p:nvPr/>
        </p:nvSpPr>
        <p:spPr>
          <a:xfrm>
            <a:off x="2339751" y="402874"/>
            <a:ext cx="45609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ko-KR" sz="3200" dirty="0" smtClean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UI </a:t>
            </a:r>
            <a:r>
              <a:rPr lang="ko-KR" sz="3200" dirty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시나리오</a:t>
            </a:r>
          </a:p>
        </p:txBody>
      </p:sp>
      <p:cxnSp>
        <p:nvCxnSpPr>
          <p:cNvPr id="353" name="Shape 353"/>
          <p:cNvCxnSpPr/>
          <p:nvPr/>
        </p:nvCxnSpPr>
        <p:spPr>
          <a:xfrm rot="10800000">
            <a:off x="2843419" y="1048949"/>
            <a:ext cx="3502200" cy="0"/>
          </a:xfrm>
          <a:prstGeom prst="straightConnector1">
            <a:avLst/>
          </a:prstGeom>
          <a:noFill/>
          <a:ln w="19050" cap="flat" cmpd="sng">
            <a:solidFill>
              <a:srgbClr val="73DAF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4" name="Shape 354"/>
          <p:cNvSpPr/>
          <p:nvPr/>
        </p:nvSpPr>
        <p:spPr>
          <a:xfrm>
            <a:off x="0" y="0"/>
            <a:ext cx="9144000" cy="2058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Shape 355"/>
          <p:cNvSpPr/>
          <p:nvPr/>
        </p:nvSpPr>
        <p:spPr>
          <a:xfrm>
            <a:off x="0" y="5040621"/>
            <a:ext cx="9144000" cy="1029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6" name="Shape 3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4686987"/>
            <a:ext cx="1438500" cy="35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Shape 3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68866" y="1287487"/>
            <a:ext cx="5529738" cy="3389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2339751" y="411510"/>
            <a:ext cx="45609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ko-KR" sz="3200" dirty="0" smtClean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UI </a:t>
            </a:r>
            <a:r>
              <a:rPr lang="ko-KR" sz="3200" dirty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시나리오</a:t>
            </a:r>
          </a:p>
        </p:txBody>
      </p:sp>
      <p:cxnSp>
        <p:nvCxnSpPr>
          <p:cNvPr id="364" name="Shape 364"/>
          <p:cNvCxnSpPr/>
          <p:nvPr/>
        </p:nvCxnSpPr>
        <p:spPr>
          <a:xfrm rot="10800000">
            <a:off x="2843419" y="1048949"/>
            <a:ext cx="3502200" cy="0"/>
          </a:xfrm>
          <a:prstGeom prst="straightConnector1">
            <a:avLst/>
          </a:prstGeom>
          <a:noFill/>
          <a:ln w="19050" cap="flat" cmpd="sng">
            <a:solidFill>
              <a:srgbClr val="73DAF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5" name="Shape 365"/>
          <p:cNvSpPr/>
          <p:nvPr/>
        </p:nvSpPr>
        <p:spPr>
          <a:xfrm>
            <a:off x="0" y="0"/>
            <a:ext cx="9144000" cy="2058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0" y="5040621"/>
            <a:ext cx="9144000" cy="1029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4686987"/>
            <a:ext cx="1438500" cy="35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Shape 3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1695" y="1357550"/>
            <a:ext cx="5057382" cy="32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/>
          <p:nvPr/>
        </p:nvSpPr>
        <p:spPr>
          <a:xfrm>
            <a:off x="2339751" y="411510"/>
            <a:ext cx="45609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ko-KR" altLang="en-US" sz="3200" dirty="0" smtClean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개발 진행 상황</a:t>
            </a:r>
            <a:endParaRPr lang="ko-KR" sz="3200" dirty="0">
              <a:solidFill>
                <a:srgbClr val="014A81"/>
              </a:solidFill>
              <a:latin typeface="HY강B" pitchFamily="18" charset="-127"/>
              <a:ea typeface="HY강B" pitchFamily="18" charset="-127"/>
            </a:endParaRPr>
          </a:p>
        </p:txBody>
      </p:sp>
      <p:cxnSp>
        <p:nvCxnSpPr>
          <p:cNvPr id="364" name="Shape 364"/>
          <p:cNvCxnSpPr/>
          <p:nvPr/>
        </p:nvCxnSpPr>
        <p:spPr>
          <a:xfrm rot="10800000">
            <a:off x="2843419" y="1048949"/>
            <a:ext cx="3502200" cy="0"/>
          </a:xfrm>
          <a:prstGeom prst="straightConnector1">
            <a:avLst/>
          </a:prstGeom>
          <a:noFill/>
          <a:ln w="19050" cap="flat" cmpd="sng">
            <a:solidFill>
              <a:srgbClr val="73DAF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5" name="Shape 365"/>
          <p:cNvSpPr/>
          <p:nvPr/>
        </p:nvSpPr>
        <p:spPr>
          <a:xfrm>
            <a:off x="0" y="0"/>
            <a:ext cx="9144000" cy="2058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Shape 366"/>
          <p:cNvSpPr/>
          <p:nvPr/>
        </p:nvSpPr>
        <p:spPr>
          <a:xfrm>
            <a:off x="0" y="5040621"/>
            <a:ext cx="9144000" cy="1029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7" name="Shape 36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68343" y="4686987"/>
            <a:ext cx="1438500" cy="35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[video]KakaoTalk_Video_20160418_0303_00_488.av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26886" y="1207007"/>
            <a:ext cx="6186630" cy="347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938017"/>
      </p:ext>
    </p:extLst>
  </p:cSld>
  <p:clrMapOvr>
    <a:masterClrMapping/>
  </p:clrMapOvr>
  <p:transition>
    <p:push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Yi Yong Sup\Desktop\사진\올빼미\skyscrapers_and_couds-wallpaper-2560x144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78" b="3678"/>
          <a:stretch/>
        </p:blipFill>
        <p:spPr bwMode="auto">
          <a:xfrm>
            <a:off x="-1" y="0"/>
            <a:ext cx="914400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14A81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울릉도M" pitchFamily="18" charset="-127"/>
              <a:ea typeface="HY울릉도M" pitchFamily="18" charset="-127"/>
            </a:endParaRPr>
          </a:p>
        </p:txBody>
      </p:sp>
      <p:grpSp>
        <p:nvGrpSpPr>
          <p:cNvPr id="18" name="그룹 17"/>
          <p:cNvGrpSpPr/>
          <p:nvPr/>
        </p:nvGrpSpPr>
        <p:grpSpPr>
          <a:xfrm>
            <a:off x="467544" y="771551"/>
            <a:ext cx="4104456" cy="2415062"/>
            <a:chOff x="683568" y="771550"/>
            <a:chExt cx="3888432" cy="3206402"/>
          </a:xfrm>
        </p:grpSpPr>
        <p:sp>
          <p:nvSpPr>
            <p:cNvPr id="19" name="TextBox 18"/>
            <p:cNvSpPr txBox="1"/>
            <p:nvPr/>
          </p:nvSpPr>
          <p:spPr>
            <a:xfrm>
              <a:off x="2966697" y="3547065"/>
              <a:ext cx="17500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ko-KR" altLang="en-US" sz="2200" dirty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>
            <a:xfrm>
              <a:off x="683568" y="771550"/>
              <a:ext cx="3888432" cy="154540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HY울릉도M" pitchFamily="18" charset="-127"/>
                <a:ea typeface="HY울릉도M" pitchFamily="18" charset="-127"/>
              </a:endParaRPr>
            </a:p>
          </p:txBody>
        </p:sp>
        <p:sp>
          <p:nvSpPr>
            <p:cNvPr id="22" name="직사각형 21"/>
            <p:cNvSpPr/>
            <p:nvPr/>
          </p:nvSpPr>
          <p:spPr>
            <a:xfrm>
              <a:off x="1036871" y="920820"/>
              <a:ext cx="3017830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5400" dirty="0" smtClean="0">
                  <a:ln>
                    <a:solidFill>
                      <a:schemeClr val="bg1">
                        <a:alpha val="40000"/>
                      </a:schemeClr>
                    </a:solidFill>
                  </a:ln>
                  <a:solidFill>
                    <a:schemeClr val="bg1"/>
                  </a:solidFill>
                  <a:latin typeface="HY울릉도M" pitchFamily="18" charset="-127"/>
                  <a:ea typeface="HY울릉도M" pitchFamily="18" charset="-127"/>
                </a:rPr>
                <a:t>발표 순서</a:t>
              </a:r>
              <a:endParaRPr lang="en-US" altLang="ko-KR" sz="5400" dirty="0" smtClean="0">
                <a:ln>
                  <a:solidFill>
                    <a:schemeClr val="bg1">
                      <a:alpha val="40000"/>
                    </a:schemeClr>
                  </a:solidFill>
                </a:ln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endParaRPr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5019389" y="0"/>
            <a:ext cx="4139952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97016" y="182462"/>
            <a:ext cx="2901404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ko-KR" altLang="en-US" sz="2400" dirty="0" smtClean="0">
                <a:latin typeface="HY강M" pitchFamily="18" charset="-127"/>
                <a:ea typeface="HY강M" pitchFamily="18" charset="-127"/>
              </a:rPr>
              <a:t>개요</a:t>
            </a:r>
            <a:r>
              <a:rPr lang="en-US" altLang="ko-KR" sz="2400" dirty="0" smtClean="0">
                <a:latin typeface="HY강M" pitchFamily="18" charset="-127"/>
                <a:ea typeface="HY강M" pitchFamily="18" charset="-127"/>
              </a:rPr>
              <a:t> </a:t>
            </a:r>
          </a:p>
          <a:p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     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팀원 소개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   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기획 배경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   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개발 목적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      개발 대상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      차별성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endParaRPr lang="en-US" altLang="ko-KR" sz="1000" dirty="0" smtClean="0">
              <a:latin typeface="HY강M" pitchFamily="18" charset="-127"/>
              <a:ea typeface="HY강M" pitchFamily="18" charset="-127"/>
            </a:endParaRPr>
          </a:p>
          <a:p>
            <a:pPr marL="400050" indent="-400050">
              <a:buFont typeface="+mj-lt"/>
              <a:buAutoNum type="romanUcPeriod" startAt="2"/>
            </a:pPr>
            <a:r>
              <a:rPr lang="ko-KR" altLang="en-US" sz="2400" dirty="0" smtClean="0">
                <a:latin typeface="HY강M" pitchFamily="18" charset="-127"/>
                <a:ea typeface="HY강M" pitchFamily="18" charset="-127"/>
              </a:rPr>
              <a:t>프로젝트 내용</a:t>
            </a:r>
            <a:endParaRPr lang="en-US" altLang="ko-KR" sz="2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600" dirty="0" smtClean="0">
                <a:latin typeface="HY강M" pitchFamily="18" charset="-127"/>
                <a:ea typeface="HY강M" pitchFamily="18" charset="-127"/>
              </a:rPr>
              <a:t>    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개발 환경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400" dirty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    Class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 다이어그램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400" dirty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    Sequence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다이어그램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   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기능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상세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     UI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시나리오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endParaRPr lang="en-US" altLang="ko-KR" sz="1000" dirty="0" smtClean="0">
              <a:latin typeface="HY강M" pitchFamily="18" charset="-127"/>
              <a:ea typeface="HY강M" pitchFamily="18" charset="-127"/>
            </a:endParaRPr>
          </a:p>
          <a:p>
            <a:pPr marL="400050" indent="-400050">
              <a:buFont typeface="+mj-lt"/>
              <a:buAutoNum type="romanUcPeriod" startAt="3"/>
            </a:pPr>
            <a:r>
              <a:rPr lang="ko-KR" altLang="en-US" sz="2400" dirty="0" smtClean="0">
                <a:latin typeface="HY강M" pitchFamily="18" charset="-127"/>
                <a:ea typeface="HY강M" pitchFamily="18" charset="-127"/>
              </a:rPr>
              <a:t>계획 및 평가</a:t>
            </a:r>
            <a:endParaRPr lang="en-US" altLang="ko-KR" sz="2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dirty="0" smtClean="0">
                <a:latin typeface="HY강M" pitchFamily="18" charset="-127"/>
                <a:ea typeface="HY강M" pitchFamily="18" charset="-127"/>
              </a:rPr>
              <a:t>     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현실적 제한조건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   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개발 계획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r>
              <a:rPr lang="en-US" altLang="ko-KR" sz="1400" dirty="0">
                <a:latin typeface="HY강M" pitchFamily="18" charset="-127"/>
                <a:ea typeface="HY강M" pitchFamily="18" charset="-127"/>
              </a:rPr>
              <a:t> </a:t>
            </a:r>
            <a:r>
              <a:rPr lang="en-US" altLang="ko-KR" sz="1400" dirty="0" smtClean="0">
                <a:latin typeface="HY강M" pitchFamily="18" charset="-127"/>
                <a:ea typeface="HY강M" pitchFamily="18" charset="-127"/>
              </a:rPr>
              <a:t>      </a:t>
            </a:r>
            <a:r>
              <a:rPr lang="ko-KR" altLang="en-US" sz="1400" dirty="0" smtClean="0">
                <a:latin typeface="HY강M" pitchFamily="18" charset="-127"/>
                <a:ea typeface="HY강M" pitchFamily="18" charset="-127"/>
              </a:rPr>
              <a:t>평가 방법</a:t>
            </a:r>
            <a:endParaRPr lang="en-US" altLang="ko-KR" sz="1400" dirty="0" smtClean="0">
              <a:latin typeface="HY강M" pitchFamily="18" charset="-127"/>
              <a:ea typeface="HY강M" pitchFamily="18" charset="-127"/>
            </a:endParaRPr>
          </a:p>
          <a:p>
            <a:endParaRPr lang="en-US" altLang="ko-KR" sz="1000" dirty="0" smtClean="0">
              <a:latin typeface="HY강M" pitchFamily="18" charset="-127"/>
              <a:ea typeface="HY강M" pitchFamily="18" charset="-127"/>
            </a:endParaRPr>
          </a:p>
          <a:p>
            <a:pPr marL="400050" indent="-400050">
              <a:buFont typeface="+mj-lt"/>
              <a:buAutoNum type="romanUcPeriod" startAt="4"/>
            </a:pPr>
            <a:r>
              <a:rPr lang="en-US" altLang="ko-KR" sz="2400" dirty="0" err="1" smtClean="0">
                <a:latin typeface="HY강M" pitchFamily="18" charset="-127"/>
                <a:ea typeface="HY강M" pitchFamily="18" charset="-127"/>
              </a:rPr>
              <a:t>QnA</a:t>
            </a:r>
            <a:endParaRPr lang="ko-KR" altLang="en-US" sz="2400" dirty="0">
              <a:latin typeface="HY강M" pitchFamily="18" charset="-127"/>
              <a:ea typeface="HY강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084909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 flipH="1">
            <a:off x="2843472" y="1048949"/>
            <a:ext cx="3502148" cy="0"/>
          </a:xfrm>
          <a:prstGeom prst="line">
            <a:avLst/>
          </a:prstGeom>
          <a:ln w="19050">
            <a:solidFill>
              <a:srgbClr val="73DA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0" y="0"/>
            <a:ext cx="9144000" cy="205755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2696" y="5040622"/>
            <a:ext cx="9144000" cy="102878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686988"/>
            <a:ext cx="1438444" cy="35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49413" y="19367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  <a:cs typeface="굴림" pitchFamily="50" charset="-127"/>
            </a:endParaRPr>
          </a:p>
        </p:txBody>
      </p:sp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457343"/>
              </p:ext>
            </p:extLst>
          </p:nvPr>
        </p:nvGraphicFramePr>
        <p:xfrm>
          <a:off x="718790" y="1275607"/>
          <a:ext cx="7751812" cy="3358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7953"/>
                <a:gridCol w="1937953"/>
                <a:gridCol w="1937953"/>
                <a:gridCol w="1937953"/>
              </a:tblGrid>
              <a:tr h="385331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강M" pitchFamily="18" charset="-127"/>
                          <a:ea typeface="HY강M" pitchFamily="18" charset="-127"/>
                        </a:rPr>
                        <a:t>구분</a:t>
                      </a:r>
                      <a:endParaRPr lang="ko-KR" altLang="en-US" sz="20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강M" pitchFamily="18" charset="-127"/>
                          <a:ea typeface="HY강M" pitchFamily="18" charset="-127"/>
                        </a:rPr>
                        <a:t>조건</a:t>
                      </a:r>
                      <a:endParaRPr lang="ko-KR" altLang="en-US" sz="20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2000" dirty="0" smtClean="0">
                          <a:latin typeface="HY강M" pitchFamily="18" charset="-127"/>
                          <a:ea typeface="HY강M" pitchFamily="18" charset="-127"/>
                        </a:rPr>
                        <a:t>비고</a:t>
                      </a:r>
                      <a:endParaRPr lang="ko-KR" altLang="en-US" sz="20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464065">
                <a:tc rowSpan="3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강M" pitchFamily="18" charset="-127"/>
                          <a:ea typeface="HY강M" pitchFamily="18" charset="-127"/>
                        </a:rPr>
                        <a:t>비용</a:t>
                      </a:r>
                      <a:endParaRPr lang="ko-KR" altLang="en-US" sz="16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강M" pitchFamily="18" charset="-127"/>
                          <a:ea typeface="HY강M" pitchFamily="18" charset="-127"/>
                        </a:rPr>
                        <a:t>인건비</a:t>
                      </a:r>
                      <a:endParaRPr lang="ko-KR" altLang="en-US" sz="16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강M" pitchFamily="18" charset="-127"/>
                          <a:ea typeface="HY강M" pitchFamily="18" charset="-127"/>
                        </a:rPr>
                        <a:t>384</a:t>
                      </a:r>
                      <a:r>
                        <a:rPr lang="ko-KR" altLang="en-US" sz="1600" dirty="0" smtClean="0">
                          <a:latin typeface="HY강M" pitchFamily="18" charset="-127"/>
                          <a:ea typeface="HY강M" pitchFamily="18" charset="-127"/>
                        </a:rPr>
                        <a:t>만원</a:t>
                      </a:r>
                      <a:endParaRPr lang="ko-KR" altLang="en-US" sz="16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강M" pitchFamily="18" charset="-127"/>
                          <a:ea typeface="HY강M" pitchFamily="18" charset="-127"/>
                        </a:rPr>
                        <a:t>주 </a:t>
                      </a:r>
                      <a:r>
                        <a:rPr lang="en-US" altLang="ko-KR" sz="1600" dirty="0" smtClean="0">
                          <a:latin typeface="HY강M" pitchFamily="18" charset="-127"/>
                          <a:ea typeface="HY강M" pitchFamily="18" charset="-127"/>
                        </a:rPr>
                        <a:t>4</a:t>
                      </a:r>
                      <a:r>
                        <a:rPr lang="ko-KR" altLang="en-US" sz="1600" dirty="0" smtClean="0">
                          <a:latin typeface="HY강M" pitchFamily="18" charset="-127"/>
                          <a:ea typeface="HY강M" pitchFamily="18" charset="-127"/>
                        </a:rPr>
                        <a:t>회</a:t>
                      </a:r>
                      <a:r>
                        <a:rPr lang="en-US" altLang="ko-KR" sz="1600" dirty="0" smtClean="0">
                          <a:latin typeface="HY강M" pitchFamily="18" charset="-127"/>
                          <a:ea typeface="HY강M" pitchFamily="18" charset="-127"/>
                        </a:rPr>
                        <a:t>, 4</a:t>
                      </a:r>
                      <a:r>
                        <a:rPr lang="ko-KR" altLang="en-US" sz="1600" dirty="0" smtClean="0">
                          <a:latin typeface="HY강M" pitchFamily="18" charset="-127"/>
                          <a:ea typeface="HY강M" pitchFamily="18" charset="-127"/>
                        </a:rPr>
                        <a:t>시간 근무</a:t>
                      </a:r>
                      <a:endParaRPr lang="ko-KR" altLang="en-US" sz="16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</a:tr>
              <a:tr h="631563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강M" pitchFamily="18" charset="-127"/>
                          <a:ea typeface="HY강M" pitchFamily="18" charset="-127"/>
                        </a:rPr>
                        <a:t>회의비</a:t>
                      </a:r>
                      <a:endParaRPr lang="ko-KR" altLang="en-US" sz="16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강M" pitchFamily="18" charset="-127"/>
                          <a:ea typeface="HY강M" pitchFamily="18" charset="-127"/>
                        </a:rPr>
                        <a:t>15</a:t>
                      </a:r>
                      <a:r>
                        <a:rPr lang="ko-KR" altLang="en-US" sz="1600" dirty="0" smtClean="0">
                          <a:latin typeface="HY강M" pitchFamily="18" charset="-127"/>
                          <a:ea typeface="HY강M" pitchFamily="18" charset="-127"/>
                        </a:rPr>
                        <a:t>만원</a:t>
                      </a:r>
                      <a:endParaRPr lang="ko-KR" altLang="en-US" sz="16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강M" pitchFamily="18" charset="-127"/>
                          <a:ea typeface="HY강M" pitchFamily="18" charset="-127"/>
                        </a:rPr>
                        <a:t>주 </a:t>
                      </a:r>
                      <a:r>
                        <a:rPr lang="en-US" altLang="ko-KR" sz="1600" dirty="0" smtClean="0">
                          <a:latin typeface="HY강M" pitchFamily="18" charset="-127"/>
                          <a:ea typeface="HY강M" pitchFamily="18" charset="-127"/>
                        </a:rPr>
                        <a:t>2</a:t>
                      </a:r>
                      <a:r>
                        <a:rPr lang="ko-KR" altLang="en-US" sz="1600" dirty="0" smtClean="0">
                          <a:latin typeface="HY강M" pitchFamily="18" charset="-127"/>
                          <a:ea typeface="HY강M" pitchFamily="18" charset="-127"/>
                        </a:rPr>
                        <a:t>회</a:t>
                      </a:r>
                      <a:r>
                        <a:rPr lang="en-US" altLang="ko-KR" sz="1600" dirty="0" smtClean="0">
                          <a:latin typeface="HY강M" pitchFamily="18" charset="-127"/>
                          <a:ea typeface="HY강M" pitchFamily="18" charset="-127"/>
                        </a:rPr>
                        <a:t>, 1</a:t>
                      </a:r>
                      <a:r>
                        <a:rPr lang="ko-KR" altLang="en-US" sz="1600" dirty="0" smtClean="0">
                          <a:latin typeface="HY강M" pitchFamily="18" charset="-127"/>
                          <a:ea typeface="HY강M" pitchFamily="18" charset="-127"/>
                        </a:rPr>
                        <a:t>인 </a:t>
                      </a:r>
                      <a:r>
                        <a:rPr lang="en-US" altLang="ko-KR" sz="1600" dirty="0" smtClean="0">
                          <a:latin typeface="HY강M" pitchFamily="18" charset="-127"/>
                          <a:ea typeface="HY강M" pitchFamily="18" charset="-127"/>
                        </a:rPr>
                        <a:t>1</a:t>
                      </a:r>
                      <a:r>
                        <a:rPr lang="ko-KR" altLang="en-US" sz="1600" dirty="0" smtClean="0">
                          <a:latin typeface="HY강M" pitchFamily="18" charset="-127"/>
                          <a:ea typeface="HY강M" pitchFamily="18" charset="-127"/>
                        </a:rPr>
                        <a:t>만원</a:t>
                      </a:r>
                      <a:endParaRPr lang="ko-KR" altLang="en-US" sz="16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</a:tr>
              <a:tr h="800303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강M" pitchFamily="18" charset="-127"/>
                          <a:ea typeface="HY강M" pitchFamily="18" charset="-127"/>
                        </a:rPr>
                        <a:t>서버 비용</a:t>
                      </a:r>
                      <a:endParaRPr lang="ko-KR" altLang="en-US" sz="16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강M" pitchFamily="18" charset="-127"/>
                          <a:ea typeface="HY강M" pitchFamily="18" charset="-127"/>
                        </a:rPr>
                        <a:t>80</a:t>
                      </a:r>
                      <a:r>
                        <a:rPr lang="ko-KR" altLang="en-US" sz="1600" dirty="0" smtClean="0">
                          <a:latin typeface="HY강M" pitchFamily="18" charset="-127"/>
                          <a:ea typeface="HY강M" pitchFamily="18" charset="-127"/>
                        </a:rPr>
                        <a:t>만원</a:t>
                      </a:r>
                      <a:endParaRPr lang="ko-KR" altLang="en-US" sz="16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강M" pitchFamily="18" charset="-127"/>
                          <a:ea typeface="HY강M" pitchFamily="18" charset="-127"/>
                        </a:rPr>
                        <a:t>AWS EC2</a:t>
                      </a:r>
                      <a:r>
                        <a:rPr lang="en-US" altLang="ko-KR" sz="1600" baseline="0" dirty="0" smtClean="0">
                          <a:latin typeface="HY강M" pitchFamily="18" charset="-127"/>
                          <a:ea typeface="HY강M" pitchFamily="18" charset="-127"/>
                        </a:rPr>
                        <a:t> Instance, DB / 3</a:t>
                      </a:r>
                      <a:r>
                        <a:rPr lang="ko-KR" altLang="en-US" sz="1600" baseline="0" dirty="0" smtClean="0">
                          <a:latin typeface="HY강M" pitchFamily="18" charset="-127"/>
                          <a:ea typeface="HY강M" pitchFamily="18" charset="-127"/>
                        </a:rPr>
                        <a:t>개월</a:t>
                      </a:r>
                      <a:endParaRPr lang="ko-KR" altLang="en-US" sz="1600" dirty="0" smtClean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</a:tr>
              <a:tr h="563176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강M" pitchFamily="18" charset="-127"/>
                          <a:ea typeface="HY강M" pitchFamily="18" charset="-127"/>
                        </a:rPr>
                        <a:t>소요 시간</a:t>
                      </a:r>
                      <a:endParaRPr lang="ko-KR" altLang="en-US" sz="16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강M" pitchFamily="18" charset="-127"/>
                          <a:ea typeface="HY강M" pitchFamily="18" charset="-127"/>
                        </a:rPr>
                        <a:t>예상 완제품</a:t>
                      </a:r>
                      <a:endParaRPr lang="en-US" altLang="ko-KR" sz="16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algn="ctr" latinLnBrk="1"/>
                      <a:r>
                        <a:rPr lang="ko-KR" altLang="en-US" sz="1600" dirty="0" smtClean="0">
                          <a:latin typeface="HY강M" pitchFamily="18" charset="-127"/>
                          <a:ea typeface="HY강M" pitchFamily="18" charset="-127"/>
                        </a:rPr>
                        <a:t>개발 기간</a:t>
                      </a:r>
                      <a:endParaRPr lang="ko-KR" altLang="en-US" sz="16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강M" pitchFamily="18" charset="-127"/>
                          <a:ea typeface="HY강M" pitchFamily="18" charset="-127"/>
                        </a:rPr>
                        <a:t>15</a:t>
                      </a:r>
                      <a:r>
                        <a:rPr lang="ko-KR" altLang="en-US" sz="1600" dirty="0" smtClean="0">
                          <a:latin typeface="HY강M" pitchFamily="18" charset="-127"/>
                          <a:ea typeface="HY강M" pitchFamily="18" charset="-127"/>
                        </a:rPr>
                        <a:t>주</a:t>
                      </a:r>
                      <a:endParaRPr lang="ko-KR" altLang="en-US" sz="16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</a:tr>
              <a:tr h="464065">
                <a:tc vMerge="1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dirty="0" smtClean="0">
                          <a:latin typeface="HY강M" pitchFamily="18" charset="-127"/>
                          <a:ea typeface="HY강M" pitchFamily="18" charset="-127"/>
                        </a:rPr>
                        <a:t>주어진 개발 기간</a:t>
                      </a:r>
                      <a:endParaRPr lang="ko-KR" altLang="en-US" sz="16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dirty="0" smtClean="0">
                          <a:latin typeface="HY강M" pitchFamily="18" charset="-127"/>
                          <a:ea typeface="HY강M" pitchFamily="18" charset="-127"/>
                        </a:rPr>
                        <a:t>10</a:t>
                      </a:r>
                      <a:r>
                        <a:rPr lang="ko-KR" altLang="en-US" sz="1600" dirty="0" smtClean="0">
                          <a:latin typeface="HY강M" pitchFamily="18" charset="-127"/>
                          <a:ea typeface="HY강M" pitchFamily="18" charset="-127"/>
                        </a:rPr>
                        <a:t>주</a:t>
                      </a:r>
                      <a:endParaRPr lang="ko-KR" altLang="en-US" sz="16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7" name="Shape 363"/>
          <p:cNvSpPr/>
          <p:nvPr/>
        </p:nvSpPr>
        <p:spPr>
          <a:xfrm>
            <a:off x="2339751" y="402874"/>
            <a:ext cx="45609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ko-KR" altLang="en-US" sz="3200" dirty="0" smtClean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현실적 제한조건</a:t>
            </a:r>
            <a:endParaRPr lang="ko-KR" sz="3200" dirty="0">
              <a:solidFill>
                <a:srgbClr val="014A8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04109587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 flipH="1">
            <a:off x="2843472" y="1048949"/>
            <a:ext cx="3502148" cy="0"/>
          </a:xfrm>
          <a:prstGeom prst="line">
            <a:avLst/>
          </a:prstGeom>
          <a:ln w="19050">
            <a:solidFill>
              <a:srgbClr val="73DA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0" y="0"/>
            <a:ext cx="9144000" cy="205755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0" y="5040622"/>
            <a:ext cx="9144000" cy="102878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686988"/>
            <a:ext cx="1438444" cy="35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271623"/>
              </p:ext>
            </p:extLst>
          </p:nvPr>
        </p:nvGraphicFramePr>
        <p:xfrm>
          <a:off x="346074" y="1143033"/>
          <a:ext cx="8496943" cy="374328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909711"/>
                <a:gridCol w="474202"/>
                <a:gridCol w="474202"/>
                <a:gridCol w="474202"/>
                <a:gridCol w="474202"/>
                <a:gridCol w="474202"/>
                <a:gridCol w="474202"/>
                <a:gridCol w="474202"/>
                <a:gridCol w="474202"/>
                <a:gridCol w="474202"/>
                <a:gridCol w="474202"/>
                <a:gridCol w="474202"/>
                <a:gridCol w="474202"/>
                <a:gridCol w="474202"/>
                <a:gridCol w="474202"/>
                <a:gridCol w="474202"/>
                <a:gridCol w="474202"/>
              </a:tblGrid>
              <a:tr h="360000">
                <a:tc>
                  <a:txBody>
                    <a:bodyPr/>
                    <a:lstStyle/>
                    <a:p>
                      <a:pPr algn="ctr" latinLnBrk="1"/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강M" pitchFamily="18" charset="-127"/>
                          <a:ea typeface="HY강M" pitchFamily="18" charset="-127"/>
                        </a:rPr>
                        <a:t>1</a:t>
                      </a:r>
                      <a:r>
                        <a:rPr lang="ko-KR" altLang="en-US" sz="1050" dirty="0" smtClean="0">
                          <a:latin typeface="HY강M" pitchFamily="18" charset="-127"/>
                          <a:ea typeface="HY강M" pitchFamily="18" charset="-127"/>
                        </a:rPr>
                        <a:t>주</a:t>
                      </a:r>
                      <a:endParaRPr lang="ko-KR" altLang="en-US" sz="105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강M" pitchFamily="18" charset="-127"/>
                          <a:ea typeface="HY강M" pitchFamily="18" charset="-127"/>
                        </a:rPr>
                        <a:t>2</a:t>
                      </a:r>
                      <a:r>
                        <a:rPr lang="ko-KR" altLang="en-US" sz="1050" dirty="0" smtClean="0">
                          <a:latin typeface="HY강M" pitchFamily="18" charset="-127"/>
                          <a:ea typeface="HY강M" pitchFamily="18" charset="-127"/>
                        </a:rPr>
                        <a:t>주</a:t>
                      </a:r>
                      <a:endParaRPr lang="ko-KR" altLang="en-US" sz="105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강M" pitchFamily="18" charset="-127"/>
                          <a:ea typeface="HY강M" pitchFamily="18" charset="-127"/>
                        </a:rPr>
                        <a:t>3</a:t>
                      </a:r>
                      <a:r>
                        <a:rPr lang="ko-KR" altLang="en-US" sz="1050" dirty="0" smtClean="0">
                          <a:latin typeface="HY강M" pitchFamily="18" charset="-127"/>
                          <a:ea typeface="HY강M" pitchFamily="18" charset="-127"/>
                        </a:rPr>
                        <a:t>주</a:t>
                      </a:r>
                      <a:endParaRPr lang="ko-KR" altLang="en-US" sz="105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강M" pitchFamily="18" charset="-127"/>
                          <a:ea typeface="HY강M" pitchFamily="18" charset="-127"/>
                        </a:rPr>
                        <a:t>4</a:t>
                      </a:r>
                      <a:r>
                        <a:rPr lang="ko-KR" altLang="en-US" sz="1050" dirty="0" smtClean="0">
                          <a:latin typeface="HY강M" pitchFamily="18" charset="-127"/>
                          <a:ea typeface="HY강M" pitchFamily="18" charset="-127"/>
                        </a:rPr>
                        <a:t>주</a:t>
                      </a:r>
                      <a:endParaRPr lang="ko-KR" altLang="en-US" sz="105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강M" pitchFamily="18" charset="-127"/>
                          <a:ea typeface="HY강M" pitchFamily="18" charset="-127"/>
                        </a:rPr>
                        <a:t>5</a:t>
                      </a:r>
                      <a:r>
                        <a:rPr lang="ko-KR" altLang="en-US" sz="1050" dirty="0" smtClean="0">
                          <a:latin typeface="HY강M" pitchFamily="18" charset="-127"/>
                          <a:ea typeface="HY강M" pitchFamily="18" charset="-127"/>
                        </a:rPr>
                        <a:t>주</a:t>
                      </a:r>
                      <a:endParaRPr lang="ko-KR" altLang="en-US" sz="105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강M" pitchFamily="18" charset="-127"/>
                          <a:ea typeface="HY강M" pitchFamily="18" charset="-127"/>
                        </a:rPr>
                        <a:t>6</a:t>
                      </a:r>
                      <a:r>
                        <a:rPr lang="ko-KR" altLang="en-US" sz="1050" dirty="0" smtClean="0">
                          <a:latin typeface="HY강M" pitchFamily="18" charset="-127"/>
                          <a:ea typeface="HY강M" pitchFamily="18" charset="-127"/>
                        </a:rPr>
                        <a:t>주</a:t>
                      </a:r>
                      <a:endParaRPr lang="ko-KR" altLang="en-US" sz="105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강M" pitchFamily="18" charset="-127"/>
                          <a:ea typeface="HY강M" pitchFamily="18" charset="-127"/>
                        </a:rPr>
                        <a:t>7</a:t>
                      </a:r>
                      <a:r>
                        <a:rPr lang="ko-KR" altLang="en-US" sz="1050" dirty="0" smtClean="0">
                          <a:latin typeface="HY강M" pitchFamily="18" charset="-127"/>
                          <a:ea typeface="HY강M" pitchFamily="18" charset="-127"/>
                        </a:rPr>
                        <a:t>주</a:t>
                      </a:r>
                      <a:endParaRPr lang="ko-KR" altLang="en-US" sz="105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강M" pitchFamily="18" charset="-127"/>
                          <a:ea typeface="HY강M" pitchFamily="18" charset="-127"/>
                        </a:rPr>
                        <a:t>8</a:t>
                      </a:r>
                      <a:r>
                        <a:rPr lang="ko-KR" altLang="en-US" sz="1050" dirty="0" smtClean="0">
                          <a:latin typeface="HY강M" pitchFamily="18" charset="-127"/>
                          <a:ea typeface="HY강M" pitchFamily="18" charset="-127"/>
                        </a:rPr>
                        <a:t>주</a:t>
                      </a:r>
                      <a:endParaRPr lang="ko-KR" altLang="en-US" sz="105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강M" pitchFamily="18" charset="-127"/>
                          <a:ea typeface="HY강M" pitchFamily="18" charset="-127"/>
                        </a:rPr>
                        <a:t>9</a:t>
                      </a:r>
                      <a:r>
                        <a:rPr lang="ko-KR" altLang="en-US" sz="1050" dirty="0" smtClean="0">
                          <a:latin typeface="HY강M" pitchFamily="18" charset="-127"/>
                          <a:ea typeface="HY강M" pitchFamily="18" charset="-127"/>
                        </a:rPr>
                        <a:t>주</a:t>
                      </a:r>
                      <a:endParaRPr lang="ko-KR" altLang="en-US" sz="105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강M" pitchFamily="18" charset="-127"/>
                          <a:ea typeface="HY강M" pitchFamily="18" charset="-127"/>
                        </a:rPr>
                        <a:t>10</a:t>
                      </a:r>
                      <a:r>
                        <a:rPr lang="ko-KR" altLang="en-US" sz="1050" dirty="0" smtClean="0">
                          <a:latin typeface="HY강M" pitchFamily="18" charset="-127"/>
                          <a:ea typeface="HY강M" pitchFamily="18" charset="-127"/>
                        </a:rPr>
                        <a:t>주</a:t>
                      </a:r>
                      <a:endParaRPr lang="ko-KR" altLang="en-US" sz="105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강M" pitchFamily="18" charset="-127"/>
                          <a:ea typeface="HY강M" pitchFamily="18" charset="-127"/>
                        </a:rPr>
                        <a:t>11</a:t>
                      </a:r>
                      <a:r>
                        <a:rPr lang="ko-KR" altLang="en-US" sz="1050" dirty="0" smtClean="0">
                          <a:latin typeface="HY강M" pitchFamily="18" charset="-127"/>
                          <a:ea typeface="HY강M" pitchFamily="18" charset="-127"/>
                        </a:rPr>
                        <a:t>주</a:t>
                      </a:r>
                      <a:endParaRPr lang="ko-KR" altLang="en-US" sz="105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강M" pitchFamily="18" charset="-127"/>
                          <a:ea typeface="HY강M" pitchFamily="18" charset="-127"/>
                        </a:rPr>
                        <a:t>12</a:t>
                      </a:r>
                      <a:r>
                        <a:rPr lang="ko-KR" altLang="en-US" sz="1050" dirty="0" smtClean="0">
                          <a:latin typeface="HY강M" pitchFamily="18" charset="-127"/>
                          <a:ea typeface="HY강M" pitchFamily="18" charset="-127"/>
                        </a:rPr>
                        <a:t>주</a:t>
                      </a:r>
                      <a:endParaRPr lang="ko-KR" altLang="en-US" sz="105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강M" pitchFamily="18" charset="-127"/>
                          <a:ea typeface="HY강M" pitchFamily="18" charset="-127"/>
                        </a:rPr>
                        <a:t>13</a:t>
                      </a:r>
                      <a:r>
                        <a:rPr lang="ko-KR" altLang="en-US" sz="1050" dirty="0" smtClean="0">
                          <a:latin typeface="HY강M" pitchFamily="18" charset="-127"/>
                          <a:ea typeface="HY강M" pitchFamily="18" charset="-127"/>
                        </a:rPr>
                        <a:t>주</a:t>
                      </a:r>
                      <a:endParaRPr lang="ko-KR" altLang="en-US" sz="105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강M" pitchFamily="18" charset="-127"/>
                          <a:ea typeface="HY강M" pitchFamily="18" charset="-127"/>
                        </a:rPr>
                        <a:t>14</a:t>
                      </a:r>
                      <a:r>
                        <a:rPr lang="ko-KR" altLang="en-US" sz="1050" dirty="0" smtClean="0">
                          <a:latin typeface="HY강M" pitchFamily="18" charset="-127"/>
                          <a:ea typeface="HY강M" pitchFamily="18" charset="-127"/>
                        </a:rPr>
                        <a:t>주</a:t>
                      </a:r>
                      <a:endParaRPr lang="ko-KR" altLang="en-US" sz="105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강M" pitchFamily="18" charset="-127"/>
                          <a:ea typeface="HY강M" pitchFamily="18" charset="-127"/>
                        </a:rPr>
                        <a:t>15</a:t>
                      </a:r>
                      <a:r>
                        <a:rPr lang="ko-KR" altLang="en-US" sz="1050" dirty="0" smtClean="0">
                          <a:latin typeface="HY강M" pitchFamily="18" charset="-127"/>
                          <a:ea typeface="HY강M" pitchFamily="18" charset="-127"/>
                        </a:rPr>
                        <a:t>주</a:t>
                      </a:r>
                      <a:endParaRPr lang="ko-KR" altLang="en-US" sz="105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강M" pitchFamily="18" charset="-127"/>
                          <a:ea typeface="HY강M" pitchFamily="18" charset="-127"/>
                        </a:rPr>
                        <a:t>16</a:t>
                      </a:r>
                      <a:r>
                        <a:rPr lang="ko-KR" altLang="en-US" sz="1050" dirty="0" smtClean="0">
                          <a:latin typeface="HY강M" pitchFamily="18" charset="-127"/>
                          <a:ea typeface="HY강M" pitchFamily="18" charset="-127"/>
                        </a:rPr>
                        <a:t>주</a:t>
                      </a:r>
                      <a:endParaRPr lang="ko-KR" altLang="en-US" sz="105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강M" pitchFamily="18" charset="-127"/>
                          <a:ea typeface="HY강M" pitchFamily="18" charset="-127"/>
                        </a:rPr>
                        <a:t>아이디어</a:t>
                      </a:r>
                      <a:endParaRPr lang="en-US" altLang="ko-KR" sz="12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latin typeface="HY강M" pitchFamily="18" charset="-127"/>
                          <a:ea typeface="HY강M" pitchFamily="18" charset="-127"/>
                        </a:rPr>
                        <a:t>선정</a:t>
                      </a:r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강M" pitchFamily="18" charset="-127"/>
                          <a:ea typeface="HY강M" pitchFamily="18" charset="-127"/>
                        </a:rPr>
                        <a:t>요구사항</a:t>
                      </a:r>
                      <a:endParaRPr lang="en-US" altLang="ko-KR" sz="12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latin typeface="HY강M" pitchFamily="18" charset="-127"/>
                          <a:ea typeface="HY강M" pitchFamily="18" charset="-127"/>
                        </a:rPr>
                        <a:t>도출</a:t>
                      </a:r>
                      <a:endParaRPr lang="en-US" altLang="ko-KR" sz="1200" dirty="0" smtClean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강M" pitchFamily="18" charset="-127"/>
                          <a:ea typeface="HY강M" pitchFamily="18" charset="-127"/>
                        </a:rPr>
                        <a:t>프로젝트</a:t>
                      </a:r>
                      <a:endParaRPr lang="en-US" altLang="ko-KR" sz="12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latin typeface="HY강M" pitchFamily="18" charset="-127"/>
                          <a:ea typeface="HY강M" pitchFamily="18" charset="-127"/>
                        </a:rPr>
                        <a:t>설계</a:t>
                      </a:r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강M" pitchFamily="18" charset="-127"/>
                          <a:ea typeface="HY강M" pitchFamily="18" charset="-127"/>
                        </a:rPr>
                        <a:t>중간발표</a:t>
                      </a:r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강M" pitchFamily="18" charset="-127"/>
                          <a:ea typeface="HY강M" pitchFamily="18" charset="-127"/>
                        </a:rPr>
                        <a:t>프로젝트</a:t>
                      </a:r>
                      <a:endParaRPr lang="en-US" altLang="ko-KR" sz="12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latin typeface="HY강M" pitchFamily="18" charset="-127"/>
                          <a:ea typeface="HY강M" pitchFamily="18" charset="-127"/>
                        </a:rPr>
                        <a:t>개발</a:t>
                      </a:r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강M" pitchFamily="18" charset="-127"/>
                          <a:ea typeface="HY강M" pitchFamily="18" charset="-127"/>
                        </a:rPr>
                        <a:t>피드백</a:t>
                      </a:r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강M" pitchFamily="18" charset="-127"/>
                          <a:ea typeface="HY강M" pitchFamily="18" charset="-127"/>
                        </a:rPr>
                        <a:t>최종발표</a:t>
                      </a:r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강M" pitchFamily="18" charset="-127"/>
                          <a:ea typeface="HY강M" pitchFamily="18" charset="-127"/>
                        </a:rPr>
                        <a:t>최종</a:t>
                      </a:r>
                      <a:endParaRPr lang="en-US" altLang="ko-KR" sz="1200" dirty="0" smtClean="0">
                        <a:latin typeface="HY강M" pitchFamily="18" charset="-127"/>
                        <a:ea typeface="HY강M" pitchFamily="18" charset="-127"/>
                      </a:endParaRPr>
                    </a:p>
                    <a:p>
                      <a:pPr algn="ctr" latinLnBrk="1"/>
                      <a:r>
                        <a:rPr lang="ko-KR" altLang="en-US" sz="1200" dirty="0" smtClean="0">
                          <a:latin typeface="HY강M" pitchFamily="18" charset="-127"/>
                          <a:ea typeface="HY강M" pitchFamily="18" charset="-127"/>
                        </a:rPr>
                        <a:t>피드백</a:t>
                      </a:r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200" dirty="0" smtClean="0">
                          <a:latin typeface="HY강M" pitchFamily="18" charset="-127"/>
                          <a:ea typeface="HY강M" pitchFamily="18" charset="-127"/>
                        </a:rPr>
                        <a:t>경진대회</a:t>
                      </a:r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  <a:alpha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오른쪽 화살표 3"/>
          <p:cNvSpPr/>
          <p:nvPr/>
        </p:nvSpPr>
        <p:spPr>
          <a:xfrm>
            <a:off x="1259632" y="1635646"/>
            <a:ext cx="1440160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오른쪽 화살표 16"/>
          <p:cNvSpPr/>
          <p:nvPr/>
        </p:nvSpPr>
        <p:spPr>
          <a:xfrm>
            <a:off x="1763688" y="2067694"/>
            <a:ext cx="1440160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오른쪽 화살표 17"/>
          <p:cNvSpPr/>
          <p:nvPr/>
        </p:nvSpPr>
        <p:spPr>
          <a:xfrm>
            <a:off x="2699791" y="2499742"/>
            <a:ext cx="2317714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오른쪽 화살표 18"/>
          <p:cNvSpPr/>
          <p:nvPr/>
        </p:nvSpPr>
        <p:spPr>
          <a:xfrm>
            <a:off x="3148744" y="3291830"/>
            <a:ext cx="4303576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오른쪽 화살표 19"/>
          <p:cNvSpPr/>
          <p:nvPr/>
        </p:nvSpPr>
        <p:spPr>
          <a:xfrm>
            <a:off x="4572000" y="2871657"/>
            <a:ext cx="445505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오른쪽 화살표 22"/>
          <p:cNvSpPr/>
          <p:nvPr/>
        </p:nvSpPr>
        <p:spPr>
          <a:xfrm>
            <a:off x="5528666" y="3579862"/>
            <a:ext cx="1923654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오른쪽 화살표 24"/>
          <p:cNvSpPr/>
          <p:nvPr/>
        </p:nvSpPr>
        <p:spPr>
          <a:xfrm>
            <a:off x="7020272" y="3867894"/>
            <a:ext cx="445505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오른쪽 화살표 25"/>
          <p:cNvSpPr/>
          <p:nvPr/>
        </p:nvSpPr>
        <p:spPr>
          <a:xfrm>
            <a:off x="7438863" y="4299942"/>
            <a:ext cx="445505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7884368" y="4659982"/>
            <a:ext cx="936104" cy="216024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Shape 363"/>
          <p:cNvSpPr/>
          <p:nvPr/>
        </p:nvSpPr>
        <p:spPr>
          <a:xfrm>
            <a:off x="2339751" y="402874"/>
            <a:ext cx="45609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ko-KR" altLang="en-US" sz="3200" dirty="0" smtClean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개발 계획</a:t>
            </a:r>
            <a:endParaRPr lang="ko-KR" sz="3200" dirty="0">
              <a:solidFill>
                <a:srgbClr val="014A8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2452316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 flipH="1">
            <a:off x="2263867" y="1048949"/>
            <a:ext cx="4661359" cy="0"/>
          </a:xfrm>
          <a:prstGeom prst="line">
            <a:avLst/>
          </a:prstGeom>
          <a:ln w="19050">
            <a:solidFill>
              <a:srgbClr val="73DA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0" y="0"/>
            <a:ext cx="9144000" cy="205755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0" y="5040622"/>
            <a:ext cx="9144000" cy="102878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93528" y="4294584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 smtClean="0"/>
              <a:t>설계가 완성된 후 제작 시험을 통해 최종 평가를 진행</a:t>
            </a:r>
            <a:endParaRPr lang="ko-KR" altLang="en-US" sz="1600" dirty="0"/>
          </a:p>
        </p:txBody>
      </p:sp>
      <p:graphicFrame>
        <p:nvGraphicFramePr>
          <p:cNvPr id="3" name="표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2547527"/>
              </p:ext>
            </p:extLst>
          </p:nvPr>
        </p:nvGraphicFramePr>
        <p:xfrm>
          <a:off x="1378358" y="1563638"/>
          <a:ext cx="6432376" cy="25416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9466"/>
                <a:gridCol w="1008112"/>
                <a:gridCol w="1368152"/>
                <a:gridCol w="2446646"/>
              </a:tblGrid>
              <a:tr h="3801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강M" pitchFamily="18" charset="-127"/>
                          <a:ea typeface="HY강M" pitchFamily="18" charset="-127"/>
                        </a:rPr>
                        <a:t>주요 지표</a:t>
                      </a:r>
                      <a:endParaRPr lang="ko-KR" altLang="en-US" sz="18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강M" pitchFamily="18" charset="-127"/>
                          <a:ea typeface="HY강M" pitchFamily="18" charset="-127"/>
                        </a:rPr>
                        <a:t>단위</a:t>
                      </a:r>
                      <a:endParaRPr lang="ko-KR" altLang="en-US" sz="18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강M" pitchFamily="18" charset="-127"/>
                          <a:ea typeface="HY강M" pitchFamily="18" charset="-127"/>
                        </a:rPr>
                        <a:t>개발 목표</a:t>
                      </a:r>
                      <a:endParaRPr lang="ko-KR" altLang="en-US" sz="18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latin typeface="HY강M" pitchFamily="18" charset="-127"/>
                          <a:ea typeface="HY강M" pitchFamily="18" charset="-127"/>
                        </a:rPr>
                        <a:t>측정 방법</a:t>
                      </a:r>
                      <a:endParaRPr lang="ko-KR" altLang="en-US" sz="18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</a:tr>
              <a:tr h="5937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서버 반응 시간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>
                          <a:latin typeface="HY강M" pitchFamily="18" charset="-127"/>
                          <a:ea typeface="HY강M" pitchFamily="18" charset="-127"/>
                        </a:rPr>
                        <a:t>ms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1000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Google</a:t>
                      </a:r>
                      <a:r>
                        <a:rPr lang="en-US" altLang="ko-KR" sz="1400" baseline="0" dirty="0" smtClean="0">
                          <a:latin typeface="HY강M" pitchFamily="18" charset="-127"/>
                          <a:ea typeface="HY강M" pitchFamily="18" charset="-127"/>
                        </a:rPr>
                        <a:t> 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Analytics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</a:tr>
              <a:tr h="5937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서버 정지 횟수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회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/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월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5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서버 통계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</a:tr>
              <a:tr h="59373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알고리즘 속도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>
                          <a:latin typeface="HY강M" pitchFamily="18" charset="-127"/>
                          <a:ea typeface="HY강M" pitchFamily="18" charset="-127"/>
                        </a:rPr>
                        <a:t>ms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5000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Google</a:t>
                      </a:r>
                      <a:r>
                        <a:rPr lang="en-US" altLang="ko-KR" sz="1400" baseline="0" dirty="0" smtClean="0">
                          <a:latin typeface="HY강M" pitchFamily="18" charset="-127"/>
                          <a:ea typeface="HY강M" pitchFamily="18" charset="-127"/>
                        </a:rPr>
                        <a:t> 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Analytics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</a:tr>
              <a:tr h="38019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시스템 오류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회</a:t>
                      </a:r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/</a:t>
                      </a:r>
                      <a:r>
                        <a:rPr lang="ko-KR" altLang="en-US" sz="1400" dirty="0" smtClean="0">
                          <a:latin typeface="HY강M" pitchFamily="18" charset="-127"/>
                          <a:ea typeface="HY강M" pitchFamily="18" charset="-127"/>
                        </a:rPr>
                        <a:t>주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smtClean="0">
                          <a:latin typeface="HY강M" pitchFamily="18" charset="-127"/>
                          <a:ea typeface="HY강M" pitchFamily="18" charset="-127"/>
                        </a:rPr>
                        <a:t>100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dirty="0" err="1" smtClean="0">
                          <a:latin typeface="HY강M" pitchFamily="18" charset="-127"/>
                          <a:ea typeface="HY강M" pitchFamily="18" charset="-127"/>
                        </a:rPr>
                        <a:t>Crashlytics</a:t>
                      </a:r>
                      <a:endParaRPr lang="ko-KR" altLang="en-US" sz="1400" dirty="0">
                        <a:latin typeface="HY강M" pitchFamily="18" charset="-127"/>
                        <a:ea typeface="HY강M" pitchFamily="18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9" name="Shape 363"/>
          <p:cNvSpPr/>
          <p:nvPr/>
        </p:nvSpPr>
        <p:spPr>
          <a:xfrm>
            <a:off x="2339751" y="402874"/>
            <a:ext cx="45609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ko-KR" altLang="en-US" sz="3200" dirty="0" smtClean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평가 방법</a:t>
            </a:r>
            <a:endParaRPr lang="ko-KR" sz="3200" dirty="0">
              <a:solidFill>
                <a:srgbClr val="014A81"/>
              </a:solidFill>
              <a:latin typeface="HY강B" pitchFamily="18" charset="-127"/>
              <a:ea typeface="HY강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1335698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0" y="0"/>
            <a:ext cx="9144000" cy="205755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0" y="2469544"/>
            <a:ext cx="9144000" cy="2673955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3538704" y="1635646"/>
            <a:ext cx="206659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dirty="0" smtClean="0">
                <a:ln>
                  <a:solidFill>
                    <a:srgbClr val="014A81">
                      <a:alpha val="40000"/>
                    </a:srgbClr>
                  </a:solidFill>
                </a:ln>
                <a:solidFill>
                  <a:srgbClr val="014A81"/>
                </a:solidFill>
                <a:latin typeface="HY울릉도M" pitchFamily="18" charset="-127"/>
                <a:ea typeface="HY울릉도M" pitchFamily="18" charset="-127"/>
              </a:rPr>
              <a:t>Q &amp; A</a:t>
            </a:r>
            <a:endParaRPr lang="ko-KR" altLang="en-US" sz="4800" dirty="0">
              <a:ln>
                <a:solidFill>
                  <a:srgbClr val="014A81">
                    <a:alpha val="40000"/>
                  </a:srgbClr>
                </a:solidFill>
              </a:ln>
              <a:solidFill>
                <a:srgbClr val="014A8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860633" y="2499742"/>
            <a:ext cx="34227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4800" dirty="0" smtClean="0">
                <a:ln>
                  <a:solidFill>
                    <a:srgbClr val="014A81">
                      <a:alpha val="40000"/>
                    </a:srgbClr>
                  </a:solidFill>
                </a:ln>
                <a:solidFill>
                  <a:schemeClr val="bg1"/>
                </a:solidFill>
                <a:latin typeface="HY울릉도M" pitchFamily="18" charset="-127"/>
                <a:ea typeface="HY울릉도M" pitchFamily="18" charset="-127"/>
              </a:rPr>
              <a:t>Thank you</a:t>
            </a:r>
            <a:endParaRPr lang="ko-KR" altLang="en-US" sz="4800" dirty="0">
              <a:ln>
                <a:solidFill>
                  <a:srgbClr val="014A81">
                    <a:alpha val="40000"/>
                  </a:srgbClr>
                </a:solidFill>
              </a:ln>
              <a:solidFill>
                <a:schemeClr val="bg1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686988"/>
            <a:ext cx="1438444" cy="35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087769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41"/>
          <p:cNvSpPr/>
          <p:nvPr/>
        </p:nvSpPr>
        <p:spPr>
          <a:xfrm>
            <a:off x="5390867" y="3741806"/>
            <a:ext cx="2718923" cy="38472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14A81">
                <a:alpha val="1294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ko-KR" sz="2500" dirty="0">
                <a:solidFill>
                  <a:srgbClr val="014A81"/>
                </a:solidFill>
                <a:latin typeface="HY강M" pitchFamily="18" charset="-127"/>
                <a:ea typeface="HY강M" pitchFamily="18" charset="-127"/>
                <a:sym typeface="Arial"/>
              </a:rPr>
              <a:t>장 민 해</a:t>
            </a:r>
          </a:p>
        </p:txBody>
      </p:sp>
      <p:sp>
        <p:nvSpPr>
          <p:cNvPr id="17" name="Shape 142"/>
          <p:cNvSpPr/>
          <p:nvPr/>
        </p:nvSpPr>
        <p:spPr>
          <a:xfrm>
            <a:off x="6611869" y="2352866"/>
            <a:ext cx="1960092" cy="79208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Tx/>
              <a:buChar char="-"/>
            </a:pPr>
            <a:r>
              <a:rPr lang="ko-KR" altLang="en-US" sz="1800" b="1" dirty="0" smtClean="0">
                <a:solidFill>
                  <a:schemeClr val="dk1"/>
                </a:solidFill>
                <a:latin typeface="HY강M" pitchFamily="18" charset="-127"/>
                <a:ea typeface="HY강M" pitchFamily="18" charset="-127"/>
              </a:rPr>
              <a:t>서버 개발</a:t>
            </a: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Shape 1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03561" y="1816824"/>
            <a:ext cx="1094100" cy="14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/>
          <p:nvPr/>
        </p:nvSpPr>
        <p:spPr>
          <a:xfrm>
            <a:off x="3617716" y="395645"/>
            <a:ext cx="1962396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sz="3200" dirty="0">
                <a:solidFill>
                  <a:srgbClr val="014A81"/>
                </a:solidFill>
                <a:latin typeface="HY강B" pitchFamily="18" charset="-127"/>
                <a:ea typeface="HY강B" pitchFamily="18" charset="-127"/>
                <a:sym typeface="Arial"/>
              </a:rPr>
              <a:t>팀원 </a:t>
            </a:r>
            <a:r>
              <a:rPr lang="ko-KR" sz="3200" dirty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소개</a:t>
            </a:r>
          </a:p>
        </p:txBody>
      </p:sp>
      <p:cxnSp>
        <p:nvCxnSpPr>
          <p:cNvPr id="118" name="Shape 118"/>
          <p:cNvCxnSpPr/>
          <p:nvPr/>
        </p:nvCxnSpPr>
        <p:spPr>
          <a:xfrm rot="10800000">
            <a:off x="2843471" y="1048949"/>
            <a:ext cx="3502148" cy="0"/>
          </a:xfrm>
          <a:prstGeom prst="straightConnector1">
            <a:avLst/>
          </a:prstGeom>
          <a:noFill/>
          <a:ln w="19050" cap="flat" cmpd="sng">
            <a:solidFill>
              <a:srgbClr val="73DAF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9" name="Shape 119"/>
          <p:cNvSpPr/>
          <p:nvPr/>
        </p:nvSpPr>
        <p:spPr>
          <a:xfrm>
            <a:off x="0" y="0"/>
            <a:ext cx="9144000" cy="205755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Shape 120"/>
          <p:cNvSpPr/>
          <p:nvPr/>
        </p:nvSpPr>
        <p:spPr>
          <a:xfrm>
            <a:off x="0" y="5040621"/>
            <a:ext cx="9144000" cy="102878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8343" y="4686987"/>
            <a:ext cx="1438444" cy="35363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x="800856" y="3741806"/>
            <a:ext cx="2718923" cy="38472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14A81">
                <a:alpha val="1294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ko-KR" sz="2500" dirty="0">
                <a:solidFill>
                  <a:srgbClr val="014A81"/>
                </a:solidFill>
                <a:latin typeface="HY강M" pitchFamily="18" charset="-127"/>
                <a:ea typeface="HY강M" pitchFamily="18" charset="-127"/>
                <a:sym typeface="Arial"/>
              </a:rPr>
              <a:t>신 승 수</a:t>
            </a:r>
          </a:p>
        </p:txBody>
      </p:sp>
      <p:sp>
        <p:nvSpPr>
          <p:cNvPr id="123" name="Shape 123"/>
          <p:cNvSpPr/>
          <p:nvPr/>
        </p:nvSpPr>
        <p:spPr>
          <a:xfrm>
            <a:off x="2051720" y="2024167"/>
            <a:ext cx="3024336" cy="11869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altLang="ko-KR" sz="1800" b="1" dirty="0" smtClean="0">
                <a:solidFill>
                  <a:schemeClr val="dk1"/>
                </a:solidFill>
                <a:latin typeface="HY강M" pitchFamily="18" charset="-127"/>
                <a:ea typeface="HY강M" pitchFamily="18" charset="-127"/>
                <a:sym typeface="Arial"/>
              </a:rPr>
              <a:t>- </a:t>
            </a:r>
            <a:r>
              <a:rPr lang="ko-KR" sz="1800" b="1" dirty="0" smtClean="0">
                <a:solidFill>
                  <a:schemeClr val="dk1"/>
                </a:solidFill>
                <a:latin typeface="HY강M" pitchFamily="18" charset="-127"/>
                <a:ea typeface="HY강M" pitchFamily="18" charset="-127"/>
                <a:sym typeface="Arial"/>
              </a:rPr>
              <a:t>총 프로젝트</a:t>
            </a:r>
            <a:r>
              <a:rPr lang="en-US" altLang="ko-KR" sz="1800" b="1" dirty="0" smtClean="0">
                <a:solidFill>
                  <a:schemeClr val="dk1"/>
                </a:solidFill>
                <a:latin typeface="HY강M" pitchFamily="18" charset="-127"/>
                <a:ea typeface="HY강M" pitchFamily="18" charset="-127"/>
                <a:sym typeface="Arial"/>
              </a:rPr>
              <a:t> </a:t>
            </a:r>
            <a:r>
              <a:rPr lang="ko-KR" sz="1800" b="1" dirty="0" smtClean="0">
                <a:solidFill>
                  <a:schemeClr val="dk1"/>
                </a:solidFill>
                <a:latin typeface="HY강M" pitchFamily="18" charset="-127"/>
                <a:ea typeface="HY강M" pitchFamily="18" charset="-127"/>
                <a:sym typeface="Arial"/>
              </a:rPr>
              <a:t>매니저</a:t>
            </a:r>
            <a:endParaRPr lang="ko-KR" sz="1800" b="1" dirty="0">
              <a:solidFill>
                <a:schemeClr val="dk1"/>
              </a:solidFill>
              <a:latin typeface="HY강M" pitchFamily="18" charset="-127"/>
              <a:ea typeface="HY강M" pitchFamily="18" charset="-127"/>
              <a:sym typeface="Arial"/>
            </a:endParaRP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r>
              <a:rPr lang="en-US" altLang="ko-KR" sz="1800" b="1" dirty="0" smtClean="0">
                <a:solidFill>
                  <a:schemeClr val="dk1"/>
                </a:solidFill>
                <a:latin typeface="HY강M" pitchFamily="18" charset="-127"/>
                <a:ea typeface="HY강M" pitchFamily="18" charset="-127"/>
                <a:sym typeface="Arial"/>
              </a:rPr>
              <a:t>- </a:t>
            </a:r>
            <a:r>
              <a:rPr lang="ko-KR" altLang="en-US" sz="1800" b="1" dirty="0" smtClean="0">
                <a:solidFill>
                  <a:schemeClr val="dk1"/>
                </a:solidFill>
                <a:latin typeface="HY강M" pitchFamily="18" charset="-127"/>
                <a:ea typeface="HY강M" pitchFamily="18" charset="-127"/>
                <a:sym typeface="Arial"/>
              </a:rPr>
              <a:t>서버</a:t>
            </a:r>
            <a:r>
              <a:rPr lang="en-US" altLang="ko-KR" sz="1800" b="1" dirty="0" smtClean="0">
                <a:solidFill>
                  <a:schemeClr val="dk1"/>
                </a:solidFill>
                <a:latin typeface="HY강M" pitchFamily="18" charset="-127"/>
                <a:ea typeface="HY강M" pitchFamily="18" charset="-127"/>
                <a:sym typeface="Arial"/>
              </a:rPr>
              <a:t>,</a:t>
            </a:r>
            <a:r>
              <a:rPr lang="ko-KR" altLang="en-US" sz="1800" b="1" dirty="0" smtClean="0">
                <a:solidFill>
                  <a:schemeClr val="dk1"/>
                </a:solidFill>
                <a:latin typeface="HY강M" pitchFamily="18" charset="-127"/>
                <a:ea typeface="HY강M" pitchFamily="18" charset="-127"/>
                <a:sym typeface="Arial"/>
              </a:rPr>
              <a:t> 클라이언트 개발</a:t>
            </a:r>
            <a:endParaRPr lang="ko-KR" sz="1800" b="1" dirty="0">
              <a:solidFill>
                <a:schemeClr val="dk1"/>
              </a:solidFill>
              <a:latin typeface="HY강M" pitchFamily="18" charset="-127"/>
              <a:ea typeface="HY강M" pitchFamily="18" charset="-127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/>
          <p:nvPr/>
        </p:nvSpPr>
        <p:spPr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Shape 126"/>
          <p:cNvSpPr/>
          <p:nvPr/>
        </p:nvSpPr>
        <p:spPr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Shape 1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3556" y="1816826"/>
            <a:ext cx="1094100" cy="141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/>
        </p:nvSpPr>
        <p:spPr>
          <a:xfrm>
            <a:off x="3617716" y="395645"/>
            <a:ext cx="1962396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sz="3200" dirty="0">
                <a:solidFill>
                  <a:srgbClr val="014A81"/>
                </a:solidFill>
                <a:latin typeface="HY강B" pitchFamily="18" charset="-127"/>
                <a:ea typeface="HY강B" pitchFamily="18" charset="-127"/>
                <a:sym typeface="Arial"/>
              </a:rPr>
              <a:t>팀원 </a:t>
            </a:r>
            <a:r>
              <a:rPr lang="ko-KR" sz="3200" dirty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소개</a:t>
            </a:r>
          </a:p>
        </p:txBody>
      </p:sp>
      <p:cxnSp>
        <p:nvCxnSpPr>
          <p:cNvPr id="137" name="Shape 137"/>
          <p:cNvCxnSpPr/>
          <p:nvPr/>
        </p:nvCxnSpPr>
        <p:spPr>
          <a:xfrm rot="10800000">
            <a:off x="2843471" y="1048949"/>
            <a:ext cx="3502148" cy="0"/>
          </a:xfrm>
          <a:prstGeom prst="straightConnector1">
            <a:avLst/>
          </a:prstGeom>
          <a:noFill/>
          <a:ln w="19050" cap="flat" cmpd="sng">
            <a:solidFill>
              <a:srgbClr val="73DAF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8" name="Shape 138"/>
          <p:cNvSpPr/>
          <p:nvPr/>
        </p:nvSpPr>
        <p:spPr>
          <a:xfrm>
            <a:off x="0" y="0"/>
            <a:ext cx="9144000" cy="205755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0" y="5040621"/>
            <a:ext cx="9144000" cy="102878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4686987"/>
            <a:ext cx="1438444" cy="35363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Shape 14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Shape 145"/>
          <p:cNvSpPr/>
          <p:nvPr/>
        </p:nvSpPr>
        <p:spPr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Shape 146"/>
          <p:cNvSpPr/>
          <p:nvPr/>
        </p:nvSpPr>
        <p:spPr>
          <a:xfrm>
            <a:off x="5381469" y="3651870"/>
            <a:ext cx="2718923" cy="38472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14A81">
                <a:alpha val="1294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ko-KR" sz="2500" dirty="0">
                <a:solidFill>
                  <a:srgbClr val="014A81"/>
                </a:solidFill>
                <a:latin typeface="HY강M" pitchFamily="18" charset="-127"/>
                <a:ea typeface="HY강M" pitchFamily="18" charset="-127"/>
                <a:sym typeface="Arial"/>
              </a:rPr>
              <a:t>김 수 빈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3100" y="1864145"/>
            <a:ext cx="1094100" cy="14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29"/>
          <p:cNvSpPr/>
          <p:nvPr/>
        </p:nvSpPr>
        <p:spPr>
          <a:xfrm>
            <a:off x="6471067" y="2273720"/>
            <a:ext cx="2426038" cy="6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altLang="ko-KR" sz="1800" b="1" dirty="0" smtClean="0">
                <a:solidFill>
                  <a:schemeClr val="dk1"/>
                </a:solidFill>
                <a:latin typeface="HY강M" pitchFamily="18" charset="-127"/>
                <a:ea typeface="HY강M" pitchFamily="18" charset="-127"/>
              </a:rPr>
              <a:t> - </a:t>
            </a:r>
            <a:r>
              <a:rPr lang="ko-KR" altLang="en-US" sz="1800" b="1" dirty="0" smtClean="0">
                <a:solidFill>
                  <a:schemeClr val="dk1"/>
                </a:solidFill>
                <a:latin typeface="HY강M" pitchFamily="18" charset="-127"/>
                <a:ea typeface="HY강M" pitchFamily="18" charset="-127"/>
              </a:rPr>
              <a:t>클라이언트 개발</a:t>
            </a:r>
            <a:endParaRPr sz="1800" b="1" dirty="0">
              <a:solidFill>
                <a:schemeClr val="dk1"/>
              </a:solidFill>
              <a:latin typeface="HY강M" pitchFamily="18" charset="-127"/>
              <a:ea typeface="HY강M" pitchFamily="18" charset="-127"/>
              <a:sym typeface="Arial"/>
            </a:endParaRPr>
          </a:p>
        </p:txBody>
      </p:sp>
      <p:sp>
        <p:nvSpPr>
          <p:cNvPr id="17" name="Shape 127"/>
          <p:cNvSpPr/>
          <p:nvPr/>
        </p:nvSpPr>
        <p:spPr>
          <a:xfrm>
            <a:off x="810187" y="3699198"/>
            <a:ext cx="2718923" cy="38472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14A81">
                <a:alpha val="1294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ko-KR" sz="2500" dirty="0">
                <a:solidFill>
                  <a:srgbClr val="014A81"/>
                </a:solidFill>
                <a:latin typeface="HY강M" pitchFamily="18" charset="-127"/>
                <a:ea typeface="HY강M" pitchFamily="18" charset="-127"/>
                <a:sym typeface="Arial"/>
              </a:rPr>
              <a:t>박 현 민</a:t>
            </a:r>
          </a:p>
        </p:txBody>
      </p:sp>
      <p:pic>
        <p:nvPicPr>
          <p:cNvPr id="18" name="Shape 1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2568" y="1836572"/>
            <a:ext cx="1025655" cy="139133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29"/>
          <p:cNvSpPr/>
          <p:nvPr/>
        </p:nvSpPr>
        <p:spPr>
          <a:xfrm>
            <a:off x="1979712" y="2273720"/>
            <a:ext cx="2028767" cy="6001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en-US" altLang="ko-KR" sz="1800" b="1" dirty="0" smtClean="0">
                <a:solidFill>
                  <a:schemeClr val="dk1"/>
                </a:solidFill>
                <a:latin typeface="HY강M" pitchFamily="18" charset="-127"/>
                <a:ea typeface="HY강M" pitchFamily="18" charset="-127"/>
              </a:rPr>
              <a:t>- </a:t>
            </a:r>
            <a:r>
              <a:rPr lang="ko-KR" altLang="en-US" sz="1800" b="1" dirty="0" smtClean="0">
                <a:solidFill>
                  <a:schemeClr val="dk1"/>
                </a:solidFill>
                <a:latin typeface="HY강M" pitchFamily="18" charset="-127"/>
                <a:ea typeface="HY강M" pitchFamily="18" charset="-127"/>
              </a:rPr>
              <a:t>클라이언트 개발</a:t>
            </a:r>
            <a:endParaRPr sz="1800" b="1" dirty="0">
              <a:solidFill>
                <a:schemeClr val="dk1"/>
              </a:solidFill>
              <a:latin typeface="HY강M" pitchFamily="18" charset="-127"/>
              <a:ea typeface="HY강M" pitchFamily="18" charset="-127"/>
              <a:sym typeface="Arial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/>
        </p:nvSpPr>
        <p:spPr>
          <a:xfrm>
            <a:off x="3617716" y="406400"/>
            <a:ext cx="1962396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3200" dirty="0" smtClean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기</a:t>
            </a:r>
            <a:r>
              <a:rPr lang="ko-KR" altLang="en-US" sz="3200" dirty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획</a:t>
            </a:r>
            <a:r>
              <a:rPr lang="ko-KR" sz="3200" dirty="0" smtClean="0">
                <a:solidFill>
                  <a:srgbClr val="014A81"/>
                </a:solidFill>
                <a:latin typeface="HY강B" pitchFamily="18" charset="-127"/>
                <a:ea typeface="HY강B" pitchFamily="18" charset="-127"/>
                <a:sym typeface="Arial"/>
              </a:rPr>
              <a:t> </a:t>
            </a:r>
            <a:r>
              <a:rPr lang="ko-KR" sz="3200" dirty="0">
                <a:solidFill>
                  <a:srgbClr val="014A81"/>
                </a:solidFill>
                <a:latin typeface="HY강B" pitchFamily="18" charset="-127"/>
                <a:ea typeface="HY강B" pitchFamily="18" charset="-127"/>
                <a:sym typeface="Arial"/>
              </a:rPr>
              <a:t>배경</a:t>
            </a:r>
          </a:p>
        </p:txBody>
      </p:sp>
      <p:cxnSp>
        <p:nvCxnSpPr>
          <p:cNvPr id="156" name="Shape 156"/>
          <p:cNvCxnSpPr/>
          <p:nvPr/>
        </p:nvCxnSpPr>
        <p:spPr>
          <a:xfrm rot="10800000">
            <a:off x="2843419" y="1048949"/>
            <a:ext cx="3502200" cy="0"/>
          </a:xfrm>
          <a:prstGeom prst="straightConnector1">
            <a:avLst/>
          </a:prstGeom>
          <a:noFill/>
          <a:ln w="19050" cap="flat" cmpd="sng">
            <a:solidFill>
              <a:srgbClr val="73DAF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7" name="Shape 157"/>
          <p:cNvSpPr/>
          <p:nvPr/>
        </p:nvSpPr>
        <p:spPr>
          <a:xfrm>
            <a:off x="0" y="0"/>
            <a:ext cx="9144000" cy="205755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22696" y="5040621"/>
            <a:ext cx="9144000" cy="102878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4686987"/>
            <a:ext cx="1438444" cy="353633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Shape 160"/>
          <p:cNvSpPr/>
          <p:nvPr/>
        </p:nvSpPr>
        <p:spPr>
          <a:xfrm>
            <a:off x="304800" y="1491625"/>
            <a:ext cx="8529600" cy="2880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1C4587">
                <a:alpha val="1294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Shape 161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Shape 162"/>
          <p:cNvSpPr/>
          <p:nvPr/>
        </p:nvSpPr>
        <p:spPr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Shape 163"/>
          <p:cNvSpPr/>
          <p:nvPr/>
        </p:nvSpPr>
        <p:spPr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Shape 164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Shape 165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Shape 166"/>
          <p:cNvSpPr/>
          <p:nvPr/>
        </p:nvSpPr>
        <p:spPr>
          <a:xfrm>
            <a:off x="694450" y="2166512"/>
            <a:ext cx="1585500" cy="1449900"/>
          </a:xfrm>
          <a:prstGeom prst="ellipse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ko-KR" b="1" dirty="0">
                <a:solidFill>
                  <a:srgbClr val="434343"/>
                </a:solidFill>
                <a:latin typeface="HY강M" pitchFamily="18" charset="-127"/>
                <a:ea typeface="HY강M" pitchFamily="18" charset="-127"/>
              </a:rPr>
              <a:t>공유 경제 활성화</a:t>
            </a:r>
          </a:p>
        </p:txBody>
      </p:sp>
      <p:sp>
        <p:nvSpPr>
          <p:cNvPr id="167" name="Shape 167"/>
          <p:cNvSpPr/>
          <p:nvPr/>
        </p:nvSpPr>
        <p:spPr>
          <a:xfrm>
            <a:off x="2805200" y="2166512"/>
            <a:ext cx="1585500" cy="1449900"/>
          </a:xfrm>
          <a:prstGeom prst="ellipse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ko-KR" b="1" dirty="0">
                <a:solidFill>
                  <a:srgbClr val="434343"/>
                </a:solidFill>
                <a:latin typeface="HY강M" pitchFamily="18" charset="-127"/>
                <a:ea typeface="HY강M" pitchFamily="18" charset="-127"/>
              </a:rPr>
              <a:t>자산 공유</a:t>
            </a:r>
          </a:p>
        </p:txBody>
      </p:sp>
      <p:sp>
        <p:nvSpPr>
          <p:cNvPr id="168" name="Shape 168"/>
          <p:cNvSpPr/>
          <p:nvPr/>
        </p:nvSpPr>
        <p:spPr>
          <a:xfrm>
            <a:off x="4882050" y="2166512"/>
            <a:ext cx="1585500" cy="1449900"/>
          </a:xfrm>
          <a:prstGeom prst="ellipse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l" rtl="0">
              <a:spcBef>
                <a:spcPts val="0"/>
              </a:spcBef>
              <a:buNone/>
            </a:pPr>
            <a:r>
              <a:rPr lang="ko-KR" b="1" dirty="0" smtClean="0">
                <a:solidFill>
                  <a:srgbClr val="434343"/>
                </a:solidFill>
                <a:latin typeface="HY강M" pitchFamily="18" charset="-127"/>
                <a:ea typeface="HY강M" pitchFamily="18" charset="-127"/>
              </a:rPr>
              <a:t>IT</a:t>
            </a:r>
            <a:r>
              <a:rPr lang="en-US" altLang="ko-KR" b="1" dirty="0" smtClean="0">
                <a:solidFill>
                  <a:srgbClr val="434343"/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ko-KR" b="1" dirty="0" smtClean="0">
                <a:solidFill>
                  <a:srgbClr val="434343"/>
                </a:solidFill>
                <a:latin typeface="HY강M" pitchFamily="18" charset="-127"/>
                <a:ea typeface="HY강M" pitchFamily="18" charset="-127"/>
              </a:rPr>
              <a:t>기술</a:t>
            </a:r>
            <a:r>
              <a:rPr lang="en-US" altLang="ko-KR" b="1" dirty="0" smtClean="0">
                <a:solidFill>
                  <a:srgbClr val="434343"/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ko-KR" b="1" dirty="0" smtClean="0">
                <a:solidFill>
                  <a:srgbClr val="434343"/>
                </a:solidFill>
                <a:latin typeface="HY강M" pitchFamily="18" charset="-127"/>
                <a:ea typeface="HY강M" pitchFamily="18" charset="-127"/>
              </a:rPr>
              <a:t>접목</a:t>
            </a:r>
            <a:endParaRPr lang="ko-KR" b="1" dirty="0">
              <a:solidFill>
                <a:srgbClr val="434343"/>
              </a:solidFill>
              <a:latin typeface="HY강M" pitchFamily="18" charset="-127"/>
              <a:ea typeface="HY강M" pitchFamily="18" charset="-127"/>
            </a:endParaRPr>
          </a:p>
          <a:p>
            <a:pPr lvl="0" algn="l" rtl="0">
              <a:spcBef>
                <a:spcPts val="0"/>
              </a:spcBef>
              <a:buNone/>
            </a:pPr>
            <a:r>
              <a:rPr lang="ko-KR" b="1" dirty="0" err="1" smtClean="0">
                <a:solidFill>
                  <a:srgbClr val="434343"/>
                </a:solidFill>
                <a:latin typeface="HY강M" pitchFamily="18" charset="-127"/>
                <a:ea typeface="HY강M" pitchFamily="18" charset="-127"/>
              </a:rPr>
              <a:t>카풀</a:t>
            </a:r>
            <a:r>
              <a:rPr lang="en-US" altLang="ko-KR" b="1" dirty="0" smtClean="0">
                <a:solidFill>
                  <a:srgbClr val="434343"/>
                </a:solidFill>
                <a:latin typeface="HY강M" pitchFamily="18" charset="-127"/>
                <a:ea typeface="HY강M" pitchFamily="18" charset="-127"/>
              </a:rPr>
              <a:t> </a:t>
            </a:r>
            <a:r>
              <a:rPr lang="ko-KR" b="1" dirty="0" smtClean="0">
                <a:solidFill>
                  <a:srgbClr val="434343"/>
                </a:solidFill>
                <a:latin typeface="HY강M" pitchFamily="18" charset="-127"/>
                <a:ea typeface="HY강M" pitchFamily="18" charset="-127"/>
              </a:rPr>
              <a:t>시스템</a:t>
            </a:r>
            <a:endParaRPr lang="ko-KR" b="1" dirty="0">
              <a:solidFill>
                <a:srgbClr val="434343"/>
              </a:solidFill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169" name="Shape 169"/>
          <p:cNvSpPr/>
          <p:nvPr/>
        </p:nvSpPr>
        <p:spPr>
          <a:xfrm>
            <a:off x="6882575" y="2166512"/>
            <a:ext cx="1585500" cy="1449900"/>
          </a:xfrm>
          <a:prstGeom prst="ellipse">
            <a:avLst/>
          </a:prstGeom>
          <a:noFill/>
          <a:ln w="38100" cap="flat" cmpd="sng">
            <a:solidFill>
              <a:srgbClr val="6FA8D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ko-KR" b="1" dirty="0">
                <a:solidFill>
                  <a:srgbClr val="434343"/>
                </a:solidFill>
                <a:latin typeface="HY강M" pitchFamily="18" charset="-127"/>
                <a:ea typeface="HY강M" pitchFamily="18" charset="-127"/>
              </a:rPr>
              <a:t>하나의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ko-KR" b="1" dirty="0">
                <a:solidFill>
                  <a:srgbClr val="434343"/>
                </a:solidFill>
                <a:latin typeface="HY강M" pitchFamily="18" charset="-127"/>
                <a:ea typeface="HY강M" pitchFamily="18" charset="-127"/>
              </a:rPr>
              <a:t>경제 활동</a:t>
            </a:r>
          </a:p>
        </p:txBody>
      </p:sp>
      <p:sp>
        <p:nvSpPr>
          <p:cNvPr id="170" name="Shape 170"/>
          <p:cNvSpPr/>
          <p:nvPr/>
        </p:nvSpPr>
        <p:spPr>
          <a:xfrm>
            <a:off x="2424200" y="2775250"/>
            <a:ext cx="220200" cy="2574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1" name="Shape 171"/>
          <p:cNvSpPr/>
          <p:nvPr/>
        </p:nvSpPr>
        <p:spPr>
          <a:xfrm>
            <a:off x="4526275" y="2772612"/>
            <a:ext cx="220200" cy="2574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6564962" y="2772600"/>
            <a:ext cx="220200" cy="257400"/>
          </a:xfrm>
          <a:prstGeom prst="stripedRightArrow">
            <a:avLst>
              <a:gd name="adj1" fmla="val 50000"/>
              <a:gd name="adj2" fmla="val 50000"/>
            </a:avLst>
          </a:prstGeom>
          <a:solidFill>
            <a:srgbClr val="F4CCCC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/>
        </p:nvSpPr>
        <p:spPr>
          <a:xfrm>
            <a:off x="3617812" y="411510"/>
            <a:ext cx="19623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3200" dirty="0" smtClean="0">
                <a:solidFill>
                  <a:srgbClr val="014A81"/>
                </a:solidFill>
                <a:latin typeface="HY강B" pitchFamily="18" charset="-127"/>
                <a:ea typeface="HY강B" pitchFamily="18" charset="-127"/>
                <a:sym typeface="Arial"/>
              </a:rPr>
              <a:t>기획 </a:t>
            </a:r>
            <a:r>
              <a:rPr lang="ko-KR" sz="3200" dirty="0" smtClean="0">
                <a:solidFill>
                  <a:srgbClr val="014A81"/>
                </a:solidFill>
                <a:latin typeface="HY강B" pitchFamily="18" charset="-127"/>
                <a:ea typeface="HY강B" pitchFamily="18" charset="-127"/>
                <a:sym typeface="Arial"/>
              </a:rPr>
              <a:t>목적</a:t>
            </a:r>
            <a:endParaRPr lang="ko-KR" sz="3200" dirty="0">
              <a:solidFill>
                <a:srgbClr val="014A81"/>
              </a:solidFill>
              <a:latin typeface="HY강B" pitchFamily="18" charset="-127"/>
              <a:ea typeface="HY강B" pitchFamily="18" charset="-127"/>
              <a:sym typeface="Arial"/>
            </a:endParaRPr>
          </a:p>
        </p:txBody>
      </p:sp>
      <p:sp>
        <p:nvSpPr>
          <p:cNvPr id="180" name="Shape 180"/>
          <p:cNvSpPr/>
          <p:nvPr/>
        </p:nvSpPr>
        <p:spPr>
          <a:xfrm>
            <a:off x="0" y="-20538"/>
            <a:ext cx="9144000" cy="2058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Shape 181"/>
          <p:cNvSpPr/>
          <p:nvPr/>
        </p:nvSpPr>
        <p:spPr>
          <a:xfrm>
            <a:off x="22695" y="5125121"/>
            <a:ext cx="9144000" cy="1029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2" name="Shape 1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4771487"/>
            <a:ext cx="1438500" cy="3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Shape 183"/>
          <p:cNvSpPr/>
          <p:nvPr/>
        </p:nvSpPr>
        <p:spPr>
          <a:xfrm>
            <a:off x="715287" y="1442782"/>
            <a:ext cx="7659600" cy="32172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14A81">
                <a:alpha val="1294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  <a:p>
            <a:pPr lvl="0" algn="l" rt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 sz="2400" dirty="0">
              <a:solidFill>
                <a:schemeClr val="dk1"/>
              </a:solidFill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1503223" y="1698101"/>
            <a:ext cx="1389000" cy="1321800"/>
          </a:xfrm>
          <a:prstGeom prst="ellipse">
            <a:avLst/>
          </a:prstGeom>
          <a:solidFill>
            <a:srgbClr val="FFFFFF"/>
          </a:solidFill>
          <a:ln w="28575" cap="flat" cmpd="sng">
            <a:solidFill>
              <a:srgbClr val="F7B0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-KR" b="1" dirty="0">
                <a:latin typeface="HY강M" pitchFamily="18" charset="-127"/>
                <a:ea typeface="HY강M" pitchFamily="18" charset="-127"/>
              </a:rPr>
              <a:t>  편리성</a:t>
            </a:r>
          </a:p>
        </p:txBody>
      </p:sp>
      <p:sp>
        <p:nvSpPr>
          <p:cNvPr id="194" name="Shape 194"/>
          <p:cNvSpPr/>
          <p:nvPr/>
        </p:nvSpPr>
        <p:spPr>
          <a:xfrm>
            <a:off x="4933078" y="3154295"/>
            <a:ext cx="1389000" cy="1321800"/>
          </a:xfrm>
          <a:prstGeom prst="ellipse">
            <a:avLst/>
          </a:prstGeom>
          <a:noFill/>
          <a:ln w="28575" cap="flat" cmpd="sng">
            <a:solidFill>
              <a:srgbClr val="F7B0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-KR" b="1" dirty="0">
                <a:latin typeface="HY강M" pitchFamily="18" charset="-127"/>
                <a:ea typeface="HY강M" pitchFamily="18" charset="-127"/>
              </a:rPr>
              <a:t>환경 보호</a:t>
            </a:r>
          </a:p>
        </p:txBody>
      </p:sp>
      <p:sp>
        <p:nvSpPr>
          <p:cNvPr id="195" name="Shape 195"/>
          <p:cNvSpPr/>
          <p:nvPr/>
        </p:nvSpPr>
        <p:spPr>
          <a:xfrm>
            <a:off x="3789793" y="1698101"/>
            <a:ext cx="1389000" cy="1321800"/>
          </a:xfrm>
          <a:prstGeom prst="ellipse">
            <a:avLst/>
          </a:prstGeom>
          <a:noFill/>
          <a:ln w="28575" cap="flat" cmpd="sng">
            <a:solidFill>
              <a:srgbClr val="F7B0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-KR" b="1" dirty="0">
                <a:latin typeface="HY강M" pitchFamily="18" charset="-127"/>
                <a:ea typeface="HY강M" pitchFamily="18" charset="-127"/>
              </a:rPr>
              <a:t>시간 절약</a:t>
            </a:r>
          </a:p>
        </p:txBody>
      </p:sp>
      <p:sp>
        <p:nvSpPr>
          <p:cNvPr id="196" name="Shape 196"/>
          <p:cNvSpPr/>
          <p:nvPr/>
        </p:nvSpPr>
        <p:spPr>
          <a:xfrm>
            <a:off x="2646508" y="3158493"/>
            <a:ext cx="1389000" cy="1321800"/>
          </a:xfrm>
          <a:prstGeom prst="ellipse">
            <a:avLst/>
          </a:prstGeom>
          <a:noFill/>
          <a:ln w="28575" cap="flat" cmpd="sng">
            <a:solidFill>
              <a:srgbClr val="F7B0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ko-KR" b="1" dirty="0">
                <a:latin typeface="HY강M" pitchFamily="18" charset="-127"/>
                <a:ea typeface="HY강M" pitchFamily="18" charset="-127"/>
              </a:rPr>
              <a:t>비용 절약</a:t>
            </a:r>
          </a:p>
        </p:txBody>
      </p:sp>
      <p:sp>
        <p:nvSpPr>
          <p:cNvPr id="197" name="Shape 197"/>
          <p:cNvSpPr/>
          <p:nvPr/>
        </p:nvSpPr>
        <p:spPr>
          <a:xfrm>
            <a:off x="6076362" y="1698101"/>
            <a:ext cx="1389000" cy="1321800"/>
          </a:xfrm>
          <a:prstGeom prst="ellipse">
            <a:avLst/>
          </a:prstGeom>
          <a:noFill/>
          <a:ln w="28575" cap="flat" cmpd="sng">
            <a:solidFill>
              <a:srgbClr val="F7B0E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ko-KR" dirty="0">
                <a:latin typeface="HY강M" pitchFamily="18" charset="-127"/>
                <a:ea typeface="HY강M" pitchFamily="18" charset="-127"/>
              </a:rPr>
              <a:t>  </a:t>
            </a:r>
            <a:r>
              <a:rPr lang="ko-KR" b="1" dirty="0">
                <a:latin typeface="HY강M" pitchFamily="18" charset="-127"/>
                <a:ea typeface="HY강M" pitchFamily="18" charset="-127"/>
              </a:rPr>
              <a:t>진입로</a:t>
            </a:r>
          </a:p>
          <a:p>
            <a:pPr lvl="0">
              <a:spcBef>
                <a:spcPts val="0"/>
              </a:spcBef>
              <a:buNone/>
            </a:pPr>
            <a:r>
              <a:rPr lang="ko-KR" b="1" dirty="0">
                <a:latin typeface="HY강M" pitchFamily="18" charset="-127"/>
                <a:ea typeface="HY강M" pitchFamily="18" charset="-127"/>
              </a:rPr>
              <a:t>    셔틀</a:t>
            </a:r>
          </a:p>
          <a:p>
            <a:pPr lvl="0" rtl="0">
              <a:spcBef>
                <a:spcPts val="0"/>
              </a:spcBef>
              <a:buNone/>
            </a:pPr>
            <a:r>
              <a:rPr lang="ko-KR" b="1" dirty="0">
                <a:latin typeface="HY강M" pitchFamily="18" charset="-127"/>
                <a:ea typeface="HY강M" pitchFamily="18" charset="-127"/>
              </a:rPr>
              <a:t>    부족</a:t>
            </a:r>
          </a:p>
        </p:txBody>
      </p:sp>
      <p:cxnSp>
        <p:nvCxnSpPr>
          <p:cNvPr id="22" name="Shape 156"/>
          <p:cNvCxnSpPr/>
          <p:nvPr/>
        </p:nvCxnSpPr>
        <p:spPr>
          <a:xfrm rot="10800000">
            <a:off x="2843419" y="1048949"/>
            <a:ext cx="3502200" cy="0"/>
          </a:xfrm>
          <a:prstGeom prst="straightConnector1">
            <a:avLst/>
          </a:prstGeom>
          <a:noFill/>
          <a:ln w="19050" cap="flat" cmpd="sng">
            <a:solidFill>
              <a:srgbClr val="73DAF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 flipH="1">
            <a:off x="2843472" y="1048949"/>
            <a:ext cx="3502148" cy="0"/>
          </a:xfrm>
          <a:prstGeom prst="line">
            <a:avLst/>
          </a:prstGeom>
          <a:ln w="19050">
            <a:solidFill>
              <a:srgbClr val="73DA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0" y="0"/>
            <a:ext cx="9144000" cy="205755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2" name="직사각형 21"/>
          <p:cNvSpPr/>
          <p:nvPr/>
        </p:nvSpPr>
        <p:spPr>
          <a:xfrm>
            <a:off x="22696" y="5040622"/>
            <a:ext cx="9144000" cy="102878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HY울릉도M" pitchFamily="18" charset="-127"/>
              <a:ea typeface="HY울릉도M" pitchFamily="18" charset="-127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686988"/>
            <a:ext cx="1438444" cy="35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AutoShape 123"/>
          <p:cNvSpPr>
            <a:spLocks/>
          </p:cNvSpPr>
          <p:nvPr/>
        </p:nvSpPr>
        <p:spPr bwMode="auto">
          <a:xfrm>
            <a:off x="3821248" y="3084481"/>
            <a:ext cx="1614456" cy="1609780"/>
          </a:xfrm>
          <a:custGeom>
            <a:avLst/>
            <a:gdLst>
              <a:gd name="T0" fmla="*/ 197996 w 21600"/>
              <a:gd name="T1" fmla="*/ 197996 h 21600"/>
              <a:gd name="T2" fmla="*/ 197996 w 21600"/>
              <a:gd name="T3" fmla="*/ 197996 h 21600"/>
              <a:gd name="T4" fmla="*/ 197996 w 21600"/>
              <a:gd name="T5" fmla="*/ 197996 h 21600"/>
              <a:gd name="T6" fmla="*/ 197996 w 21600"/>
              <a:gd name="T7" fmla="*/ 197996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13980" y="10851"/>
                </a:moveTo>
                <a:cubicBezTo>
                  <a:pt x="14231" y="10892"/>
                  <a:pt x="14582" y="10935"/>
                  <a:pt x="15043" y="10992"/>
                </a:cubicBezTo>
                <a:cubicBezTo>
                  <a:pt x="15500" y="11044"/>
                  <a:pt x="15978" y="11105"/>
                  <a:pt x="16477" y="11168"/>
                </a:cubicBezTo>
                <a:cubicBezTo>
                  <a:pt x="16972" y="11234"/>
                  <a:pt x="17436" y="11300"/>
                  <a:pt x="17868" y="11369"/>
                </a:cubicBezTo>
                <a:cubicBezTo>
                  <a:pt x="18297" y="11439"/>
                  <a:pt x="18610" y="11502"/>
                  <a:pt x="18803" y="11554"/>
                </a:cubicBezTo>
                <a:cubicBezTo>
                  <a:pt x="19123" y="11646"/>
                  <a:pt x="19451" y="11842"/>
                  <a:pt x="19777" y="12133"/>
                </a:cubicBezTo>
                <a:cubicBezTo>
                  <a:pt x="20102" y="12429"/>
                  <a:pt x="20404" y="12769"/>
                  <a:pt x="20678" y="13152"/>
                </a:cubicBezTo>
                <a:cubicBezTo>
                  <a:pt x="20954" y="13538"/>
                  <a:pt x="21176" y="13935"/>
                  <a:pt x="21343" y="14352"/>
                </a:cubicBezTo>
                <a:cubicBezTo>
                  <a:pt x="21516" y="14761"/>
                  <a:pt x="21599" y="15138"/>
                  <a:pt x="21599" y="15481"/>
                </a:cubicBezTo>
                <a:lnTo>
                  <a:pt x="21599" y="20813"/>
                </a:lnTo>
                <a:cubicBezTo>
                  <a:pt x="21507" y="20854"/>
                  <a:pt x="21407" y="20914"/>
                  <a:pt x="21291" y="21006"/>
                </a:cubicBezTo>
                <a:cubicBezTo>
                  <a:pt x="21176" y="21101"/>
                  <a:pt x="21052" y="21188"/>
                  <a:pt x="20920" y="21277"/>
                </a:cubicBezTo>
                <a:cubicBezTo>
                  <a:pt x="20785" y="21363"/>
                  <a:pt x="20658" y="21441"/>
                  <a:pt x="20540" y="21504"/>
                </a:cubicBezTo>
                <a:cubicBezTo>
                  <a:pt x="20419" y="21571"/>
                  <a:pt x="20318" y="21599"/>
                  <a:pt x="20237" y="21599"/>
                </a:cubicBezTo>
                <a:lnTo>
                  <a:pt x="1350" y="21599"/>
                </a:lnTo>
                <a:cubicBezTo>
                  <a:pt x="1028" y="21599"/>
                  <a:pt x="786" y="21502"/>
                  <a:pt x="619" y="21303"/>
                </a:cubicBezTo>
                <a:cubicBezTo>
                  <a:pt x="452" y="21107"/>
                  <a:pt x="247" y="20943"/>
                  <a:pt x="0" y="20813"/>
                </a:cubicBezTo>
                <a:lnTo>
                  <a:pt x="0" y="15481"/>
                </a:lnTo>
                <a:cubicBezTo>
                  <a:pt x="0" y="15138"/>
                  <a:pt x="83" y="14761"/>
                  <a:pt x="253" y="14352"/>
                </a:cubicBezTo>
                <a:cubicBezTo>
                  <a:pt x="426" y="13935"/>
                  <a:pt x="645" y="13543"/>
                  <a:pt x="915" y="13166"/>
                </a:cubicBezTo>
                <a:cubicBezTo>
                  <a:pt x="1186" y="12789"/>
                  <a:pt x="1485" y="12449"/>
                  <a:pt x="1817" y="12144"/>
                </a:cubicBezTo>
                <a:cubicBezTo>
                  <a:pt x="2145" y="11845"/>
                  <a:pt x="2473" y="11643"/>
                  <a:pt x="2796" y="11551"/>
                </a:cubicBezTo>
                <a:cubicBezTo>
                  <a:pt x="2960" y="11499"/>
                  <a:pt x="3262" y="11436"/>
                  <a:pt x="3703" y="11367"/>
                </a:cubicBezTo>
                <a:cubicBezTo>
                  <a:pt x="4143" y="11297"/>
                  <a:pt x="4616" y="11231"/>
                  <a:pt x="5117" y="11165"/>
                </a:cubicBezTo>
                <a:cubicBezTo>
                  <a:pt x="5618" y="11102"/>
                  <a:pt x="6096" y="11041"/>
                  <a:pt x="6556" y="10990"/>
                </a:cubicBezTo>
                <a:cubicBezTo>
                  <a:pt x="7014" y="10932"/>
                  <a:pt x="7368" y="10889"/>
                  <a:pt x="7616" y="10848"/>
                </a:cubicBezTo>
                <a:cubicBezTo>
                  <a:pt x="6772" y="10307"/>
                  <a:pt x="6113" y="9602"/>
                  <a:pt x="5626" y="8735"/>
                </a:cubicBezTo>
                <a:cubicBezTo>
                  <a:pt x="5142" y="7866"/>
                  <a:pt x="4903" y="6921"/>
                  <a:pt x="4903" y="5899"/>
                </a:cubicBezTo>
                <a:cubicBezTo>
                  <a:pt x="4903" y="5093"/>
                  <a:pt x="5059" y="4330"/>
                  <a:pt x="5370" y="3619"/>
                </a:cubicBezTo>
                <a:cubicBezTo>
                  <a:pt x="5681" y="2908"/>
                  <a:pt x="6104" y="2283"/>
                  <a:pt x="6631" y="1744"/>
                </a:cubicBezTo>
                <a:cubicBezTo>
                  <a:pt x="7161" y="1209"/>
                  <a:pt x="7777" y="783"/>
                  <a:pt x="8492" y="472"/>
                </a:cubicBezTo>
                <a:cubicBezTo>
                  <a:pt x="9203" y="158"/>
                  <a:pt x="9963" y="0"/>
                  <a:pt x="10772" y="0"/>
                </a:cubicBezTo>
                <a:cubicBezTo>
                  <a:pt x="11581" y="0"/>
                  <a:pt x="12347" y="158"/>
                  <a:pt x="13061" y="472"/>
                </a:cubicBezTo>
                <a:cubicBezTo>
                  <a:pt x="13778" y="783"/>
                  <a:pt x="14406" y="1209"/>
                  <a:pt x="14942" y="1744"/>
                </a:cubicBezTo>
                <a:cubicBezTo>
                  <a:pt x="15480" y="2283"/>
                  <a:pt x="15901" y="2908"/>
                  <a:pt x="16209" y="3619"/>
                </a:cubicBezTo>
                <a:cubicBezTo>
                  <a:pt x="16514" y="4330"/>
                  <a:pt x="16670" y="5093"/>
                  <a:pt x="16670" y="5899"/>
                </a:cubicBezTo>
                <a:cubicBezTo>
                  <a:pt x="16670" y="6904"/>
                  <a:pt x="16431" y="7843"/>
                  <a:pt x="15953" y="8721"/>
                </a:cubicBezTo>
                <a:cubicBezTo>
                  <a:pt x="15489" y="9599"/>
                  <a:pt x="14827" y="10310"/>
                  <a:pt x="13980" y="10851"/>
                </a:cubicBezTo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lIns="38100" tIns="38100" rIns="38100" bIns="38100" anchor="ctr"/>
          <a:lstStyle/>
          <a:p>
            <a:pPr>
              <a:defRPr/>
            </a:pPr>
            <a:endParaRPr lang="ko-KR" altLang="en-US"/>
          </a:p>
        </p:txBody>
      </p:sp>
      <p:grpSp>
        <p:nvGrpSpPr>
          <p:cNvPr id="8" name="그룹 7"/>
          <p:cNvGrpSpPr/>
          <p:nvPr/>
        </p:nvGrpSpPr>
        <p:grpSpPr>
          <a:xfrm>
            <a:off x="467544" y="2817659"/>
            <a:ext cx="2269966" cy="1464494"/>
            <a:chOff x="503548" y="1866861"/>
            <a:chExt cx="2916324" cy="2088232"/>
          </a:xfrm>
        </p:grpSpPr>
        <p:sp>
          <p:nvSpPr>
            <p:cNvPr id="18" name="AutoShape 66"/>
            <p:cNvSpPr>
              <a:spLocks/>
            </p:cNvSpPr>
            <p:nvPr/>
          </p:nvSpPr>
          <p:spPr bwMode="auto">
            <a:xfrm flipH="1">
              <a:off x="503548" y="1866861"/>
              <a:ext cx="2916324" cy="2088232"/>
            </a:xfrm>
            <a:custGeom>
              <a:avLst/>
              <a:gdLst>
                <a:gd name="T0" fmla="*/ 197996 w 21600"/>
                <a:gd name="T1" fmla="*/ 197996 h 21588"/>
                <a:gd name="T2" fmla="*/ 197996 w 21600"/>
                <a:gd name="T3" fmla="*/ 197996 h 21588"/>
                <a:gd name="T4" fmla="*/ 197996 w 21600"/>
                <a:gd name="T5" fmla="*/ 197996 h 21588"/>
                <a:gd name="T6" fmla="*/ 197996 w 21600"/>
                <a:gd name="T7" fmla="*/ 197996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0794" y="0"/>
                  </a:moveTo>
                  <a:cubicBezTo>
                    <a:pt x="12288" y="0"/>
                    <a:pt x="13689" y="251"/>
                    <a:pt x="14997" y="750"/>
                  </a:cubicBezTo>
                  <a:cubicBezTo>
                    <a:pt x="16304" y="1249"/>
                    <a:pt x="17445" y="1929"/>
                    <a:pt x="18422" y="2781"/>
                  </a:cubicBezTo>
                  <a:cubicBezTo>
                    <a:pt x="19399" y="3639"/>
                    <a:pt x="20173" y="4640"/>
                    <a:pt x="20743" y="5783"/>
                  </a:cubicBezTo>
                  <a:cubicBezTo>
                    <a:pt x="21315" y="6926"/>
                    <a:pt x="21599" y="8156"/>
                    <a:pt x="21599" y="9468"/>
                  </a:cubicBezTo>
                  <a:cubicBezTo>
                    <a:pt x="21599" y="10774"/>
                    <a:pt x="21315" y="12002"/>
                    <a:pt x="20743" y="13141"/>
                  </a:cubicBezTo>
                  <a:cubicBezTo>
                    <a:pt x="20173" y="14287"/>
                    <a:pt x="19399" y="15288"/>
                    <a:pt x="18422" y="16149"/>
                  </a:cubicBezTo>
                  <a:cubicBezTo>
                    <a:pt x="17445" y="17007"/>
                    <a:pt x="16304" y="17686"/>
                    <a:pt x="14997" y="18180"/>
                  </a:cubicBezTo>
                  <a:cubicBezTo>
                    <a:pt x="13689" y="18677"/>
                    <a:pt x="12288" y="18922"/>
                    <a:pt x="10794" y="18922"/>
                  </a:cubicBezTo>
                  <a:cubicBezTo>
                    <a:pt x="10104" y="18922"/>
                    <a:pt x="9426" y="18869"/>
                    <a:pt x="8767" y="18761"/>
                  </a:cubicBezTo>
                  <a:cubicBezTo>
                    <a:pt x="7444" y="20014"/>
                    <a:pt x="5900" y="20877"/>
                    <a:pt x="4135" y="21354"/>
                  </a:cubicBezTo>
                  <a:cubicBezTo>
                    <a:pt x="3947" y="21391"/>
                    <a:pt x="3758" y="21430"/>
                    <a:pt x="3565" y="21467"/>
                  </a:cubicBezTo>
                  <a:cubicBezTo>
                    <a:pt x="3375" y="21509"/>
                    <a:pt x="3170" y="21549"/>
                    <a:pt x="2951" y="21583"/>
                  </a:cubicBezTo>
                  <a:cubicBezTo>
                    <a:pt x="2831" y="21600"/>
                    <a:pt x="2727" y="21571"/>
                    <a:pt x="2643" y="21495"/>
                  </a:cubicBezTo>
                  <a:cubicBezTo>
                    <a:pt x="2556" y="21419"/>
                    <a:pt x="2497" y="21309"/>
                    <a:pt x="2466" y="21165"/>
                  </a:cubicBezTo>
                  <a:cubicBezTo>
                    <a:pt x="2438" y="21021"/>
                    <a:pt x="2457" y="20900"/>
                    <a:pt x="2523" y="20807"/>
                  </a:cubicBezTo>
                  <a:cubicBezTo>
                    <a:pt x="2591" y="20714"/>
                    <a:pt x="2666" y="20621"/>
                    <a:pt x="2749" y="20530"/>
                  </a:cubicBezTo>
                  <a:cubicBezTo>
                    <a:pt x="2920" y="20324"/>
                    <a:pt x="3083" y="20124"/>
                    <a:pt x="3233" y="19929"/>
                  </a:cubicBezTo>
                  <a:cubicBezTo>
                    <a:pt x="3384" y="19737"/>
                    <a:pt x="3521" y="19506"/>
                    <a:pt x="3645" y="19241"/>
                  </a:cubicBezTo>
                  <a:cubicBezTo>
                    <a:pt x="3768" y="18976"/>
                    <a:pt x="3881" y="18662"/>
                    <a:pt x="3982" y="18301"/>
                  </a:cubicBezTo>
                  <a:cubicBezTo>
                    <a:pt x="4083" y="17940"/>
                    <a:pt x="4173" y="17506"/>
                    <a:pt x="4248" y="16992"/>
                  </a:cubicBezTo>
                  <a:cubicBezTo>
                    <a:pt x="2942" y="16109"/>
                    <a:pt x="1906" y="15020"/>
                    <a:pt x="1143" y="13731"/>
                  </a:cubicBezTo>
                  <a:cubicBezTo>
                    <a:pt x="381" y="12436"/>
                    <a:pt x="0" y="11017"/>
                    <a:pt x="0" y="9468"/>
                  </a:cubicBezTo>
                  <a:cubicBezTo>
                    <a:pt x="0" y="8164"/>
                    <a:pt x="284" y="6937"/>
                    <a:pt x="856" y="5789"/>
                  </a:cubicBezTo>
                  <a:cubicBezTo>
                    <a:pt x="1428" y="4640"/>
                    <a:pt x="2200" y="3639"/>
                    <a:pt x="3177" y="2781"/>
                  </a:cubicBezTo>
                  <a:cubicBezTo>
                    <a:pt x="4154" y="1929"/>
                    <a:pt x="5293" y="1249"/>
                    <a:pt x="6597" y="750"/>
                  </a:cubicBezTo>
                  <a:cubicBezTo>
                    <a:pt x="7901" y="251"/>
                    <a:pt x="9299" y="0"/>
                    <a:pt x="10794" y="0"/>
                  </a:cubicBezTo>
                </a:path>
              </a:pathLst>
            </a:custGeom>
            <a:solidFill>
              <a:srgbClr val="014A81"/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pPr algn="ctr">
                <a:defRPr/>
              </a:pP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573161" y="2069689"/>
              <a:ext cx="2808312" cy="123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ko-KR" altLang="en-US" sz="1600" dirty="0" smtClean="0">
                  <a:solidFill>
                    <a:schemeClr val="bg1">
                      <a:lumMod val="95000"/>
                    </a:schemeClr>
                  </a:solidFill>
                  <a:latin typeface="HY강M" pitchFamily="18" charset="-127"/>
                  <a:ea typeface="HY강M" pitchFamily="18" charset="-127"/>
                </a:rPr>
                <a:t>일정한 </a:t>
              </a:r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latin typeface="HY강M" pitchFamily="18" charset="-127"/>
                  <a:ea typeface="HY강M" pitchFamily="18" charset="-127"/>
                </a:rPr>
                <a:t>길을</a:t>
              </a:r>
              <a:endParaRPr lang="en-US" altLang="ko-KR" sz="1600" dirty="0">
                <a:solidFill>
                  <a:schemeClr val="bg1">
                    <a:lumMod val="95000"/>
                  </a:schemeClr>
                </a:solidFill>
                <a:latin typeface="HY강M" pitchFamily="18" charset="-127"/>
                <a:ea typeface="HY강M" pitchFamily="18" charset="-127"/>
              </a:endParaRPr>
            </a:p>
            <a:p>
              <a:pPr algn="ctr">
                <a:defRPr/>
              </a:pPr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latin typeface="HY강M" pitchFamily="18" charset="-127"/>
                  <a:ea typeface="HY강M" pitchFamily="18" charset="-127"/>
                </a:rPr>
                <a:t>일정한 시간에</a:t>
              </a:r>
              <a:endParaRPr lang="en-US" altLang="ko-KR" sz="1600" dirty="0">
                <a:solidFill>
                  <a:schemeClr val="bg1">
                    <a:lumMod val="95000"/>
                  </a:schemeClr>
                </a:solidFill>
                <a:latin typeface="HY강M" pitchFamily="18" charset="-127"/>
                <a:ea typeface="HY강M" pitchFamily="18" charset="-127"/>
              </a:endParaRPr>
            </a:p>
            <a:p>
              <a:pPr algn="ctr">
                <a:defRPr/>
              </a:pPr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latin typeface="HY강M" pitchFamily="18" charset="-127"/>
                  <a:ea typeface="HY강M" pitchFamily="18" charset="-127"/>
                </a:rPr>
                <a:t>지나가는 차량 보유자</a:t>
              </a:r>
            </a:p>
            <a:p>
              <a:endParaRPr lang="ko-KR" altLang="en-US" dirty="0">
                <a:latin typeface="HY강M" pitchFamily="18" charset="-127"/>
                <a:ea typeface="HY강M" pitchFamily="18" charset="-127"/>
              </a:endParaRPr>
            </a:p>
          </p:txBody>
        </p:sp>
      </p:grpSp>
      <p:grpSp>
        <p:nvGrpSpPr>
          <p:cNvPr id="23" name="그룹 22"/>
          <p:cNvGrpSpPr/>
          <p:nvPr/>
        </p:nvGrpSpPr>
        <p:grpSpPr>
          <a:xfrm>
            <a:off x="2112932" y="1324872"/>
            <a:ext cx="2039138" cy="1452463"/>
            <a:chOff x="503548" y="1866861"/>
            <a:chExt cx="2916324" cy="2088232"/>
          </a:xfrm>
        </p:grpSpPr>
        <p:sp>
          <p:nvSpPr>
            <p:cNvPr id="24" name="AutoShape 66"/>
            <p:cNvSpPr>
              <a:spLocks/>
            </p:cNvSpPr>
            <p:nvPr/>
          </p:nvSpPr>
          <p:spPr bwMode="auto">
            <a:xfrm flipH="1">
              <a:off x="503548" y="1866861"/>
              <a:ext cx="2916324" cy="2088232"/>
            </a:xfrm>
            <a:custGeom>
              <a:avLst/>
              <a:gdLst>
                <a:gd name="T0" fmla="*/ 197996 w 21600"/>
                <a:gd name="T1" fmla="*/ 197996 h 21588"/>
                <a:gd name="T2" fmla="*/ 197996 w 21600"/>
                <a:gd name="T3" fmla="*/ 197996 h 21588"/>
                <a:gd name="T4" fmla="*/ 197996 w 21600"/>
                <a:gd name="T5" fmla="*/ 197996 h 21588"/>
                <a:gd name="T6" fmla="*/ 197996 w 21600"/>
                <a:gd name="T7" fmla="*/ 197996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0794" y="0"/>
                  </a:moveTo>
                  <a:cubicBezTo>
                    <a:pt x="12288" y="0"/>
                    <a:pt x="13689" y="251"/>
                    <a:pt x="14997" y="750"/>
                  </a:cubicBezTo>
                  <a:cubicBezTo>
                    <a:pt x="16304" y="1249"/>
                    <a:pt x="17445" y="1929"/>
                    <a:pt x="18422" y="2781"/>
                  </a:cubicBezTo>
                  <a:cubicBezTo>
                    <a:pt x="19399" y="3639"/>
                    <a:pt x="20173" y="4640"/>
                    <a:pt x="20743" y="5783"/>
                  </a:cubicBezTo>
                  <a:cubicBezTo>
                    <a:pt x="21315" y="6926"/>
                    <a:pt x="21599" y="8156"/>
                    <a:pt x="21599" y="9468"/>
                  </a:cubicBezTo>
                  <a:cubicBezTo>
                    <a:pt x="21599" y="10774"/>
                    <a:pt x="21315" y="12002"/>
                    <a:pt x="20743" y="13141"/>
                  </a:cubicBezTo>
                  <a:cubicBezTo>
                    <a:pt x="20173" y="14287"/>
                    <a:pt x="19399" y="15288"/>
                    <a:pt x="18422" y="16149"/>
                  </a:cubicBezTo>
                  <a:cubicBezTo>
                    <a:pt x="17445" y="17007"/>
                    <a:pt x="16304" y="17686"/>
                    <a:pt x="14997" y="18180"/>
                  </a:cubicBezTo>
                  <a:cubicBezTo>
                    <a:pt x="13689" y="18677"/>
                    <a:pt x="12288" y="18922"/>
                    <a:pt x="10794" y="18922"/>
                  </a:cubicBezTo>
                  <a:cubicBezTo>
                    <a:pt x="10104" y="18922"/>
                    <a:pt x="9426" y="18869"/>
                    <a:pt x="8767" y="18761"/>
                  </a:cubicBezTo>
                  <a:cubicBezTo>
                    <a:pt x="7444" y="20014"/>
                    <a:pt x="5900" y="20877"/>
                    <a:pt x="4135" y="21354"/>
                  </a:cubicBezTo>
                  <a:cubicBezTo>
                    <a:pt x="3947" y="21391"/>
                    <a:pt x="3758" y="21430"/>
                    <a:pt x="3565" y="21467"/>
                  </a:cubicBezTo>
                  <a:cubicBezTo>
                    <a:pt x="3375" y="21509"/>
                    <a:pt x="3170" y="21549"/>
                    <a:pt x="2951" y="21583"/>
                  </a:cubicBezTo>
                  <a:cubicBezTo>
                    <a:pt x="2831" y="21600"/>
                    <a:pt x="2727" y="21571"/>
                    <a:pt x="2643" y="21495"/>
                  </a:cubicBezTo>
                  <a:cubicBezTo>
                    <a:pt x="2556" y="21419"/>
                    <a:pt x="2497" y="21309"/>
                    <a:pt x="2466" y="21165"/>
                  </a:cubicBezTo>
                  <a:cubicBezTo>
                    <a:pt x="2438" y="21021"/>
                    <a:pt x="2457" y="20900"/>
                    <a:pt x="2523" y="20807"/>
                  </a:cubicBezTo>
                  <a:cubicBezTo>
                    <a:pt x="2591" y="20714"/>
                    <a:pt x="2666" y="20621"/>
                    <a:pt x="2749" y="20530"/>
                  </a:cubicBezTo>
                  <a:cubicBezTo>
                    <a:pt x="2920" y="20324"/>
                    <a:pt x="3083" y="20124"/>
                    <a:pt x="3233" y="19929"/>
                  </a:cubicBezTo>
                  <a:cubicBezTo>
                    <a:pt x="3384" y="19737"/>
                    <a:pt x="3521" y="19506"/>
                    <a:pt x="3645" y="19241"/>
                  </a:cubicBezTo>
                  <a:cubicBezTo>
                    <a:pt x="3768" y="18976"/>
                    <a:pt x="3881" y="18662"/>
                    <a:pt x="3982" y="18301"/>
                  </a:cubicBezTo>
                  <a:cubicBezTo>
                    <a:pt x="4083" y="17940"/>
                    <a:pt x="4173" y="17506"/>
                    <a:pt x="4248" y="16992"/>
                  </a:cubicBezTo>
                  <a:cubicBezTo>
                    <a:pt x="2942" y="16109"/>
                    <a:pt x="1906" y="15020"/>
                    <a:pt x="1143" y="13731"/>
                  </a:cubicBezTo>
                  <a:cubicBezTo>
                    <a:pt x="381" y="12436"/>
                    <a:pt x="0" y="11017"/>
                    <a:pt x="0" y="9468"/>
                  </a:cubicBezTo>
                  <a:cubicBezTo>
                    <a:pt x="0" y="8164"/>
                    <a:pt x="284" y="6937"/>
                    <a:pt x="856" y="5789"/>
                  </a:cubicBezTo>
                  <a:cubicBezTo>
                    <a:pt x="1428" y="4640"/>
                    <a:pt x="2200" y="3639"/>
                    <a:pt x="3177" y="2781"/>
                  </a:cubicBezTo>
                  <a:cubicBezTo>
                    <a:pt x="4154" y="1929"/>
                    <a:pt x="5293" y="1249"/>
                    <a:pt x="6597" y="750"/>
                  </a:cubicBezTo>
                  <a:cubicBezTo>
                    <a:pt x="7901" y="251"/>
                    <a:pt x="9299" y="0"/>
                    <a:pt x="10794" y="0"/>
                  </a:cubicBezTo>
                </a:path>
              </a:pathLst>
            </a:custGeom>
            <a:solidFill>
              <a:srgbClr val="014A81"/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pPr algn="ctr">
                <a:defRPr/>
              </a:pP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03548" y="2204656"/>
              <a:ext cx="2808311" cy="1252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ko-KR" altLang="en-US" sz="1600" dirty="0" err="1" smtClean="0">
                  <a:solidFill>
                    <a:schemeClr val="bg1">
                      <a:lumMod val="95000"/>
                    </a:schemeClr>
                  </a:solidFill>
                  <a:latin typeface="HY강M" pitchFamily="18" charset="-127"/>
                  <a:ea typeface="HY강M" pitchFamily="18" charset="-127"/>
                </a:rPr>
                <a:t>유류비를</a:t>
              </a:r>
              <a:endParaRPr lang="en-US" altLang="ko-KR" sz="1600" dirty="0" smtClean="0">
                <a:solidFill>
                  <a:schemeClr val="bg1">
                    <a:lumMod val="95000"/>
                  </a:schemeClr>
                </a:solidFill>
                <a:latin typeface="HY강M" pitchFamily="18" charset="-127"/>
                <a:ea typeface="HY강M" pitchFamily="18" charset="-127"/>
              </a:endParaRPr>
            </a:p>
            <a:p>
              <a:pPr algn="ctr">
                <a:defRPr/>
              </a:pPr>
              <a:r>
                <a:rPr lang="ko-KR" altLang="en-US" sz="1600" dirty="0" smtClean="0">
                  <a:solidFill>
                    <a:schemeClr val="bg1">
                      <a:lumMod val="95000"/>
                    </a:schemeClr>
                  </a:solidFill>
                  <a:latin typeface="HY강M" pitchFamily="18" charset="-127"/>
                  <a:ea typeface="HY강M" pitchFamily="18" charset="-127"/>
                </a:rPr>
                <a:t>절약하고 싶은</a:t>
              </a:r>
              <a:endParaRPr lang="en-US" altLang="ko-KR" sz="1600" dirty="0">
                <a:solidFill>
                  <a:schemeClr val="bg1">
                    <a:lumMod val="95000"/>
                  </a:schemeClr>
                </a:solidFill>
                <a:latin typeface="HY강M" pitchFamily="18" charset="-127"/>
                <a:ea typeface="HY강M" pitchFamily="18" charset="-127"/>
              </a:endParaRPr>
            </a:p>
            <a:p>
              <a:pPr algn="ctr">
                <a:defRPr/>
              </a:pPr>
              <a:r>
                <a:rPr lang="ko-KR" altLang="en-US" sz="1600" dirty="0" smtClean="0">
                  <a:solidFill>
                    <a:schemeClr val="bg1">
                      <a:lumMod val="95000"/>
                    </a:schemeClr>
                  </a:solidFill>
                  <a:latin typeface="HY강M" pitchFamily="18" charset="-127"/>
                  <a:ea typeface="HY강M" pitchFamily="18" charset="-127"/>
                </a:rPr>
                <a:t>차량 </a:t>
              </a:r>
              <a:r>
                <a:rPr lang="ko-KR" altLang="en-US" sz="1600" dirty="0">
                  <a:solidFill>
                    <a:schemeClr val="bg1">
                      <a:lumMod val="95000"/>
                    </a:schemeClr>
                  </a:solidFill>
                  <a:latin typeface="HY강M" pitchFamily="18" charset="-127"/>
                  <a:ea typeface="HY강M" pitchFamily="18" charset="-127"/>
                </a:rPr>
                <a:t>보유자</a:t>
              </a:r>
            </a:p>
            <a:p>
              <a:endParaRPr lang="ko-KR" altLang="en-US" dirty="0"/>
            </a:p>
          </p:txBody>
        </p:sp>
      </p:grpSp>
      <p:grpSp>
        <p:nvGrpSpPr>
          <p:cNvPr id="11" name="그룹 10"/>
          <p:cNvGrpSpPr/>
          <p:nvPr/>
        </p:nvGrpSpPr>
        <p:grpSpPr>
          <a:xfrm>
            <a:off x="6390846" y="2858826"/>
            <a:ext cx="2554996" cy="1374037"/>
            <a:chOff x="6271210" y="2350898"/>
            <a:chExt cx="2554996" cy="1662585"/>
          </a:xfrm>
        </p:grpSpPr>
        <p:sp>
          <p:nvSpPr>
            <p:cNvPr id="26" name="AutoShape 66"/>
            <p:cNvSpPr>
              <a:spLocks/>
            </p:cNvSpPr>
            <p:nvPr/>
          </p:nvSpPr>
          <p:spPr bwMode="auto">
            <a:xfrm>
              <a:off x="6345620" y="2350898"/>
              <a:ext cx="2350985" cy="1662585"/>
            </a:xfrm>
            <a:custGeom>
              <a:avLst/>
              <a:gdLst>
                <a:gd name="T0" fmla="*/ 197996 w 21600"/>
                <a:gd name="T1" fmla="*/ 197996 h 21588"/>
                <a:gd name="T2" fmla="*/ 197996 w 21600"/>
                <a:gd name="T3" fmla="*/ 197996 h 21588"/>
                <a:gd name="T4" fmla="*/ 197996 w 21600"/>
                <a:gd name="T5" fmla="*/ 197996 h 21588"/>
                <a:gd name="T6" fmla="*/ 197996 w 21600"/>
                <a:gd name="T7" fmla="*/ 197996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0794" y="0"/>
                  </a:moveTo>
                  <a:cubicBezTo>
                    <a:pt x="12288" y="0"/>
                    <a:pt x="13689" y="251"/>
                    <a:pt x="14997" y="750"/>
                  </a:cubicBezTo>
                  <a:cubicBezTo>
                    <a:pt x="16304" y="1249"/>
                    <a:pt x="17445" y="1929"/>
                    <a:pt x="18422" y="2781"/>
                  </a:cubicBezTo>
                  <a:cubicBezTo>
                    <a:pt x="19399" y="3639"/>
                    <a:pt x="20173" y="4640"/>
                    <a:pt x="20743" y="5783"/>
                  </a:cubicBezTo>
                  <a:cubicBezTo>
                    <a:pt x="21315" y="6926"/>
                    <a:pt x="21599" y="8156"/>
                    <a:pt x="21599" y="9468"/>
                  </a:cubicBezTo>
                  <a:cubicBezTo>
                    <a:pt x="21599" y="10774"/>
                    <a:pt x="21315" y="12002"/>
                    <a:pt x="20743" y="13141"/>
                  </a:cubicBezTo>
                  <a:cubicBezTo>
                    <a:pt x="20173" y="14287"/>
                    <a:pt x="19399" y="15288"/>
                    <a:pt x="18422" y="16149"/>
                  </a:cubicBezTo>
                  <a:cubicBezTo>
                    <a:pt x="17445" y="17007"/>
                    <a:pt x="16304" y="17686"/>
                    <a:pt x="14997" y="18180"/>
                  </a:cubicBezTo>
                  <a:cubicBezTo>
                    <a:pt x="13689" y="18677"/>
                    <a:pt x="12288" y="18922"/>
                    <a:pt x="10794" y="18922"/>
                  </a:cubicBezTo>
                  <a:cubicBezTo>
                    <a:pt x="10104" y="18922"/>
                    <a:pt x="9426" y="18869"/>
                    <a:pt x="8767" y="18761"/>
                  </a:cubicBezTo>
                  <a:cubicBezTo>
                    <a:pt x="7444" y="20014"/>
                    <a:pt x="5900" y="20877"/>
                    <a:pt x="4135" y="21354"/>
                  </a:cubicBezTo>
                  <a:cubicBezTo>
                    <a:pt x="3947" y="21391"/>
                    <a:pt x="3758" y="21430"/>
                    <a:pt x="3565" y="21467"/>
                  </a:cubicBezTo>
                  <a:cubicBezTo>
                    <a:pt x="3375" y="21509"/>
                    <a:pt x="3170" y="21549"/>
                    <a:pt x="2951" y="21583"/>
                  </a:cubicBezTo>
                  <a:cubicBezTo>
                    <a:pt x="2831" y="21600"/>
                    <a:pt x="2727" y="21571"/>
                    <a:pt x="2643" y="21495"/>
                  </a:cubicBezTo>
                  <a:cubicBezTo>
                    <a:pt x="2556" y="21419"/>
                    <a:pt x="2497" y="21309"/>
                    <a:pt x="2466" y="21165"/>
                  </a:cubicBezTo>
                  <a:cubicBezTo>
                    <a:pt x="2438" y="21021"/>
                    <a:pt x="2457" y="20900"/>
                    <a:pt x="2523" y="20807"/>
                  </a:cubicBezTo>
                  <a:cubicBezTo>
                    <a:pt x="2591" y="20714"/>
                    <a:pt x="2666" y="20621"/>
                    <a:pt x="2749" y="20530"/>
                  </a:cubicBezTo>
                  <a:cubicBezTo>
                    <a:pt x="2920" y="20324"/>
                    <a:pt x="3083" y="20124"/>
                    <a:pt x="3233" y="19929"/>
                  </a:cubicBezTo>
                  <a:cubicBezTo>
                    <a:pt x="3384" y="19737"/>
                    <a:pt x="3521" y="19506"/>
                    <a:pt x="3645" y="19241"/>
                  </a:cubicBezTo>
                  <a:cubicBezTo>
                    <a:pt x="3768" y="18976"/>
                    <a:pt x="3881" y="18662"/>
                    <a:pt x="3982" y="18301"/>
                  </a:cubicBezTo>
                  <a:cubicBezTo>
                    <a:pt x="4083" y="17940"/>
                    <a:pt x="4173" y="17506"/>
                    <a:pt x="4248" y="16992"/>
                  </a:cubicBezTo>
                  <a:cubicBezTo>
                    <a:pt x="2942" y="16109"/>
                    <a:pt x="1906" y="15020"/>
                    <a:pt x="1143" y="13731"/>
                  </a:cubicBezTo>
                  <a:cubicBezTo>
                    <a:pt x="381" y="12436"/>
                    <a:pt x="0" y="11017"/>
                    <a:pt x="0" y="9468"/>
                  </a:cubicBezTo>
                  <a:cubicBezTo>
                    <a:pt x="0" y="8164"/>
                    <a:pt x="284" y="6937"/>
                    <a:pt x="856" y="5789"/>
                  </a:cubicBezTo>
                  <a:cubicBezTo>
                    <a:pt x="1428" y="4640"/>
                    <a:pt x="2200" y="3639"/>
                    <a:pt x="3177" y="2781"/>
                  </a:cubicBezTo>
                  <a:cubicBezTo>
                    <a:pt x="4154" y="1929"/>
                    <a:pt x="5293" y="1249"/>
                    <a:pt x="6597" y="750"/>
                  </a:cubicBezTo>
                  <a:cubicBezTo>
                    <a:pt x="7901" y="251"/>
                    <a:pt x="9299" y="0"/>
                    <a:pt x="10794" y="0"/>
                  </a:cubicBezTo>
                </a:path>
              </a:pathLst>
            </a:custGeom>
            <a:solidFill>
              <a:srgbClr val="014A81"/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pPr algn="ctr">
                <a:defRPr/>
              </a:pP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271210" y="2687814"/>
              <a:ext cx="2554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>
                  <a:solidFill>
                    <a:schemeClr val="bg1"/>
                  </a:solidFill>
                  <a:latin typeface="HY강M" pitchFamily="18" charset="-127"/>
                  <a:ea typeface="HY강M" pitchFamily="18" charset="-127"/>
                </a:rPr>
                <a:t>일정한 주기를</a:t>
              </a:r>
              <a:r>
                <a:rPr lang="en-US" altLang="ko-KR" sz="1600" dirty="0">
                  <a:solidFill>
                    <a:schemeClr val="bg1"/>
                  </a:solidFill>
                  <a:latin typeface="HY강M" pitchFamily="18" charset="-127"/>
                  <a:ea typeface="HY강M" pitchFamily="18" charset="-127"/>
                </a:rPr>
                <a:t> </a:t>
              </a:r>
              <a:r>
                <a:rPr lang="ko-KR" altLang="en-US" sz="1600" dirty="0" smtClean="0">
                  <a:solidFill>
                    <a:schemeClr val="bg1"/>
                  </a:solidFill>
                  <a:latin typeface="HY강M" pitchFamily="18" charset="-127"/>
                  <a:ea typeface="HY강M" pitchFamily="18" charset="-127"/>
                </a:rPr>
                <a:t>가지고</a:t>
              </a:r>
              <a:endParaRPr lang="en-US" altLang="ko-KR" sz="160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</a:endParaRPr>
            </a:p>
            <a:p>
              <a:pPr algn="ctr"/>
              <a:r>
                <a:rPr lang="ko-KR" altLang="en-US" sz="1600" dirty="0" smtClean="0">
                  <a:solidFill>
                    <a:schemeClr val="bg1"/>
                  </a:solidFill>
                  <a:latin typeface="HY강M" pitchFamily="18" charset="-127"/>
                  <a:ea typeface="HY강M" pitchFamily="18" charset="-127"/>
                </a:rPr>
                <a:t>경로를 지나는</a:t>
              </a:r>
              <a:endParaRPr lang="en-US" altLang="ko-KR" sz="160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</a:endParaRPr>
            </a:p>
            <a:p>
              <a:pPr algn="ctr"/>
              <a:r>
                <a:rPr lang="ko-KR" altLang="en-US" sz="1600" dirty="0" err="1" smtClean="0">
                  <a:solidFill>
                    <a:schemeClr val="bg1"/>
                  </a:solidFill>
                  <a:latin typeface="HY강M" pitchFamily="18" charset="-127"/>
                  <a:ea typeface="HY강M" pitchFamily="18" charset="-127"/>
                </a:rPr>
                <a:t>카풀</a:t>
              </a:r>
              <a:r>
                <a:rPr lang="ko-KR" altLang="en-US" sz="1600" dirty="0" smtClean="0">
                  <a:solidFill>
                    <a:schemeClr val="bg1"/>
                  </a:solidFill>
                  <a:latin typeface="HY강M" pitchFamily="18" charset="-127"/>
                  <a:ea typeface="HY강M" pitchFamily="18" charset="-127"/>
                </a:rPr>
                <a:t> 희망자</a:t>
              </a:r>
              <a:endParaRPr lang="en-US" altLang="ko-KR" sz="160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</a:endParaRPr>
            </a:p>
          </p:txBody>
        </p:sp>
      </p:grpSp>
      <p:grpSp>
        <p:nvGrpSpPr>
          <p:cNvPr id="28" name="그룹 27"/>
          <p:cNvGrpSpPr/>
          <p:nvPr/>
        </p:nvGrpSpPr>
        <p:grpSpPr>
          <a:xfrm>
            <a:off x="4922182" y="1364084"/>
            <a:ext cx="2554996" cy="1374037"/>
            <a:chOff x="6271210" y="2350898"/>
            <a:chExt cx="2554996" cy="1662585"/>
          </a:xfrm>
        </p:grpSpPr>
        <p:sp>
          <p:nvSpPr>
            <p:cNvPr id="29" name="AutoShape 66"/>
            <p:cNvSpPr>
              <a:spLocks/>
            </p:cNvSpPr>
            <p:nvPr/>
          </p:nvSpPr>
          <p:spPr bwMode="auto">
            <a:xfrm>
              <a:off x="6345620" y="2350898"/>
              <a:ext cx="2350985" cy="1662585"/>
            </a:xfrm>
            <a:custGeom>
              <a:avLst/>
              <a:gdLst>
                <a:gd name="T0" fmla="*/ 197996 w 21600"/>
                <a:gd name="T1" fmla="*/ 197996 h 21588"/>
                <a:gd name="T2" fmla="*/ 197996 w 21600"/>
                <a:gd name="T3" fmla="*/ 197996 h 21588"/>
                <a:gd name="T4" fmla="*/ 197996 w 21600"/>
                <a:gd name="T5" fmla="*/ 197996 h 21588"/>
                <a:gd name="T6" fmla="*/ 197996 w 21600"/>
                <a:gd name="T7" fmla="*/ 197996 h 2158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588">
                  <a:moveTo>
                    <a:pt x="10794" y="0"/>
                  </a:moveTo>
                  <a:cubicBezTo>
                    <a:pt x="12288" y="0"/>
                    <a:pt x="13689" y="251"/>
                    <a:pt x="14997" y="750"/>
                  </a:cubicBezTo>
                  <a:cubicBezTo>
                    <a:pt x="16304" y="1249"/>
                    <a:pt x="17445" y="1929"/>
                    <a:pt x="18422" y="2781"/>
                  </a:cubicBezTo>
                  <a:cubicBezTo>
                    <a:pt x="19399" y="3639"/>
                    <a:pt x="20173" y="4640"/>
                    <a:pt x="20743" y="5783"/>
                  </a:cubicBezTo>
                  <a:cubicBezTo>
                    <a:pt x="21315" y="6926"/>
                    <a:pt x="21599" y="8156"/>
                    <a:pt x="21599" y="9468"/>
                  </a:cubicBezTo>
                  <a:cubicBezTo>
                    <a:pt x="21599" y="10774"/>
                    <a:pt x="21315" y="12002"/>
                    <a:pt x="20743" y="13141"/>
                  </a:cubicBezTo>
                  <a:cubicBezTo>
                    <a:pt x="20173" y="14287"/>
                    <a:pt x="19399" y="15288"/>
                    <a:pt x="18422" y="16149"/>
                  </a:cubicBezTo>
                  <a:cubicBezTo>
                    <a:pt x="17445" y="17007"/>
                    <a:pt x="16304" y="17686"/>
                    <a:pt x="14997" y="18180"/>
                  </a:cubicBezTo>
                  <a:cubicBezTo>
                    <a:pt x="13689" y="18677"/>
                    <a:pt x="12288" y="18922"/>
                    <a:pt x="10794" y="18922"/>
                  </a:cubicBezTo>
                  <a:cubicBezTo>
                    <a:pt x="10104" y="18922"/>
                    <a:pt x="9426" y="18869"/>
                    <a:pt x="8767" y="18761"/>
                  </a:cubicBezTo>
                  <a:cubicBezTo>
                    <a:pt x="7444" y="20014"/>
                    <a:pt x="5900" y="20877"/>
                    <a:pt x="4135" y="21354"/>
                  </a:cubicBezTo>
                  <a:cubicBezTo>
                    <a:pt x="3947" y="21391"/>
                    <a:pt x="3758" y="21430"/>
                    <a:pt x="3565" y="21467"/>
                  </a:cubicBezTo>
                  <a:cubicBezTo>
                    <a:pt x="3375" y="21509"/>
                    <a:pt x="3170" y="21549"/>
                    <a:pt x="2951" y="21583"/>
                  </a:cubicBezTo>
                  <a:cubicBezTo>
                    <a:pt x="2831" y="21600"/>
                    <a:pt x="2727" y="21571"/>
                    <a:pt x="2643" y="21495"/>
                  </a:cubicBezTo>
                  <a:cubicBezTo>
                    <a:pt x="2556" y="21419"/>
                    <a:pt x="2497" y="21309"/>
                    <a:pt x="2466" y="21165"/>
                  </a:cubicBezTo>
                  <a:cubicBezTo>
                    <a:pt x="2438" y="21021"/>
                    <a:pt x="2457" y="20900"/>
                    <a:pt x="2523" y="20807"/>
                  </a:cubicBezTo>
                  <a:cubicBezTo>
                    <a:pt x="2591" y="20714"/>
                    <a:pt x="2666" y="20621"/>
                    <a:pt x="2749" y="20530"/>
                  </a:cubicBezTo>
                  <a:cubicBezTo>
                    <a:pt x="2920" y="20324"/>
                    <a:pt x="3083" y="20124"/>
                    <a:pt x="3233" y="19929"/>
                  </a:cubicBezTo>
                  <a:cubicBezTo>
                    <a:pt x="3384" y="19737"/>
                    <a:pt x="3521" y="19506"/>
                    <a:pt x="3645" y="19241"/>
                  </a:cubicBezTo>
                  <a:cubicBezTo>
                    <a:pt x="3768" y="18976"/>
                    <a:pt x="3881" y="18662"/>
                    <a:pt x="3982" y="18301"/>
                  </a:cubicBezTo>
                  <a:cubicBezTo>
                    <a:pt x="4083" y="17940"/>
                    <a:pt x="4173" y="17506"/>
                    <a:pt x="4248" y="16992"/>
                  </a:cubicBezTo>
                  <a:cubicBezTo>
                    <a:pt x="2942" y="16109"/>
                    <a:pt x="1906" y="15020"/>
                    <a:pt x="1143" y="13731"/>
                  </a:cubicBezTo>
                  <a:cubicBezTo>
                    <a:pt x="381" y="12436"/>
                    <a:pt x="0" y="11017"/>
                    <a:pt x="0" y="9468"/>
                  </a:cubicBezTo>
                  <a:cubicBezTo>
                    <a:pt x="0" y="8164"/>
                    <a:pt x="284" y="6937"/>
                    <a:pt x="856" y="5789"/>
                  </a:cubicBezTo>
                  <a:cubicBezTo>
                    <a:pt x="1428" y="4640"/>
                    <a:pt x="2200" y="3639"/>
                    <a:pt x="3177" y="2781"/>
                  </a:cubicBezTo>
                  <a:cubicBezTo>
                    <a:pt x="4154" y="1929"/>
                    <a:pt x="5293" y="1249"/>
                    <a:pt x="6597" y="750"/>
                  </a:cubicBezTo>
                  <a:cubicBezTo>
                    <a:pt x="7901" y="251"/>
                    <a:pt x="9299" y="0"/>
                    <a:pt x="10794" y="0"/>
                  </a:cubicBezTo>
                </a:path>
              </a:pathLst>
            </a:custGeom>
            <a:solidFill>
              <a:srgbClr val="014A81"/>
            </a:solidFill>
            <a:ln>
              <a:noFill/>
            </a:ln>
            <a:effectLst/>
            <a:extLst/>
          </p:spPr>
          <p:txBody>
            <a:bodyPr lIns="38100" tIns="38100" rIns="38100" bIns="38100" anchor="ctr"/>
            <a:lstStyle/>
            <a:p>
              <a:pPr algn="ctr">
                <a:defRPr/>
              </a:pPr>
              <a:endParaRPr lang="ko-KR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271210" y="2554920"/>
              <a:ext cx="255499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600" dirty="0" smtClean="0">
                  <a:solidFill>
                    <a:schemeClr val="bg1"/>
                  </a:solidFill>
                  <a:latin typeface="HY강M" pitchFamily="18" charset="-127"/>
                  <a:ea typeface="HY강M" pitchFamily="18" charset="-127"/>
                </a:rPr>
                <a:t>버스를 놓쳤으나</a:t>
              </a:r>
              <a:endParaRPr lang="en-US" altLang="ko-KR" sz="160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</a:endParaRPr>
            </a:p>
            <a:p>
              <a:pPr algn="ctr"/>
              <a:r>
                <a:rPr lang="ko-KR" altLang="en-US" sz="1600" dirty="0" smtClean="0">
                  <a:solidFill>
                    <a:schemeClr val="bg1"/>
                  </a:solidFill>
                  <a:latin typeface="HY강M" pitchFamily="18" charset="-127"/>
                  <a:ea typeface="HY강M" pitchFamily="18" charset="-127"/>
                </a:rPr>
                <a:t>택시를 타기에는</a:t>
              </a:r>
              <a:endParaRPr lang="en-US" altLang="ko-KR" sz="160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</a:endParaRPr>
            </a:p>
            <a:p>
              <a:pPr algn="ctr"/>
              <a:r>
                <a:rPr lang="ko-KR" altLang="en-US" sz="1600" dirty="0" smtClean="0">
                  <a:solidFill>
                    <a:schemeClr val="bg1"/>
                  </a:solidFill>
                  <a:latin typeface="HY강M" pitchFamily="18" charset="-127"/>
                  <a:ea typeface="HY강M" pitchFamily="18" charset="-127"/>
                </a:rPr>
                <a:t>돈이 아까운 사람</a:t>
              </a:r>
              <a:endParaRPr lang="en-US" altLang="ko-KR" sz="1600" dirty="0" smtClean="0">
                <a:solidFill>
                  <a:schemeClr val="bg1"/>
                </a:solidFill>
                <a:latin typeface="HY강M" pitchFamily="18" charset="-127"/>
                <a:ea typeface="HY강M" pitchFamily="18" charset="-127"/>
              </a:endParaRPr>
            </a:p>
          </p:txBody>
        </p:sp>
      </p:grpSp>
      <p:sp>
        <p:nvSpPr>
          <p:cNvPr id="31" name="Shape 178"/>
          <p:cNvSpPr/>
          <p:nvPr/>
        </p:nvSpPr>
        <p:spPr>
          <a:xfrm>
            <a:off x="3408622" y="357676"/>
            <a:ext cx="2371848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altLang="en-US" sz="3200" dirty="0" smtClean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이용 대상자</a:t>
            </a:r>
            <a:endParaRPr lang="ko-KR" sz="3200" dirty="0">
              <a:solidFill>
                <a:srgbClr val="014A81"/>
              </a:solidFill>
              <a:latin typeface="HY강B" pitchFamily="18" charset="-127"/>
              <a:ea typeface="HY강B" pitchFamily="18" charset="-127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6127656"/>
      </p:ext>
    </p:extLst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/>
          <p:nvPr/>
        </p:nvSpPr>
        <p:spPr>
          <a:xfrm>
            <a:off x="3689820" y="406400"/>
            <a:ext cx="1962300" cy="584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sz="3200" dirty="0">
                <a:solidFill>
                  <a:srgbClr val="014A81"/>
                </a:solidFill>
                <a:latin typeface="HY강B" pitchFamily="18" charset="-127"/>
                <a:ea typeface="HY강B" pitchFamily="18" charset="-127"/>
              </a:rPr>
              <a:t> 차별성</a:t>
            </a:r>
          </a:p>
        </p:txBody>
      </p:sp>
      <p:cxnSp>
        <p:nvCxnSpPr>
          <p:cNvPr id="204" name="Shape 204"/>
          <p:cNvCxnSpPr/>
          <p:nvPr/>
        </p:nvCxnSpPr>
        <p:spPr>
          <a:xfrm rot="10800000">
            <a:off x="2843419" y="1048949"/>
            <a:ext cx="3502200" cy="0"/>
          </a:xfrm>
          <a:prstGeom prst="straightConnector1">
            <a:avLst/>
          </a:prstGeom>
          <a:noFill/>
          <a:ln w="19050" cap="flat" cmpd="sng">
            <a:solidFill>
              <a:srgbClr val="73DAF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05" name="Shape 205"/>
          <p:cNvSpPr/>
          <p:nvPr/>
        </p:nvSpPr>
        <p:spPr>
          <a:xfrm>
            <a:off x="0" y="0"/>
            <a:ext cx="9144000" cy="2058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22695" y="5040621"/>
            <a:ext cx="9144000" cy="102900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4686987"/>
            <a:ext cx="1438500" cy="353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Shape 208"/>
          <p:cNvSpPr/>
          <p:nvPr/>
        </p:nvSpPr>
        <p:spPr>
          <a:xfrm>
            <a:off x="167700" y="1278331"/>
            <a:ext cx="8808600" cy="3321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14A81">
                <a:alpha val="1294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22525" y="285475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899592" y="2405916"/>
            <a:ext cx="1237190" cy="1093163"/>
          </a:xfrm>
          <a:prstGeom prst="ellipse">
            <a:avLst/>
          </a:prstGeom>
          <a:noFill/>
          <a:ln w="38100" cap="flat" cmpd="sng">
            <a:solidFill>
              <a:srgbClr val="E0343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ko-KR" sz="1600" b="1" dirty="0">
                <a:latin typeface="HY강M" pitchFamily="18" charset="-127"/>
                <a:ea typeface="HY강M" pitchFamily="18" charset="-127"/>
              </a:rPr>
              <a:t>불편함</a:t>
            </a:r>
          </a:p>
        </p:txBody>
      </p:sp>
      <p:sp>
        <p:nvSpPr>
          <p:cNvPr id="215" name="Shape 215"/>
          <p:cNvSpPr/>
          <p:nvPr/>
        </p:nvSpPr>
        <p:spPr>
          <a:xfrm>
            <a:off x="2337421" y="2405916"/>
            <a:ext cx="1237190" cy="1093163"/>
          </a:xfrm>
          <a:prstGeom prst="ellipse">
            <a:avLst/>
          </a:prstGeom>
          <a:noFill/>
          <a:ln w="38100" cap="flat" cmpd="sng">
            <a:solidFill>
              <a:srgbClr val="E0343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ko-KR" sz="1600" b="1" dirty="0" smtClean="0">
                <a:latin typeface="HY강M" pitchFamily="18" charset="-127"/>
                <a:ea typeface="HY강M" pitchFamily="18" charset="-127"/>
              </a:rPr>
              <a:t>신뢰성</a:t>
            </a:r>
            <a:r>
              <a:rPr lang="en-US" altLang="ko-KR" sz="1600" b="1" dirty="0" smtClean="0">
                <a:latin typeface="HY강M" pitchFamily="18" charset="-127"/>
                <a:ea typeface="HY강M" pitchFamily="18" charset="-127"/>
              </a:rPr>
              <a:t> </a:t>
            </a:r>
            <a:r>
              <a:rPr lang="ko-KR" altLang="en-US" sz="1600" b="1" dirty="0" smtClean="0">
                <a:latin typeface="HY강M" pitchFamily="18" charset="-127"/>
                <a:ea typeface="HY강M" pitchFamily="18" charset="-127"/>
              </a:rPr>
              <a:t>저하</a:t>
            </a:r>
            <a:endParaRPr lang="ko-KR" sz="1600" b="1" dirty="0">
              <a:latin typeface="HY강M" pitchFamily="18" charset="-127"/>
              <a:ea typeface="HY강M" pitchFamily="18" charset="-127"/>
            </a:endParaRPr>
          </a:p>
        </p:txBody>
      </p:sp>
      <p:sp>
        <p:nvSpPr>
          <p:cNvPr id="216" name="Shape 216"/>
          <p:cNvSpPr/>
          <p:nvPr/>
        </p:nvSpPr>
        <p:spPr>
          <a:xfrm>
            <a:off x="5201864" y="2892374"/>
            <a:ext cx="1497000" cy="1322727"/>
          </a:xfrm>
          <a:prstGeom prst="ellipse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ko-KR" sz="1600" b="1" dirty="0">
                <a:latin typeface="HY강M" pitchFamily="18" charset="-127"/>
                <a:ea typeface="HY강M" pitchFamily="18" charset="-127"/>
              </a:rPr>
              <a:t>신뢰성</a:t>
            </a:r>
          </a:p>
        </p:txBody>
      </p:sp>
      <p:sp>
        <p:nvSpPr>
          <p:cNvPr id="217" name="Shape 217"/>
          <p:cNvSpPr/>
          <p:nvPr/>
        </p:nvSpPr>
        <p:spPr>
          <a:xfrm>
            <a:off x="6906297" y="2892374"/>
            <a:ext cx="1497000" cy="1322727"/>
          </a:xfrm>
          <a:prstGeom prst="ellipse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buNone/>
            </a:pPr>
            <a:r>
              <a:rPr lang="ko-KR" sz="1600" b="1" dirty="0">
                <a:latin typeface="HY강M" pitchFamily="18" charset="-127"/>
                <a:ea typeface="HY강M" pitchFamily="18" charset="-127"/>
              </a:rPr>
              <a:t>단거리    스쿠터 </a:t>
            </a:r>
          </a:p>
        </p:txBody>
      </p:sp>
      <p:sp>
        <p:nvSpPr>
          <p:cNvPr id="218" name="Shape 218"/>
          <p:cNvSpPr/>
          <p:nvPr/>
        </p:nvSpPr>
        <p:spPr>
          <a:xfrm>
            <a:off x="3988875" y="2588356"/>
            <a:ext cx="916500" cy="584700"/>
          </a:xfrm>
          <a:prstGeom prst="stripedRightArrow">
            <a:avLst>
              <a:gd name="adj1" fmla="val 50000"/>
              <a:gd name="adj2" fmla="val 50000"/>
            </a:avLst>
          </a:prstGeom>
          <a:noFill/>
          <a:ln w="19050" cap="flat" cmpd="sng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216"/>
          <p:cNvSpPr/>
          <p:nvPr/>
        </p:nvSpPr>
        <p:spPr>
          <a:xfrm>
            <a:off x="6028705" y="1568190"/>
            <a:ext cx="1497000" cy="1322727"/>
          </a:xfrm>
          <a:prstGeom prst="ellipse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ko-KR" altLang="en-US" sz="1600" b="1" dirty="0" smtClean="0">
                <a:latin typeface="HY강M" pitchFamily="18" charset="-127"/>
                <a:ea typeface="HY강M" pitchFamily="18" charset="-127"/>
              </a:rPr>
              <a:t>알고리즘 개선</a:t>
            </a:r>
            <a:endParaRPr lang="ko-KR" sz="1600" b="1" dirty="0">
              <a:latin typeface="HY강M" pitchFamily="18" charset="-127"/>
              <a:ea typeface="HY강M" pitchFamily="18" charset="-127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/>
        </p:nvSpPr>
        <p:spPr>
          <a:xfrm>
            <a:off x="3617716" y="406400"/>
            <a:ext cx="1962396" cy="58477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ko-KR" sz="3200" dirty="0">
                <a:solidFill>
                  <a:srgbClr val="014A81"/>
                </a:solidFill>
                <a:latin typeface="HY강B" pitchFamily="18" charset="-127"/>
                <a:ea typeface="HY강B" pitchFamily="18" charset="-127"/>
                <a:sym typeface="Arial"/>
              </a:rPr>
              <a:t>개발 환경</a:t>
            </a:r>
          </a:p>
        </p:txBody>
      </p:sp>
      <p:cxnSp>
        <p:nvCxnSpPr>
          <p:cNvPr id="241" name="Shape 241"/>
          <p:cNvCxnSpPr/>
          <p:nvPr/>
        </p:nvCxnSpPr>
        <p:spPr>
          <a:xfrm rot="10800000">
            <a:off x="2843471" y="1042176"/>
            <a:ext cx="3502148" cy="0"/>
          </a:xfrm>
          <a:prstGeom prst="straightConnector1">
            <a:avLst/>
          </a:prstGeom>
          <a:noFill/>
          <a:ln w="19050" cap="flat" cmpd="sng">
            <a:solidFill>
              <a:srgbClr val="73DAF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2" name="Shape 242"/>
          <p:cNvSpPr/>
          <p:nvPr/>
        </p:nvSpPr>
        <p:spPr>
          <a:xfrm>
            <a:off x="0" y="0"/>
            <a:ext cx="9144000" cy="205755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Shape 243"/>
          <p:cNvSpPr/>
          <p:nvPr/>
        </p:nvSpPr>
        <p:spPr>
          <a:xfrm>
            <a:off x="22696" y="5040621"/>
            <a:ext cx="9144000" cy="102878"/>
          </a:xfrm>
          <a:prstGeom prst="rect">
            <a:avLst/>
          </a:prstGeom>
          <a:solidFill>
            <a:srgbClr val="014A8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8343" y="4686987"/>
            <a:ext cx="1438444" cy="35363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/>
          <p:nvPr/>
        </p:nvSpPr>
        <p:spPr>
          <a:xfrm>
            <a:off x="152400" y="1311590"/>
            <a:ext cx="8808600" cy="33213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014A81">
                <a:alpha val="12941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Shape 24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Shape 247"/>
          <p:cNvSpPr/>
          <p:nvPr/>
        </p:nvSpPr>
        <p:spPr>
          <a:xfrm>
            <a:off x="152400" y="1524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Shape 248"/>
          <p:cNvSpPr/>
          <p:nvPr/>
        </p:nvSpPr>
        <p:spPr>
          <a:xfrm>
            <a:off x="304800" y="30480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9" name="Shape 249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Shape 251"/>
          <p:cNvSpPr/>
          <p:nvPr/>
        </p:nvSpPr>
        <p:spPr>
          <a:xfrm>
            <a:off x="788690" y="1960277"/>
            <a:ext cx="1296144" cy="68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altLang="ko-KR" sz="1200" dirty="0" smtClean="0"/>
              <a:t>Android 4.1.2 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-US" altLang="ko-KR" sz="1200" dirty="0" smtClean="0"/>
              <a:t>Jelly bean </a:t>
            </a:r>
            <a:r>
              <a:rPr lang="ko-KR" altLang="en-US" sz="1200" dirty="0" smtClean="0"/>
              <a:t>이상</a:t>
            </a:r>
            <a:endParaRPr lang="ko-KR" sz="1200" dirty="0"/>
          </a:p>
        </p:txBody>
      </p:sp>
      <p:sp>
        <p:nvSpPr>
          <p:cNvPr id="252" name="Shape 252"/>
          <p:cNvSpPr/>
          <p:nvPr/>
        </p:nvSpPr>
        <p:spPr>
          <a:xfrm>
            <a:off x="633921" y="1775008"/>
            <a:ext cx="3263766" cy="1058438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" name="TextBox 1"/>
          <p:cNvSpPr txBox="1"/>
          <p:nvPr/>
        </p:nvSpPr>
        <p:spPr>
          <a:xfrm>
            <a:off x="1719623" y="1365364"/>
            <a:ext cx="1080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클라이언트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16" name="Shape 251"/>
          <p:cNvSpPr/>
          <p:nvPr/>
        </p:nvSpPr>
        <p:spPr>
          <a:xfrm>
            <a:off x="2411760" y="1960277"/>
            <a:ext cx="1296144" cy="68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altLang="ko-KR" sz="1200" dirty="0" smtClean="0"/>
              <a:t>Google </a:t>
            </a:r>
            <a:r>
              <a:rPr lang="en-US" altLang="ko-KR" sz="1200" dirty="0"/>
              <a:t>M</a:t>
            </a:r>
            <a:r>
              <a:rPr lang="en-US" altLang="ko-KR" sz="1200" dirty="0" smtClean="0"/>
              <a:t>aps </a:t>
            </a:r>
            <a:endParaRPr lang="ko-KR" sz="1200" dirty="0"/>
          </a:p>
        </p:txBody>
      </p:sp>
      <p:sp>
        <p:nvSpPr>
          <p:cNvPr id="21" name="Shape 251"/>
          <p:cNvSpPr/>
          <p:nvPr/>
        </p:nvSpPr>
        <p:spPr>
          <a:xfrm>
            <a:off x="5799632" y="1960277"/>
            <a:ext cx="1296144" cy="68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altLang="ko-KR" sz="1200" dirty="0" smtClean="0"/>
              <a:t>Ruby on Rails v 4.2.6</a:t>
            </a:r>
            <a:endParaRPr lang="ko-KR" sz="1200" dirty="0"/>
          </a:p>
        </p:txBody>
      </p:sp>
      <p:sp>
        <p:nvSpPr>
          <p:cNvPr id="22" name="Shape 252"/>
          <p:cNvSpPr/>
          <p:nvPr/>
        </p:nvSpPr>
        <p:spPr>
          <a:xfrm>
            <a:off x="4362589" y="1775008"/>
            <a:ext cx="4176464" cy="1058438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" name="TextBox 22"/>
          <p:cNvSpPr txBox="1"/>
          <p:nvPr/>
        </p:nvSpPr>
        <p:spPr>
          <a:xfrm>
            <a:off x="6310450" y="1379352"/>
            <a:ext cx="650962" cy="279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서버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24" name="Shape 251"/>
          <p:cNvSpPr/>
          <p:nvPr/>
        </p:nvSpPr>
        <p:spPr>
          <a:xfrm>
            <a:off x="7136663" y="1960277"/>
            <a:ext cx="1296144" cy="68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altLang="ko-KR" sz="1200" dirty="0" smtClean="0"/>
              <a:t>MySQL</a:t>
            </a:r>
            <a:endParaRPr lang="ko-KR" sz="1200" dirty="0"/>
          </a:p>
        </p:txBody>
      </p:sp>
      <p:sp>
        <p:nvSpPr>
          <p:cNvPr id="25" name="Shape 251"/>
          <p:cNvSpPr/>
          <p:nvPr/>
        </p:nvSpPr>
        <p:spPr>
          <a:xfrm>
            <a:off x="5204584" y="3570868"/>
            <a:ext cx="1296144" cy="68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altLang="ko-KR" sz="1200" dirty="0" smtClean="0"/>
              <a:t>Google Maps APIs</a:t>
            </a:r>
            <a:endParaRPr lang="ko-KR" sz="1200" dirty="0"/>
          </a:p>
        </p:txBody>
      </p:sp>
      <p:sp>
        <p:nvSpPr>
          <p:cNvPr id="26" name="Shape 252"/>
          <p:cNvSpPr/>
          <p:nvPr/>
        </p:nvSpPr>
        <p:spPr>
          <a:xfrm>
            <a:off x="5004048" y="3385599"/>
            <a:ext cx="3263766" cy="1058438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TextBox 26"/>
          <p:cNvSpPr txBox="1"/>
          <p:nvPr/>
        </p:nvSpPr>
        <p:spPr>
          <a:xfrm>
            <a:off x="5935701" y="2972240"/>
            <a:ext cx="1522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latin typeface="+mj-ea"/>
                <a:ea typeface="+mj-ea"/>
              </a:rPr>
              <a:t>외부</a:t>
            </a:r>
            <a:r>
              <a:rPr lang="en-US" altLang="ko-KR" dirty="0" smtClean="0">
                <a:latin typeface="+mj-ea"/>
                <a:ea typeface="+mj-ea"/>
              </a:rPr>
              <a:t> API </a:t>
            </a:r>
            <a:r>
              <a:rPr lang="ko-KR" altLang="en-US" dirty="0" smtClean="0">
                <a:latin typeface="+mj-ea"/>
                <a:ea typeface="+mj-ea"/>
              </a:rPr>
              <a:t>서버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28" name="Shape 251"/>
          <p:cNvSpPr/>
          <p:nvPr/>
        </p:nvSpPr>
        <p:spPr>
          <a:xfrm>
            <a:off x="6827654" y="3570868"/>
            <a:ext cx="1296144" cy="68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altLang="ko-KR" sz="1200" dirty="0" smtClean="0"/>
              <a:t>Google GCM push </a:t>
            </a:r>
            <a:r>
              <a:rPr lang="ko-KR" altLang="en-US" sz="1200" dirty="0" smtClean="0"/>
              <a:t>서버</a:t>
            </a:r>
            <a:endParaRPr lang="ko-KR" sz="1200" dirty="0"/>
          </a:p>
        </p:txBody>
      </p:sp>
      <p:sp>
        <p:nvSpPr>
          <p:cNvPr id="29" name="Shape 251"/>
          <p:cNvSpPr/>
          <p:nvPr/>
        </p:nvSpPr>
        <p:spPr>
          <a:xfrm>
            <a:off x="806012" y="3570868"/>
            <a:ext cx="1296144" cy="68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altLang="ko-KR" sz="1200" dirty="0" err="1" smtClean="0"/>
              <a:t>Github</a:t>
            </a:r>
            <a:endParaRPr lang="ko-KR" sz="1200" dirty="0"/>
          </a:p>
        </p:txBody>
      </p:sp>
      <p:sp>
        <p:nvSpPr>
          <p:cNvPr id="30" name="Shape 252"/>
          <p:cNvSpPr/>
          <p:nvPr/>
        </p:nvSpPr>
        <p:spPr>
          <a:xfrm>
            <a:off x="605476" y="3385599"/>
            <a:ext cx="3263766" cy="1058438"/>
          </a:xfrm>
          <a:prstGeom prst="snip2DiagRect">
            <a:avLst>
              <a:gd name="adj1" fmla="val 0"/>
              <a:gd name="adj2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" name="TextBox 30"/>
          <p:cNvSpPr txBox="1"/>
          <p:nvPr/>
        </p:nvSpPr>
        <p:spPr>
          <a:xfrm>
            <a:off x="1537129" y="2972240"/>
            <a:ext cx="15227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latin typeface="+mj-ea"/>
                <a:ea typeface="+mj-ea"/>
              </a:rPr>
              <a:t>협업 도구</a:t>
            </a:r>
            <a:endParaRPr lang="ko-KR" altLang="en-US" dirty="0">
              <a:latin typeface="+mj-ea"/>
              <a:ea typeface="+mj-ea"/>
            </a:endParaRPr>
          </a:p>
        </p:txBody>
      </p:sp>
      <p:sp>
        <p:nvSpPr>
          <p:cNvPr id="32" name="Shape 251"/>
          <p:cNvSpPr/>
          <p:nvPr/>
        </p:nvSpPr>
        <p:spPr>
          <a:xfrm>
            <a:off x="2429082" y="3570868"/>
            <a:ext cx="1296144" cy="68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altLang="ko-KR" sz="1200" dirty="0" smtClean="0"/>
              <a:t>Google Drive</a:t>
            </a:r>
            <a:endParaRPr lang="ko-KR" sz="1200" dirty="0"/>
          </a:p>
        </p:txBody>
      </p:sp>
      <p:sp>
        <p:nvSpPr>
          <p:cNvPr id="33" name="Shape 251"/>
          <p:cNvSpPr/>
          <p:nvPr/>
        </p:nvSpPr>
        <p:spPr>
          <a:xfrm>
            <a:off x="4455988" y="1960277"/>
            <a:ext cx="1296144" cy="6879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altLang="ko-KR" sz="1200" dirty="0" smtClean="0"/>
              <a:t>AWS EC2</a:t>
            </a:r>
            <a:endParaRPr lang="ko-KR" sz="1200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428</Words>
  <Application>Microsoft Office PowerPoint</Application>
  <PresentationFormat>화면 슬라이드 쇼(16:9)</PresentationFormat>
  <Paragraphs>214</Paragraphs>
  <Slides>23</Slides>
  <Notes>23</Notes>
  <HiddenSlides>0</HiddenSlides>
  <MMClips>1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0" baseType="lpstr">
      <vt:lpstr>HY강B</vt:lpstr>
      <vt:lpstr>HY강M</vt:lpstr>
      <vt:lpstr>HY울릉도M</vt:lpstr>
      <vt:lpstr>굴림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cp:lastModifiedBy>Kang</cp:lastModifiedBy>
  <cp:revision>54</cp:revision>
  <dcterms:modified xsi:type="dcterms:W3CDTF">2016-04-18T13:49:56Z</dcterms:modified>
</cp:coreProperties>
</file>