
<file path=[Content_Types].xml><?xml version="1.0" encoding="utf-8"?>
<Types xmlns="http://schemas.openxmlformats.org/package/2006/content-types">
  <Default Extension="xml" ContentType="application/xml"/>
  <Default Extension="jpg" ContentType="image/jpeg"/>
  <Default Extension="jpeg" ContentType="image/jpeg"/>
  <Default Extension="emf" ContentType="image/x-emf"/>
  <Default Extension="rels" ContentType="application/vnd.openxmlformats-package.relationships+xml"/>
  <Default Extension="gif" ContentType="image/gif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2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77" r:id="rId12"/>
    <p:sldId id="279" r:id="rId13"/>
    <p:sldId id="280" r:id="rId14"/>
    <p:sldId id="281" r:id="rId15"/>
    <p:sldId id="282" r:id="rId16"/>
    <p:sldId id="285" r:id="rId17"/>
    <p:sldId id="286" r:id="rId18"/>
    <p:sldId id="287" r:id="rId19"/>
    <p:sldId id="288" r:id="rId20"/>
    <p:sldId id="283" r:id="rId21"/>
    <p:sldId id="289" r:id="rId22"/>
    <p:sldId id="290" r:id="rId23"/>
    <p:sldId id="301" r:id="rId24"/>
    <p:sldId id="302" r:id="rId25"/>
    <p:sldId id="291" r:id="rId26"/>
    <p:sldId id="292" r:id="rId27"/>
    <p:sldId id="300" r:id="rId28"/>
    <p:sldId id="294" r:id="rId29"/>
    <p:sldId id="295" r:id="rId30"/>
    <p:sldId id="296" r:id="rId31"/>
    <p:sldId id="297" r:id="rId32"/>
    <p:sldId id="298" r:id="rId33"/>
    <p:sldId id="303" r:id="rId34"/>
    <p:sldId id="304" r:id="rId35"/>
    <p:sldId id="305" r:id="rId36"/>
    <p:sldId id="306" r:id="rId37"/>
    <p:sldId id="307" r:id="rId38"/>
    <p:sldId id="308" r:id="rId39"/>
    <p:sldId id="309" r:id="rId40"/>
    <p:sldId id="310" r:id="rId4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90FA9B4-95C7-3245-A667-9985EBBC0016}">
          <p14:sldIdLst>
            <p14:sldId id="256"/>
            <p14:sldId id="257"/>
          </p14:sldIdLst>
        </p14:section>
        <p14:section name="Radio Communication" id="{FF588843-64E2-BF4C-BF8E-7050B4A8FF60}">
          <p14:sldIdLst>
            <p14:sldId id="258"/>
            <p14:sldId id="259"/>
            <p14:sldId id="260"/>
            <p14:sldId id="261"/>
            <p14:sldId id="263"/>
            <p14:sldId id="264"/>
            <p14:sldId id="265"/>
            <p14:sldId id="266"/>
          </p14:sldIdLst>
        </p14:section>
        <p14:section name="WLAN: Intro" id="{308BF05A-29F4-7B4F-85C8-79991266A7E3}">
          <p14:sldIdLst>
            <p14:sldId id="277"/>
            <p14:sldId id="279"/>
            <p14:sldId id="280"/>
            <p14:sldId id="281"/>
            <p14:sldId id="282"/>
            <p14:sldId id="285"/>
            <p14:sldId id="286"/>
            <p14:sldId id="287"/>
            <p14:sldId id="288"/>
            <p14:sldId id="283"/>
          </p14:sldIdLst>
        </p14:section>
        <p14:section name="WLAN: MAC" id="{8D09BEFC-1775-6542-80B0-1CA2C28B1666}">
          <p14:sldIdLst>
            <p14:sldId id="289"/>
            <p14:sldId id="290"/>
            <p14:sldId id="301"/>
            <p14:sldId id="302"/>
            <p14:sldId id="291"/>
            <p14:sldId id="292"/>
            <p14:sldId id="300"/>
            <p14:sldId id="294"/>
            <p14:sldId id="295"/>
            <p14:sldId id="296"/>
            <p14:sldId id="297"/>
            <p14:sldId id="298"/>
          </p14:sldIdLst>
        </p14:section>
        <p14:section name="WLAN: PHY" id="{C593442F-A40A-9B48-9EE5-C2AC0AFB5755}">
          <p14:sldIdLst>
            <p14:sldId id="303"/>
            <p14:sldId id="304"/>
            <p14:sldId id="305"/>
            <p14:sldId id="306"/>
            <p14:sldId id="307"/>
            <p14:sldId id="308"/>
            <p14:sldId id="309"/>
            <p14:sldId id="310"/>
          </p14:sldIdLst>
        </p14:section>
      </p14:section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06060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>
        <p:scale>
          <a:sx n="105" d="100"/>
          <a:sy n="105" d="100"/>
        </p:scale>
        <p:origin x="-1000" y="-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46" Type="http://schemas.openxmlformats.org/officeDocument/2006/relationships/theme" Target="theme/theme1.xml"/><Relationship Id="rId47" Type="http://schemas.openxmlformats.org/officeDocument/2006/relationships/tableStyles" Target="tableStyles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slide" Target="slides/slide3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slide" Target="slides/slide32.xml"/><Relationship Id="rId34" Type="http://schemas.openxmlformats.org/officeDocument/2006/relationships/slide" Target="slides/slide33.xml"/><Relationship Id="rId35" Type="http://schemas.openxmlformats.org/officeDocument/2006/relationships/slide" Target="slides/slide34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slide" Target="slides/slide36.xml"/><Relationship Id="rId38" Type="http://schemas.openxmlformats.org/officeDocument/2006/relationships/slide" Target="slides/slide37.xml"/><Relationship Id="rId39" Type="http://schemas.openxmlformats.org/officeDocument/2006/relationships/slide" Target="slides/slide38.xml"/><Relationship Id="rId40" Type="http://schemas.openxmlformats.org/officeDocument/2006/relationships/slide" Target="slides/slide39.xml"/><Relationship Id="rId41" Type="http://schemas.openxmlformats.org/officeDocument/2006/relationships/slide" Target="slides/slide40.xml"/><Relationship Id="rId42" Type="http://schemas.openxmlformats.org/officeDocument/2006/relationships/handoutMaster" Target="handoutMasters/handoutMaster1.xml"/><Relationship Id="rId43" Type="http://schemas.openxmlformats.org/officeDocument/2006/relationships/printerSettings" Target="printerSettings/printerSettings1.bin"/><Relationship Id="rId44" Type="http://schemas.openxmlformats.org/officeDocument/2006/relationships/presProps" Target="presProps.xml"/><Relationship Id="rId45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3DFA91-41E9-7E44-96FF-2933959A0257}" type="datetimeFigureOut">
              <a:rPr lang="en-US" smtClean="0"/>
              <a:t>9/10/12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83D446-49D4-7B4C-827F-4B3710FDD78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69229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 anchor="t">
            <a:normAutofit/>
          </a:bodyPr>
          <a:lstStyle>
            <a:lvl1pPr marL="0" indent="0" algn="ctr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t"/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 anchor="t"/>
          <a:lstStyle>
            <a:lvl1pPr marL="0" indent="0">
              <a:buNone/>
              <a:defRPr sz="1400">
                <a:solidFill>
                  <a:schemeClr val="accent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36636D-D922-432D-A958-524484B5923D}" type="datetimeFigureOut">
              <a:rPr lang="en-US" smtClean="0"/>
              <a:pPr/>
              <a:t>9/10/12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36636D-D922-432D-A958-524484B5923D}" type="datetimeFigureOut">
              <a:rPr lang="en-US" smtClean="0"/>
              <a:pPr/>
              <a:t>9/10/12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28FB93-0A08-4E7D-8E63-9EFA29F1E09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000" kern="1200">
          <a:solidFill>
            <a:schemeClr val="tx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50000"/>
        </a:lnSpc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1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gif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jpg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emf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dirty="0" smtClean="0"/>
              <a:t>Wireless LAN</a:t>
            </a:r>
            <a:br>
              <a:rPr lang="en-US" sz="6000" dirty="0" smtClean="0"/>
            </a:br>
            <a:r>
              <a:rPr lang="en-US" sz="3600" dirty="0" smtClean="0"/>
              <a:t>Enterprise Computing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Minho Shin</a:t>
            </a:r>
          </a:p>
          <a:p>
            <a:r>
              <a:rPr lang="en-US" dirty="0" smtClean="0"/>
              <a:t>2011. 9. 14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49965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More about Path Loss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horz"/>
          <a:lstStyle/>
          <a:p>
            <a:r>
              <a:rPr lang="en-US" dirty="0" smtClean="0"/>
              <a:t>High path loss is bad for point-to-point communication</a:t>
            </a:r>
          </a:p>
          <a:p>
            <a:r>
              <a:rPr lang="en-US" dirty="0" smtClean="0"/>
              <a:t>High path loss is good for cellular systems</a:t>
            </a:r>
          </a:p>
          <a:p>
            <a:pPr lvl="1"/>
            <a:r>
              <a:rPr lang="en-US" dirty="0" smtClean="0"/>
              <a:t>Prevents interference </a:t>
            </a:r>
            <a:br>
              <a:rPr lang="en-US" dirty="0" smtClean="0"/>
            </a:br>
            <a:r>
              <a:rPr lang="en-US" dirty="0" smtClean="0"/>
              <a:t>between cells </a:t>
            </a:r>
            <a:br>
              <a:rPr lang="en-US" dirty="0" smtClean="0"/>
            </a:br>
            <a:r>
              <a:rPr lang="en-US" dirty="0" smtClean="0"/>
              <a:t>using the same frequency</a:t>
            </a:r>
            <a:endParaRPr lang="en-US" dirty="0"/>
          </a:p>
        </p:txBody>
      </p:sp>
      <p:pic>
        <p:nvPicPr>
          <p:cNvPr id="4" name="Picture 3" descr="Screen shot 2011-09-13 at 12.27.12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5579" y="4254178"/>
            <a:ext cx="3143780" cy="1959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8429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Wireless LAN?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Wireless extension of wired LAN (Ethernet)</a:t>
            </a:r>
          </a:p>
          <a:p>
            <a:r>
              <a:rPr lang="en-US" dirty="0" smtClean="0"/>
              <a:t>Mobility with high bandwidth</a:t>
            </a:r>
          </a:p>
          <a:p>
            <a:r>
              <a:rPr lang="en-US" dirty="0" smtClean="0"/>
              <a:t>Use unlicensed spectrum: ISM band</a:t>
            </a:r>
          </a:p>
        </p:txBody>
      </p:sp>
    </p:spTree>
    <p:extLst>
      <p:ext uri="{BB962C8B-B14F-4D97-AF65-F5344CB8AC3E}">
        <p14:creationId xmlns:p14="http://schemas.microsoft.com/office/powerpoint/2010/main" val="32106872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ISM bands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361782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In </a:t>
            </a:r>
            <a:r>
              <a:rPr lang="en-US" dirty="0"/>
              <a:t>1985, FCC allows </a:t>
            </a:r>
            <a:r>
              <a:rPr lang="en-US" dirty="0" smtClean="0"/>
              <a:t>wireless products </a:t>
            </a:r>
            <a:r>
              <a:rPr lang="en-US" dirty="0"/>
              <a:t>without </a:t>
            </a:r>
            <a:r>
              <a:rPr lang="en-US" dirty="0" smtClean="0"/>
              <a:t>FCC </a:t>
            </a:r>
            <a:r>
              <a:rPr lang="en-US" dirty="0"/>
              <a:t>license</a:t>
            </a:r>
          </a:p>
          <a:p>
            <a:pPr lvl="1"/>
            <a:r>
              <a:rPr lang="en-US" dirty="0" smtClean="0"/>
              <a:t>Can operate </a:t>
            </a:r>
            <a:r>
              <a:rPr lang="en-US" dirty="0"/>
              <a:t>under 1-watt transmission power</a:t>
            </a:r>
          </a:p>
          <a:p>
            <a:r>
              <a:rPr lang="en-US" dirty="0"/>
              <a:t>C</a:t>
            </a:r>
            <a:r>
              <a:rPr lang="en-US" dirty="0" smtClean="0"/>
              <a:t>alled </a:t>
            </a:r>
            <a:r>
              <a:rPr lang="en-US" dirty="0"/>
              <a:t>ISM (Industrial, Scientific, and Medical) </a:t>
            </a:r>
            <a:r>
              <a:rPr lang="en-US" dirty="0" smtClean="0"/>
              <a:t>bands</a:t>
            </a:r>
          </a:p>
          <a:p>
            <a:r>
              <a:rPr lang="en-US" dirty="0" smtClean="0"/>
              <a:t>ISM is crowded: </a:t>
            </a:r>
          </a:p>
          <a:p>
            <a:pPr lvl="1"/>
            <a:r>
              <a:rPr lang="en-US" dirty="0" smtClean="0"/>
              <a:t>Microwave (2.45GHz), Cordless phone (915MHz/2.45GHz/5.8GHz), Wireless Sensor Networks (868MHz/915MHz/2.45GHz), Bluetooth (2.45GHz), IEEE802.15.4(</a:t>
            </a:r>
            <a:r>
              <a:rPr lang="en-US" dirty="0" err="1" smtClean="0"/>
              <a:t>ZigBee</a:t>
            </a:r>
            <a:r>
              <a:rPr lang="en-US" dirty="0" smtClean="0"/>
              <a:t>) (915MHz/2.45GHz),…</a:t>
            </a:r>
            <a:endParaRPr lang="en-US" dirty="0"/>
          </a:p>
        </p:txBody>
      </p:sp>
      <p:cxnSp>
        <p:nvCxnSpPr>
          <p:cNvPr id="6" name="Straight Connector 5"/>
          <p:cNvCxnSpPr/>
          <p:nvPr/>
        </p:nvCxnSpPr>
        <p:spPr>
          <a:xfrm>
            <a:off x="599703" y="6193231"/>
            <a:ext cx="7807897" cy="0"/>
          </a:xfrm>
          <a:prstGeom prst="line">
            <a:avLst/>
          </a:prstGeom>
          <a:ln>
            <a:prstDash val="sysDash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599703" y="5751348"/>
            <a:ext cx="7807897" cy="0"/>
          </a:xfrm>
          <a:prstGeom prst="line">
            <a:avLst/>
          </a:prstGeom>
          <a:ln>
            <a:prstDash val="sysDash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" name="Rectangle 3"/>
          <p:cNvSpPr/>
          <p:nvPr/>
        </p:nvSpPr>
        <p:spPr>
          <a:xfrm>
            <a:off x="1635823" y="5751348"/>
            <a:ext cx="470356" cy="44188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3221468" y="5751348"/>
            <a:ext cx="1587915" cy="44188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937304" y="5751348"/>
            <a:ext cx="1587915" cy="441882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389229" y="6110930"/>
            <a:ext cx="5376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902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1859122" y="6122234"/>
            <a:ext cx="5424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928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2998055" y="6110476"/>
            <a:ext cx="4827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2.4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4428650" y="6121780"/>
            <a:ext cx="81697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2.4835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5653858" y="6110930"/>
            <a:ext cx="6725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5.725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7205739" y="6122234"/>
            <a:ext cx="7000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5.850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961770" y="6356486"/>
            <a:ext cx="54985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 smtClean="0"/>
              <a:t>GHz</a:t>
            </a:r>
            <a:endParaRPr lang="en-US" sz="1600" dirty="0"/>
          </a:p>
        </p:txBody>
      </p:sp>
      <p:sp>
        <p:nvSpPr>
          <p:cNvPr id="22" name="Left Brace 21"/>
          <p:cNvSpPr/>
          <p:nvPr/>
        </p:nvSpPr>
        <p:spPr>
          <a:xfrm rot="5400000">
            <a:off x="1738031" y="5312394"/>
            <a:ext cx="242180" cy="478915"/>
          </a:xfrm>
          <a:prstGeom prst="leftBrac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Left Brace 22"/>
          <p:cNvSpPr/>
          <p:nvPr/>
        </p:nvSpPr>
        <p:spPr>
          <a:xfrm rot="5400000">
            <a:off x="3894334" y="4757895"/>
            <a:ext cx="242182" cy="1587915"/>
          </a:xfrm>
          <a:prstGeom prst="leftBrac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Left Brace 23"/>
          <p:cNvSpPr/>
          <p:nvPr/>
        </p:nvSpPr>
        <p:spPr>
          <a:xfrm rot="5400000">
            <a:off x="6610170" y="4757896"/>
            <a:ext cx="242182" cy="1587915"/>
          </a:xfrm>
          <a:prstGeom prst="leftBrac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TextBox 25"/>
          <p:cNvSpPr txBox="1"/>
          <p:nvPr/>
        </p:nvSpPr>
        <p:spPr>
          <a:xfrm>
            <a:off x="1473052" y="5085620"/>
            <a:ext cx="91616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26 MHz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3511620" y="5067050"/>
            <a:ext cx="10723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83.5 MHz</a:t>
            </a:r>
            <a:endParaRPr 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6289578" y="5066195"/>
            <a:ext cx="95639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125MHz</a:t>
            </a:r>
            <a:endParaRPr 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1389229" y="6356486"/>
            <a:ext cx="58221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dirty="0"/>
              <a:t>M</a:t>
            </a:r>
            <a:r>
              <a:rPr lang="en-US" sz="1600" dirty="0" smtClean="0"/>
              <a:t>Hz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70055561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Birth of WLAN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WLAN </a:t>
            </a:r>
            <a:r>
              <a:rPr lang="en-US" dirty="0"/>
              <a:t>has been in widespread deployment for several years</a:t>
            </a:r>
          </a:p>
          <a:p>
            <a:r>
              <a:rPr lang="en-US" dirty="0" smtClean="0"/>
              <a:t>Vendors </a:t>
            </a:r>
            <a:r>
              <a:rPr lang="en-US" dirty="0"/>
              <a:t>developed their own WLAN </a:t>
            </a:r>
            <a:r>
              <a:rPr lang="en-US" dirty="0" smtClean="0"/>
              <a:t>products </a:t>
            </a:r>
            <a:r>
              <a:rPr lang="en-US" dirty="0"/>
              <a:t>based on their own </a:t>
            </a:r>
            <a:r>
              <a:rPr lang="en-US" dirty="0" smtClean="0"/>
              <a:t>ideas (proprietary)</a:t>
            </a:r>
          </a:p>
          <a:p>
            <a:r>
              <a:rPr lang="en-US" dirty="0" smtClean="0"/>
              <a:t>So </a:t>
            </a:r>
            <a:r>
              <a:rPr lang="en-US" dirty="0"/>
              <a:t>serious problem of incompatibility between wireless devices.</a:t>
            </a:r>
          </a:p>
          <a:p>
            <a:r>
              <a:rPr lang="en-US" dirty="0" smtClean="0"/>
              <a:t>First </a:t>
            </a:r>
            <a:r>
              <a:rPr lang="en-US" dirty="0"/>
              <a:t>IEEE 802.11 standard was introduced in </a:t>
            </a:r>
            <a:r>
              <a:rPr lang="en-US" dirty="0" smtClean="0"/>
              <a:t>1997 for </a:t>
            </a:r>
            <a:r>
              <a:rPr lang="en-US" i="1" dirty="0" smtClean="0"/>
              <a:t>interoperability</a:t>
            </a: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160271792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goal of WLAN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98181"/>
          </a:xfrm>
        </p:spPr>
        <p:txBody>
          <a:bodyPr>
            <a:noAutofit/>
          </a:bodyPr>
          <a:lstStyle/>
          <a:p>
            <a:r>
              <a:rPr lang="en-US" sz="2400" dirty="0"/>
              <a:t> </a:t>
            </a:r>
            <a:r>
              <a:rPr lang="en-US" sz="2400" dirty="0" smtClean="0"/>
              <a:t>Interoperability </a:t>
            </a:r>
            <a:r>
              <a:rPr lang="en-US" sz="2400" dirty="0"/>
              <a:t>between WLAN and wired </a:t>
            </a:r>
            <a:r>
              <a:rPr lang="en-US" sz="2400" dirty="0" smtClean="0"/>
              <a:t>LAN</a:t>
            </a:r>
          </a:p>
          <a:p>
            <a:pPr lvl="1"/>
            <a:r>
              <a:rPr lang="en-US" sz="2000" dirty="0" smtClean="0"/>
              <a:t>Connect Wired LAN and Wireless LAN with an Access Point (AP)</a:t>
            </a:r>
          </a:p>
          <a:p>
            <a:r>
              <a:rPr lang="en-US" sz="2400" dirty="0" smtClean="0"/>
              <a:t>Interoperability between WLAN devices</a:t>
            </a:r>
          </a:p>
          <a:p>
            <a:pPr lvl="1"/>
            <a:r>
              <a:rPr lang="en-US" sz="2000" dirty="0" smtClean="0"/>
              <a:t>Standardize Medium Access Control (MAC) and Physical links (PHY)</a:t>
            </a:r>
          </a:p>
          <a:p>
            <a:r>
              <a:rPr lang="en-US" sz="2400" dirty="0" smtClean="0"/>
              <a:t>Low cost</a:t>
            </a:r>
          </a:p>
          <a:p>
            <a:pPr lvl="1"/>
            <a:r>
              <a:rPr lang="en-US" sz="2000" dirty="0" smtClean="0"/>
              <a:t>Use unlicensed band (ISM) for free </a:t>
            </a:r>
            <a:r>
              <a:rPr lang="en-US" sz="2000" dirty="0" smtClean="0">
                <a:sym typeface="Wingdings"/>
              </a:rPr>
              <a:t> coexistence with other </a:t>
            </a:r>
            <a:br>
              <a:rPr lang="en-US" sz="2000" dirty="0" smtClean="0">
                <a:sym typeface="Wingdings"/>
              </a:rPr>
            </a:br>
            <a:r>
              <a:rPr lang="en-US" sz="2000" dirty="0" smtClean="0">
                <a:sym typeface="Wingdings"/>
              </a:rPr>
              <a:t>wireless technologies</a:t>
            </a:r>
            <a:endParaRPr lang="en-US" sz="2000" dirty="0" smtClean="0"/>
          </a:p>
          <a:p>
            <a:pPr lvl="1"/>
            <a:r>
              <a:rPr lang="en-US" sz="2000" dirty="0" smtClean="0"/>
              <a:t>Simple design for low cost mass production of devices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51610012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Blocks of 802.11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237234"/>
            <a:ext cx="8229600" cy="1082449"/>
          </a:xfrm>
        </p:spPr>
        <p:txBody>
          <a:bodyPr>
            <a:normAutofit/>
          </a:bodyPr>
          <a:lstStyle/>
          <a:p>
            <a:r>
              <a:rPr lang="en-US" dirty="0" smtClean="0"/>
              <a:t>Station (STA): device with 802.11 MAC/PHY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783771" y="1900165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048929" y="2763762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266276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858009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522696" y="3713237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</p:spTree>
    <p:extLst>
      <p:ext uri="{BB962C8B-B14F-4D97-AF65-F5344CB8AC3E}">
        <p14:creationId xmlns:p14="http://schemas.microsoft.com/office/powerpoint/2010/main" val="122092422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ounded Rectangle 8"/>
          <p:cNvSpPr/>
          <p:nvPr/>
        </p:nvSpPr>
        <p:spPr>
          <a:xfrm>
            <a:off x="4982039" y="3597124"/>
            <a:ext cx="2841170" cy="1748971"/>
          </a:xfrm>
          <a:prstGeom prst="roundRect">
            <a:avLst>
              <a:gd name="adj" fmla="val 3918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Basic Service Set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(BSS)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1600200"/>
            <a:ext cx="2660952" cy="1665514"/>
          </a:xfrm>
          <a:prstGeom prst="roundRect">
            <a:avLst>
              <a:gd name="adj" fmla="val 3918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Basic Service Set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(BSS)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Blocks of 802.11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237234"/>
            <a:ext cx="8229600" cy="1082449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Basic Service Set (BSS): </a:t>
            </a:r>
            <a:r>
              <a:rPr lang="en-US" dirty="0"/>
              <a:t>a group of </a:t>
            </a:r>
            <a:r>
              <a:rPr lang="en-US" dirty="0" smtClean="0"/>
              <a:t>connected STAs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783771" y="1900165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048929" y="2763762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266276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858009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522696" y="3713237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509485" y="2275117"/>
            <a:ext cx="539444" cy="488645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4" idx="2"/>
          </p:cNvCxnSpPr>
          <p:nvPr/>
        </p:nvCxnSpPr>
        <p:spPr>
          <a:xfrm>
            <a:off x="5885553" y="4088189"/>
            <a:ext cx="972456" cy="533402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4" idx="2"/>
            <a:endCxn id="12" idx="0"/>
          </p:cNvCxnSpPr>
          <p:nvPr/>
        </p:nvCxnSpPr>
        <p:spPr>
          <a:xfrm flipH="1">
            <a:off x="5629133" y="4088189"/>
            <a:ext cx="256420" cy="533402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0675420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loud 17"/>
          <p:cNvSpPr/>
          <p:nvPr/>
        </p:nvSpPr>
        <p:spPr>
          <a:xfrm>
            <a:off x="1509485" y="2189238"/>
            <a:ext cx="5043715" cy="2807305"/>
          </a:xfrm>
          <a:prstGeom prst="cloud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         Distribution System</a:t>
            </a:r>
          </a:p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(DS)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982039" y="3597124"/>
            <a:ext cx="2841170" cy="1748971"/>
          </a:xfrm>
          <a:prstGeom prst="roundRect">
            <a:avLst>
              <a:gd name="adj" fmla="val 3918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Basic Service Set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(BSS)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1600200"/>
            <a:ext cx="2660952" cy="1665514"/>
          </a:xfrm>
          <a:prstGeom prst="roundRect">
            <a:avLst>
              <a:gd name="adj" fmla="val 3918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Basic Service Set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(BSS)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Blocks of 802.11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237234"/>
            <a:ext cx="8229600" cy="1082449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Distribution System(DS): system connecting BSSs and other 802.x LANs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783771" y="1900165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048929" y="2763762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266276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858009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522696" y="3713237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509485" y="2275117"/>
            <a:ext cx="539444" cy="488645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4" idx="2"/>
          </p:cNvCxnSpPr>
          <p:nvPr/>
        </p:nvCxnSpPr>
        <p:spPr>
          <a:xfrm>
            <a:off x="5885553" y="4088189"/>
            <a:ext cx="972456" cy="533402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4" idx="2"/>
            <a:endCxn id="12" idx="0"/>
          </p:cNvCxnSpPr>
          <p:nvPr/>
        </p:nvCxnSpPr>
        <p:spPr>
          <a:xfrm flipH="1">
            <a:off x="5629133" y="4088189"/>
            <a:ext cx="256420" cy="533402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Cloud 18"/>
          <p:cNvSpPr/>
          <p:nvPr/>
        </p:nvSpPr>
        <p:spPr>
          <a:xfrm>
            <a:off x="6395970" y="1562104"/>
            <a:ext cx="2179553" cy="1426025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IEEE 802.x LAN</a:t>
            </a:r>
          </a:p>
        </p:txBody>
      </p:sp>
    </p:spTree>
    <p:extLst>
      <p:ext uri="{BB962C8B-B14F-4D97-AF65-F5344CB8AC3E}">
        <p14:creationId xmlns:p14="http://schemas.microsoft.com/office/powerpoint/2010/main" val="238675619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loud 17"/>
          <p:cNvSpPr/>
          <p:nvPr/>
        </p:nvSpPr>
        <p:spPr>
          <a:xfrm>
            <a:off x="1509485" y="2189238"/>
            <a:ext cx="5043715" cy="2807305"/>
          </a:xfrm>
          <a:prstGeom prst="cloud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         Distribution System</a:t>
            </a:r>
          </a:p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(DS)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982039" y="3597124"/>
            <a:ext cx="2841170" cy="1748971"/>
          </a:xfrm>
          <a:prstGeom prst="roundRect">
            <a:avLst>
              <a:gd name="adj" fmla="val 3918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Basic Service Set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(BSS)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1600200"/>
            <a:ext cx="2660952" cy="1665514"/>
          </a:xfrm>
          <a:prstGeom prst="roundRect">
            <a:avLst>
              <a:gd name="adj" fmla="val 3918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Basic Service Set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(BSS)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Blocks of 802.11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237234"/>
            <a:ext cx="8229600" cy="1294195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Access Point (AP): connects STA to DS</a:t>
            </a:r>
          </a:p>
          <a:p>
            <a:pPr lvl="1"/>
            <a:r>
              <a:rPr lang="en-US" dirty="0" smtClean="0"/>
              <a:t>An access point has both STA and AP functionality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783771" y="1900165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048929" y="2763762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266276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858009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522696" y="3713237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509485" y="2275117"/>
            <a:ext cx="539444" cy="488645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4" idx="2"/>
          </p:cNvCxnSpPr>
          <p:nvPr/>
        </p:nvCxnSpPr>
        <p:spPr>
          <a:xfrm>
            <a:off x="5885553" y="4088189"/>
            <a:ext cx="972456" cy="533402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4" idx="2"/>
            <a:endCxn id="12" idx="0"/>
          </p:cNvCxnSpPr>
          <p:nvPr/>
        </p:nvCxnSpPr>
        <p:spPr>
          <a:xfrm flipH="1">
            <a:off x="5629133" y="4088189"/>
            <a:ext cx="256420" cy="533402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Cloud 18"/>
          <p:cNvSpPr/>
          <p:nvPr/>
        </p:nvSpPr>
        <p:spPr>
          <a:xfrm>
            <a:off x="6395970" y="1562104"/>
            <a:ext cx="2179553" cy="1426025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IEEE 802.x LAN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048929" y="3138714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522696" y="3326190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</p:spTree>
    <p:extLst>
      <p:ext uri="{BB962C8B-B14F-4D97-AF65-F5344CB8AC3E}">
        <p14:creationId xmlns:p14="http://schemas.microsoft.com/office/powerpoint/2010/main" val="16167033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loud 17"/>
          <p:cNvSpPr/>
          <p:nvPr/>
        </p:nvSpPr>
        <p:spPr>
          <a:xfrm>
            <a:off x="1509485" y="2189238"/>
            <a:ext cx="5043715" cy="2807305"/>
          </a:xfrm>
          <a:prstGeom prst="cloud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         Distribution System</a:t>
            </a:r>
          </a:p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(DS)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4982039" y="3597124"/>
            <a:ext cx="2841170" cy="1748971"/>
          </a:xfrm>
          <a:prstGeom prst="roundRect">
            <a:avLst>
              <a:gd name="adj" fmla="val 3918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Basic Service Set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(BSS)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57200" y="1600200"/>
            <a:ext cx="2660952" cy="1665514"/>
          </a:xfrm>
          <a:prstGeom prst="roundRect">
            <a:avLst>
              <a:gd name="adj" fmla="val 3918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Basic Service Set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(BSS)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Blocks of 802.11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237234"/>
            <a:ext cx="8229600" cy="1294195"/>
          </a:xfrm>
        </p:spPr>
        <p:txBody>
          <a:bodyPr>
            <a:normAutofit/>
          </a:bodyPr>
          <a:lstStyle/>
          <a:p>
            <a:r>
              <a:rPr lang="en-US" dirty="0" smtClean="0"/>
              <a:t>Portal: connects DS with other LANs</a:t>
            </a:r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783771" y="1900165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048929" y="2763762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266276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6858009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522696" y="3713237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cxnSp>
        <p:nvCxnSpPr>
          <p:cNvPr id="4" name="Straight Connector 3"/>
          <p:cNvCxnSpPr/>
          <p:nvPr/>
        </p:nvCxnSpPr>
        <p:spPr>
          <a:xfrm>
            <a:off x="1509485" y="2275117"/>
            <a:ext cx="539444" cy="488645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>
            <a:stCxn id="14" idx="2"/>
          </p:cNvCxnSpPr>
          <p:nvPr/>
        </p:nvCxnSpPr>
        <p:spPr>
          <a:xfrm>
            <a:off x="5885553" y="4088189"/>
            <a:ext cx="972456" cy="533402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14" idx="2"/>
            <a:endCxn id="12" idx="0"/>
          </p:cNvCxnSpPr>
          <p:nvPr/>
        </p:nvCxnSpPr>
        <p:spPr>
          <a:xfrm flipH="1">
            <a:off x="5629133" y="4088189"/>
            <a:ext cx="256420" cy="533402"/>
          </a:xfrm>
          <a:prstGeom prst="line">
            <a:avLst/>
          </a:prstGeom>
          <a:ln>
            <a:prstDash val="sysDash"/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Cloud 18"/>
          <p:cNvSpPr/>
          <p:nvPr/>
        </p:nvSpPr>
        <p:spPr>
          <a:xfrm>
            <a:off x="6395970" y="1562104"/>
            <a:ext cx="2179553" cy="1426025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IEEE 802.x LAN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048929" y="3138714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5522696" y="3326190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5633981" y="2396070"/>
            <a:ext cx="926486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Portal</a:t>
            </a:r>
          </a:p>
        </p:txBody>
      </p:sp>
    </p:spTree>
    <p:extLst>
      <p:ext uri="{BB962C8B-B14F-4D97-AF65-F5344CB8AC3E}">
        <p14:creationId xmlns:p14="http://schemas.microsoft.com/office/powerpoint/2010/main" val="15200166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Wireless &amp; Internet</a:t>
            </a:r>
            <a:endParaRPr lang="en-US" dirty="0"/>
          </a:p>
        </p:txBody>
      </p:sp>
      <p:pic>
        <p:nvPicPr>
          <p:cNvPr id="4" name="Picture 3" descr="Screen shot 2011-09-13 at 12.27.12 AM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707" t="5727" r="41970" b="10934"/>
          <a:stretch/>
        </p:blipFill>
        <p:spPr>
          <a:xfrm>
            <a:off x="1873552" y="1805701"/>
            <a:ext cx="913190" cy="1002282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3326191" y="1826381"/>
            <a:ext cx="1173238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Gateway</a:t>
            </a:r>
          </a:p>
        </p:txBody>
      </p:sp>
      <p:sp>
        <p:nvSpPr>
          <p:cNvPr id="7" name="Cloud 6"/>
          <p:cNvSpPr/>
          <p:nvPr/>
        </p:nvSpPr>
        <p:spPr>
          <a:xfrm>
            <a:off x="5285618" y="1733246"/>
            <a:ext cx="2019906" cy="135104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Public Switched Telephone Network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289525" y="3212495"/>
            <a:ext cx="1173238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Gateway</a:t>
            </a:r>
          </a:p>
        </p:txBody>
      </p:sp>
      <p:sp>
        <p:nvSpPr>
          <p:cNvPr id="9" name="Cloud 8"/>
          <p:cNvSpPr/>
          <p:nvPr/>
        </p:nvSpPr>
        <p:spPr>
          <a:xfrm>
            <a:off x="4626428" y="3731984"/>
            <a:ext cx="2019906" cy="135104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Internet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7399867" y="4201885"/>
            <a:ext cx="1286933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Web Server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7399867" y="4726819"/>
            <a:ext cx="1286933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Web Server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7399867" y="5278362"/>
            <a:ext cx="1286933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Web Server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3181049" y="3969657"/>
            <a:ext cx="1228877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Gateway</a:t>
            </a:r>
          </a:p>
        </p:txBody>
      </p:sp>
      <p:sp>
        <p:nvSpPr>
          <p:cNvPr id="14" name="Cloud 13"/>
          <p:cNvSpPr/>
          <p:nvPr/>
        </p:nvSpPr>
        <p:spPr>
          <a:xfrm>
            <a:off x="766836" y="3499756"/>
            <a:ext cx="2019906" cy="1351040"/>
          </a:xfrm>
          <a:prstGeom prst="cloud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Intranet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1278466" y="5083024"/>
            <a:ext cx="614439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1153" y="1435701"/>
            <a:ext cx="827313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Phone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51153" y="1999339"/>
            <a:ext cx="827313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Tab</a:t>
            </a:r>
          </a:p>
        </p:txBody>
      </p:sp>
      <p:sp>
        <p:nvSpPr>
          <p:cNvPr id="18" name="Rounded Rectangle 17"/>
          <p:cNvSpPr/>
          <p:nvPr/>
        </p:nvSpPr>
        <p:spPr>
          <a:xfrm>
            <a:off x="451153" y="2562977"/>
            <a:ext cx="827313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SP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965471" y="1986970"/>
            <a:ext cx="3902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13141C"/>
                </a:solidFill>
              </a:rPr>
              <a:t>BS</a:t>
            </a:r>
            <a:endParaRPr lang="en-US" sz="1400" dirty="0">
              <a:solidFill>
                <a:srgbClr val="13141C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349553" y="5944808"/>
            <a:ext cx="827313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Laptop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1479249" y="5944808"/>
            <a:ext cx="589038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SP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2330147" y="5944808"/>
            <a:ext cx="589038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Tab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3888619" y="5558968"/>
            <a:ext cx="827313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Laptop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272645" y="6289521"/>
            <a:ext cx="589038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SP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5355769" y="5970206"/>
            <a:ext cx="589038" cy="411238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1600" dirty="0" smtClean="0">
                <a:solidFill>
                  <a:srgbClr val="13141C"/>
                </a:solidFill>
              </a:rPr>
              <a:t>Tab</a:t>
            </a:r>
          </a:p>
        </p:txBody>
      </p:sp>
      <p:cxnSp>
        <p:nvCxnSpPr>
          <p:cNvPr id="30" name="Straight Arrow Connector 29"/>
          <p:cNvCxnSpPr>
            <a:stCxn id="6" idx="3"/>
            <a:endCxn id="7" idx="2"/>
          </p:cNvCxnSpPr>
          <p:nvPr/>
        </p:nvCxnSpPr>
        <p:spPr>
          <a:xfrm>
            <a:off x="4499429" y="2032000"/>
            <a:ext cx="792454" cy="37676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8" idx="0"/>
          </p:cNvCxnSpPr>
          <p:nvPr/>
        </p:nvCxnSpPr>
        <p:spPr>
          <a:xfrm flipV="1">
            <a:off x="6876144" y="2927048"/>
            <a:ext cx="0" cy="28544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>
            <a:stCxn id="9" idx="3"/>
            <a:endCxn id="8" idx="1"/>
          </p:cNvCxnSpPr>
          <p:nvPr/>
        </p:nvCxnSpPr>
        <p:spPr>
          <a:xfrm flipV="1">
            <a:off x="5636381" y="3418114"/>
            <a:ext cx="653144" cy="39111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>
            <a:stCxn id="9" idx="0"/>
            <a:endCxn id="10" idx="1"/>
          </p:cNvCxnSpPr>
          <p:nvPr/>
        </p:nvCxnSpPr>
        <p:spPr>
          <a:xfrm>
            <a:off x="6644651" y="4407504"/>
            <a:ext cx="755216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1" name="Straight Arrow Connector 40"/>
          <p:cNvCxnSpPr>
            <a:stCxn id="9" idx="0"/>
            <a:endCxn id="11" idx="1"/>
          </p:cNvCxnSpPr>
          <p:nvPr/>
        </p:nvCxnSpPr>
        <p:spPr>
          <a:xfrm>
            <a:off x="6644651" y="4407504"/>
            <a:ext cx="755216" cy="52493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4" name="Straight Arrow Connector 43"/>
          <p:cNvCxnSpPr>
            <a:endCxn id="12" idx="1"/>
          </p:cNvCxnSpPr>
          <p:nvPr/>
        </p:nvCxnSpPr>
        <p:spPr>
          <a:xfrm>
            <a:off x="6644651" y="4407504"/>
            <a:ext cx="755216" cy="107647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6" name="Straight Arrow Connector 45"/>
          <p:cNvCxnSpPr>
            <a:endCxn id="13" idx="3"/>
          </p:cNvCxnSpPr>
          <p:nvPr/>
        </p:nvCxnSpPr>
        <p:spPr>
          <a:xfrm flipH="1">
            <a:off x="4409926" y="4175276"/>
            <a:ext cx="451757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49" name="Straight Arrow Connector 48"/>
          <p:cNvCxnSpPr>
            <a:stCxn id="13" idx="1"/>
          </p:cNvCxnSpPr>
          <p:nvPr/>
        </p:nvCxnSpPr>
        <p:spPr>
          <a:xfrm flipH="1">
            <a:off x="2806095" y="4175276"/>
            <a:ext cx="374954" cy="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6" idx="1"/>
            <a:endCxn id="4" idx="3"/>
          </p:cNvCxnSpPr>
          <p:nvPr/>
        </p:nvCxnSpPr>
        <p:spPr>
          <a:xfrm flipH="1">
            <a:off x="2786742" y="2032000"/>
            <a:ext cx="539449" cy="274842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55" name="Straight Arrow Connector 54"/>
          <p:cNvCxnSpPr>
            <a:stCxn id="21" idx="1"/>
          </p:cNvCxnSpPr>
          <p:nvPr/>
        </p:nvCxnSpPr>
        <p:spPr>
          <a:xfrm flipH="1" flipV="1">
            <a:off x="1278466" y="1600200"/>
            <a:ext cx="687005" cy="54065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>
            <a:stCxn id="21" idx="1"/>
            <a:endCxn id="17" idx="3"/>
          </p:cNvCxnSpPr>
          <p:nvPr/>
        </p:nvCxnSpPr>
        <p:spPr>
          <a:xfrm flipH="1">
            <a:off x="1278466" y="2140859"/>
            <a:ext cx="687005" cy="6409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>
            <a:stCxn id="21" idx="1"/>
            <a:endCxn id="18" idx="3"/>
          </p:cNvCxnSpPr>
          <p:nvPr/>
        </p:nvCxnSpPr>
        <p:spPr>
          <a:xfrm flipH="1">
            <a:off x="1278466" y="2140859"/>
            <a:ext cx="687005" cy="62773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6" name="Straight Arrow Connector 65"/>
          <p:cNvCxnSpPr>
            <a:stCxn id="15" idx="0"/>
            <a:endCxn id="14" idx="1"/>
          </p:cNvCxnSpPr>
          <p:nvPr/>
        </p:nvCxnSpPr>
        <p:spPr>
          <a:xfrm flipV="1">
            <a:off x="1585686" y="4849357"/>
            <a:ext cx="191103" cy="233667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69" name="Straight Arrow Connector 68"/>
          <p:cNvCxnSpPr>
            <a:stCxn id="22" idx="0"/>
            <a:endCxn id="15" idx="2"/>
          </p:cNvCxnSpPr>
          <p:nvPr/>
        </p:nvCxnSpPr>
        <p:spPr>
          <a:xfrm flipV="1">
            <a:off x="763210" y="5494262"/>
            <a:ext cx="822476" cy="45054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2" name="Straight Arrow Connector 71"/>
          <p:cNvCxnSpPr>
            <a:stCxn id="23" idx="0"/>
            <a:endCxn id="15" idx="2"/>
          </p:cNvCxnSpPr>
          <p:nvPr/>
        </p:nvCxnSpPr>
        <p:spPr>
          <a:xfrm flipH="1" flipV="1">
            <a:off x="1585686" y="5494262"/>
            <a:ext cx="188082" cy="450546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5" name="Straight Arrow Connector 74"/>
          <p:cNvCxnSpPr>
            <a:stCxn id="24" idx="0"/>
          </p:cNvCxnSpPr>
          <p:nvPr/>
        </p:nvCxnSpPr>
        <p:spPr>
          <a:xfrm flipH="1" flipV="1">
            <a:off x="1773768" y="5558968"/>
            <a:ext cx="850898" cy="385840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79" name="Straight Arrow Connector 78"/>
          <p:cNvCxnSpPr>
            <a:stCxn id="27" idx="0"/>
            <a:endCxn id="26" idx="2"/>
          </p:cNvCxnSpPr>
          <p:nvPr/>
        </p:nvCxnSpPr>
        <p:spPr>
          <a:xfrm flipH="1" flipV="1">
            <a:off x="4302276" y="5970206"/>
            <a:ext cx="264888" cy="31931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2" name="Straight Arrow Connector 81"/>
          <p:cNvCxnSpPr>
            <a:stCxn id="28" idx="0"/>
            <a:endCxn id="26" idx="3"/>
          </p:cNvCxnSpPr>
          <p:nvPr/>
        </p:nvCxnSpPr>
        <p:spPr>
          <a:xfrm flipH="1" flipV="1">
            <a:off x="4715932" y="5764587"/>
            <a:ext cx="934356" cy="205619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5" name="Straight Arrow Connector 84"/>
          <p:cNvCxnSpPr>
            <a:stCxn id="28" idx="1"/>
            <a:endCxn id="27" idx="3"/>
          </p:cNvCxnSpPr>
          <p:nvPr/>
        </p:nvCxnSpPr>
        <p:spPr>
          <a:xfrm flipH="1">
            <a:off x="4861683" y="6175825"/>
            <a:ext cx="494086" cy="319315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88" name="TextBox 87"/>
          <p:cNvSpPr txBox="1"/>
          <p:nvPr/>
        </p:nvSpPr>
        <p:spPr>
          <a:xfrm>
            <a:off x="4777623" y="5450117"/>
            <a:ext cx="16811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 smtClean="0"/>
              <a:t>Adhoc</a:t>
            </a:r>
            <a:r>
              <a:rPr lang="en-US" dirty="0" smtClean="0"/>
              <a:t> Network</a:t>
            </a:r>
            <a:endParaRPr lang="en-US" dirty="0"/>
          </a:p>
        </p:txBody>
      </p:sp>
      <p:sp>
        <p:nvSpPr>
          <p:cNvPr id="89" name="TextBox 88"/>
          <p:cNvSpPr txBox="1"/>
          <p:nvPr/>
        </p:nvSpPr>
        <p:spPr>
          <a:xfrm>
            <a:off x="1751639" y="2884436"/>
            <a:ext cx="1429410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Cellular Network</a:t>
            </a:r>
            <a:endParaRPr lang="en-US" sz="1400" dirty="0"/>
          </a:p>
        </p:txBody>
      </p:sp>
      <p:sp>
        <p:nvSpPr>
          <p:cNvPr id="90" name="TextBox 89"/>
          <p:cNvSpPr txBox="1"/>
          <p:nvPr/>
        </p:nvSpPr>
        <p:spPr>
          <a:xfrm>
            <a:off x="1965471" y="4950861"/>
            <a:ext cx="117869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Wireless LAN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54826288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loud 14"/>
          <p:cNvSpPr/>
          <p:nvPr/>
        </p:nvSpPr>
        <p:spPr>
          <a:xfrm>
            <a:off x="6395970" y="1562104"/>
            <a:ext cx="2179553" cy="1426025"/>
          </a:xfrm>
          <a:prstGeom prst="cloud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IEEE 802.x LAN</a:t>
            </a:r>
          </a:p>
        </p:txBody>
      </p:sp>
      <p:sp>
        <p:nvSpPr>
          <p:cNvPr id="13" name="Cloud 12"/>
          <p:cNvSpPr/>
          <p:nvPr/>
        </p:nvSpPr>
        <p:spPr>
          <a:xfrm>
            <a:off x="1509485" y="2189238"/>
            <a:ext cx="5043715" cy="2807305"/>
          </a:xfrm>
          <a:prstGeom prst="cloud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         Distribution System</a:t>
            </a:r>
          </a:p>
          <a:p>
            <a:pPr algn="ctr"/>
            <a:r>
              <a:rPr lang="en-US" sz="2400" dirty="0" smtClean="0">
                <a:solidFill>
                  <a:srgbClr val="13141C"/>
                </a:solidFill>
              </a:rPr>
              <a:t>(DS)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4982039" y="3597124"/>
            <a:ext cx="2841170" cy="1748971"/>
          </a:xfrm>
          <a:prstGeom prst="roundRect">
            <a:avLst>
              <a:gd name="adj" fmla="val 3918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Basic Service Set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(BSS)</a:t>
            </a:r>
          </a:p>
        </p:txBody>
      </p:sp>
      <p:sp>
        <p:nvSpPr>
          <p:cNvPr id="3" name="Rounded Rectangle 2"/>
          <p:cNvSpPr/>
          <p:nvPr/>
        </p:nvSpPr>
        <p:spPr>
          <a:xfrm>
            <a:off x="457200" y="1600200"/>
            <a:ext cx="2660952" cy="1665514"/>
          </a:xfrm>
          <a:prstGeom prst="roundRect">
            <a:avLst>
              <a:gd name="adj" fmla="val 39180"/>
            </a:avLst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Basic Service Set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(BSS)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Building Blocks of 802.11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5237234"/>
            <a:ext cx="8229600" cy="1082449"/>
          </a:xfrm>
        </p:spPr>
        <p:txBody>
          <a:bodyPr>
            <a:normAutofit/>
          </a:bodyPr>
          <a:lstStyle/>
          <a:p>
            <a:r>
              <a:rPr lang="en-US" dirty="0" smtClean="0"/>
              <a:t>Extended Service Set (ESS): all of these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783771" y="1900165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048929" y="2763762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5266276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858009" y="4621591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5522696" y="3713237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STA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048929" y="3138714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5522696" y="3326190"/>
            <a:ext cx="725714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AP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5633981" y="2396070"/>
            <a:ext cx="926486" cy="374952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Portal</a:t>
            </a:r>
          </a:p>
        </p:txBody>
      </p:sp>
    </p:spTree>
    <p:extLst>
      <p:ext uri="{BB962C8B-B14F-4D97-AF65-F5344CB8AC3E}">
        <p14:creationId xmlns:p14="http://schemas.microsoft.com/office/powerpoint/2010/main" val="29169152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 802.x Standards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63554087"/>
              </p:ext>
            </p:extLst>
          </p:nvPr>
        </p:nvGraphicFramePr>
        <p:xfrm>
          <a:off x="771674" y="2249714"/>
          <a:ext cx="5070324" cy="3398762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1267581"/>
                <a:gridCol w="1267581"/>
                <a:gridCol w="1267581"/>
                <a:gridCol w="1267581"/>
              </a:tblGrid>
              <a:tr h="1624308">
                <a:tc gridSpan="4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IEEE 802.2</a:t>
                      </a:r>
                    </a:p>
                    <a:p>
                      <a:pPr algn="ctr"/>
                      <a:r>
                        <a:rPr lang="en-US" dirty="0" smtClean="0"/>
                        <a:t>Logical Link Control</a:t>
                      </a:r>
                      <a:r>
                        <a:rPr lang="en-US" baseline="0" dirty="0" smtClean="0"/>
                        <a:t> (</a:t>
                      </a:r>
                      <a:r>
                        <a:rPr lang="en-US" dirty="0" smtClean="0"/>
                        <a:t>LLC)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  <a:tr h="1774454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802.3</a:t>
                      </a:r>
                    </a:p>
                    <a:p>
                      <a:pPr algn="ctr"/>
                      <a:r>
                        <a:rPr lang="en-US" dirty="0" smtClean="0"/>
                        <a:t>Carrier</a:t>
                      </a:r>
                      <a:r>
                        <a:rPr lang="en-US" baseline="0" dirty="0" smtClean="0"/>
                        <a:t> </a:t>
                      </a:r>
                    </a:p>
                    <a:p>
                      <a:pPr algn="ctr"/>
                      <a:r>
                        <a:rPr lang="en-US" baseline="0" dirty="0" smtClean="0"/>
                        <a:t>Sense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802.4</a:t>
                      </a:r>
                    </a:p>
                    <a:p>
                      <a:pPr algn="ctr"/>
                      <a:r>
                        <a:rPr lang="en-US" dirty="0" smtClean="0"/>
                        <a:t>Token</a:t>
                      </a:r>
                    </a:p>
                    <a:p>
                      <a:pPr algn="ctr"/>
                      <a:r>
                        <a:rPr lang="en-US" dirty="0" smtClean="0"/>
                        <a:t>Bus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802.5</a:t>
                      </a:r>
                    </a:p>
                    <a:p>
                      <a:pPr algn="ctr"/>
                      <a:r>
                        <a:rPr lang="en-US" dirty="0" smtClean="0"/>
                        <a:t>Token</a:t>
                      </a:r>
                    </a:p>
                    <a:p>
                      <a:pPr algn="ctr"/>
                      <a:r>
                        <a:rPr lang="en-US" dirty="0" smtClean="0"/>
                        <a:t>Ring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802.11</a:t>
                      </a:r>
                    </a:p>
                    <a:p>
                      <a:pPr algn="ctr"/>
                      <a:r>
                        <a:rPr lang="en-US" dirty="0" smtClean="0"/>
                        <a:t>Wireless</a:t>
                      </a:r>
                    </a:p>
                    <a:p>
                      <a:pPr algn="ctr"/>
                      <a:r>
                        <a:rPr lang="en-US" dirty="0" smtClean="0"/>
                        <a:t>LAN</a:t>
                      </a:r>
                      <a:endParaRPr lang="en-US" dirty="0"/>
                    </a:p>
                  </a:txBody>
                  <a:tcPr anchor="ctr">
                    <a:lnL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rgbClr r="0" g="0" b="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6" name="Straight Connector 5"/>
          <p:cNvCxnSpPr/>
          <p:nvPr/>
        </p:nvCxnSpPr>
        <p:spPr>
          <a:xfrm>
            <a:off x="5841998" y="2289628"/>
            <a:ext cx="2419047" cy="0"/>
          </a:xfrm>
          <a:prstGeom prst="line">
            <a:avLst/>
          </a:prstGeom>
          <a:ln>
            <a:prstDash val="sysDash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5841998" y="5610976"/>
            <a:ext cx="2419047" cy="0"/>
          </a:xfrm>
          <a:prstGeom prst="line">
            <a:avLst/>
          </a:prstGeom>
          <a:ln>
            <a:prstDash val="sysDash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>
            <a:off x="5841998" y="4783666"/>
            <a:ext cx="2419047" cy="0"/>
          </a:xfrm>
          <a:prstGeom prst="line">
            <a:avLst/>
          </a:prstGeom>
          <a:ln>
            <a:prstDash val="sysDash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5841998" y="3883780"/>
            <a:ext cx="1124857" cy="0"/>
          </a:xfrm>
          <a:prstGeom prst="line">
            <a:avLst/>
          </a:prstGeom>
          <a:ln>
            <a:prstDash val="sysDash"/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>
            <a:off x="6429818" y="3907970"/>
            <a:ext cx="0" cy="204413"/>
          </a:xfrm>
          <a:prstGeom prst="line">
            <a:avLst/>
          </a:prstGeom>
          <a:ln w="19050" cmpd="sng">
            <a:prstDash val="solid"/>
            <a:headEnd type="triangl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6" name="Straight Connector 15"/>
          <p:cNvCxnSpPr/>
          <p:nvPr/>
        </p:nvCxnSpPr>
        <p:spPr>
          <a:xfrm>
            <a:off x="6429818" y="4579253"/>
            <a:ext cx="0" cy="204413"/>
          </a:xfrm>
          <a:prstGeom prst="line">
            <a:avLst/>
          </a:prstGeom>
          <a:ln w="19050" cmpd="sng">
            <a:prstDash val="solid"/>
            <a:headEnd type="non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>
            <a:off x="6432232" y="4833859"/>
            <a:ext cx="0" cy="204413"/>
          </a:xfrm>
          <a:prstGeom prst="line">
            <a:avLst/>
          </a:prstGeom>
          <a:ln w="19050" cmpd="sng">
            <a:prstDash val="solid"/>
            <a:headEnd type="triangl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434646" y="5444063"/>
            <a:ext cx="0" cy="204413"/>
          </a:xfrm>
          <a:prstGeom prst="line">
            <a:avLst/>
          </a:prstGeom>
          <a:ln w="19050" cmpd="sng">
            <a:prstDash val="solid"/>
            <a:headEnd type="non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6108092" y="4136576"/>
            <a:ext cx="65478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MAC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108092" y="5027996"/>
            <a:ext cx="60785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PHY</a:t>
            </a:r>
            <a:endParaRPr lang="en-US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7489361" y="2289628"/>
            <a:ext cx="0" cy="920872"/>
          </a:xfrm>
          <a:prstGeom prst="line">
            <a:avLst/>
          </a:prstGeom>
          <a:ln w="19050" cmpd="sng">
            <a:prstDash val="solid"/>
            <a:headEnd type="triangl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2" name="Straight Connector 21"/>
          <p:cNvCxnSpPr/>
          <p:nvPr/>
        </p:nvCxnSpPr>
        <p:spPr>
          <a:xfrm>
            <a:off x="7489361" y="3944255"/>
            <a:ext cx="0" cy="832572"/>
          </a:xfrm>
          <a:prstGeom prst="line">
            <a:avLst/>
          </a:prstGeom>
          <a:ln w="19050" cmpd="sng">
            <a:prstDash val="solid"/>
            <a:headEnd type="non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491775" y="4790735"/>
            <a:ext cx="0" cy="204413"/>
          </a:xfrm>
          <a:prstGeom prst="line">
            <a:avLst/>
          </a:prstGeom>
          <a:ln w="19050" cmpd="sng">
            <a:prstDash val="solid"/>
            <a:headEnd type="triangl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7494189" y="5400939"/>
            <a:ext cx="0" cy="204413"/>
          </a:xfrm>
          <a:prstGeom prst="line">
            <a:avLst/>
          </a:prstGeom>
          <a:ln w="19050" cmpd="sng">
            <a:prstDash val="solid"/>
            <a:headEnd type="none"/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6980544" y="3210500"/>
            <a:ext cx="128371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OSI Layer 2</a:t>
            </a:r>
          </a:p>
          <a:p>
            <a:r>
              <a:rPr lang="en-US" dirty="0" smtClean="0"/>
              <a:t>(Data Link)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7010400" y="4863922"/>
            <a:ext cx="127470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OSI Layer 1</a:t>
            </a:r>
          </a:p>
          <a:p>
            <a:r>
              <a:rPr lang="en-US" dirty="0" smtClean="0"/>
              <a:t>(Physical)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385275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802.11 MAC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Communication medium (wired or wireless) is shared by multiple nodes</a:t>
            </a:r>
          </a:p>
          <a:p>
            <a:r>
              <a:rPr lang="en-US" dirty="0" smtClean="0"/>
              <a:t>Receiver cannot receive if senders simultaneously transmit</a:t>
            </a:r>
          </a:p>
          <a:p>
            <a:r>
              <a:rPr lang="en-US" dirty="0" smtClean="0"/>
              <a:t>MAC service allows for devices to access the communication medium without conflicting with others</a:t>
            </a:r>
          </a:p>
          <a:p>
            <a:r>
              <a:rPr lang="en-US" dirty="0"/>
              <a:t>802.11 defines two </a:t>
            </a:r>
            <a:r>
              <a:rPr lang="en-US" dirty="0" smtClean="0"/>
              <a:t>Coordination Function </a:t>
            </a:r>
            <a:r>
              <a:rPr lang="en-US" dirty="0"/>
              <a:t>mechanisms: DCF/PCF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13522222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Coordination Functions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Distributed Coordination Function (DCF)</a:t>
            </a:r>
          </a:p>
          <a:p>
            <a:pPr lvl="1"/>
            <a:r>
              <a:rPr lang="en-US" dirty="0" smtClean="0"/>
              <a:t>Most WLAN uses DCF</a:t>
            </a:r>
          </a:p>
          <a:p>
            <a:pPr lvl="1"/>
            <a:r>
              <a:rPr lang="en-US" dirty="0" smtClean="0"/>
              <a:t>Stations contend for wireless medium: CSMA/CA</a:t>
            </a:r>
          </a:p>
          <a:p>
            <a:r>
              <a:rPr lang="en-US" dirty="0" smtClean="0"/>
              <a:t>Point Coordination Function (PCF)</a:t>
            </a:r>
          </a:p>
          <a:p>
            <a:pPr lvl="1"/>
            <a:r>
              <a:rPr lang="en-US" dirty="0" smtClean="0"/>
              <a:t>Centralized approach: AP tells which STA to send (like TDMA)</a:t>
            </a:r>
          </a:p>
          <a:p>
            <a:pPr lvl="1"/>
            <a:r>
              <a:rPr lang="en-US" dirty="0" smtClean="0"/>
              <a:t>Mixed with PCF phase and DCF phase</a:t>
            </a:r>
          </a:p>
          <a:p>
            <a:pPr lvl="1"/>
            <a:r>
              <a:rPr lang="en-US" dirty="0" smtClean="0"/>
              <a:t>Rarely implemented, </a:t>
            </a:r>
            <a:r>
              <a:rPr lang="en-US" dirty="0" err="1" smtClean="0"/>
              <a:t>WiFi</a:t>
            </a:r>
            <a:r>
              <a:rPr lang="en-US" dirty="0" smtClean="0"/>
              <a:t> exclude PCF: vague on mixing method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15708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Wireless MAC Layer Problems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Communication medium (wired or wireless) is shared by multiple nodes</a:t>
            </a:r>
          </a:p>
          <a:p>
            <a:r>
              <a:rPr lang="en-US" dirty="0" smtClean="0"/>
              <a:t>Receiver cannot receive if senders simultaneously transmit</a:t>
            </a:r>
          </a:p>
          <a:p>
            <a:r>
              <a:rPr lang="en-US" dirty="0" smtClean="0"/>
              <a:t>MAC service allows for devices to access the communication medium without conflicting with others</a:t>
            </a:r>
          </a:p>
          <a:p>
            <a:r>
              <a:rPr lang="en-US" dirty="0" smtClean="0"/>
              <a:t>Three problems to solve:</a:t>
            </a:r>
          </a:p>
          <a:p>
            <a:pPr lvl="1"/>
            <a:r>
              <a:rPr lang="en-US" dirty="0" smtClean="0"/>
              <a:t>Collision Detection Problem</a:t>
            </a:r>
          </a:p>
          <a:p>
            <a:pPr lvl="1"/>
            <a:r>
              <a:rPr lang="en-US" dirty="0" smtClean="0"/>
              <a:t>Hidden Terminal Problem</a:t>
            </a:r>
          </a:p>
          <a:p>
            <a:pPr lvl="1"/>
            <a:r>
              <a:rPr lang="en-US" dirty="0" smtClean="0"/>
              <a:t>Exposed Terminal Problem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48478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Collision Detection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In Wired LAN (Ethernet), MAC is done by CSMA/CD (Carrier Sense Multiple Access/ Collision Detection)</a:t>
            </a:r>
          </a:p>
          <a:p>
            <a:r>
              <a:rPr lang="en-US" dirty="0" smtClean="0"/>
              <a:t>To send a packet</a:t>
            </a:r>
          </a:p>
          <a:p>
            <a:pPr lvl="1"/>
            <a:r>
              <a:rPr lang="en-US" dirty="0" smtClean="0"/>
              <a:t>Senses if the medium is busy (Carrier Sense)</a:t>
            </a:r>
          </a:p>
          <a:p>
            <a:pPr lvl="1"/>
            <a:r>
              <a:rPr lang="en-US" dirty="0" smtClean="0"/>
              <a:t>If busy, wait until become idle</a:t>
            </a:r>
          </a:p>
          <a:p>
            <a:pPr lvl="1"/>
            <a:r>
              <a:rPr lang="en-US" dirty="0" smtClean="0"/>
              <a:t>If not busy, send a packet</a:t>
            </a:r>
          </a:p>
          <a:p>
            <a:pPr lvl="1"/>
            <a:r>
              <a:rPr lang="en-US" dirty="0" smtClean="0"/>
              <a:t>While sending, detect if collision occurs (Collision Detection)</a:t>
            </a:r>
          </a:p>
          <a:p>
            <a:pPr lvl="1"/>
            <a:r>
              <a:rPr lang="en-US" dirty="0" smtClean="0"/>
              <a:t>If collide, stops sending, and retry after random wait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911279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CSMA/CD in Wired LAN</a:t>
            </a:r>
            <a:endParaRPr lang="en-US" dirty="0"/>
          </a:p>
        </p:txBody>
      </p:sp>
      <p:pic>
        <p:nvPicPr>
          <p:cNvPr id="5" name="Content Placeholder 4" descr="Screen shot 2011-09-13 at 9.22.47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8472" r="-8472"/>
          <a:stretch>
            <a:fillRect/>
          </a:stretch>
        </p:blipFill>
        <p:spPr>
          <a:xfrm>
            <a:off x="-64419" y="1600200"/>
            <a:ext cx="9208419" cy="5064276"/>
          </a:xfrm>
        </p:spPr>
      </p:pic>
    </p:spTree>
    <p:extLst>
      <p:ext uri="{BB962C8B-B14F-4D97-AF65-F5344CB8AC3E}">
        <p14:creationId xmlns:p14="http://schemas.microsoft.com/office/powerpoint/2010/main" val="48696062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CSMA/CA of WLAN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Instead of detecting collision, try to avoid collision</a:t>
            </a:r>
          </a:p>
          <a:p>
            <a:pPr lvl="1"/>
            <a:r>
              <a:rPr lang="en-US" dirty="0" smtClean="0"/>
              <a:t>Carrier Sense Multiple Access with Collision Avoidance</a:t>
            </a:r>
          </a:p>
          <a:p>
            <a:r>
              <a:rPr lang="en-US" dirty="0" smtClean="0"/>
              <a:t>Each STA obtains the medium to send as follows</a:t>
            </a:r>
          </a:p>
          <a:p>
            <a:pPr lvl="1"/>
            <a:r>
              <a:rPr lang="en-US" dirty="0" smtClean="0"/>
              <a:t>When a STA has a packet to send</a:t>
            </a:r>
          </a:p>
          <a:p>
            <a:pPr lvl="1"/>
            <a:r>
              <a:rPr lang="en-US" dirty="0" smtClean="0"/>
              <a:t>Senses the medium if it is busy</a:t>
            </a:r>
          </a:p>
          <a:p>
            <a:pPr lvl="1"/>
            <a:r>
              <a:rPr lang="en-US" dirty="0" smtClean="0"/>
              <a:t>If busy, wait for a random period within exponentially growing time window: binary exponential </a:t>
            </a:r>
            <a:r>
              <a:rPr lang="en-US" dirty="0" err="1" smtClean="0"/>
              <a:t>backoff</a:t>
            </a:r>
            <a:endParaRPr lang="en-US" dirty="0" smtClean="0"/>
          </a:p>
          <a:p>
            <a:pPr lvl="1"/>
            <a:r>
              <a:rPr lang="en-US" dirty="0" smtClean="0"/>
              <a:t>If not busy, also do exponential </a:t>
            </a:r>
            <a:r>
              <a:rPr lang="en-US" dirty="0" err="1" smtClean="0"/>
              <a:t>backoff</a:t>
            </a:r>
            <a:r>
              <a:rPr lang="en-US" dirty="0" smtClean="0"/>
              <a:t> and send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380785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Hidden Terminal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51821"/>
            <a:ext cx="8229600" cy="1955799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Sender is unsure if there is no hidden node simultaneously sending packets to the receiver  </a:t>
            </a:r>
          </a:p>
          <a:p>
            <a:r>
              <a:rPr lang="en-US" dirty="0" smtClean="0"/>
              <a:t>False positive carrier sense: keep sending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215313" y="3181048"/>
            <a:ext cx="5084818" cy="5104190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75000"/>
                  <a:alpha val="84000"/>
                </a:schemeClr>
              </a:gs>
              <a:gs pos="100000">
                <a:schemeClr val="tx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3048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3950302" y="3181048"/>
            <a:ext cx="5084818" cy="5104190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75000"/>
                  <a:alpha val="84000"/>
                </a:schemeClr>
              </a:gs>
              <a:gs pos="100000">
                <a:schemeClr val="tx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3048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4293804" y="5438012"/>
            <a:ext cx="532190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B</a:t>
            </a:r>
          </a:p>
        </p:txBody>
      </p:sp>
      <p:sp>
        <p:nvSpPr>
          <p:cNvPr id="7" name="Oval 6"/>
          <p:cNvSpPr/>
          <p:nvPr/>
        </p:nvSpPr>
        <p:spPr>
          <a:xfrm>
            <a:off x="2474691" y="5438012"/>
            <a:ext cx="532190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</a:t>
            </a:r>
          </a:p>
        </p:txBody>
      </p:sp>
      <p:sp>
        <p:nvSpPr>
          <p:cNvPr id="8" name="Oval 7"/>
          <p:cNvSpPr/>
          <p:nvPr/>
        </p:nvSpPr>
        <p:spPr>
          <a:xfrm>
            <a:off x="6243552" y="5438012"/>
            <a:ext cx="532190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rgbClr val="13141C"/>
                </a:solidFill>
              </a:rPr>
              <a:t>C</a:t>
            </a:r>
            <a:endParaRPr lang="en-US" dirty="0" smtClean="0">
              <a:solidFill>
                <a:srgbClr val="13141C"/>
              </a:solidFill>
            </a:endParaRPr>
          </a:p>
        </p:txBody>
      </p:sp>
      <p:cxnSp>
        <p:nvCxnSpPr>
          <p:cNvPr id="10" name="Straight Arrow Connector 9"/>
          <p:cNvCxnSpPr>
            <a:stCxn id="7" idx="6"/>
            <a:endCxn id="6" idx="2"/>
          </p:cNvCxnSpPr>
          <p:nvPr/>
        </p:nvCxnSpPr>
        <p:spPr>
          <a:xfrm>
            <a:off x="3006881" y="5704107"/>
            <a:ext cx="1286923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8" idx="2"/>
            <a:endCxn id="6" idx="6"/>
          </p:cNvCxnSpPr>
          <p:nvPr/>
        </p:nvCxnSpPr>
        <p:spPr>
          <a:xfrm flipH="1">
            <a:off x="4825994" y="5704107"/>
            <a:ext cx="1417558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0504737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6" presetClass="entr" presetSubtype="3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1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9" presetClass="emph" presetSubtype="0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9" dur="indefinite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0" dur="indefinite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9" presetClass="emph" presetSubtype="0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23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24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 animBg="1"/>
      <p:bldP spid="5" grpId="1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Exposed Terminal Problem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931609"/>
          </a:xfrm>
        </p:spPr>
        <p:txBody>
          <a:bodyPr>
            <a:normAutofit fontScale="85000" lnSpcReduction="10000"/>
          </a:bodyPr>
          <a:lstStyle/>
          <a:p>
            <a:r>
              <a:rPr lang="en-US" dirty="0" smtClean="0"/>
              <a:t>Sender is unsure if there is a near-by node but unreachable to the receiver sending packets</a:t>
            </a:r>
          </a:p>
          <a:p>
            <a:r>
              <a:rPr lang="en-US" dirty="0" smtClean="0"/>
              <a:t>False negative: unnecessary waits</a:t>
            </a:r>
          </a:p>
          <a:p>
            <a:endParaRPr lang="en-US" dirty="0"/>
          </a:p>
        </p:txBody>
      </p:sp>
      <p:sp>
        <p:nvSpPr>
          <p:cNvPr id="5" name="Oval 4"/>
          <p:cNvSpPr/>
          <p:nvPr/>
        </p:nvSpPr>
        <p:spPr>
          <a:xfrm>
            <a:off x="3181056" y="3181048"/>
            <a:ext cx="5084818" cy="5104190"/>
          </a:xfrm>
          <a:prstGeom prst="ellipse">
            <a:avLst/>
          </a:prstGeom>
          <a:gradFill flip="none" rotWithShape="1">
            <a:gsLst>
              <a:gs pos="0">
                <a:schemeClr val="accent6">
                  <a:lumMod val="75000"/>
                  <a:alpha val="84000"/>
                </a:schemeClr>
              </a:gs>
              <a:gs pos="100000">
                <a:schemeClr val="tx1"/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>
            <a:outerShdw blurRad="40000" dist="20000" dir="5400000" rotWithShape="0">
              <a:srgbClr val="000000">
                <a:alpha val="38000"/>
              </a:srgbClr>
            </a:outerShdw>
            <a:softEdge rad="304800"/>
          </a:effectLst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3362493" y="5438012"/>
            <a:ext cx="532190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</a:t>
            </a:r>
          </a:p>
        </p:txBody>
      </p:sp>
      <p:sp>
        <p:nvSpPr>
          <p:cNvPr id="8" name="Oval 7"/>
          <p:cNvSpPr/>
          <p:nvPr/>
        </p:nvSpPr>
        <p:spPr>
          <a:xfrm>
            <a:off x="5474306" y="5438012"/>
            <a:ext cx="532190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rgbClr val="13141C"/>
                </a:solidFill>
              </a:rPr>
              <a:t>C</a:t>
            </a:r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1446607" y="5438012"/>
            <a:ext cx="532190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B</a:t>
            </a:r>
          </a:p>
        </p:txBody>
      </p:sp>
      <p:sp>
        <p:nvSpPr>
          <p:cNvPr id="10" name="Oval 9"/>
          <p:cNvSpPr/>
          <p:nvPr/>
        </p:nvSpPr>
        <p:spPr>
          <a:xfrm>
            <a:off x="7501483" y="5438012"/>
            <a:ext cx="532190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</a:t>
            </a:r>
          </a:p>
        </p:txBody>
      </p:sp>
      <p:cxnSp>
        <p:nvCxnSpPr>
          <p:cNvPr id="14" name="Straight Arrow Connector 13"/>
          <p:cNvCxnSpPr>
            <a:stCxn id="8" idx="6"/>
            <a:endCxn id="10" idx="2"/>
          </p:cNvCxnSpPr>
          <p:nvPr/>
        </p:nvCxnSpPr>
        <p:spPr>
          <a:xfrm>
            <a:off x="6006496" y="5704107"/>
            <a:ext cx="1494987" cy="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5" name="Oval Callout 14"/>
          <p:cNvSpPr/>
          <p:nvPr/>
        </p:nvSpPr>
        <p:spPr>
          <a:xfrm>
            <a:off x="1978797" y="4342190"/>
            <a:ext cx="1589298" cy="818268"/>
          </a:xfrm>
          <a:prstGeom prst="wedgeEllipseCallout">
            <a:avLst>
              <a:gd name="adj1" fmla="val 41209"/>
              <a:gd name="adj2" fmla="val 81767"/>
            </a:avLst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B is busy?</a:t>
            </a:r>
          </a:p>
          <a:p>
            <a:pPr algn="ctr"/>
            <a:r>
              <a:rPr lang="en-US" dirty="0" smtClean="0">
                <a:solidFill>
                  <a:srgbClr val="13141C"/>
                </a:solidFill>
              </a:rPr>
              <a:t>Wait…</a:t>
            </a:r>
          </a:p>
        </p:txBody>
      </p:sp>
    </p:spTree>
    <p:extLst>
      <p:ext uri="{BB962C8B-B14F-4D97-AF65-F5344CB8AC3E}">
        <p14:creationId xmlns:p14="http://schemas.microsoft.com/office/powerpoint/2010/main" val="37291918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3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out)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9" presetClass="emph" presetSubtype="0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3" dur="indefinite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25"/>
                                      </p:to>
                                    </p:set>
                                    <p:animEffect filter="image" prLst="opacity: 0.25">
                                      <p:cBhvr rctx="IE">
                                        <p:cTn id="14" dur="indefinite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1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Radio Communication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3079584"/>
          </a:xfrm>
        </p:spPr>
        <p:txBody>
          <a:bodyPr/>
          <a:lstStyle/>
          <a:p>
            <a:r>
              <a:rPr lang="en-US" dirty="0" smtClean="0"/>
              <a:t>Communication: Transmitter sends Receiver information through Channel (Medium)</a:t>
            </a:r>
          </a:p>
          <a:p>
            <a:r>
              <a:rPr lang="en-US" dirty="0" smtClean="0"/>
              <a:t>Channel distorts original information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422824" y="5338246"/>
            <a:ext cx="1528655" cy="4703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Transmitter</a:t>
            </a:r>
            <a:endParaRPr lang="en-US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5" name="Rounded Rectangle 4"/>
          <p:cNvSpPr/>
          <p:nvPr/>
        </p:nvSpPr>
        <p:spPr>
          <a:xfrm>
            <a:off x="6090634" y="5338246"/>
            <a:ext cx="1528655" cy="4703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Receiver</a:t>
            </a:r>
            <a:endParaRPr lang="en-US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8" name="Straight Arrow Connector 7"/>
          <p:cNvCxnSpPr>
            <a:stCxn id="4" idx="3"/>
            <a:endCxn id="5" idx="1"/>
          </p:cNvCxnSpPr>
          <p:nvPr/>
        </p:nvCxnSpPr>
        <p:spPr>
          <a:xfrm>
            <a:off x="2951479" y="5573411"/>
            <a:ext cx="3139155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6" name="Rounded Rectangle 5"/>
          <p:cNvSpPr/>
          <p:nvPr/>
        </p:nvSpPr>
        <p:spPr>
          <a:xfrm>
            <a:off x="3621736" y="5337789"/>
            <a:ext cx="1668830" cy="4703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2">
                    <a:lumMod val="10000"/>
                  </a:schemeClr>
                </a:solidFill>
              </a:rPr>
              <a:t>Channel</a:t>
            </a:r>
            <a:endParaRPr lang="en-US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13" name="Straight Arrow Connector 12"/>
          <p:cNvCxnSpPr>
            <a:endCxn id="4" idx="1"/>
          </p:cNvCxnSpPr>
          <p:nvPr/>
        </p:nvCxnSpPr>
        <p:spPr>
          <a:xfrm>
            <a:off x="646738" y="5573411"/>
            <a:ext cx="77608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>
            <a:off x="7619289" y="5573411"/>
            <a:ext cx="776086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493875" y="5196693"/>
            <a:ext cx="84515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Info. In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7701604" y="5153123"/>
            <a:ext cx="1025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Info. 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674460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Solution: RTS/CTS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Potential sender and receiver publicly announce their immediate medium use by CTS/RTS mechanism</a:t>
            </a:r>
          </a:p>
          <a:p>
            <a:r>
              <a:rPr lang="en-US" dirty="0" smtClean="0"/>
              <a:t>To send a packet</a:t>
            </a:r>
          </a:p>
          <a:p>
            <a:pPr lvl="1"/>
            <a:r>
              <a:rPr lang="en-US" dirty="0" smtClean="0"/>
              <a:t>Sender broadcasts Request-to-Send (RTS)</a:t>
            </a:r>
          </a:p>
          <a:p>
            <a:pPr lvl="2"/>
            <a:r>
              <a:rPr lang="en-US" dirty="0" smtClean="0"/>
              <a:t>nearby nodes hold transmission for a while or until CTS arrives</a:t>
            </a:r>
          </a:p>
          <a:p>
            <a:pPr lvl="1"/>
            <a:r>
              <a:rPr lang="en-US" dirty="0" smtClean="0"/>
              <a:t>Upon receiving RTS, receiver sends Clear-To-Send (CTS)</a:t>
            </a:r>
          </a:p>
          <a:p>
            <a:pPr lvl="2"/>
            <a:r>
              <a:rPr lang="en-US" dirty="0" smtClean="0"/>
              <a:t>other nodes receiving CTS hold transmission for a while</a:t>
            </a:r>
          </a:p>
          <a:p>
            <a:pPr lvl="1"/>
            <a:r>
              <a:rPr lang="en-US" dirty="0" smtClean="0"/>
              <a:t>Sender transmits data</a:t>
            </a:r>
          </a:p>
          <a:p>
            <a:pPr lvl="1"/>
            <a:r>
              <a:rPr lang="en-US" dirty="0" smtClean="0"/>
              <a:t>Receiver replies with Acknowledgement packet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9234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Hidden Terminal Resolved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710358" y="1809440"/>
            <a:ext cx="532190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B</a:t>
            </a:r>
          </a:p>
        </p:txBody>
      </p:sp>
      <p:sp>
        <p:nvSpPr>
          <p:cNvPr id="5" name="Oval 4"/>
          <p:cNvSpPr/>
          <p:nvPr/>
        </p:nvSpPr>
        <p:spPr>
          <a:xfrm>
            <a:off x="1504200" y="1809440"/>
            <a:ext cx="532190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A</a:t>
            </a:r>
          </a:p>
        </p:txBody>
      </p:sp>
      <p:sp>
        <p:nvSpPr>
          <p:cNvPr id="6" name="Oval 5"/>
          <p:cNvSpPr/>
          <p:nvPr/>
        </p:nvSpPr>
        <p:spPr>
          <a:xfrm>
            <a:off x="5926201" y="1809440"/>
            <a:ext cx="532190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rgbClr val="13141C"/>
                </a:solidFill>
              </a:rPr>
              <a:t>C</a:t>
            </a:r>
            <a:endParaRPr lang="en-US" dirty="0" smtClean="0">
              <a:solidFill>
                <a:srgbClr val="13141C"/>
              </a:solidFill>
            </a:endParaRPr>
          </a:p>
        </p:txBody>
      </p:sp>
      <p:cxnSp>
        <p:nvCxnSpPr>
          <p:cNvPr id="8" name="Straight Connector 7"/>
          <p:cNvCxnSpPr>
            <a:stCxn id="5" idx="4"/>
          </p:cNvCxnSpPr>
          <p:nvPr/>
        </p:nvCxnSpPr>
        <p:spPr>
          <a:xfrm flipH="1">
            <a:off x="1748492" y="2341630"/>
            <a:ext cx="21803" cy="3935799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4"/>
          </p:cNvCxnSpPr>
          <p:nvPr/>
        </p:nvCxnSpPr>
        <p:spPr>
          <a:xfrm>
            <a:off x="3976453" y="2341630"/>
            <a:ext cx="9686" cy="3947893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4"/>
          </p:cNvCxnSpPr>
          <p:nvPr/>
        </p:nvCxnSpPr>
        <p:spPr>
          <a:xfrm>
            <a:off x="6192296" y="2341630"/>
            <a:ext cx="0" cy="3947893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54" name="Group 53"/>
          <p:cNvGrpSpPr/>
          <p:nvPr/>
        </p:nvGrpSpPr>
        <p:grpSpPr>
          <a:xfrm>
            <a:off x="1770295" y="2390015"/>
            <a:ext cx="2206158" cy="524937"/>
            <a:chOff x="1770295" y="2390015"/>
            <a:chExt cx="2206158" cy="524937"/>
          </a:xfrm>
        </p:grpSpPr>
        <p:cxnSp>
          <p:nvCxnSpPr>
            <p:cNvPr id="15" name="Straight Arrow Connector 14"/>
            <p:cNvCxnSpPr/>
            <p:nvPr/>
          </p:nvCxnSpPr>
          <p:spPr>
            <a:xfrm>
              <a:off x="1770295" y="2583535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2452455" y="2390015"/>
              <a:ext cx="5767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RTS</a:t>
              </a:r>
              <a:endParaRPr lang="en-US" dirty="0"/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3976453" y="2524666"/>
            <a:ext cx="2215844" cy="535429"/>
            <a:chOff x="3976453" y="2524666"/>
            <a:chExt cx="2215844" cy="535429"/>
          </a:xfrm>
        </p:grpSpPr>
        <p:cxnSp>
          <p:nvCxnSpPr>
            <p:cNvPr id="17" name="Straight Arrow Connector 16"/>
            <p:cNvCxnSpPr/>
            <p:nvPr/>
          </p:nvCxnSpPr>
          <p:spPr>
            <a:xfrm flipH="1">
              <a:off x="3976453" y="2673047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4806189" y="2524666"/>
              <a:ext cx="5767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RTS</a:t>
              </a:r>
              <a:endParaRPr lang="en-US" dirty="0"/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1770295" y="3233448"/>
            <a:ext cx="2215844" cy="571714"/>
            <a:chOff x="1770295" y="3233448"/>
            <a:chExt cx="2215844" cy="571714"/>
          </a:xfrm>
        </p:grpSpPr>
        <p:cxnSp>
          <p:nvCxnSpPr>
            <p:cNvPr id="20" name="Straight Arrow Connector 19"/>
            <p:cNvCxnSpPr/>
            <p:nvPr/>
          </p:nvCxnSpPr>
          <p:spPr>
            <a:xfrm flipH="1">
              <a:off x="1770295" y="3418114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2468022" y="3233448"/>
              <a:ext cx="5762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CTS</a:t>
              </a:r>
              <a:endParaRPr lang="en-US" dirty="0"/>
            </a:p>
          </p:txBody>
        </p:sp>
      </p:grpSp>
      <p:grpSp>
        <p:nvGrpSpPr>
          <p:cNvPr id="57" name="Group 56"/>
          <p:cNvGrpSpPr/>
          <p:nvPr/>
        </p:nvGrpSpPr>
        <p:grpSpPr>
          <a:xfrm>
            <a:off x="3976453" y="3233448"/>
            <a:ext cx="2206158" cy="516083"/>
            <a:chOff x="3976453" y="3233448"/>
            <a:chExt cx="2206158" cy="516083"/>
          </a:xfrm>
        </p:grpSpPr>
        <p:cxnSp>
          <p:nvCxnSpPr>
            <p:cNvPr id="21" name="Straight Arrow Connector 20"/>
            <p:cNvCxnSpPr/>
            <p:nvPr/>
          </p:nvCxnSpPr>
          <p:spPr>
            <a:xfrm>
              <a:off x="3976453" y="3418114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4806753" y="3233448"/>
              <a:ext cx="5762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CTS</a:t>
              </a:r>
              <a:endParaRPr lang="en-US" dirty="0"/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1770273" y="3893841"/>
            <a:ext cx="2215866" cy="941833"/>
            <a:chOff x="1770273" y="3893841"/>
            <a:chExt cx="2215866" cy="941833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1779981" y="4102697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1775127" y="4303477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1770273" y="4504257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2468022" y="3893841"/>
              <a:ext cx="6457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Data</a:t>
              </a:r>
              <a:endParaRPr lang="en-US" dirty="0"/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1748492" y="4820324"/>
            <a:ext cx="2215844" cy="552381"/>
            <a:chOff x="1748492" y="4820324"/>
            <a:chExt cx="2215844" cy="552381"/>
          </a:xfrm>
        </p:grpSpPr>
        <p:cxnSp>
          <p:nvCxnSpPr>
            <p:cNvPr id="25" name="Straight Arrow Connector 24"/>
            <p:cNvCxnSpPr/>
            <p:nvPr/>
          </p:nvCxnSpPr>
          <p:spPr>
            <a:xfrm flipH="1">
              <a:off x="1748492" y="4985657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2468022" y="4820324"/>
              <a:ext cx="5448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Ack</a:t>
              </a:r>
              <a:endParaRPr lang="en-US" dirty="0"/>
            </a:p>
          </p:txBody>
        </p:sp>
      </p:grpSp>
      <p:grpSp>
        <p:nvGrpSpPr>
          <p:cNvPr id="60" name="Group 59"/>
          <p:cNvGrpSpPr/>
          <p:nvPr/>
        </p:nvGrpSpPr>
        <p:grpSpPr>
          <a:xfrm>
            <a:off x="3964336" y="5189656"/>
            <a:ext cx="2215844" cy="570097"/>
            <a:chOff x="3964336" y="5189656"/>
            <a:chExt cx="2215844" cy="570097"/>
          </a:xfrm>
        </p:grpSpPr>
        <p:cxnSp>
          <p:nvCxnSpPr>
            <p:cNvPr id="26" name="Straight Arrow Connector 25"/>
            <p:cNvCxnSpPr/>
            <p:nvPr/>
          </p:nvCxnSpPr>
          <p:spPr>
            <a:xfrm flipH="1">
              <a:off x="3964336" y="5372705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4810827" y="5189656"/>
              <a:ext cx="5767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RTS</a:t>
              </a:r>
              <a:endParaRPr lang="en-US" dirty="0"/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6180180" y="3719284"/>
            <a:ext cx="2530067" cy="1657049"/>
            <a:chOff x="6180180" y="3719284"/>
            <a:chExt cx="2530067" cy="1657049"/>
          </a:xfrm>
        </p:grpSpPr>
        <p:cxnSp>
          <p:nvCxnSpPr>
            <p:cNvPr id="35" name="Straight Connector 34"/>
            <p:cNvCxnSpPr/>
            <p:nvPr/>
          </p:nvCxnSpPr>
          <p:spPr>
            <a:xfrm flipV="1">
              <a:off x="6180180" y="3719284"/>
              <a:ext cx="813251" cy="14515"/>
            </a:xfrm>
            <a:prstGeom prst="line">
              <a:avLst/>
            </a:prstGeom>
            <a:ln>
              <a:prstDash val="sysDash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>
              <a:off x="6180180" y="5376333"/>
              <a:ext cx="813251" cy="0"/>
            </a:xfrm>
            <a:prstGeom prst="line">
              <a:avLst/>
            </a:prstGeom>
            <a:ln>
              <a:prstDash val="sysDash"/>
              <a:headEnd type="non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>
              <a:off x="6688998" y="3719284"/>
              <a:ext cx="0" cy="714830"/>
            </a:xfrm>
            <a:prstGeom prst="line">
              <a:avLst/>
            </a:prstGeom>
            <a:ln w="19050" cmpd="sng">
              <a:prstDash val="solid"/>
              <a:headEnd type="triangle"/>
              <a:tailEnd type="non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flipH="1">
              <a:off x="6683572" y="4786936"/>
              <a:ext cx="5426" cy="585769"/>
            </a:xfrm>
            <a:prstGeom prst="line">
              <a:avLst/>
            </a:prstGeom>
            <a:ln w="19050" cmpd="sng">
              <a:prstDash val="solid"/>
              <a:headEnd type="none"/>
              <a:tailEnd type="triangle"/>
            </a:ln>
          </p:spPr>
          <p:style>
            <a:lnRef idx="2">
              <a:schemeClr val="accent2"/>
            </a:lnRef>
            <a:fillRef idx="0">
              <a:schemeClr val="accent2"/>
            </a:fillRef>
            <a:effectRef idx="1">
              <a:schemeClr val="accent2"/>
            </a:effectRef>
            <a:fontRef idx="minor">
              <a:schemeClr val="tx1"/>
            </a:fontRef>
          </p:style>
        </p:cxnSp>
        <p:sp>
          <p:nvSpPr>
            <p:cNvPr id="39" name="TextBox 38"/>
            <p:cNvSpPr txBox="1"/>
            <p:nvPr/>
          </p:nvSpPr>
          <p:spPr>
            <a:xfrm>
              <a:off x="6373700" y="4417604"/>
              <a:ext cx="233654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NAV (indicated in CTS)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389906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8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3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8" dur="5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Exposed Terminal Resolved</a:t>
            </a:r>
            <a:endParaRPr lang="en-US" dirty="0"/>
          </a:p>
        </p:txBody>
      </p:sp>
      <p:sp>
        <p:nvSpPr>
          <p:cNvPr id="4" name="Oval 3"/>
          <p:cNvSpPr/>
          <p:nvPr/>
        </p:nvSpPr>
        <p:spPr>
          <a:xfrm>
            <a:off x="3178168" y="1797346"/>
            <a:ext cx="532190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rgbClr val="13141C"/>
                </a:solidFill>
              </a:rPr>
              <a:t>A</a:t>
            </a:r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5" name="Oval 4"/>
          <p:cNvSpPr/>
          <p:nvPr/>
        </p:nvSpPr>
        <p:spPr>
          <a:xfrm>
            <a:off x="972010" y="1797346"/>
            <a:ext cx="532190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rgbClr val="13141C"/>
                </a:solidFill>
              </a:rPr>
              <a:t>B</a:t>
            </a:r>
            <a:endParaRPr lang="en-US" dirty="0" smtClean="0">
              <a:solidFill>
                <a:srgbClr val="13141C"/>
              </a:solidFill>
            </a:endParaRPr>
          </a:p>
        </p:txBody>
      </p:sp>
      <p:sp>
        <p:nvSpPr>
          <p:cNvPr id="6" name="Oval 5"/>
          <p:cNvSpPr/>
          <p:nvPr/>
        </p:nvSpPr>
        <p:spPr>
          <a:xfrm>
            <a:off x="5394011" y="1797346"/>
            <a:ext cx="532190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>
                <a:solidFill>
                  <a:srgbClr val="13141C"/>
                </a:solidFill>
              </a:rPr>
              <a:t>C</a:t>
            </a:r>
            <a:endParaRPr lang="en-US" dirty="0" smtClean="0">
              <a:solidFill>
                <a:srgbClr val="13141C"/>
              </a:solidFill>
            </a:endParaRPr>
          </a:p>
        </p:txBody>
      </p:sp>
      <p:cxnSp>
        <p:nvCxnSpPr>
          <p:cNvPr id="8" name="Straight Connector 7"/>
          <p:cNvCxnSpPr>
            <a:stCxn id="5" idx="4"/>
          </p:cNvCxnSpPr>
          <p:nvPr/>
        </p:nvCxnSpPr>
        <p:spPr>
          <a:xfrm flipH="1">
            <a:off x="1216302" y="2329536"/>
            <a:ext cx="21803" cy="3935799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9" name="Straight Connector 8"/>
          <p:cNvCxnSpPr>
            <a:stCxn id="4" idx="4"/>
          </p:cNvCxnSpPr>
          <p:nvPr/>
        </p:nvCxnSpPr>
        <p:spPr>
          <a:xfrm>
            <a:off x="3444263" y="2329536"/>
            <a:ext cx="9686" cy="3947893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2" name="Straight Connector 11"/>
          <p:cNvCxnSpPr>
            <a:stCxn id="6" idx="4"/>
          </p:cNvCxnSpPr>
          <p:nvPr/>
        </p:nvCxnSpPr>
        <p:spPr>
          <a:xfrm>
            <a:off x="5660106" y="2329536"/>
            <a:ext cx="0" cy="3947893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>
            <a:off x="5669796" y="2377921"/>
            <a:ext cx="2206158" cy="524937"/>
            <a:chOff x="5669796" y="2377921"/>
            <a:chExt cx="2206158" cy="524937"/>
          </a:xfrm>
        </p:grpSpPr>
        <p:cxnSp>
          <p:nvCxnSpPr>
            <p:cNvPr id="15" name="Straight Arrow Connector 14"/>
            <p:cNvCxnSpPr/>
            <p:nvPr/>
          </p:nvCxnSpPr>
          <p:spPr>
            <a:xfrm>
              <a:off x="5669796" y="2571441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7" name="TextBox 26"/>
            <p:cNvSpPr txBox="1"/>
            <p:nvPr/>
          </p:nvSpPr>
          <p:spPr>
            <a:xfrm>
              <a:off x="6351956" y="2377921"/>
              <a:ext cx="5767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RTS</a:t>
              </a:r>
              <a:endParaRPr lang="en-US" dirty="0"/>
            </a:p>
          </p:txBody>
        </p:sp>
      </p:grpSp>
      <p:grpSp>
        <p:nvGrpSpPr>
          <p:cNvPr id="7" name="Group 6"/>
          <p:cNvGrpSpPr/>
          <p:nvPr/>
        </p:nvGrpSpPr>
        <p:grpSpPr>
          <a:xfrm>
            <a:off x="3444263" y="2415812"/>
            <a:ext cx="2215844" cy="535429"/>
            <a:chOff x="3444263" y="2415812"/>
            <a:chExt cx="2215844" cy="535429"/>
          </a:xfrm>
        </p:grpSpPr>
        <p:cxnSp>
          <p:nvCxnSpPr>
            <p:cNvPr id="17" name="Straight Arrow Connector 16"/>
            <p:cNvCxnSpPr/>
            <p:nvPr/>
          </p:nvCxnSpPr>
          <p:spPr>
            <a:xfrm flipH="1">
              <a:off x="3444263" y="2564193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4273999" y="2415812"/>
              <a:ext cx="5767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RTS</a:t>
              </a:r>
              <a:endParaRPr lang="en-US" dirty="0"/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5647990" y="2934307"/>
            <a:ext cx="2215844" cy="571714"/>
            <a:chOff x="5647990" y="2934307"/>
            <a:chExt cx="2215844" cy="571714"/>
          </a:xfrm>
        </p:grpSpPr>
        <p:cxnSp>
          <p:nvCxnSpPr>
            <p:cNvPr id="20" name="Straight Arrow Connector 19"/>
            <p:cNvCxnSpPr/>
            <p:nvPr/>
          </p:nvCxnSpPr>
          <p:spPr>
            <a:xfrm flipH="1">
              <a:off x="5647990" y="3118973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0" name="TextBox 29"/>
            <p:cNvSpPr txBox="1"/>
            <p:nvPr/>
          </p:nvSpPr>
          <p:spPr>
            <a:xfrm>
              <a:off x="6345717" y="2934307"/>
              <a:ext cx="576224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CTS</a:t>
              </a:r>
              <a:endParaRPr lang="en-US" dirty="0"/>
            </a:p>
          </p:txBody>
        </p:sp>
      </p:grpSp>
      <p:grpSp>
        <p:nvGrpSpPr>
          <p:cNvPr id="16" name="Group 15"/>
          <p:cNvGrpSpPr/>
          <p:nvPr/>
        </p:nvGrpSpPr>
        <p:grpSpPr>
          <a:xfrm>
            <a:off x="3444263" y="3221354"/>
            <a:ext cx="2206158" cy="516083"/>
            <a:chOff x="3444263" y="3221354"/>
            <a:chExt cx="2206158" cy="516083"/>
          </a:xfrm>
        </p:grpSpPr>
        <p:cxnSp>
          <p:nvCxnSpPr>
            <p:cNvPr id="21" name="Straight Arrow Connector 20"/>
            <p:cNvCxnSpPr/>
            <p:nvPr/>
          </p:nvCxnSpPr>
          <p:spPr>
            <a:xfrm>
              <a:off x="3444263" y="3406020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1" name="TextBox 30"/>
            <p:cNvSpPr txBox="1"/>
            <p:nvPr/>
          </p:nvSpPr>
          <p:spPr>
            <a:xfrm>
              <a:off x="4274563" y="3221354"/>
              <a:ext cx="5767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RTS</a:t>
              </a:r>
              <a:endParaRPr lang="en-US" dirty="0"/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660088" y="3416886"/>
            <a:ext cx="2215866" cy="941833"/>
            <a:chOff x="5660088" y="3416886"/>
            <a:chExt cx="2215866" cy="941833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5669796" y="3625742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3" name="Straight Arrow Connector 22"/>
            <p:cNvCxnSpPr/>
            <p:nvPr/>
          </p:nvCxnSpPr>
          <p:spPr>
            <a:xfrm>
              <a:off x="5664942" y="3826522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24" name="Straight Arrow Connector 23"/>
            <p:cNvCxnSpPr/>
            <p:nvPr/>
          </p:nvCxnSpPr>
          <p:spPr>
            <a:xfrm>
              <a:off x="5660088" y="4027302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6357837" y="3416886"/>
              <a:ext cx="6457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Data</a:t>
              </a:r>
              <a:endParaRPr lang="en-US" dirty="0"/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5638307" y="4343369"/>
            <a:ext cx="2215844" cy="552381"/>
            <a:chOff x="5638307" y="4343369"/>
            <a:chExt cx="2215844" cy="552381"/>
          </a:xfrm>
        </p:grpSpPr>
        <p:cxnSp>
          <p:nvCxnSpPr>
            <p:cNvPr id="25" name="Straight Arrow Connector 24"/>
            <p:cNvCxnSpPr/>
            <p:nvPr/>
          </p:nvCxnSpPr>
          <p:spPr>
            <a:xfrm flipH="1">
              <a:off x="5638307" y="4508702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3" name="TextBox 32"/>
            <p:cNvSpPr txBox="1"/>
            <p:nvPr/>
          </p:nvSpPr>
          <p:spPr>
            <a:xfrm>
              <a:off x="6357837" y="4343369"/>
              <a:ext cx="5448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Ack</a:t>
              </a:r>
              <a:endParaRPr lang="en-US" dirty="0"/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1216302" y="3221354"/>
            <a:ext cx="2215844" cy="570097"/>
            <a:chOff x="1216302" y="3221354"/>
            <a:chExt cx="2215844" cy="570097"/>
          </a:xfrm>
        </p:grpSpPr>
        <p:cxnSp>
          <p:nvCxnSpPr>
            <p:cNvPr id="26" name="Straight Arrow Connector 25"/>
            <p:cNvCxnSpPr/>
            <p:nvPr/>
          </p:nvCxnSpPr>
          <p:spPr>
            <a:xfrm flipH="1">
              <a:off x="1216302" y="3404403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34" name="TextBox 33"/>
            <p:cNvSpPr txBox="1"/>
            <p:nvPr/>
          </p:nvSpPr>
          <p:spPr>
            <a:xfrm>
              <a:off x="2062793" y="3221354"/>
              <a:ext cx="5767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RTS</a:t>
              </a:r>
              <a:endParaRPr lang="en-US" dirty="0"/>
            </a:p>
          </p:txBody>
        </p:sp>
      </p:grpSp>
      <p:sp>
        <p:nvSpPr>
          <p:cNvPr id="40" name="Oval 39"/>
          <p:cNvSpPr/>
          <p:nvPr/>
        </p:nvSpPr>
        <p:spPr>
          <a:xfrm>
            <a:off x="7609859" y="1797346"/>
            <a:ext cx="532190" cy="532190"/>
          </a:xfrm>
          <a:prstGeom prst="ellips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D</a:t>
            </a:r>
          </a:p>
        </p:txBody>
      </p:sp>
      <p:cxnSp>
        <p:nvCxnSpPr>
          <p:cNvPr id="41" name="Straight Connector 40"/>
          <p:cNvCxnSpPr>
            <a:stCxn id="40" idx="4"/>
          </p:cNvCxnSpPr>
          <p:nvPr/>
        </p:nvCxnSpPr>
        <p:spPr>
          <a:xfrm>
            <a:off x="7875954" y="2329536"/>
            <a:ext cx="0" cy="3947893"/>
          </a:xfrm>
          <a:prstGeom prst="lin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grpSp>
        <p:nvGrpSpPr>
          <p:cNvPr id="19" name="Group 18"/>
          <p:cNvGrpSpPr/>
          <p:nvPr/>
        </p:nvGrpSpPr>
        <p:grpSpPr>
          <a:xfrm>
            <a:off x="1216302" y="3772493"/>
            <a:ext cx="2206158" cy="516083"/>
            <a:chOff x="1216302" y="3772493"/>
            <a:chExt cx="2206158" cy="516083"/>
          </a:xfrm>
        </p:grpSpPr>
        <p:cxnSp>
          <p:nvCxnSpPr>
            <p:cNvPr id="44" name="Straight Arrow Connector 43"/>
            <p:cNvCxnSpPr/>
            <p:nvPr/>
          </p:nvCxnSpPr>
          <p:spPr>
            <a:xfrm>
              <a:off x="1216302" y="3957159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45" name="TextBox 44"/>
            <p:cNvSpPr txBox="1"/>
            <p:nvPr/>
          </p:nvSpPr>
          <p:spPr>
            <a:xfrm>
              <a:off x="2046602" y="3772493"/>
              <a:ext cx="576788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CTS</a:t>
              </a:r>
              <a:endParaRPr lang="en-US" dirty="0"/>
            </a:p>
          </p:txBody>
        </p:sp>
      </p:grpSp>
      <p:grpSp>
        <p:nvGrpSpPr>
          <p:cNvPr id="53" name="Group 52"/>
          <p:cNvGrpSpPr/>
          <p:nvPr/>
        </p:nvGrpSpPr>
        <p:grpSpPr>
          <a:xfrm>
            <a:off x="1206616" y="4334511"/>
            <a:ext cx="2237647" cy="974094"/>
            <a:chOff x="1206616" y="4334511"/>
            <a:chExt cx="2237647" cy="974094"/>
          </a:xfrm>
        </p:grpSpPr>
        <p:cxnSp>
          <p:nvCxnSpPr>
            <p:cNvPr id="46" name="Straight Arrow Connector 45"/>
            <p:cNvCxnSpPr/>
            <p:nvPr/>
          </p:nvCxnSpPr>
          <p:spPr>
            <a:xfrm flipH="1">
              <a:off x="1206616" y="4519177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47" name="TextBox 46"/>
            <p:cNvSpPr txBox="1"/>
            <p:nvPr/>
          </p:nvSpPr>
          <p:spPr>
            <a:xfrm>
              <a:off x="2036352" y="4334511"/>
              <a:ext cx="645767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/>
                <a:t>Data</a:t>
              </a:r>
              <a:endParaRPr lang="en-US" dirty="0"/>
            </a:p>
          </p:txBody>
        </p:sp>
        <p:cxnSp>
          <p:nvCxnSpPr>
            <p:cNvPr id="48" name="Straight Arrow Connector 47"/>
            <p:cNvCxnSpPr/>
            <p:nvPr/>
          </p:nvCxnSpPr>
          <p:spPr>
            <a:xfrm flipH="1">
              <a:off x="1206616" y="4715938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cxnSp>
          <p:nvCxnSpPr>
            <p:cNvPr id="49" name="Straight Arrow Connector 48"/>
            <p:cNvCxnSpPr/>
            <p:nvPr/>
          </p:nvCxnSpPr>
          <p:spPr>
            <a:xfrm flipH="1">
              <a:off x="1228419" y="4921557"/>
              <a:ext cx="2215844" cy="38704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</p:grpSp>
      <p:grpSp>
        <p:nvGrpSpPr>
          <p:cNvPr id="50" name="Group 49"/>
          <p:cNvGrpSpPr/>
          <p:nvPr/>
        </p:nvGrpSpPr>
        <p:grpSpPr>
          <a:xfrm>
            <a:off x="1228397" y="5252585"/>
            <a:ext cx="2206158" cy="516083"/>
            <a:chOff x="1216302" y="3772493"/>
            <a:chExt cx="2206158" cy="516083"/>
          </a:xfrm>
        </p:grpSpPr>
        <p:cxnSp>
          <p:nvCxnSpPr>
            <p:cNvPr id="51" name="Straight Arrow Connector 50"/>
            <p:cNvCxnSpPr/>
            <p:nvPr/>
          </p:nvCxnSpPr>
          <p:spPr>
            <a:xfrm>
              <a:off x="1216302" y="3957159"/>
              <a:ext cx="2206158" cy="33141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6"/>
            </a:lnRef>
            <a:fillRef idx="0">
              <a:schemeClr val="accent6"/>
            </a:fillRef>
            <a:effectRef idx="2">
              <a:schemeClr val="accent6"/>
            </a:effectRef>
            <a:fontRef idx="minor">
              <a:schemeClr val="tx1"/>
            </a:fontRef>
          </p:style>
        </p:cxnSp>
        <p:sp>
          <p:nvSpPr>
            <p:cNvPr id="52" name="TextBox 51"/>
            <p:cNvSpPr txBox="1"/>
            <p:nvPr/>
          </p:nvSpPr>
          <p:spPr>
            <a:xfrm>
              <a:off x="2046602" y="3772493"/>
              <a:ext cx="544891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err="1" smtClean="0"/>
                <a:t>Ack</a:t>
              </a:r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81133614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22" presetClass="entr" presetSubtype="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"/>
                            </p:stCondLst>
                            <p:childTnLst>
                              <p:par>
                                <p:cTn id="30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500"/>
                            </p:stCondLst>
                            <p:childTnLst>
                              <p:par>
                                <p:cTn id="39" presetID="2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1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1000"/>
                            </p:stCondLst>
                            <p:childTnLst>
                              <p:par>
                                <p:cTn id="4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802.11 PHY Layer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physical link type of WLAN, 802.11-1997 proposed </a:t>
            </a:r>
          </a:p>
          <a:p>
            <a:pPr lvl="1"/>
            <a:r>
              <a:rPr lang="en-US" dirty="0" smtClean="0"/>
              <a:t>Infrared (Diffused): up to 2 Mbps (not discussed)</a:t>
            </a:r>
          </a:p>
          <a:p>
            <a:pPr lvl="1"/>
            <a:r>
              <a:rPr lang="en-US" dirty="0" smtClean="0"/>
              <a:t>FHSS (Frequency Hopping Spread Spectrum)</a:t>
            </a:r>
          </a:p>
          <a:p>
            <a:pPr lvl="1"/>
            <a:r>
              <a:rPr lang="en-US" dirty="0" smtClean="0"/>
              <a:t>DSSS (Direct Sequence Spread Spectrum)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24037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Spread Spectrum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1828800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S</a:t>
            </a:r>
            <a:r>
              <a:rPr lang="en-US" dirty="0" smtClean="0"/>
              <a:t>preads </a:t>
            </a:r>
            <a:r>
              <a:rPr lang="en-US" dirty="0"/>
              <a:t>a signal's power over a wider band of frequencies, sacrificing bandwidth, but robust against noise/</a:t>
            </a:r>
            <a:r>
              <a:rPr lang="en-US" dirty="0" smtClean="0"/>
              <a:t>interference</a:t>
            </a:r>
            <a:endParaRPr lang="en-US" dirty="0"/>
          </a:p>
        </p:txBody>
      </p:sp>
      <p:pic>
        <p:nvPicPr>
          <p:cNvPr id="4" name="Picture 3" descr="SpreadSpectrum.gif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936"/>
          <a:stretch/>
        </p:blipFill>
        <p:spPr>
          <a:xfrm>
            <a:off x="1346200" y="3676954"/>
            <a:ext cx="6438900" cy="29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841187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dirty="0" smtClean="0"/>
              <a:t>Frequency Hopping</a:t>
            </a:r>
            <a:endParaRPr lang="en-US" sz="6000" dirty="0"/>
          </a:p>
        </p:txBody>
      </p:sp>
      <p:pic>
        <p:nvPicPr>
          <p:cNvPr id="6" name="Picture 5" descr="Hedy_Lamarr_in_The_Conspirators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413" y="1397000"/>
            <a:ext cx="7050919" cy="52992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21427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Hedy_Lamarr_in_The_Conspirators.jpg"/>
          <p:cNvPicPr>
            <a:picLocks noChangeAspect="1"/>
          </p:cNvPicPr>
          <p:nvPr/>
        </p:nvPicPr>
        <p:blipFill>
          <a:blip r:embed="rId2">
            <a:alphaModFix amt="48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2413" y="1397000"/>
            <a:ext cx="7050919" cy="52992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dirty="0" smtClean="0"/>
              <a:t>Frequency Hopping</a:t>
            </a:r>
            <a:endParaRPr lang="en-US" sz="6000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err="1" smtClean="0"/>
              <a:t>Hedy</a:t>
            </a:r>
            <a:r>
              <a:rPr lang="en-US" dirty="0" smtClean="0"/>
              <a:t> </a:t>
            </a:r>
            <a:r>
              <a:rPr lang="en-US" dirty="0" err="1" smtClean="0"/>
              <a:t>Lamarr</a:t>
            </a:r>
            <a:r>
              <a:rPr lang="en-US" dirty="0" smtClean="0"/>
              <a:t> </a:t>
            </a:r>
          </a:p>
          <a:p>
            <a:r>
              <a:rPr lang="en-US" dirty="0" smtClean="0"/>
              <a:t>Famous movie actress in USA</a:t>
            </a:r>
          </a:p>
          <a:p>
            <a:r>
              <a:rPr lang="en-US" dirty="0" smtClean="0"/>
              <a:t>Left her husband after he helped Hitler</a:t>
            </a:r>
          </a:p>
          <a:p>
            <a:r>
              <a:rPr lang="en-US" dirty="0" smtClean="0"/>
              <a:t>Filed a patent in 1942 on frequency hopping</a:t>
            </a:r>
          </a:p>
          <a:p>
            <a:r>
              <a:rPr lang="en-US" dirty="0" smtClean="0"/>
              <a:t>Honored with Electronic Frontier Foundation’s Pioneer Award in 1997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592008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500" tmFilter="0,0; .5, 1; 1, 1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 tmFilter="0,0; .5, 1; 1, 1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 tmFilter="0,0; .5, 1; 1, 1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 tmFilter="0,0; .5, 1; 1, 1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 tmFilter="0,0; .5, 1; 1, 1"/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/>
              <a:t>Frequency Hopping Spread Spectrum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/>
              <a:t>D</a:t>
            </a:r>
            <a:r>
              <a:rPr lang="en-US" dirty="0" smtClean="0"/>
              <a:t>ivides </a:t>
            </a:r>
            <a:r>
              <a:rPr lang="en-US" dirty="0"/>
              <a:t>2.4 GHz ISM </a:t>
            </a:r>
            <a:r>
              <a:rPr lang="en-US" dirty="0" smtClean="0"/>
              <a:t>band </a:t>
            </a:r>
            <a:r>
              <a:rPr lang="en-US" dirty="0"/>
              <a:t>into 1 MHz </a:t>
            </a:r>
            <a:r>
              <a:rPr lang="en-US" dirty="0" smtClean="0"/>
              <a:t>frequency </a:t>
            </a:r>
            <a:r>
              <a:rPr lang="en-US" dirty="0"/>
              <a:t>slots. </a:t>
            </a:r>
          </a:p>
          <a:p>
            <a:pPr lvl="1"/>
            <a:r>
              <a:rPr lang="en-US" dirty="0" smtClean="0"/>
              <a:t>Channel </a:t>
            </a:r>
            <a:r>
              <a:rPr lang="en-US" dirty="0"/>
              <a:t>1 centered at 2.401 GHz</a:t>
            </a:r>
          </a:p>
          <a:p>
            <a:pPr lvl="1"/>
            <a:r>
              <a:rPr lang="en-US" dirty="0" smtClean="0"/>
              <a:t># </a:t>
            </a:r>
            <a:r>
              <a:rPr lang="en-US" dirty="0"/>
              <a:t>of channels depend on country: from 23 (Jap) to 78 (</a:t>
            </a:r>
            <a:r>
              <a:rPr lang="en-US" dirty="0" err="1"/>
              <a:t>US,Europe</a:t>
            </a:r>
            <a:r>
              <a:rPr lang="en-US" dirty="0"/>
              <a:t>)</a:t>
            </a:r>
          </a:p>
          <a:p>
            <a:r>
              <a:rPr lang="en-US" dirty="0" smtClean="0"/>
              <a:t>Each </a:t>
            </a:r>
            <a:r>
              <a:rPr lang="en-US" dirty="0"/>
              <a:t>STA keeps on changing channels staying on each not more than .4 sec following the predefined hopping sequence set by regulation</a:t>
            </a:r>
          </a:p>
          <a:p>
            <a:r>
              <a:rPr lang="en-US" dirty="0" smtClean="0"/>
              <a:t>1MB </a:t>
            </a:r>
            <a:r>
              <a:rPr lang="en-US" dirty="0"/>
              <a:t>with two-level GFSK/ 2 Mbps four-level GFSK </a:t>
            </a:r>
            <a:r>
              <a:rPr lang="en-US" dirty="0" smtClean="0"/>
              <a:t>modulation</a:t>
            </a:r>
          </a:p>
          <a:p>
            <a:r>
              <a:rPr lang="en-US" dirty="0" smtClean="0"/>
              <a:t>Robust against inference, cost effective, but low bandwidth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3366936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Direct Sequence Spread Spectrum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Each data bit is divided into 11 chips (chipping code)</a:t>
            </a:r>
          </a:p>
          <a:p>
            <a:pPr lvl="1"/>
            <a:r>
              <a:rPr lang="en-US" dirty="0" smtClean="0"/>
              <a:t>0 = 11101100011</a:t>
            </a:r>
          </a:p>
          <a:p>
            <a:pPr lvl="1"/>
            <a:r>
              <a:rPr lang="en-US" dirty="0" smtClean="0"/>
              <a:t>1 = 00010011100</a:t>
            </a:r>
          </a:p>
          <a:p>
            <a:r>
              <a:rPr lang="en-US" dirty="0" smtClean="0"/>
              <a:t>Divide 2.4 ISM bands into 14 channels, 5MHz apart, each 22MHz bandwidth</a:t>
            </a:r>
          </a:p>
          <a:p>
            <a:pPr lvl="1"/>
            <a:r>
              <a:rPr lang="en-US" dirty="0" smtClean="0"/>
              <a:t>To be orthogonal, channels need to be apart at least 3 channels</a:t>
            </a:r>
          </a:p>
          <a:p>
            <a:r>
              <a:rPr lang="en-US" dirty="0"/>
              <a:t>1Mbps with </a:t>
            </a:r>
            <a:r>
              <a:rPr lang="en-US" dirty="0" smtClean="0"/>
              <a:t>DBPSK, </a:t>
            </a:r>
            <a:r>
              <a:rPr lang="en-US" dirty="0"/>
              <a:t>and 2 Mbps using DQPSK </a:t>
            </a:r>
            <a:r>
              <a:rPr lang="en-US" dirty="0" smtClean="0"/>
              <a:t>modulation (1997 version)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76972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 802.11b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Proposed </a:t>
            </a:r>
            <a:r>
              <a:rPr lang="en-US" dirty="0"/>
              <a:t>in 1999</a:t>
            </a:r>
          </a:p>
          <a:p>
            <a:pPr lvl="1"/>
            <a:r>
              <a:rPr lang="hr-HR" dirty="0" smtClean="0"/>
              <a:t>2.4 </a:t>
            </a:r>
            <a:r>
              <a:rPr lang="hr-HR" dirty="0"/>
              <a:t>GHz ISM</a:t>
            </a:r>
          </a:p>
          <a:p>
            <a:pPr lvl="1"/>
            <a:r>
              <a:rPr lang="en-US" dirty="0" smtClean="0"/>
              <a:t>Three orthogonal channels</a:t>
            </a:r>
          </a:p>
          <a:p>
            <a:r>
              <a:rPr lang="en-US" dirty="0" smtClean="0"/>
              <a:t>use Complementary </a:t>
            </a:r>
            <a:r>
              <a:rPr lang="en-US" dirty="0"/>
              <a:t>Code Keying (CCK): eight-bit </a:t>
            </a:r>
            <a:r>
              <a:rPr lang="en-US" dirty="0" err="1"/>
              <a:t>seq</a:t>
            </a:r>
            <a:r>
              <a:rPr lang="en-US" dirty="0"/>
              <a:t> for 4bit/8bit data, supporting 5.5 Mbps/ 11 Mbps, respectively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27192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Simplest Channel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66837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Additive White Gaussian Noise (AWGN)</a:t>
            </a:r>
          </a:p>
          <a:p>
            <a:r>
              <a:rPr lang="en-US" dirty="0" smtClean="0"/>
              <a:t>Wireless communication model in deep space (e.g., stationary station on earth and geostationary </a:t>
            </a:r>
            <a:r>
              <a:rPr lang="en-US" dirty="0" err="1" smtClean="0"/>
              <a:t>sattelites</a:t>
            </a:r>
            <a:r>
              <a:rPr lang="en-US" dirty="0" smtClean="0"/>
              <a:t> or </a:t>
            </a:r>
            <a:r>
              <a:rPr lang="en-US" dirty="0" err="1" smtClean="0"/>
              <a:t>spacecrafts</a:t>
            </a:r>
            <a:r>
              <a:rPr lang="en-US" dirty="0" smtClean="0"/>
              <a:t>)</a:t>
            </a:r>
          </a:p>
          <a:p>
            <a:r>
              <a:rPr lang="en-US" dirty="0" smtClean="0"/>
              <a:t>No reflection</a:t>
            </a:r>
          </a:p>
          <a:p>
            <a:r>
              <a:rPr lang="en-US" dirty="0" smtClean="0"/>
              <a:t> </a:t>
            </a:r>
          </a:p>
          <a:p>
            <a:pPr lvl="1"/>
            <a:r>
              <a:rPr lang="en-US" i="1" dirty="0" smtClean="0">
                <a:latin typeface="Times New Roman"/>
                <a:cs typeface="Times New Roman"/>
              </a:rPr>
              <a:t>x(t)</a:t>
            </a:r>
            <a:r>
              <a:rPr lang="en-US" dirty="0" smtClean="0"/>
              <a:t>: input signal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z</a:t>
            </a:r>
            <a:r>
              <a:rPr lang="en-US" i="1" dirty="0" smtClean="0">
                <a:latin typeface="Times New Roman"/>
                <a:cs typeface="Times New Roman"/>
              </a:rPr>
              <a:t>(t)</a:t>
            </a:r>
            <a:r>
              <a:rPr lang="en-US" dirty="0" smtClean="0"/>
              <a:t>: Gaussian noise</a:t>
            </a:r>
          </a:p>
          <a:p>
            <a:pPr lvl="1"/>
            <a:r>
              <a:rPr lang="en-US" i="1" dirty="0">
                <a:latin typeface="Times New Roman"/>
                <a:cs typeface="Times New Roman"/>
              </a:rPr>
              <a:t>y</a:t>
            </a:r>
            <a:r>
              <a:rPr lang="en-US" i="1" dirty="0" smtClean="0">
                <a:latin typeface="Times New Roman"/>
                <a:cs typeface="Times New Roman"/>
              </a:rPr>
              <a:t>(t)</a:t>
            </a:r>
            <a:r>
              <a:rPr lang="en-US" dirty="0" smtClean="0"/>
              <a:t>: output signal</a:t>
            </a:r>
            <a:endParaRPr lang="en-US" dirty="0"/>
          </a:p>
          <a:p>
            <a:endParaRPr lang="en-US" dirty="0" smtClean="0"/>
          </a:p>
        </p:txBody>
      </p:sp>
      <p:pic>
        <p:nvPicPr>
          <p:cNvPr id="5" name="Picture 4" descr="latex-image-1.pdf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000000">
                <a:tint val="45000"/>
                <a:satMod val="400000"/>
              </a:srgbClr>
            </a:duotone>
            <a:lum bright="-100000" contrast="-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4681" y="4227508"/>
            <a:ext cx="3035300" cy="4191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4997525" y="5009015"/>
            <a:ext cx="634978" cy="4703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Tx</a:t>
            </a:r>
            <a:endParaRPr lang="en-US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7243004" y="5009015"/>
            <a:ext cx="647205" cy="4703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Rcv</a:t>
            </a:r>
            <a:endParaRPr lang="en-US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8" name="Straight Arrow Connector 7"/>
          <p:cNvCxnSpPr>
            <a:stCxn id="6" idx="3"/>
            <a:endCxn id="7" idx="1"/>
          </p:cNvCxnSpPr>
          <p:nvPr/>
        </p:nvCxnSpPr>
        <p:spPr>
          <a:xfrm>
            <a:off x="5632503" y="5244180"/>
            <a:ext cx="1610501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401589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IEEE 802.11a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/>
              <a:t>P</a:t>
            </a:r>
            <a:r>
              <a:rPr lang="en-US" dirty="0" smtClean="0"/>
              <a:t>roposed </a:t>
            </a:r>
            <a:r>
              <a:rPr lang="en-US" dirty="0"/>
              <a:t>in 1999</a:t>
            </a:r>
          </a:p>
          <a:p>
            <a:pPr lvl="1"/>
            <a:r>
              <a:rPr lang="en-US" dirty="0" smtClean="0"/>
              <a:t>5 </a:t>
            </a:r>
            <a:r>
              <a:rPr lang="en-US" dirty="0"/>
              <a:t>GHz unlicensed </a:t>
            </a:r>
            <a:r>
              <a:rPr lang="en-US" dirty="0" smtClean="0"/>
              <a:t>band</a:t>
            </a:r>
            <a:endParaRPr lang="en-US" dirty="0"/>
          </a:p>
          <a:p>
            <a:pPr lvl="1"/>
            <a:r>
              <a:rPr lang="en-US" dirty="0" smtClean="0"/>
              <a:t>larger </a:t>
            </a:r>
            <a:r>
              <a:rPr lang="en-US" dirty="0"/>
              <a:t>bandwidth, less crowded than 2.4 GHz </a:t>
            </a:r>
            <a:r>
              <a:rPr lang="en-US" dirty="0" smtClean="0"/>
              <a:t>ISM</a:t>
            </a:r>
            <a:endParaRPr lang="en-US" dirty="0"/>
          </a:p>
          <a:p>
            <a:r>
              <a:rPr lang="en-US" dirty="0" smtClean="0"/>
              <a:t>with </a:t>
            </a:r>
            <a:r>
              <a:rPr lang="en-US" dirty="0"/>
              <a:t>OFDM, 13 (original) + 11 (new) = 24 </a:t>
            </a:r>
            <a:r>
              <a:rPr lang="en-US" dirty="0" smtClean="0"/>
              <a:t>channels</a:t>
            </a:r>
            <a:endParaRPr lang="en-US" dirty="0"/>
          </a:p>
          <a:p>
            <a:r>
              <a:rPr lang="en-US" dirty="0" smtClean="0"/>
              <a:t> </a:t>
            </a:r>
            <a:r>
              <a:rPr lang="en-US" dirty="0"/>
              <a:t>more complicated modulations : BPSK, QPSK, 16-QAM, 64-QAM for higher throughput capacity</a:t>
            </a:r>
          </a:p>
          <a:p>
            <a:pPr lvl="1"/>
            <a:r>
              <a:rPr lang="en-US" dirty="0" smtClean="0"/>
              <a:t>data </a:t>
            </a:r>
            <a:r>
              <a:rPr lang="en-US" dirty="0"/>
              <a:t>rates from 6 Mbps to 54 Mbps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31262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4033297" y="4044838"/>
            <a:ext cx="1152370" cy="2116485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Building</a:t>
            </a:r>
          </a:p>
          <a:p>
            <a:pPr algn="ctr"/>
            <a:endParaRPr lang="en-US" dirty="0" smtClean="0">
              <a:solidFill>
                <a:srgbClr val="13141C"/>
              </a:solidFill>
            </a:endParaRPr>
          </a:p>
          <a:p>
            <a:pPr algn="ctr"/>
            <a:endParaRPr lang="en-US" dirty="0">
              <a:solidFill>
                <a:srgbClr val="13141C"/>
              </a:solidFill>
            </a:endParaRPr>
          </a:p>
          <a:p>
            <a:pPr algn="ctr"/>
            <a:endParaRPr lang="en-US" dirty="0" smtClean="0">
              <a:solidFill>
                <a:srgbClr val="13141C"/>
              </a:solidFill>
            </a:endParaRPr>
          </a:p>
          <a:p>
            <a:pPr algn="ctr"/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Terrestrial Wireless Comm.</a:t>
            </a:r>
            <a:endParaRPr lang="en-US" dirty="0"/>
          </a:p>
        </p:txBody>
      </p:sp>
      <p:sp>
        <p:nvSpPr>
          <p:cNvPr id="5" name="Rounded Rectangle 4"/>
          <p:cNvSpPr/>
          <p:nvPr/>
        </p:nvSpPr>
        <p:spPr>
          <a:xfrm>
            <a:off x="1352273" y="5161871"/>
            <a:ext cx="634978" cy="4703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Tx</a:t>
            </a:r>
            <a:endParaRPr lang="en-US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6" name="Rounded Rectangle 5"/>
          <p:cNvSpPr/>
          <p:nvPr/>
        </p:nvSpPr>
        <p:spPr>
          <a:xfrm>
            <a:off x="6678579" y="5161871"/>
            <a:ext cx="647205" cy="4703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Rcv</a:t>
            </a:r>
            <a:endParaRPr lang="en-US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7" name="Straight Arrow Connector 6"/>
          <p:cNvCxnSpPr>
            <a:stCxn id="5" idx="3"/>
            <a:endCxn id="6" idx="1"/>
          </p:cNvCxnSpPr>
          <p:nvPr/>
        </p:nvCxnSpPr>
        <p:spPr>
          <a:xfrm>
            <a:off x="1987251" y="5397036"/>
            <a:ext cx="4691328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9" name="Rectangle 8"/>
          <p:cNvSpPr/>
          <p:nvPr/>
        </p:nvSpPr>
        <p:spPr>
          <a:xfrm>
            <a:off x="0" y="6184840"/>
            <a:ext cx="9144000" cy="673160"/>
          </a:xfrm>
          <a:prstGeom prst="rect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 9"/>
          <p:cNvSpPr/>
          <p:nvPr/>
        </p:nvSpPr>
        <p:spPr>
          <a:xfrm>
            <a:off x="1963734" y="5397036"/>
            <a:ext cx="4668276" cy="764288"/>
          </a:xfrm>
          <a:custGeom>
            <a:avLst/>
            <a:gdLst>
              <a:gd name="connsiteX0" fmla="*/ 0 w 4668276"/>
              <a:gd name="connsiteY0" fmla="*/ 0 h 823078"/>
              <a:gd name="connsiteX1" fmla="*/ 2340017 w 4668276"/>
              <a:gd name="connsiteY1" fmla="*/ 823078 h 823078"/>
              <a:gd name="connsiteX2" fmla="*/ 4668276 w 4668276"/>
              <a:gd name="connsiteY2" fmla="*/ 152857 h 8230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68276" h="823078">
                <a:moveTo>
                  <a:pt x="0" y="0"/>
                </a:moveTo>
                <a:lnTo>
                  <a:pt x="2340017" y="823078"/>
                </a:lnTo>
                <a:lnTo>
                  <a:pt x="4668276" y="152857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Freeform 14"/>
          <p:cNvSpPr/>
          <p:nvPr/>
        </p:nvSpPr>
        <p:spPr>
          <a:xfrm>
            <a:off x="1987252" y="4844399"/>
            <a:ext cx="4668276" cy="505605"/>
          </a:xfrm>
          <a:custGeom>
            <a:avLst/>
            <a:gdLst>
              <a:gd name="connsiteX0" fmla="*/ 0 w 4668276"/>
              <a:gd name="connsiteY0" fmla="*/ 505605 h 505605"/>
              <a:gd name="connsiteX1" fmla="*/ 2610471 w 4668276"/>
              <a:gd name="connsiteY1" fmla="*/ 0 h 505605"/>
              <a:gd name="connsiteX2" fmla="*/ 4668276 w 4668276"/>
              <a:gd name="connsiteY2" fmla="*/ 446814 h 5056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668276" h="505605">
                <a:moveTo>
                  <a:pt x="0" y="505605"/>
                </a:moveTo>
                <a:lnTo>
                  <a:pt x="2610471" y="0"/>
                </a:lnTo>
                <a:lnTo>
                  <a:pt x="4668276" y="446814"/>
                </a:lnTo>
              </a:path>
            </a:pathLst>
          </a:custGeom>
          <a:ln>
            <a:headEnd type="none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 16"/>
          <p:cNvSpPr/>
          <p:nvPr/>
        </p:nvSpPr>
        <p:spPr>
          <a:xfrm>
            <a:off x="2093082" y="2416358"/>
            <a:ext cx="940711" cy="561438"/>
          </a:xfrm>
          <a:custGeom>
            <a:avLst/>
            <a:gdLst>
              <a:gd name="connsiteX0" fmla="*/ 0 w 1117094"/>
              <a:gd name="connsiteY0" fmla="*/ 408581 h 754057"/>
              <a:gd name="connsiteX1" fmla="*/ 246937 w 1117094"/>
              <a:gd name="connsiteY1" fmla="*/ 8800 h 754057"/>
              <a:gd name="connsiteX2" fmla="*/ 811363 w 1117094"/>
              <a:gd name="connsiteY2" fmla="*/ 749570 h 754057"/>
              <a:gd name="connsiteX3" fmla="*/ 1117094 w 1117094"/>
              <a:gd name="connsiteY3" fmla="*/ 338031 h 754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7094" h="754057">
                <a:moveTo>
                  <a:pt x="0" y="408581"/>
                </a:moveTo>
                <a:cubicBezTo>
                  <a:pt x="55855" y="180275"/>
                  <a:pt x="111710" y="-48031"/>
                  <a:pt x="246937" y="8800"/>
                </a:cubicBezTo>
                <a:cubicBezTo>
                  <a:pt x="382164" y="65631"/>
                  <a:pt x="666337" y="694698"/>
                  <a:pt x="811363" y="749570"/>
                </a:cubicBezTo>
                <a:cubicBezTo>
                  <a:pt x="956389" y="804442"/>
                  <a:pt x="1117094" y="338031"/>
                  <a:pt x="1117094" y="338031"/>
                </a:cubicBezTo>
              </a:path>
            </a:pathLst>
          </a:cu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7"/>
          <p:cNvSpPr/>
          <p:nvPr/>
        </p:nvSpPr>
        <p:spPr>
          <a:xfrm>
            <a:off x="940246" y="2507466"/>
            <a:ext cx="634978" cy="4703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Tx</a:t>
            </a:r>
            <a:endParaRPr lang="en-US" dirty="0">
              <a:solidFill>
                <a:schemeClr val="tx2">
                  <a:lumMod val="10000"/>
                </a:schemeClr>
              </a:solidFill>
            </a:endParaRPr>
          </a:p>
        </p:txBody>
      </p:sp>
      <p:cxnSp>
        <p:nvCxnSpPr>
          <p:cNvPr id="20" name="Straight Arrow Connector 19"/>
          <p:cNvCxnSpPr>
            <a:stCxn id="18" idx="3"/>
          </p:cNvCxnSpPr>
          <p:nvPr/>
        </p:nvCxnSpPr>
        <p:spPr>
          <a:xfrm>
            <a:off x="1575224" y="2742631"/>
            <a:ext cx="388510" cy="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21" name="Rounded Rectangle 20"/>
          <p:cNvSpPr/>
          <p:nvPr/>
        </p:nvSpPr>
        <p:spPr>
          <a:xfrm>
            <a:off x="7654100" y="2507466"/>
            <a:ext cx="647205" cy="470330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 smtClean="0">
                <a:solidFill>
                  <a:schemeClr val="tx2">
                    <a:lumMod val="10000"/>
                  </a:schemeClr>
                </a:solidFill>
              </a:rPr>
              <a:t>Rcv</a:t>
            </a:r>
            <a:endParaRPr lang="en-US" dirty="0">
              <a:solidFill>
                <a:schemeClr val="tx2">
                  <a:lumMod val="10000"/>
                </a:schemeClr>
              </a:solidFill>
            </a:endParaRPr>
          </a:p>
        </p:txBody>
      </p:sp>
      <p:sp>
        <p:nvSpPr>
          <p:cNvPr id="22" name="Freeform 21"/>
          <p:cNvSpPr/>
          <p:nvPr/>
        </p:nvSpPr>
        <p:spPr>
          <a:xfrm>
            <a:off x="5079835" y="1825488"/>
            <a:ext cx="940711" cy="561438"/>
          </a:xfrm>
          <a:custGeom>
            <a:avLst/>
            <a:gdLst>
              <a:gd name="connsiteX0" fmla="*/ 0 w 1117094"/>
              <a:gd name="connsiteY0" fmla="*/ 408581 h 754057"/>
              <a:gd name="connsiteX1" fmla="*/ 246937 w 1117094"/>
              <a:gd name="connsiteY1" fmla="*/ 8800 h 754057"/>
              <a:gd name="connsiteX2" fmla="*/ 811363 w 1117094"/>
              <a:gd name="connsiteY2" fmla="*/ 749570 h 754057"/>
              <a:gd name="connsiteX3" fmla="*/ 1117094 w 1117094"/>
              <a:gd name="connsiteY3" fmla="*/ 338031 h 754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7094" h="754057">
                <a:moveTo>
                  <a:pt x="0" y="408581"/>
                </a:moveTo>
                <a:cubicBezTo>
                  <a:pt x="55855" y="180275"/>
                  <a:pt x="111710" y="-48031"/>
                  <a:pt x="246937" y="8800"/>
                </a:cubicBezTo>
                <a:cubicBezTo>
                  <a:pt x="382164" y="65631"/>
                  <a:pt x="666337" y="694698"/>
                  <a:pt x="811363" y="749570"/>
                </a:cubicBezTo>
                <a:cubicBezTo>
                  <a:pt x="956389" y="804442"/>
                  <a:pt x="1117094" y="338031"/>
                  <a:pt x="1117094" y="338031"/>
                </a:cubicBezTo>
              </a:path>
            </a:pathLst>
          </a:cu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reeform 22"/>
          <p:cNvSpPr/>
          <p:nvPr/>
        </p:nvSpPr>
        <p:spPr>
          <a:xfrm>
            <a:off x="4797620" y="2507466"/>
            <a:ext cx="940711" cy="561438"/>
          </a:xfrm>
          <a:custGeom>
            <a:avLst/>
            <a:gdLst>
              <a:gd name="connsiteX0" fmla="*/ 0 w 1117094"/>
              <a:gd name="connsiteY0" fmla="*/ 408581 h 754057"/>
              <a:gd name="connsiteX1" fmla="*/ 246937 w 1117094"/>
              <a:gd name="connsiteY1" fmla="*/ 8800 h 754057"/>
              <a:gd name="connsiteX2" fmla="*/ 811363 w 1117094"/>
              <a:gd name="connsiteY2" fmla="*/ 749570 h 754057"/>
              <a:gd name="connsiteX3" fmla="*/ 1117094 w 1117094"/>
              <a:gd name="connsiteY3" fmla="*/ 338031 h 754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7094" h="754057">
                <a:moveTo>
                  <a:pt x="0" y="408581"/>
                </a:moveTo>
                <a:cubicBezTo>
                  <a:pt x="55855" y="180275"/>
                  <a:pt x="111710" y="-48031"/>
                  <a:pt x="246937" y="8800"/>
                </a:cubicBezTo>
                <a:cubicBezTo>
                  <a:pt x="382164" y="65631"/>
                  <a:pt x="666337" y="694698"/>
                  <a:pt x="811363" y="749570"/>
                </a:cubicBezTo>
                <a:cubicBezTo>
                  <a:pt x="956389" y="804442"/>
                  <a:pt x="1117094" y="338031"/>
                  <a:pt x="1117094" y="338031"/>
                </a:cubicBezTo>
              </a:path>
            </a:pathLst>
          </a:cu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Freeform 23"/>
          <p:cNvSpPr/>
          <p:nvPr/>
        </p:nvSpPr>
        <p:spPr>
          <a:xfrm>
            <a:off x="5244458" y="3189444"/>
            <a:ext cx="940711" cy="561438"/>
          </a:xfrm>
          <a:custGeom>
            <a:avLst/>
            <a:gdLst>
              <a:gd name="connsiteX0" fmla="*/ 0 w 1117094"/>
              <a:gd name="connsiteY0" fmla="*/ 408581 h 754057"/>
              <a:gd name="connsiteX1" fmla="*/ 246937 w 1117094"/>
              <a:gd name="connsiteY1" fmla="*/ 8800 h 754057"/>
              <a:gd name="connsiteX2" fmla="*/ 811363 w 1117094"/>
              <a:gd name="connsiteY2" fmla="*/ 749570 h 754057"/>
              <a:gd name="connsiteX3" fmla="*/ 1117094 w 1117094"/>
              <a:gd name="connsiteY3" fmla="*/ 338031 h 7540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117094" h="754057">
                <a:moveTo>
                  <a:pt x="0" y="408581"/>
                </a:moveTo>
                <a:cubicBezTo>
                  <a:pt x="55855" y="180275"/>
                  <a:pt x="111710" y="-48031"/>
                  <a:pt x="246937" y="8800"/>
                </a:cubicBezTo>
                <a:cubicBezTo>
                  <a:pt x="382164" y="65631"/>
                  <a:pt x="666337" y="694698"/>
                  <a:pt x="811363" y="749570"/>
                </a:cubicBezTo>
                <a:cubicBezTo>
                  <a:pt x="956389" y="804442"/>
                  <a:pt x="1117094" y="338031"/>
                  <a:pt x="1117094" y="338031"/>
                </a:cubicBezTo>
              </a:path>
            </a:pathLst>
          </a:custGeom>
        </p:spPr>
        <p:style>
          <a:lnRef idx="2">
            <a:schemeClr val="accent6"/>
          </a:lnRef>
          <a:fillRef idx="0">
            <a:schemeClr val="accent6"/>
          </a:fillRef>
          <a:effectRef idx="1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Right Brace 24"/>
          <p:cNvSpPr/>
          <p:nvPr/>
        </p:nvSpPr>
        <p:spPr>
          <a:xfrm>
            <a:off x="6396830" y="2022419"/>
            <a:ext cx="411560" cy="1434507"/>
          </a:xfrm>
          <a:prstGeom prst="rightBrace">
            <a:avLst/>
          </a:prstGeom>
          <a:ln>
            <a:headEnd type="none"/>
            <a:tailEnd type="non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Plus 25"/>
          <p:cNvSpPr/>
          <p:nvPr/>
        </p:nvSpPr>
        <p:spPr>
          <a:xfrm>
            <a:off x="6808390" y="2507466"/>
            <a:ext cx="435078" cy="470330"/>
          </a:xfrm>
          <a:prstGeom prst="mathPlus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7" name="Straight Arrow Connector 26"/>
          <p:cNvCxnSpPr/>
          <p:nvPr/>
        </p:nvCxnSpPr>
        <p:spPr>
          <a:xfrm flipV="1">
            <a:off x="3210175" y="2022419"/>
            <a:ext cx="1681520" cy="623188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flipV="1">
            <a:off x="3210175" y="2730872"/>
            <a:ext cx="1446342" cy="2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>
            <a:off x="3210175" y="2883272"/>
            <a:ext cx="1833920" cy="573654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7212910" y="2756890"/>
            <a:ext cx="388510" cy="0"/>
          </a:xfrm>
          <a:prstGeom prst="straightConnector1">
            <a:avLst/>
          </a:prstGeom>
          <a:ln>
            <a:prstDash val="sysDash"/>
            <a:tailEnd type="arrow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42" name="TextBox 41"/>
          <p:cNvSpPr txBox="1"/>
          <p:nvPr/>
        </p:nvSpPr>
        <p:spPr>
          <a:xfrm>
            <a:off x="3033793" y="5056054"/>
            <a:ext cx="803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ath-1</a:t>
            </a:r>
            <a:endParaRPr lang="en-US" dirty="0"/>
          </a:p>
        </p:txBody>
      </p:sp>
      <p:sp>
        <p:nvSpPr>
          <p:cNvPr id="43" name="TextBox 42"/>
          <p:cNvSpPr txBox="1"/>
          <p:nvPr/>
        </p:nvSpPr>
        <p:spPr>
          <a:xfrm rot="1071136">
            <a:off x="3049650" y="5561194"/>
            <a:ext cx="817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ath-2</a:t>
            </a:r>
            <a:endParaRPr lang="en-US" dirty="0"/>
          </a:p>
        </p:txBody>
      </p:sp>
      <p:sp>
        <p:nvSpPr>
          <p:cNvPr id="44" name="TextBox 43"/>
          <p:cNvSpPr txBox="1"/>
          <p:nvPr/>
        </p:nvSpPr>
        <p:spPr>
          <a:xfrm rot="20886147">
            <a:off x="2984271" y="4687823"/>
            <a:ext cx="804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ath-3</a:t>
            </a:r>
            <a:endParaRPr lang="en-US" dirty="0"/>
          </a:p>
        </p:txBody>
      </p:sp>
      <p:sp>
        <p:nvSpPr>
          <p:cNvPr id="45" name="TextBox 44"/>
          <p:cNvSpPr txBox="1"/>
          <p:nvPr/>
        </p:nvSpPr>
        <p:spPr>
          <a:xfrm>
            <a:off x="3798608" y="2381084"/>
            <a:ext cx="80345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ath-1</a:t>
            </a:r>
            <a:endParaRPr lang="en-US" dirty="0"/>
          </a:p>
        </p:txBody>
      </p:sp>
      <p:sp>
        <p:nvSpPr>
          <p:cNvPr id="46" name="TextBox 45"/>
          <p:cNvSpPr txBox="1"/>
          <p:nvPr/>
        </p:nvSpPr>
        <p:spPr>
          <a:xfrm rot="20427827">
            <a:off x="3631007" y="1943701"/>
            <a:ext cx="8045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ath-3</a:t>
            </a:r>
            <a:endParaRPr lang="en-US" dirty="0"/>
          </a:p>
        </p:txBody>
      </p:sp>
      <p:sp>
        <p:nvSpPr>
          <p:cNvPr id="47" name="TextBox 46"/>
          <p:cNvSpPr txBox="1"/>
          <p:nvPr/>
        </p:nvSpPr>
        <p:spPr>
          <a:xfrm rot="1071136">
            <a:off x="3782537" y="2835589"/>
            <a:ext cx="81787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p</a:t>
            </a:r>
            <a:r>
              <a:rPr lang="en-US" dirty="0" smtClean="0"/>
              <a:t>ath-2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8513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Terrestrial Wireless Comm.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Multipath: there are multiple paths for the signal to reach the receiver</a:t>
            </a:r>
          </a:p>
          <a:p>
            <a:r>
              <a:rPr lang="en-US" dirty="0" smtClean="0"/>
              <a:t>Each path superimpose (overlap) each other</a:t>
            </a:r>
          </a:p>
          <a:p>
            <a:r>
              <a:rPr lang="en-US" dirty="0" smtClean="0"/>
              <a:t>Different path length causes different phase</a:t>
            </a:r>
          </a:p>
          <a:p>
            <a:r>
              <a:rPr lang="en-US" dirty="0" smtClean="0"/>
              <a:t>Superposition can be constructive/destructive</a:t>
            </a:r>
          </a:p>
          <a:p>
            <a:pPr lvl="1"/>
            <a:r>
              <a:rPr lang="en-US" dirty="0" smtClean="0"/>
              <a:t>Constructive: signal strengthens (diff = n * wavelength)</a:t>
            </a:r>
          </a:p>
          <a:p>
            <a:pPr lvl="1"/>
            <a:r>
              <a:rPr lang="en-US" dirty="0" smtClean="0"/>
              <a:t>Destructive: signal weakens (diff = (n + 1/2) * wavelength )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27053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Screen shot 2011-09-12 at 11.55.58 PM.png"/>
          <p:cNvPicPr>
            <a:picLocks noChangeAspect="1"/>
          </p:cNvPicPr>
          <p:nvPr/>
        </p:nvPicPr>
        <p:blipFill>
          <a:blip r:embed="rId2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6" name="Rounded Rectangle 5"/>
          <p:cNvSpPr/>
          <p:nvPr/>
        </p:nvSpPr>
        <p:spPr>
          <a:xfrm>
            <a:off x="1023022" y="5620444"/>
            <a:ext cx="1446343" cy="43505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Path loss</a:t>
            </a:r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5161683" y="2715698"/>
            <a:ext cx="1446343" cy="43505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Shadowing</a:t>
            </a:r>
            <a:endParaRPr lang="en-US" dirty="0">
              <a:solidFill>
                <a:srgbClr val="13141C"/>
              </a:solidFill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2675143" y="140184"/>
            <a:ext cx="2169515" cy="435055"/>
          </a:xfrm>
          <a:prstGeom prst="round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13141C"/>
                </a:solidFill>
              </a:rPr>
              <a:t>Microscopic Fading</a:t>
            </a:r>
            <a:endParaRPr lang="en-US" dirty="0">
              <a:solidFill>
                <a:srgbClr val="1314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05798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Channel Distortion Model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Path Loss: </a:t>
            </a:r>
            <a:r>
              <a:rPr lang="en-US" dirty="0"/>
              <a:t>: </a:t>
            </a:r>
            <a:r>
              <a:rPr lang="en-US" dirty="0" smtClean="0"/>
              <a:t>signal variation due </a:t>
            </a:r>
            <a:r>
              <a:rPr lang="en-US" dirty="0"/>
              <a:t>to </a:t>
            </a:r>
            <a:r>
              <a:rPr lang="en-US" dirty="0" smtClean="0"/>
              <a:t>distance</a:t>
            </a:r>
          </a:p>
          <a:p>
            <a:endParaRPr lang="en-US" dirty="0" smtClean="0"/>
          </a:p>
          <a:p>
            <a:r>
              <a:rPr lang="en-US" dirty="0" smtClean="0"/>
              <a:t>Shadowing: signal variation due </a:t>
            </a:r>
            <a:r>
              <a:rPr lang="en-US" dirty="0"/>
              <a:t>to terrain features and man-made </a:t>
            </a:r>
            <a:r>
              <a:rPr lang="en-US" dirty="0" smtClean="0"/>
              <a:t>obstacles</a:t>
            </a:r>
          </a:p>
          <a:p>
            <a:pPr lvl="1"/>
            <a:r>
              <a:rPr lang="en-US" dirty="0" smtClean="0"/>
              <a:t>Reflection</a:t>
            </a:r>
          </a:p>
          <a:p>
            <a:pPr lvl="1"/>
            <a:r>
              <a:rPr lang="en-US" dirty="0" smtClean="0"/>
              <a:t>Diffraction</a:t>
            </a:r>
          </a:p>
          <a:p>
            <a:r>
              <a:rPr lang="en-US" dirty="0" smtClean="0"/>
              <a:t>Microscopic Fading: </a:t>
            </a:r>
            <a:r>
              <a:rPr lang="en-US" dirty="0"/>
              <a:t>interference of </a:t>
            </a:r>
            <a:r>
              <a:rPr lang="en-US" dirty="0" smtClean="0"/>
              <a:t>multipath and fluctuation over time</a:t>
            </a:r>
            <a:endParaRPr lang="en-US" dirty="0"/>
          </a:p>
        </p:txBody>
      </p:sp>
      <p:pic>
        <p:nvPicPr>
          <p:cNvPr id="4" name="Picture 3" descr="latex-image-1.pdf"/>
          <p:cNvPicPr>
            <a:picLocks noChangeAspect="1"/>
          </p:cNvPicPr>
          <p:nvPr/>
        </p:nvPicPr>
        <p:blipFill>
          <a:blip r:embed="rId2">
            <a:duotone>
              <a:prstClr val="black"/>
              <a:srgbClr val="000000">
                <a:tint val="45000"/>
                <a:satMod val="400000"/>
              </a:srgbClr>
            </a:duotone>
            <a:lum bright="-100000" contrast="-10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7461" y="2294478"/>
            <a:ext cx="2018345" cy="7288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08316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Screen shot 2011-09-13 at 12.20.18 A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633583" y="4513797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rgbClr val="13141C"/>
                </a:solidFill>
              </a:rPr>
              <a:t>Microscopic Fading over time</a:t>
            </a:r>
            <a:endParaRPr lang="en-US" dirty="0">
              <a:solidFill>
                <a:srgbClr val="13141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7247146"/>
      </p:ext>
    </p:extLst>
  </p:cSld>
  <p:clrMapOvr>
    <a:masterClrMapping/>
  </p:clrMapOvr>
</p:sld>
</file>

<file path=ppt/theme/theme1.xml><?xml version="1.0" encoding="utf-8"?>
<a:theme xmlns:a="http://schemas.openxmlformats.org/drawingml/2006/main" name="Twilight">
  <a:themeElements>
    <a:clrScheme name="Twilight">
      <a:dk1>
        <a:sysClr val="windowText" lastClr="000000"/>
      </a:dk1>
      <a:lt1>
        <a:sysClr val="window" lastClr="FFFFFF"/>
      </a:lt1>
      <a:dk2>
        <a:srgbClr val="24213E"/>
      </a:dk2>
      <a:lt2>
        <a:srgbClr val="E9EAF0"/>
      </a:lt2>
      <a:accent1>
        <a:srgbClr val="E8BC4A"/>
      </a:accent1>
      <a:accent2>
        <a:srgbClr val="83C1C6"/>
      </a:accent2>
      <a:accent3>
        <a:srgbClr val="E78D35"/>
      </a:accent3>
      <a:accent4>
        <a:srgbClr val="909CE1"/>
      </a:accent4>
      <a:accent5>
        <a:srgbClr val="839C41"/>
      </a:accent5>
      <a:accent6>
        <a:srgbClr val="CC5439"/>
      </a:accent6>
      <a:hlink>
        <a:srgbClr val="1C6CF1"/>
      </a:hlink>
      <a:folHlink>
        <a:srgbClr val="C649E0"/>
      </a:folHlink>
    </a:clrScheme>
    <a:fontScheme name="Twilight">
      <a:maj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ヒラギノ角ゴ Pro W3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wi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 fov="600000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300000"/>
              </a:schemeClr>
            </a:gs>
            <a:gs pos="31000">
              <a:schemeClr val="bg1">
                <a:tint val="100000"/>
                <a:satMod val="300000"/>
              </a:schemeClr>
            </a:gs>
            <a:gs pos="62000">
              <a:schemeClr val="phClr">
                <a:tint val="100000"/>
                <a:shade val="100000"/>
                <a:satMod val="100000"/>
              </a:schemeClr>
            </a:gs>
            <a:gs pos="100000">
              <a:schemeClr val="phClr">
                <a:shade val="100000"/>
                <a:hueMod val="93000"/>
                <a:satMod val="50000"/>
                <a:lumMod val="2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100000"/>
                <a:satMod val="100000"/>
              </a:schemeClr>
            </a:gs>
            <a:gs pos="100000">
              <a:schemeClr val="phClr">
                <a:tint val="100000"/>
                <a:shade val="100000"/>
                <a:alpha val="100000"/>
                <a:hueMod val="100000"/>
                <a:satMod val="150000"/>
                <a:lumMod val="5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 dirty="0" smtClean="0">
            <a:solidFill>
              <a:srgbClr val="13141C"/>
            </a:solidFill>
          </a:defRPr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>
        <a:ln>
          <a:tailEnd type="arrow"/>
        </a:ln>
      </a:spPr>
      <a:bodyPr/>
      <a:lstStyle/>
      <a:style>
        <a:lnRef idx="2">
          <a:schemeClr val="accent2"/>
        </a:lnRef>
        <a:fillRef idx="0">
          <a:schemeClr val="accent2"/>
        </a:fillRef>
        <a:effectRef idx="1">
          <a:schemeClr val="accent2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Twilight.thmx</Template>
  <TotalTime>2301</TotalTime>
  <Words>1611</Words>
  <Application>Microsoft Macintosh PowerPoint</Application>
  <PresentationFormat>On-screen Show (4:3)</PresentationFormat>
  <Paragraphs>353</Paragraphs>
  <Slides>40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40</vt:i4>
      </vt:variant>
    </vt:vector>
  </HeadingPairs>
  <TitlesOfParts>
    <vt:vector size="41" baseType="lpstr">
      <vt:lpstr>Twilight</vt:lpstr>
      <vt:lpstr>Wireless LAN Enterprise Computing</vt:lpstr>
      <vt:lpstr>Wireless &amp; Internet</vt:lpstr>
      <vt:lpstr>Radio Communication</vt:lpstr>
      <vt:lpstr>Simplest Channel</vt:lpstr>
      <vt:lpstr>Terrestrial Wireless Comm.</vt:lpstr>
      <vt:lpstr>Terrestrial Wireless Comm.</vt:lpstr>
      <vt:lpstr>PowerPoint Presentation</vt:lpstr>
      <vt:lpstr>Channel Distortion Model</vt:lpstr>
      <vt:lpstr>Microscopic Fading over time</vt:lpstr>
      <vt:lpstr>More about Path Loss</vt:lpstr>
      <vt:lpstr>Why Wireless LAN?</vt:lpstr>
      <vt:lpstr>ISM bands</vt:lpstr>
      <vt:lpstr>Birth of WLAN</vt:lpstr>
      <vt:lpstr>Design goal of WLAN</vt:lpstr>
      <vt:lpstr>Building Blocks of 802.11</vt:lpstr>
      <vt:lpstr>Building Blocks of 802.11</vt:lpstr>
      <vt:lpstr>Building Blocks of 802.11</vt:lpstr>
      <vt:lpstr>Building Blocks of 802.11</vt:lpstr>
      <vt:lpstr>Building Blocks of 802.11</vt:lpstr>
      <vt:lpstr>Building Blocks of 802.11</vt:lpstr>
      <vt:lpstr>IEEE 802.x Standards</vt:lpstr>
      <vt:lpstr>802.11 MAC Layer</vt:lpstr>
      <vt:lpstr>Coordination Functions</vt:lpstr>
      <vt:lpstr>Wireless MAC Layer Problems</vt:lpstr>
      <vt:lpstr>Collision Detection</vt:lpstr>
      <vt:lpstr>CSMA/CD in Wired LAN</vt:lpstr>
      <vt:lpstr>CSMA/CA of WLAN</vt:lpstr>
      <vt:lpstr>Hidden Terminal Problem</vt:lpstr>
      <vt:lpstr>Exposed Terminal Problem</vt:lpstr>
      <vt:lpstr>Solution: RTS/CTS</vt:lpstr>
      <vt:lpstr>Hidden Terminal Resolved</vt:lpstr>
      <vt:lpstr>Exposed Terminal Resolved</vt:lpstr>
      <vt:lpstr>802.11 PHY Layer</vt:lpstr>
      <vt:lpstr>Spread Spectrum</vt:lpstr>
      <vt:lpstr>Frequency Hopping</vt:lpstr>
      <vt:lpstr>Frequency Hopping</vt:lpstr>
      <vt:lpstr>Frequency Hopping Spread Spectrum</vt:lpstr>
      <vt:lpstr>Direct Sequence Spread Spectrum</vt:lpstr>
      <vt:lpstr>IEEE 802.11b</vt:lpstr>
      <vt:lpstr>IEEE 802.11a</vt:lpstr>
    </vt:vector>
  </TitlesOfParts>
  <Company>MJU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Minho Shin</dc:creator>
  <cp:lastModifiedBy>Minho Shin</cp:lastModifiedBy>
  <cp:revision>180</cp:revision>
  <dcterms:created xsi:type="dcterms:W3CDTF">2011-09-12T13:39:30Z</dcterms:created>
  <dcterms:modified xsi:type="dcterms:W3CDTF">2012-09-09T15:41:31Z</dcterms:modified>
</cp:coreProperties>
</file>