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64" r:id="rId4"/>
    <p:sldId id="261" r:id="rId5"/>
    <p:sldId id="257" r:id="rId6"/>
    <p:sldId id="266" r:id="rId7"/>
    <p:sldId id="270" r:id="rId8"/>
    <p:sldId id="258" r:id="rId9"/>
    <p:sldId id="260" r:id="rId10"/>
    <p:sldId id="259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74303" autoAdjust="0"/>
  </p:normalViewPr>
  <p:slideViewPr>
    <p:cSldViewPr snapToGrid="0">
      <p:cViewPr varScale="1">
        <p:scale>
          <a:sx n="108" d="100"/>
          <a:sy n="108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F1C0-C211-4656-AEE6-63BFD413BA6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9921-3480-44AB-BFF6-9E222F761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7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바이너리는 스택 기반 시스템에서 실행되는 일련의 명령입니다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간단한 명령은 데이터에 대한 작업을 수행합니다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스택에서 피연산자를 소비하고 스택에 배치되는 결과를 생성합니다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제어 명령은 코드의 제어 흐름을 변경합니다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프로그램은 함수 테이블을 통해 직접 또는 간접적으로 함수를 호출할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그림은 인덱스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직접 호출을 보여줍니다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간접 호출은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C++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와 같은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OOP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언어에서 함수 포인터와 다형성의 에뮬레이션을 허용합니다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그림</a:t>
            </a:r>
            <a:r>
              <a:rPr lang="en-US" altLang="ko-KR" dirty="0"/>
              <a:t>: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테이블 인덱스 값이 스택에 푸시되고 실행 시 평가되며 해당 값으로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인덱스된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함수가 실행됩니다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에는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i32, i64, f32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및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f64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네 가지 기본 유형만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처음 두 개는 각각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 및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비트의 정수를 나타내는 반면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마지막 두 개는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 및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 부동 소수점 데이터를 나타냅니다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전역 변수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지역 변수 및 반환 주소는 스택에서 관리됩니다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문자열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배열 및 기타 버퍼와 같은 모든 비 스칼라 유형은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64Kib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배수인 연속적이고 유형이 지정되지 않은 바이트 주소 지정 가능 배열인 선형 메모리에 저장되어야 합니다</a:t>
            </a: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프로그램은 모든 바이트 주소의 선형 메모리에서 값을 로드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저장할 수 있습니다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액세스가 현재 메모리 크기 범위 내에 있지 않으면 트랩이 발생합니다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27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코드에서 버퍼 </a:t>
            </a:r>
            <a:r>
              <a:rPr lang="ko-KR" altLang="en-US" dirty="0" err="1"/>
              <a:t>오버플로</a:t>
            </a:r>
            <a:r>
              <a:rPr lang="ko-KR" altLang="en-US" dirty="0"/>
              <a:t> 유형의 취약점을 찾는 아이디어는 특성 패턴을 검색하는 </a:t>
            </a:r>
            <a:r>
              <a:rPr lang="en-US" altLang="ko-KR" dirty="0"/>
              <a:t>CPG</a:t>
            </a:r>
            <a:r>
              <a:rPr lang="ko-KR" altLang="en-US" dirty="0"/>
              <a:t>를 분석하는 것입니다</a:t>
            </a:r>
            <a:endParaRPr lang="en-US" altLang="ko-KR" dirty="0"/>
          </a:p>
          <a:p>
            <a:r>
              <a:rPr lang="en-US" altLang="ko-KR" dirty="0" err="1"/>
              <a:t>WebAssembly</a:t>
            </a:r>
            <a:r>
              <a:rPr lang="ko-KR" altLang="en-US" dirty="0"/>
              <a:t>에서 버퍼 </a:t>
            </a:r>
            <a:r>
              <a:rPr lang="ko-KR" altLang="en-US" dirty="0" err="1"/>
              <a:t>오버플로는</a:t>
            </a:r>
            <a:r>
              <a:rPr lang="ko-KR" altLang="en-US" dirty="0"/>
              <a:t> 루프 내에서 버퍼가 잘못 사용될 때 발생합니다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루프의 종료 조건의 일부로 버퍼의 인덱스가 증가하고 버퍼의 경계가 확인되지 않기 때문에 취약점이 발생할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버퍼 </a:t>
            </a:r>
            <a:r>
              <a:rPr lang="ko-KR" altLang="en-US" dirty="0" err="1"/>
              <a:t>오버플로를</a:t>
            </a:r>
            <a:r>
              <a:rPr lang="ko-KR" altLang="en-US" dirty="0"/>
              <a:t> 감지하는 아이디어는 </a:t>
            </a:r>
            <a:r>
              <a:rPr lang="en-US" altLang="ko-KR" dirty="0"/>
              <a:t>AST </a:t>
            </a:r>
            <a:r>
              <a:rPr lang="ko-KR" altLang="en-US" dirty="0"/>
              <a:t>자손</a:t>
            </a:r>
            <a:r>
              <a:rPr lang="en-US" altLang="ko-KR" dirty="0"/>
              <a:t>(</a:t>
            </a:r>
            <a:r>
              <a:rPr lang="ko-KR" altLang="en-US" dirty="0"/>
              <a:t>루프의 블록 및 조건</a:t>
            </a:r>
            <a:r>
              <a:rPr lang="en-US" altLang="ko-KR" dirty="0"/>
              <a:t>)</a:t>
            </a:r>
            <a:r>
              <a:rPr lang="ko-KR" altLang="en-US" dirty="0"/>
              <a:t>이 다음과 같은 루프에서 명령을 검색하는 것입니다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pPr marL="228600" indent="-228600">
              <a:buAutoNum type="arabicParenBoth"/>
            </a:pPr>
            <a:r>
              <a:rPr lang="ko-KR" altLang="en-US" dirty="0"/>
              <a:t>증가되는 인덱스를 나타내는 로컬 변수 </a:t>
            </a:r>
            <a:r>
              <a:rPr lang="en-US" altLang="ko-KR" dirty="0"/>
              <a:t>$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ko-KR" altLang="en-US" dirty="0"/>
              <a:t>포함</a:t>
            </a:r>
            <a:r>
              <a:rPr lang="en-US" altLang="ko-KR" dirty="0"/>
              <a:t>, </a:t>
            </a:r>
          </a:p>
          <a:p>
            <a:pPr marL="228600" indent="-228600">
              <a:buAutoNum type="arabicParenBoth"/>
            </a:pPr>
            <a:r>
              <a:rPr lang="ko-KR" altLang="en-US" dirty="0"/>
              <a:t>저장 명령 포함 버퍼와 </a:t>
            </a:r>
            <a:r>
              <a:rPr lang="en-US" altLang="ko-KR" dirty="0"/>
              <a:t>$</a:t>
            </a:r>
            <a:r>
              <a:rPr lang="en-US" altLang="ko-KR" dirty="0" err="1"/>
              <a:t>i</a:t>
            </a:r>
            <a:r>
              <a:rPr lang="en-US" altLang="ko-KR" dirty="0"/>
              <a:t>(</a:t>
            </a:r>
            <a:r>
              <a:rPr lang="ko-KR" altLang="en-US" dirty="0"/>
              <a:t>할당</a:t>
            </a:r>
            <a:r>
              <a:rPr lang="en-US" altLang="ko-KR" dirty="0"/>
              <a:t>)</a:t>
            </a:r>
            <a:r>
              <a:rPr lang="ko-KR" altLang="en-US" dirty="0"/>
              <a:t>에 의존하고</a:t>
            </a:r>
            <a:endParaRPr lang="en-US" altLang="ko-KR" dirty="0"/>
          </a:p>
          <a:p>
            <a:pPr marL="228600" indent="-228600">
              <a:buAutoNum type="arabicParenBoth"/>
            </a:pPr>
            <a:r>
              <a:rPr lang="ko-KR" altLang="en-US" dirty="0"/>
              <a:t>조건 테스트가 </a:t>
            </a:r>
            <a:r>
              <a:rPr lang="en-US" altLang="ko-KR" dirty="0"/>
              <a:t>$</a:t>
            </a:r>
            <a:r>
              <a:rPr lang="en-US" altLang="ko-KR" dirty="0" err="1"/>
              <a:t>i</a:t>
            </a:r>
            <a:r>
              <a:rPr lang="ko-KR" altLang="en-US" dirty="0"/>
              <a:t>의 경계를 확인하는 종료 </a:t>
            </a:r>
            <a:r>
              <a:rPr lang="en-US" altLang="ko-KR" dirty="0" err="1"/>
              <a:t>br_if</a:t>
            </a:r>
            <a:r>
              <a:rPr lang="ko-KR" altLang="en-US" dirty="0"/>
              <a:t>가 없습니다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따라서 실행 중인 예제에서 취약점을 찾기 위해 이 세 가지 조건을 충족하는 패턴을 찾는 </a:t>
            </a:r>
            <a:r>
              <a:rPr lang="en-US" altLang="ko-KR" dirty="0"/>
              <a:t>CPG</a:t>
            </a:r>
            <a:r>
              <a:rPr lang="ko-KR" altLang="en-US" dirty="0"/>
              <a:t>를 쿼리할 수 있습니다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첫 번째로</a:t>
            </a:r>
            <a:r>
              <a:rPr lang="en-US" altLang="ko-KR" dirty="0"/>
              <a:t>, $</a:t>
            </a:r>
            <a:r>
              <a:rPr lang="en-US" altLang="ko-KR" dirty="0" err="1"/>
              <a:t>i</a:t>
            </a:r>
            <a:r>
              <a:rPr lang="ko-KR" altLang="en-US" dirty="0"/>
              <a:t>에 대한 수신 로컬 </a:t>
            </a:r>
            <a:r>
              <a:rPr lang="en-US" altLang="ko-KR" dirty="0"/>
              <a:t>DDG </a:t>
            </a:r>
            <a:r>
              <a:rPr lang="ko-KR" altLang="en-US" dirty="0" err="1"/>
              <a:t>에지와</a:t>
            </a:r>
            <a:r>
              <a:rPr lang="ko-KR" altLang="en-US" dirty="0"/>
              <a:t> 상수 </a:t>
            </a:r>
            <a:r>
              <a:rPr lang="en-US" altLang="ko-KR" dirty="0"/>
              <a:t>DDG </a:t>
            </a:r>
            <a:r>
              <a:rPr lang="ko-KR" altLang="en-US" dirty="0"/>
              <a:t>에지</a:t>
            </a:r>
            <a:r>
              <a:rPr lang="en-US" altLang="ko-KR" dirty="0"/>
              <a:t>(</a:t>
            </a:r>
            <a:r>
              <a:rPr lang="ko-KR" altLang="en-US" dirty="0"/>
              <a:t>증분 값</a:t>
            </a:r>
            <a:r>
              <a:rPr lang="en-US" altLang="ko-KR" dirty="0"/>
              <a:t>)</a:t>
            </a:r>
            <a:r>
              <a:rPr lang="ko-KR" altLang="en-US" dirty="0"/>
              <a:t>가 있는 명령어 </a:t>
            </a:r>
            <a:r>
              <a:rPr lang="en-US" altLang="ko-KR" dirty="0"/>
              <a:t>i32.add</a:t>
            </a:r>
            <a:r>
              <a:rPr lang="ko-KR" altLang="en-US" dirty="0"/>
              <a:t>를 찾습니다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두 번째로 </a:t>
            </a:r>
            <a:r>
              <a:rPr lang="en-US" altLang="ko-KR" dirty="0"/>
              <a:t>$</a:t>
            </a:r>
            <a:r>
              <a:rPr lang="en-US" altLang="ko-KR" dirty="0" err="1"/>
              <a:t>i</a:t>
            </a:r>
            <a:r>
              <a:rPr lang="ko-KR" altLang="en-US" dirty="0"/>
              <a:t>에 대해 들어오는 로컬 </a:t>
            </a:r>
            <a:r>
              <a:rPr lang="en-US" altLang="ko-KR" dirty="0"/>
              <a:t>DDG </a:t>
            </a:r>
            <a:r>
              <a:rPr lang="ko-KR" altLang="en-US" dirty="0" err="1"/>
              <a:t>에지로</a:t>
            </a:r>
            <a:r>
              <a:rPr lang="ko-KR" altLang="en-US" dirty="0"/>
              <a:t> 저장 명령을 찾습니다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그리고 마지막으로 </a:t>
            </a:r>
            <a:r>
              <a:rPr lang="en-US" altLang="ko-KR" dirty="0" err="1"/>
              <a:t>br_if</a:t>
            </a:r>
            <a:r>
              <a:rPr lang="en-US" altLang="ko-KR" dirty="0"/>
              <a:t> </a:t>
            </a:r>
            <a:r>
              <a:rPr lang="ko-KR" altLang="en-US" dirty="0"/>
              <a:t>명령을 검색하고 </a:t>
            </a:r>
            <a:r>
              <a:rPr lang="en-US" altLang="ko-KR" dirty="0"/>
              <a:t>$</a:t>
            </a:r>
            <a:r>
              <a:rPr lang="en-US" altLang="ko-KR" dirty="0" err="1"/>
              <a:t>i</a:t>
            </a:r>
            <a:r>
              <a:rPr lang="ko-KR" altLang="en-US" dirty="0"/>
              <a:t>에 대해 들어오는 로컬 </a:t>
            </a:r>
            <a:r>
              <a:rPr lang="en-US" altLang="ko-KR" dirty="0"/>
              <a:t>DDG </a:t>
            </a:r>
            <a:r>
              <a:rPr lang="ko-KR" altLang="en-US" dirty="0" err="1"/>
              <a:t>에지와의</a:t>
            </a:r>
            <a:r>
              <a:rPr lang="ko-KR" altLang="en-US" dirty="0"/>
              <a:t> 비교 명령이 있는지 </a:t>
            </a:r>
            <a:r>
              <a:rPr lang="en-US" altLang="ko-KR" dirty="0"/>
              <a:t>AST </a:t>
            </a:r>
            <a:r>
              <a:rPr lang="ko-KR" altLang="en-US" dirty="0"/>
              <a:t>자손</a:t>
            </a:r>
            <a:r>
              <a:rPr lang="en-US" altLang="ko-KR" dirty="0"/>
              <a:t>(</a:t>
            </a:r>
            <a:r>
              <a:rPr lang="ko-KR" altLang="en-US" dirty="0"/>
              <a:t>복합 조건을 나타냄</a:t>
            </a:r>
            <a:r>
              <a:rPr lang="en-US" altLang="ko-KR" dirty="0"/>
              <a:t>)</a:t>
            </a:r>
            <a:r>
              <a:rPr lang="ko-KR" altLang="en-US" dirty="0"/>
              <a:t>에 쿼리합니다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그런 다음 이 아이디어를 일반화하여 그에 따라 </a:t>
            </a:r>
            <a:r>
              <a:rPr lang="en-US" altLang="ko-KR" dirty="0"/>
              <a:t>CPG </a:t>
            </a:r>
            <a:r>
              <a:rPr lang="ko-KR" altLang="en-US" dirty="0"/>
              <a:t>쿼리를 조정하여 다른 유형의 취약점을 찾을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21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논문에서 말하는 주요 목표는 원래 프로그램 에서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바이너리로 전파될 수 있는 보안 결함을 탐지할 수 있는 정적 분석 도구를 구축하는 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그림은 우리 도구의 내부 구성 요소를 나타냅니다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 err="1"/>
              <a:t>Wasmati</a:t>
            </a:r>
            <a:r>
              <a:rPr lang="ko-KR" altLang="en-US" dirty="0"/>
              <a:t>는 </a:t>
            </a:r>
            <a:r>
              <a:rPr lang="en-US" altLang="ko-KR" dirty="0"/>
              <a:t>CPG </a:t>
            </a:r>
            <a:r>
              <a:rPr lang="ko-KR" altLang="en-US" dirty="0" err="1"/>
              <a:t>생성기</a:t>
            </a:r>
            <a:r>
              <a:rPr lang="ko-KR" altLang="en-US" dirty="0"/>
              <a:t> 파이프라인과 쿼리 엔진 파이프라인의 두 가지 처리 파이프라인으로 구성됩니다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전자는 입력 </a:t>
            </a:r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프로그램을 분석하고 해당 </a:t>
            </a:r>
            <a:r>
              <a:rPr lang="en-US" altLang="ko-KR" dirty="0"/>
              <a:t>CPG </a:t>
            </a:r>
            <a:r>
              <a:rPr lang="ko-KR" altLang="en-US" dirty="0"/>
              <a:t>데이터 구조를 파일로 생성하는 일을 담당합니다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쿼리 엔진 파이프라인은 이 파일에서 </a:t>
            </a:r>
            <a:r>
              <a:rPr lang="en-US" altLang="ko-KR" dirty="0"/>
              <a:t>CPG</a:t>
            </a:r>
            <a:r>
              <a:rPr lang="ko-KR" altLang="en-US" dirty="0"/>
              <a:t>를 로드하고 </a:t>
            </a:r>
            <a:r>
              <a:rPr lang="en-US" altLang="ko-KR" dirty="0"/>
              <a:t>CPG</a:t>
            </a:r>
            <a:r>
              <a:rPr lang="ko-KR" altLang="en-US" dirty="0"/>
              <a:t>에서 특정 취약성 패턴을 검색하여 일련의 쿼리를 실행합니다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CPG </a:t>
            </a:r>
            <a:r>
              <a:rPr lang="ko-KR" altLang="en-US" dirty="0" err="1"/>
              <a:t>생성기</a:t>
            </a:r>
            <a:r>
              <a:rPr lang="ko-KR" altLang="en-US" dirty="0"/>
              <a:t> 파이프라인</a:t>
            </a:r>
            <a:r>
              <a:rPr lang="en-US" altLang="ko-KR" dirty="0"/>
              <a:t>: </a:t>
            </a:r>
            <a:r>
              <a:rPr lang="en-US" altLang="ko-KR" dirty="0" err="1"/>
              <a:t>Wasmati</a:t>
            </a:r>
            <a:r>
              <a:rPr lang="ko-KR" altLang="en-US" dirty="0"/>
              <a:t>는 </a:t>
            </a:r>
            <a:r>
              <a:rPr lang="en-US" altLang="ko-KR" dirty="0"/>
              <a:t>WABT(</a:t>
            </a:r>
            <a:r>
              <a:rPr lang="en-US" altLang="ko-KR" dirty="0" err="1"/>
              <a:t>WebAssembly</a:t>
            </a:r>
            <a:r>
              <a:rPr lang="en-US" altLang="ko-KR" dirty="0"/>
              <a:t> Binary Toolkit)</a:t>
            </a:r>
            <a:r>
              <a:rPr lang="ko-KR" altLang="en-US" dirty="0"/>
              <a:t>에 공급되는 바이너리 또는 텍스트 형식의 </a:t>
            </a:r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모듈을 수신합니다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공식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커뮤니티에서 유지 관리하는 오픈 소스 프로젝트인 </a:t>
            </a:r>
            <a:r>
              <a:rPr lang="en-US" altLang="ko-KR" dirty="0"/>
              <a:t>WABT</a:t>
            </a:r>
            <a:r>
              <a:rPr lang="ko-KR" altLang="en-US" dirty="0"/>
              <a:t>를 사용하여 </a:t>
            </a:r>
            <a:r>
              <a:rPr lang="en-US" altLang="ko-KR" dirty="0" err="1"/>
              <a:t>WebAssembly</a:t>
            </a:r>
            <a:r>
              <a:rPr lang="ko-KR" altLang="en-US" dirty="0"/>
              <a:t>의 바이너리</a:t>
            </a:r>
            <a:r>
              <a:rPr lang="en-US" altLang="ko-KR" dirty="0"/>
              <a:t>/</a:t>
            </a:r>
            <a:r>
              <a:rPr lang="ko-KR" altLang="en-US" dirty="0"/>
              <a:t>텍스트 형식을 구문 분석했습니다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해당 </a:t>
            </a:r>
            <a:r>
              <a:rPr lang="ko-KR" altLang="en-US" dirty="0" err="1"/>
              <a:t>툴킷은</a:t>
            </a:r>
            <a:r>
              <a:rPr lang="ko-KR" altLang="en-US" dirty="0"/>
              <a:t> 바이너리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형식과 사람이 읽을 수 있는 텍스트 형식 간의 변환을 지원합니다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파서는 함수 목록을 생성합니다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목록은 </a:t>
            </a:r>
            <a:r>
              <a:rPr lang="en-US" altLang="ko-KR" dirty="0"/>
              <a:t>CPG</a:t>
            </a:r>
            <a:r>
              <a:rPr lang="ko-KR" altLang="en-US" dirty="0"/>
              <a:t>를 점진적으로 구축하는 구성 요소 체인에 의해 처리됩니다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먼저 이 목록은 </a:t>
            </a:r>
            <a:r>
              <a:rPr lang="en-US" altLang="ko-KR" dirty="0"/>
              <a:t>AST</a:t>
            </a:r>
            <a:r>
              <a:rPr lang="ko-KR" altLang="en-US" dirty="0"/>
              <a:t>를 생성하는 추상 구문 트리</a:t>
            </a:r>
            <a:r>
              <a:rPr lang="en-US" altLang="ko-KR" dirty="0"/>
              <a:t>(AST) </a:t>
            </a:r>
            <a:r>
              <a:rPr lang="ko-KR" altLang="en-US" dirty="0" err="1"/>
              <a:t>빌더에</a:t>
            </a:r>
            <a:r>
              <a:rPr lang="ko-KR" altLang="en-US" dirty="0"/>
              <a:t> 대한 입력으로 제공됩니다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그런 다음 제어 흐름 그래프</a:t>
            </a:r>
            <a:r>
              <a:rPr lang="en-US" altLang="ko-KR" dirty="0"/>
              <a:t>(CFG) </a:t>
            </a:r>
            <a:r>
              <a:rPr lang="ko-KR" altLang="en-US" dirty="0" err="1"/>
              <a:t>빌더는</a:t>
            </a:r>
            <a:r>
              <a:rPr lang="ko-KR" altLang="en-US" dirty="0"/>
              <a:t> 함수 목록에 대해 또 다른 반복을 수행하여 </a:t>
            </a:r>
            <a:r>
              <a:rPr lang="en-US" altLang="ko-KR" dirty="0"/>
              <a:t>CFG</a:t>
            </a:r>
            <a:r>
              <a:rPr lang="ko-KR" altLang="en-US" dirty="0"/>
              <a:t>를 생성합니다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호출 그래프</a:t>
            </a:r>
            <a:r>
              <a:rPr lang="en-US" altLang="ko-KR" dirty="0"/>
              <a:t>(CG)</a:t>
            </a:r>
            <a:r>
              <a:rPr lang="ko-KR" altLang="en-US" dirty="0"/>
              <a:t>도 이 단계에서 생성됩니다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마지막으로 </a:t>
            </a:r>
            <a:r>
              <a:rPr lang="en-US" altLang="ko-KR" dirty="0"/>
              <a:t>DDG(Data Dependency Graph) </a:t>
            </a:r>
            <a:r>
              <a:rPr lang="ko-KR" altLang="en-US" dirty="0" err="1"/>
              <a:t>빌더가</a:t>
            </a:r>
            <a:r>
              <a:rPr lang="ko-KR" altLang="en-US" dirty="0"/>
              <a:t> </a:t>
            </a:r>
            <a:r>
              <a:rPr lang="en-US" altLang="ko-KR" dirty="0"/>
              <a:t>DDG</a:t>
            </a:r>
            <a:r>
              <a:rPr lang="ko-KR" altLang="en-US" dirty="0"/>
              <a:t>를 생성합니다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결과 </a:t>
            </a:r>
            <a:r>
              <a:rPr lang="en-US" altLang="ko-KR" dirty="0"/>
              <a:t>CPG</a:t>
            </a:r>
            <a:r>
              <a:rPr lang="ko-KR" altLang="en-US" dirty="0"/>
              <a:t>는 가능한 여러 직렬화 형식 중 하나로 파일에 기록됩니다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쿼리 파이프라인은 </a:t>
            </a:r>
            <a:r>
              <a:rPr lang="en-US" altLang="ko-KR" dirty="0"/>
              <a:t>CPG </a:t>
            </a:r>
            <a:r>
              <a:rPr lang="ko-KR" altLang="en-US" dirty="0"/>
              <a:t>순회를 실행하기 위해 </a:t>
            </a:r>
            <a:r>
              <a:rPr lang="en-US" altLang="ko-KR" dirty="0"/>
              <a:t>4</a:t>
            </a:r>
            <a:r>
              <a:rPr lang="ko-KR" altLang="en-US" dirty="0"/>
              <a:t>개의 쿼리 언어</a:t>
            </a:r>
            <a:r>
              <a:rPr lang="en-US" altLang="ko-KR" dirty="0"/>
              <a:t>/</a:t>
            </a:r>
            <a:r>
              <a:rPr lang="ko-KR" altLang="en-US" dirty="0" err="1"/>
              <a:t>백엔드를</a:t>
            </a:r>
            <a:r>
              <a:rPr lang="ko-KR" altLang="en-US" dirty="0"/>
              <a:t> 지원합니다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1. WQL: </a:t>
            </a:r>
            <a:r>
              <a:rPr lang="en-US" altLang="ko-KR" dirty="0" err="1"/>
              <a:t>WebAssembly</a:t>
            </a:r>
            <a:r>
              <a:rPr lang="ko-KR" altLang="en-US" dirty="0"/>
              <a:t>용 </a:t>
            </a:r>
            <a:r>
              <a:rPr lang="en-US" altLang="ko-KR" dirty="0"/>
              <a:t>CPG </a:t>
            </a:r>
            <a:r>
              <a:rPr lang="ko-KR" altLang="en-US" dirty="0"/>
              <a:t>순회 작성을 용이하게 하는 </a:t>
            </a:r>
            <a:r>
              <a:rPr lang="en-US" altLang="ko-KR" dirty="0"/>
              <a:t>DSL</a:t>
            </a:r>
            <a:r>
              <a:rPr lang="ko-KR" altLang="en-US" dirty="0"/>
              <a:t>인 </a:t>
            </a:r>
            <a:r>
              <a:rPr lang="en-US" altLang="ko-KR" dirty="0" err="1"/>
              <a:t>Wasmati</a:t>
            </a:r>
            <a:r>
              <a:rPr lang="en-US" altLang="ko-KR" dirty="0"/>
              <a:t> </a:t>
            </a:r>
            <a:r>
              <a:rPr lang="ko-KR" altLang="en-US" dirty="0"/>
              <a:t>쿼리 언어입니다</a:t>
            </a:r>
            <a:r>
              <a:rPr lang="en-US" altLang="ko-KR" dirty="0"/>
              <a:t>. WQL</a:t>
            </a:r>
            <a:r>
              <a:rPr lang="ko-KR" altLang="en-US" dirty="0"/>
              <a:t>로 작성된 쿼리는 </a:t>
            </a:r>
            <a:r>
              <a:rPr lang="en-US" altLang="ko-KR" dirty="0"/>
              <a:t>WQL </a:t>
            </a:r>
            <a:r>
              <a:rPr lang="ko-KR" altLang="en-US" dirty="0"/>
              <a:t>인터프리터에 의해 해석됩니다</a:t>
            </a:r>
            <a:r>
              <a:rPr lang="en-US" altLang="ko-KR" dirty="0"/>
              <a:t>. WQL</a:t>
            </a:r>
            <a:r>
              <a:rPr lang="ko-KR" altLang="en-US" dirty="0"/>
              <a:t>은 표현력</a:t>
            </a:r>
            <a:r>
              <a:rPr lang="en-US" altLang="ko-KR" dirty="0"/>
              <a:t>, </a:t>
            </a:r>
            <a:r>
              <a:rPr lang="ko-KR" altLang="en-US" dirty="0"/>
              <a:t>사양 단순성 및 성능 간에 적절한 균형을 유지합니다</a:t>
            </a:r>
            <a:r>
              <a:rPr lang="en-US" altLang="ko-KR" dirty="0"/>
              <a:t>. </a:t>
            </a:r>
            <a:r>
              <a:rPr lang="ko-KR" altLang="en-US" dirty="0"/>
              <a:t>다음 </a:t>
            </a:r>
            <a:r>
              <a:rPr lang="ko-KR" altLang="en-US" dirty="0" err="1"/>
              <a:t>백엔드는</a:t>
            </a:r>
            <a:r>
              <a:rPr lang="ko-KR" altLang="en-US" dirty="0"/>
              <a:t> 섹션 </a:t>
            </a:r>
            <a:r>
              <a:rPr lang="en-US" altLang="ko-KR" dirty="0"/>
              <a:t>5</a:t>
            </a:r>
            <a:r>
              <a:rPr lang="ko-KR" altLang="en-US" dirty="0"/>
              <a:t>에서 자세히 설명하는 디자인 공간의 다양한 장단점을 살펴봅니다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네이티브</a:t>
            </a:r>
            <a:r>
              <a:rPr lang="en-US" altLang="ko-KR" dirty="0"/>
              <a:t>: C++</a:t>
            </a:r>
            <a:r>
              <a:rPr lang="ko-KR" altLang="en-US" dirty="0"/>
              <a:t>로 작성된 추가 쿼리로 </a:t>
            </a:r>
            <a:r>
              <a:rPr lang="en-US" altLang="ko-KR" dirty="0" err="1"/>
              <a:t>Wasmati</a:t>
            </a:r>
            <a:r>
              <a:rPr lang="ko-KR" altLang="en-US" dirty="0" err="1"/>
              <a:t>를</a:t>
            </a:r>
            <a:r>
              <a:rPr lang="ko-KR" altLang="en-US" dirty="0"/>
              <a:t> 확장할 수 있는 쿼리 </a:t>
            </a:r>
            <a:r>
              <a:rPr lang="en-US" altLang="ko-KR" dirty="0"/>
              <a:t>API</a:t>
            </a:r>
            <a:r>
              <a:rPr lang="ko-KR" altLang="en-US" dirty="0"/>
              <a:t>로 구성됩니다</a:t>
            </a:r>
            <a:r>
              <a:rPr lang="en-US" altLang="ko-KR" dirty="0"/>
              <a:t>. </a:t>
            </a:r>
            <a:r>
              <a:rPr lang="ko-KR" altLang="en-US" dirty="0"/>
              <a:t>새 쿼리를 추가하려면 </a:t>
            </a:r>
            <a:r>
              <a:rPr lang="en-US" altLang="ko-KR" dirty="0" err="1"/>
              <a:t>Wasmati</a:t>
            </a:r>
            <a:r>
              <a:rPr lang="ko-KR" altLang="en-US" dirty="0" err="1"/>
              <a:t>를</a:t>
            </a:r>
            <a:r>
              <a:rPr lang="ko-KR" altLang="en-US" dirty="0"/>
              <a:t> 다시 컴파일해야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3. Neo4j: </a:t>
            </a:r>
            <a:r>
              <a:rPr lang="ko-KR" altLang="en-US" dirty="0" err="1"/>
              <a:t>직렬화된</a:t>
            </a:r>
            <a:r>
              <a:rPr lang="ko-KR" altLang="en-US" dirty="0"/>
              <a:t> </a:t>
            </a:r>
            <a:r>
              <a:rPr lang="en-US" altLang="ko-KR" dirty="0"/>
              <a:t>CPG</a:t>
            </a:r>
            <a:r>
              <a:rPr lang="ko-KR" altLang="en-US" dirty="0"/>
              <a:t>를 가져올 수 있고 </a:t>
            </a:r>
            <a:r>
              <a:rPr lang="en-US" altLang="ko-KR" dirty="0"/>
              <a:t>CQL(Cypher Query Language)</a:t>
            </a:r>
            <a:r>
              <a:rPr lang="ko-KR" altLang="en-US" dirty="0"/>
              <a:t>을 사용하여 순회할 수 있는 그래프 데이터베이스입니다</a:t>
            </a:r>
            <a:r>
              <a:rPr lang="en-US" altLang="ko-KR" dirty="0"/>
              <a:t>. </a:t>
            </a:r>
            <a:r>
              <a:rPr lang="en-US" altLang="ko-KR" dirty="0" err="1"/>
              <a:t>Wasmati</a:t>
            </a:r>
            <a:r>
              <a:rPr lang="ko-KR" altLang="en-US" dirty="0"/>
              <a:t>는 자동으로 쿼리를 가져오고 실행하는 </a:t>
            </a:r>
            <a:r>
              <a:rPr lang="en-US" altLang="ko-KR" dirty="0" err="1"/>
              <a:t>Dockerfile</a:t>
            </a:r>
            <a:r>
              <a:rPr lang="en-US" altLang="ko-KR" dirty="0"/>
              <a:t> </a:t>
            </a:r>
            <a:r>
              <a:rPr lang="ko-KR" altLang="en-US" dirty="0"/>
              <a:t>및 스크립트와 함께 제공됩니다</a:t>
            </a:r>
            <a:r>
              <a:rPr lang="en-US" altLang="ko-KR" dirty="0"/>
              <a:t>. </a:t>
            </a:r>
            <a:r>
              <a:rPr lang="ko-KR" altLang="en-US" dirty="0"/>
              <a:t>특정 폴더에 새 쿼리를 추가할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4. </a:t>
            </a:r>
            <a:r>
              <a:rPr lang="en-US" altLang="ko-KR" dirty="0" err="1"/>
              <a:t>Datalog</a:t>
            </a:r>
            <a:r>
              <a:rPr lang="en-US" altLang="ko-KR" dirty="0"/>
              <a:t>: </a:t>
            </a:r>
            <a:r>
              <a:rPr lang="en-US" altLang="ko-KR" dirty="0" err="1"/>
              <a:t>Wasm</a:t>
            </a:r>
            <a:r>
              <a:rPr lang="en-US" altLang="ko-KR" dirty="0"/>
              <a:t> CPG</a:t>
            </a:r>
            <a:r>
              <a:rPr lang="ko-KR" altLang="en-US" dirty="0"/>
              <a:t>를 연역적 방식으로 쿼리할 수 있는 선언적 논리 프로그래밍 언어입니다</a:t>
            </a:r>
            <a:r>
              <a:rPr lang="en-US" altLang="ko-KR" dirty="0"/>
              <a:t>. </a:t>
            </a:r>
            <a:r>
              <a:rPr lang="en-US" altLang="ko-KR" dirty="0" err="1"/>
              <a:t>Wasmati</a:t>
            </a:r>
            <a:r>
              <a:rPr lang="ko-KR" altLang="en-US" dirty="0"/>
              <a:t>는 </a:t>
            </a:r>
            <a:r>
              <a:rPr lang="en-US" altLang="ko-KR" dirty="0"/>
              <a:t>Soufflé(Jordan et al., 2016)</a:t>
            </a:r>
            <a:r>
              <a:rPr lang="ko-KR" altLang="en-US" dirty="0"/>
              <a:t>의 데이터 로그와 엔진을 사용합니다</a:t>
            </a:r>
            <a:r>
              <a:rPr lang="en-US" altLang="ko-KR" dirty="0"/>
              <a:t>. </a:t>
            </a:r>
            <a:r>
              <a:rPr lang="ko-KR" altLang="en-US" dirty="0"/>
              <a:t>자동으로 데이터 로그 쿼리를 가져오고 실행하는 </a:t>
            </a:r>
            <a:r>
              <a:rPr lang="en-US" altLang="ko-KR" dirty="0"/>
              <a:t>Docker </a:t>
            </a:r>
            <a:r>
              <a:rPr lang="ko-KR" altLang="en-US" dirty="0"/>
              <a:t>구성 파일과 함께 </a:t>
            </a:r>
            <a:r>
              <a:rPr lang="en-US" altLang="ko-KR" dirty="0" err="1"/>
              <a:t>Wasmati</a:t>
            </a:r>
            <a:r>
              <a:rPr lang="ko-KR" altLang="en-US" dirty="0"/>
              <a:t>는 </a:t>
            </a:r>
            <a:r>
              <a:rPr lang="en-US" altLang="ko-KR" dirty="0"/>
              <a:t>CPG</a:t>
            </a:r>
            <a:r>
              <a:rPr lang="ko-KR" altLang="en-US" dirty="0"/>
              <a:t>를 쿼리하기 위한 공통 술어 및 정의가 포함된 라이브러리와 함께 제공됩니다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41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CPG</a:t>
            </a:r>
            <a:r>
              <a:rPr lang="ko-KR" altLang="en-US" dirty="0"/>
              <a:t>는 분석할 프로그램의 </a:t>
            </a:r>
            <a:r>
              <a:rPr lang="en-US" altLang="ko-KR" dirty="0"/>
              <a:t>AST, CFG, CG, DDG</a:t>
            </a:r>
            <a:r>
              <a:rPr lang="ko-KR" altLang="en-US" dirty="0"/>
              <a:t>에 각각 해당하는 </a:t>
            </a:r>
            <a:r>
              <a:rPr lang="en-US" altLang="ko-KR" dirty="0"/>
              <a:t>4</a:t>
            </a:r>
            <a:r>
              <a:rPr lang="ko-KR" altLang="en-US" dirty="0"/>
              <a:t>개의 하위 그래프로 분해할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19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추상 구문 트리</a:t>
            </a:r>
            <a:r>
              <a:rPr lang="en-US" altLang="ko-KR" dirty="0"/>
              <a:t>(AST): AST</a:t>
            </a:r>
            <a:r>
              <a:rPr lang="ko-KR" altLang="en-US" dirty="0"/>
              <a:t>를 구축하기 위해 </a:t>
            </a:r>
            <a:r>
              <a:rPr lang="en-US" altLang="ko-KR" dirty="0"/>
              <a:t>WABT1</a:t>
            </a:r>
            <a:r>
              <a:rPr lang="ko-KR" altLang="en-US" dirty="0"/>
              <a:t>에 포함된 공식 오픈 소스 </a:t>
            </a:r>
            <a:r>
              <a:rPr lang="ko-KR" altLang="en-US" dirty="0" err="1"/>
              <a:t>파서를</a:t>
            </a:r>
            <a:r>
              <a:rPr lang="ko-KR" altLang="en-US" dirty="0"/>
              <a:t> 활용합니다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그러나 </a:t>
            </a:r>
            <a:r>
              <a:rPr lang="en-US" altLang="ko-KR" dirty="0"/>
              <a:t>WABT </a:t>
            </a:r>
            <a:r>
              <a:rPr lang="ko-KR" altLang="en-US" dirty="0" err="1"/>
              <a:t>파서에</a:t>
            </a:r>
            <a:r>
              <a:rPr lang="ko-KR" altLang="en-US" dirty="0"/>
              <a:t> 의해 생성된 </a:t>
            </a:r>
            <a:r>
              <a:rPr lang="en-US" altLang="ko-KR" dirty="0"/>
              <a:t>AST</a:t>
            </a:r>
            <a:r>
              <a:rPr lang="ko-KR" altLang="en-US" dirty="0"/>
              <a:t>는 플랫 트리이며 </a:t>
            </a:r>
            <a:r>
              <a:rPr lang="en-US" altLang="ko-KR" dirty="0"/>
              <a:t>CPG </a:t>
            </a:r>
            <a:r>
              <a:rPr lang="ko-KR" altLang="en-US" dirty="0"/>
              <a:t>쿼리 순회를 위해 이러한 구조 부족으로 인해 여러 입력 인수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i32.add </a:t>
            </a:r>
            <a:r>
              <a:rPr lang="ko-KR" altLang="en-US" dirty="0"/>
              <a:t>또는 함수 호출</a:t>
            </a:r>
            <a:r>
              <a:rPr lang="en-US" altLang="ko-KR" dirty="0"/>
              <a:t>)</a:t>
            </a:r>
            <a:r>
              <a:rPr lang="ko-KR" altLang="en-US" dirty="0"/>
              <a:t>를 사용하는 명령을 분석하기 어렵습니다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한계를 극복하기 위해 </a:t>
            </a:r>
            <a:r>
              <a:rPr lang="ko-KR" altLang="en-US" dirty="0" err="1"/>
              <a:t>파서가</a:t>
            </a:r>
            <a:r>
              <a:rPr lang="ko-KR" altLang="en-US" dirty="0"/>
              <a:t> 생성한 명령 배열을 재정렬하여 직접적인 종속성을 고려하여 계층적 조직을 만들도록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예를 들어 그림 </a:t>
            </a:r>
            <a:r>
              <a:rPr lang="en-US" altLang="ko-KR" dirty="0"/>
              <a:t>5</a:t>
            </a:r>
            <a:r>
              <a:rPr lang="ko-KR" altLang="en-US" dirty="0"/>
              <a:t>의 프로그램에서 </a:t>
            </a:r>
            <a:r>
              <a:rPr lang="en-US" altLang="ko-KR" dirty="0" err="1"/>
              <a:t>local.get</a:t>
            </a:r>
            <a:r>
              <a:rPr lang="en-US" altLang="ko-KR" dirty="0"/>
              <a:t> $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en-US" altLang="ko-KR" dirty="0"/>
              <a:t>i32.const 1 </a:t>
            </a:r>
            <a:r>
              <a:rPr lang="ko-KR" altLang="en-US" dirty="0"/>
              <a:t>명령은 </a:t>
            </a:r>
            <a:r>
              <a:rPr lang="en-US" altLang="ko-KR" dirty="0"/>
              <a:t>i32.add(</a:t>
            </a:r>
            <a:r>
              <a:rPr lang="ko-KR" altLang="en-US" dirty="0"/>
              <a:t>하위 트리 </a:t>
            </a:r>
            <a:r>
              <a:rPr lang="en-US" altLang="ko-KR" dirty="0"/>
              <a:t>2)</a:t>
            </a:r>
            <a:r>
              <a:rPr lang="ko-KR" altLang="en-US" dirty="0"/>
              <a:t>의 자식이 되는 반면 원래 파서는 동일한 수준에서 세 개의 명령을 나타냅니다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재구성을 수행하기 위해 </a:t>
            </a:r>
            <a:r>
              <a:rPr lang="en-US" altLang="ko-KR" dirty="0" err="1"/>
              <a:t>Wasmati</a:t>
            </a:r>
            <a:r>
              <a:rPr lang="ko-KR" altLang="en-US" dirty="0"/>
              <a:t>는 </a:t>
            </a:r>
            <a:r>
              <a:rPr lang="en-US" altLang="ko-KR" dirty="0"/>
              <a:t>"AST </a:t>
            </a:r>
            <a:r>
              <a:rPr lang="ko-KR" altLang="en-US" dirty="0" err="1"/>
              <a:t>폴딩</a:t>
            </a:r>
            <a:r>
              <a:rPr lang="en-US" altLang="ko-KR" dirty="0"/>
              <a:t>" </a:t>
            </a:r>
            <a:r>
              <a:rPr lang="ko-KR" altLang="en-US" dirty="0"/>
              <a:t>알고리즘을 구현합니다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AST</a:t>
            </a:r>
            <a:r>
              <a:rPr lang="ko-KR" altLang="en-US" dirty="0"/>
              <a:t>에는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프로그램과 관련된 메타 정보를 저장하는 추가 노드가 포함되어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함수의 반환 값을 계산하는 표현식을 정확히 지정하기 위해 노드 반환을 사용합니다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886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73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제어 흐름 그래프</a:t>
            </a:r>
            <a:r>
              <a:rPr lang="en-US" altLang="ko-KR" dirty="0"/>
              <a:t>(CFG): </a:t>
            </a:r>
            <a:r>
              <a:rPr lang="ko-KR" altLang="en-US" dirty="0"/>
              <a:t>우리의 경우 </a:t>
            </a:r>
            <a:r>
              <a:rPr lang="ko-KR" altLang="en-US" dirty="0" err="1"/>
              <a:t>웹어셈블리</a:t>
            </a:r>
            <a:r>
              <a:rPr lang="ko-KR" altLang="en-US" dirty="0"/>
              <a:t> 제어 흐름이 구조화되고 정적으로 검증될 수 있기 때문에 </a:t>
            </a:r>
            <a:r>
              <a:rPr lang="en-US" altLang="ko-KR" dirty="0"/>
              <a:t>CFG </a:t>
            </a:r>
            <a:r>
              <a:rPr lang="ko-KR" altLang="en-US" dirty="0"/>
              <a:t>구축이 상대적으로 간단합니다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일반적인 기본 바이너리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x86 </a:t>
            </a:r>
            <a:r>
              <a:rPr lang="ko-KR" altLang="en-US" dirty="0"/>
              <a:t>또는 </a:t>
            </a:r>
            <a:r>
              <a:rPr lang="en-US" altLang="ko-KR" dirty="0"/>
              <a:t>Arm</a:t>
            </a:r>
            <a:r>
              <a:rPr lang="ko-KR" altLang="en-US" dirty="0"/>
              <a:t>용</a:t>
            </a:r>
            <a:r>
              <a:rPr lang="en-US" altLang="ko-KR" dirty="0"/>
              <a:t>)</a:t>
            </a:r>
            <a:r>
              <a:rPr lang="ko-KR" altLang="en-US" dirty="0"/>
              <a:t>와 달리 </a:t>
            </a:r>
            <a:r>
              <a:rPr lang="en-US" altLang="ko-KR" dirty="0" err="1"/>
              <a:t>WebAssembly</a:t>
            </a:r>
            <a:r>
              <a:rPr lang="ko-KR" altLang="en-US" dirty="0"/>
              <a:t>에는 상대적인 점프가 없으며 점프 대상은 블록 중간의 명령이 될 수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잘못된 경로는 허용되지 않으며 런타임에 의해 실행되기 전에 유효성이 검사됩니다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결과적으로 </a:t>
            </a:r>
            <a:r>
              <a:rPr lang="en-US" altLang="ko-KR" dirty="0" err="1"/>
              <a:t>WebAssembly</a:t>
            </a:r>
            <a:r>
              <a:rPr lang="en-US" altLang="ko-KR" dirty="0"/>
              <a:t> CFG</a:t>
            </a:r>
            <a:r>
              <a:rPr lang="ko-KR" altLang="en-US" dirty="0"/>
              <a:t>는 대부분 선형입니다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각 명령에는 코드의 다음 명령에 연결하는 </a:t>
            </a:r>
            <a:r>
              <a:rPr lang="en-US" altLang="ko-KR" dirty="0"/>
              <a:t>CFG </a:t>
            </a:r>
            <a:r>
              <a:rPr lang="ko-KR" altLang="en-US" dirty="0"/>
              <a:t>에지가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하나 이상의 후속 노드가 있는 분기 명령 </a:t>
            </a:r>
            <a:r>
              <a:rPr lang="en-US" altLang="ko-KR" dirty="0"/>
              <a:t>if, </a:t>
            </a:r>
            <a:r>
              <a:rPr lang="en-US" altLang="ko-KR" dirty="0" err="1"/>
              <a:t>br_if</a:t>
            </a:r>
            <a:r>
              <a:rPr lang="en-US" altLang="ko-KR" dirty="0"/>
              <a:t> </a:t>
            </a:r>
            <a:r>
              <a:rPr lang="ko-KR" altLang="en-US" dirty="0"/>
              <a:t>및 </a:t>
            </a:r>
            <a:r>
              <a:rPr lang="en-US" altLang="ko-KR" dirty="0" err="1"/>
              <a:t>br_table</a:t>
            </a:r>
            <a:r>
              <a:rPr lang="ko-KR" altLang="en-US" dirty="0"/>
              <a:t>은 예외입니다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당연하게도 </a:t>
            </a:r>
            <a:r>
              <a:rPr lang="en-US" altLang="ko-KR" dirty="0"/>
              <a:t>if </a:t>
            </a:r>
            <a:r>
              <a:rPr lang="ko-KR" altLang="en-US" dirty="0"/>
              <a:t>및 </a:t>
            </a:r>
            <a:r>
              <a:rPr lang="en-US" altLang="ko-KR" dirty="0" err="1"/>
              <a:t>br_if</a:t>
            </a:r>
            <a:r>
              <a:rPr lang="ko-KR" altLang="en-US" dirty="0"/>
              <a:t>의 두 개의 나가는 가장자리는 </a:t>
            </a:r>
            <a:r>
              <a:rPr lang="en-US" altLang="ko-KR" dirty="0"/>
              <a:t>then </a:t>
            </a:r>
            <a:r>
              <a:rPr lang="ko-KR" altLang="en-US" dirty="0"/>
              <a:t>분기와 </a:t>
            </a:r>
            <a:r>
              <a:rPr lang="en-US" altLang="ko-KR" dirty="0"/>
              <a:t>else </a:t>
            </a:r>
            <a:r>
              <a:rPr lang="ko-KR" altLang="en-US" dirty="0"/>
              <a:t>분기를 구별하기 위해 </a:t>
            </a:r>
            <a:r>
              <a:rPr lang="en-US" altLang="ko-KR" dirty="0"/>
              <a:t>true </a:t>
            </a:r>
            <a:r>
              <a:rPr lang="ko-KR" altLang="en-US" dirty="0"/>
              <a:t>또는 </a:t>
            </a:r>
            <a:r>
              <a:rPr lang="en-US" altLang="ko-KR" dirty="0"/>
              <a:t>false</a:t>
            </a:r>
            <a:r>
              <a:rPr lang="ko-KR" altLang="en-US" dirty="0"/>
              <a:t>로 레이블이 지정됩니다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유사하게</a:t>
            </a:r>
            <a:r>
              <a:rPr lang="en-US" altLang="ko-KR" dirty="0"/>
              <a:t>, </a:t>
            </a:r>
            <a:r>
              <a:rPr lang="ko-KR" altLang="en-US" dirty="0"/>
              <a:t>고급 언어에서 </a:t>
            </a:r>
            <a:r>
              <a:rPr lang="en-US" altLang="ko-KR" dirty="0"/>
              <a:t>switch </a:t>
            </a:r>
            <a:r>
              <a:rPr lang="ko-KR" altLang="en-US" dirty="0"/>
              <a:t>문으로 작동하는 명령 </a:t>
            </a:r>
            <a:r>
              <a:rPr lang="en-US" altLang="ko-KR" dirty="0" err="1"/>
              <a:t>br_table</a:t>
            </a:r>
            <a:r>
              <a:rPr lang="ko-KR" altLang="en-US" dirty="0"/>
              <a:t>에는 제어가 각 분기로 전송되도록 하는 구체적인 값으로 주석이 달린 나가는 분기가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마지막으로 분기 레이블은 해당 </a:t>
            </a:r>
            <a:r>
              <a:rPr lang="en-US" altLang="ko-KR" dirty="0"/>
              <a:t>CFG </a:t>
            </a:r>
            <a:r>
              <a:rPr lang="ko-KR" altLang="en-US" dirty="0"/>
              <a:t>에지의 속성 레이블에 저장됩니다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57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호출 그래프는 절차 간 분석을 지원하는 데 필수적입니다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간단히 말해서 호출 그래프는 호출 노드를 해당 함수의 루트 노드에 연결하는 간단한 방향성 그래프입니다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 err="1"/>
              <a:t>WebAssembly</a:t>
            </a:r>
            <a:r>
              <a:rPr lang="ko-KR" altLang="en-US" dirty="0"/>
              <a:t>에서 </a:t>
            </a:r>
            <a:r>
              <a:rPr lang="en-US" altLang="ko-KR" dirty="0"/>
              <a:t>CG</a:t>
            </a:r>
            <a:r>
              <a:rPr lang="ko-KR" altLang="en-US" dirty="0"/>
              <a:t>를 구현하려면 직접 호출과 간접 호출을 모두 고려해야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직접 호출은 간단하게 처리됩니다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각 직접 호출 명령은 호출되는 함수를 나타내는 노드에 직접 연결됩니다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그러나 간접 호출은 호출되는 함수의 인덱스가 런타임에 계산되기 때문에 분석하기가 어렵습니다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간접 호출은 </a:t>
            </a:r>
            <a:r>
              <a:rPr lang="en-US" altLang="ko-KR" dirty="0"/>
              <a:t>OOP </a:t>
            </a:r>
            <a:r>
              <a:rPr lang="ko-KR" altLang="en-US" dirty="0"/>
              <a:t>소스 언어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 C++)</a:t>
            </a:r>
            <a:r>
              <a:rPr lang="ko-KR" altLang="en-US" dirty="0"/>
              <a:t>에서 다형성을 허용하는 메커니즘이며 실행에 따라 다릅니다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결과적으로 어떤 함수가 실행될지 정적으로 결정하는 것은 불가능합니다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06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우리는 이 문제를 다음과 같이 해결합니다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WebAssembly</a:t>
            </a:r>
            <a:r>
              <a:rPr lang="ko-KR" altLang="en-US" dirty="0"/>
              <a:t>에서 동적 호출이 성공적으로 실행되려면 </a:t>
            </a:r>
            <a:endParaRPr lang="en-US" altLang="ko-KR" dirty="0"/>
          </a:p>
          <a:p>
            <a:pPr marL="228600" indent="-228600">
              <a:buAutoNum type="arabicParenR"/>
            </a:pPr>
            <a:r>
              <a:rPr lang="ko-KR" altLang="en-US" dirty="0"/>
              <a:t>호출된 함수가 함수 테이블에 저장되어야 하고 </a:t>
            </a:r>
            <a:endParaRPr lang="en-US" altLang="ko-KR" dirty="0"/>
          </a:p>
          <a:p>
            <a:pPr marL="228600" indent="-228600">
              <a:buAutoNum type="arabicParenR"/>
            </a:pPr>
            <a:r>
              <a:rPr lang="ko-KR" altLang="en-US" dirty="0"/>
              <a:t>호출된 함수의 서명이 호출 명령에 제공된 서명과 일치해야 합니다</a:t>
            </a:r>
            <a:r>
              <a:rPr lang="en-US" altLang="ko-KR" dirty="0"/>
              <a:t>. </a:t>
            </a:r>
          </a:p>
          <a:p>
            <a:pPr marL="228600" indent="-228600">
              <a:buAutoNum type="arabicParenR"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따라서 간접 호출의 경우 모든 간접 함수 호출을 서명이 정적으로 제공된 서명과 일치하는 모든 함수 노드에 간단히 연결합니다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ko-KR" altLang="en-US" dirty="0"/>
              <a:t>마지막으로 모든 </a:t>
            </a:r>
            <a:r>
              <a:rPr lang="en-US" altLang="ko-KR" dirty="0"/>
              <a:t>CG </a:t>
            </a:r>
            <a:r>
              <a:rPr lang="ko-KR" altLang="en-US" dirty="0"/>
              <a:t>가장자리에는 값이 </a:t>
            </a:r>
            <a:r>
              <a:rPr lang="en-US" altLang="ko-KR" dirty="0"/>
              <a:t>CG </a:t>
            </a:r>
            <a:r>
              <a:rPr lang="ko-KR" altLang="en-US" dirty="0"/>
              <a:t>인 단일 속성 유형이 있으며 호출 그래프의 일부로 태그가 지정됩니다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381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원본 </a:t>
            </a:r>
            <a:r>
              <a:rPr lang="en-US" altLang="ko-KR" dirty="0"/>
              <a:t>CPG </a:t>
            </a:r>
            <a:r>
              <a:rPr lang="ko-KR" altLang="en-US" dirty="0"/>
              <a:t>논문에서는</a:t>
            </a:r>
            <a:r>
              <a:rPr lang="en-US" altLang="ko-KR" dirty="0"/>
              <a:t>, </a:t>
            </a:r>
            <a:r>
              <a:rPr lang="ko-KR" altLang="en-US" dirty="0"/>
              <a:t>데이터 종속성과 제어 종속성을 프로그램 종속성 그래프</a:t>
            </a:r>
            <a:r>
              <a:rPr lang="en-US" altLang="ko-KR" dirty="0"/>
              <a:t>(PDG)</a:t>
            </a:r>
            <a:r>
              <a:rPr lang="ko-KR" altLang="en-US" dirty="0"/>
              <a:t>로 통합합니다</a:t>
            </a:r>
            <a:endParaRPr lang="en-US" altLang="ko-KR" dirty="0"/>
          </a:p>
          <a:p>
            <a:r>
              <a:rPr lang="ko-KR" altLang="en-US" dirty="0"/>
              <a:t>하지만 원래 </a:t>
            </a:r>
            <a:r>
              <a:rPr lang="en-US" altLang="ko-KR" dirty="0"/>
              <a:t>PGD </a:t>
            </a:r>
            <a:r>
              <a:rPr lang="ko-KR" altLang="en-US" dirty="0"/>
              <a:t>정의는 </a:t>
            </a:r>
            <a:r>
              <a:rPr lang="en-US" altLang="ko-KR" dirty="0" err="1"/>
              <a:t>WebAssembly</a:t>
            </a:r>
            <a:r>
              <a:rPr lang="ko-KR" altLang="en-US" dirty="0"/>
              <a:t>에 적합하지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</a:t>
            </a:r>
            <a:r>
              <a:rPr lang="en-US" altLang="ko-KR" dirty="0"/>
              <a:t>, </a:t>
            </a:r>
            <a:r>
              <a:rPr lang="ko-KR" altLang="en-US" dirty="0"/>
              <a:t>두 종속성 유형을 모두 추적하면 그래프를 구성하고 쿼리할 때 비효율성과 확장성 병목 현상이 발생합니다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컴파일된</a:t>
            </a:r>
            <a:r>
              <a:rPr lang="ko-KR" altLang="en-US" dirty="0"/>
              <a:t>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코드에는 매우 많은 수의 제어 종속성 에지가 발생할 수 있는 긴 조건부 블록 및 루프 체인으로 구성된 많은 명령이 포함되어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크기 최대 </a:t>
            </a:r>
            <a:r>
              <a:rPr lang="en-US" altLang="ko-KR" dirty="0"/>
              <a:t>65</a:t>
            </a:r>
            <a:r>
              <a:rPr lang="ko-KR" altLang="en-US" dirty="0"/>
              <a:t>배</a:t>
            </a:r>
            <a:r>
              <a:rPr lang="en-US" altLang="ko-KR" dirty="0"/>
              <a:t>).</a:t>
            </a:r>
          </a:p>
          <a:p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원래 </a:t>
            </a:r>
            <a:r>
              <a:rPr lang="en-US" altLang="ko-KR" dirty="0"/>
              <a:t>PDG </a:t>
            </a:r>
            <a:r>
              <a:rPr lang="ko-KR" altLang="en-US" dirty="0"/>
              <a:t>정의가 너무 협소합니다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WebAssembly</a:t>
            </a:r>
            <a:r>
              <a:rPr lang="ko-KR" altLang="en-US" dirty="0"/>
              <a:t>에서는 다양한 변수 범위</a:t>
            </a:r>
            <a:r>
              <a:rPr lang="en-US" altLang="ko-KR" dirty="0"/>
              <a:t>(</a:t>
            </a:r>
            <a:r>
              <a:rPr lang="ko-KR" altLang="en-US" dirty="0"/>
              <a:t>로컬 및 전역</a:t>
            </a:r>
            <a:r>
              <a:rPr lang="en-US" altLang="ko-KR" dirty="0"/>
              <a:t>), </a:t>
            </a:r>
            <a:r>
              <a:rPr lang="ko-KR" altLang="en-US" dirty="0"/>
              <a:t>함수 호출의 반환 값 및 </a:t>
            </a:r>
            <a:r>
              <a:rPr lang="en-US" altLang="ko-KR" dirty="0"/>
              <a:t>constant propagation</a:t>
            </a:r>
            <a:r>
              <a:rPr lang="ko-KR" altLang="en-US" dirty="0"/>
              <a:t>에 대해 추론할 수 있는 풍부한 의미 체계가 필요합니다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예를 들어 상수 값을 사용하는 </a:t>
            </a:r>
            <a:r>
              <a:rPr lang="en-US" altLang="ko-KR" dirty="0"/>
              <a:t>C </a:t>
            </a:r>
            <a:r>
              <a:rPr lang="ko-KR" altLang="en-US" dirty="0"/>
              <a:t>명령어의 컴파일이 로컬 변수에 액세스하는 여러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명령어로 변환되는 경우가 종종 있으므로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바이너리에서 상수를 추적하기 어렵게 만드는 경우 변수를 상수와 구별해야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따라서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데이터 의존성을 구축하기 위해 두가지 기능을 적용합니다</a:t>
            </a:r>
            <a:r>
              <a:rPr lang="en-US" altLang="ko-KR" dirty="0"/>
              <a:t>.</a:t>
            </a:r>
          </a:p>
          <a:p>
            <a:pPr marL="285750" indent="-285750">
              <a:buAutoNum type="romanLcParenR"/>
            </a:pPr>
            <a:r>
              <a:rPr lang="ko-KR" altLang="en-US" dirty="0"/>
              <a:t>나중에 </a:t>
            </a:r>
            <a:r>
              <a:rPr lang="en-US" altLang="ko-KR" dirty="0"/>
              <a:t>CFG</a:t>
            </a:r>
            <a:r>
              <a:rPr lang="ko-KR" altLang="en-US" dirty="0"/>
              <a:t>를 통해 쉽게 쿼리할 수 있으므로 제어 종속성 계산을 버립니다</a:t>
            </a:r>
            <a:r>
              <a:rPr lang="en-US" altLang="ko-KR" dirty="0"/>
              <a:t>.</a:t>
            </a:r>
          </a:p>
          <a:p>
            <a:pPr marL="285750" indent="-285750">
              <a:buAutoNum type="romanLcParenR"/>
            </a:pPr>
            <a:r>
              <a:rPr lang="en-US" altLang="ko-KR" dirty="0"/>
              <a:t>reaching-definitions</a:t>
            </a:r>
            <a:r>
              <a:rPr lang="ko-KR" altLang="en-US" dirty="0"/>
              <a:t>와 상수</a:t>
            </a:r>
            <a:r>
              <a:rPr lang="en-US" altLang="ko-KR" dirty="0"/>
              <a:t>/</a:t>
            </a:r>
            <a:r>
              <a:rPr lang="ko-KR" altLang="en-US" dirty="0"/>
              <a:t>함수 </a:t>
            </a:r>
            <a:r>
              <a:rPr lang="en-US" altLang="ko-KR" dirty="0"/>
              <a:t>propagation</a:t>
            </a:r>
            <a:r>
              <a:rPr lang="ko-KR" altLang="en-US" dirty="0"/>
              <a:t>을 결합하는 종속성 분석을 사용합니다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이것은 </a:t>
            </a:r>
            <a:r>
              <a:rPr lang="en-US" altLang="ko-KR" dirty="0"/>
              <a:t>Data Dependency Graph(DDG)</a:t>
            </a:r>
            <a:r>
              <a:rPr lang="ko-KR" altLang="en-US" dirty="0"/>
              <a:t>의 정의로 이어집니다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DDG </a:t>
            </a:r>
            <a:r>
              <a:rPr lang="ko-KR" altLang="en-US" dirty="0"/>
              <a:t>구성은 </a:t>
            </a:r>
            <a:r>
              <a:rPr lang="en-US" altLang="ko-KR" dirty="0" err="1"/>
              <a:t>WebAssembly</a:t>
            </a:r>
            <a:r>
              <a:rPr lang="ko-KR" altLang="en-US" dirty="0"/>
              <a:t>의 특정 기능을 고려한 데이터 흐름 분석이 필요하기 때문에 모든 </a:t>
            </a:r>
            <a:r>
              <a:rPr lang="en-US" altLang="ko-KR" dirty="0"/>
              <a:t>CPG</a:t>
            </a:r>
            <a:r>
              <a:rPr lang="ko-KR" altLang="en-US" dirty="0"/>
              <a:t>의 하위 그래프 중에서 가장 어려운 작업입니다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556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종속성이 </a:t>
            </a:r>
            <a:r>
              <a:rPr lang="ko-KR" altLang="en-US" dirty="0" err="1"/>
              <a:t>모델링되는</a:t>
            </a:r>
            <a:r>
              <a:rPr lang="ko-KR" altLang="en-US" dirty="0"/>
              <a:t> 방법을 더 잘 이해하기 위해 그림에 제공된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프로그램과 </a:t>
            </a:r>
            <a:r>
              <a:rPr lang="en-US" altLang="ko-KR" dirty="0"/>
              <a:t>DDG</a:t>
            </a:r>
            <a:r>
              <a:rPr lang="ko-KR" altLang="en-US" dirty="0"/>
              <a:t>를 살펴보겠습니다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각 노드의 식별자는 왼쪽 상단 모서리에 표시됩니다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명령어 </a:t>
            </a:r>
            <a:r>
              <a:rPr lang="en-US" altLang="ko-KR" dirty="0"/>
              <a:t>6</a:t>
            </a:r>
            <a:r>
              <a:rPr lang="ko-KR" altLang="en-US" dirty="0"/>
              <a:t>은 명령어 </a:t>
            </a:r>
            <a:r>
              <a:rPr lang="en-US" altLang="ko-KR" dirty="0"/>
              <a:t>4</a:t>
            </a:r>
            <a:r>
              <a:rPr lang="ko-KR" altLang="en-US" dirty="0"/>
              <a:t>에 의해 스택 맨 위에 놓인 로컬 변수 </a:t>
            </a:r>
            <a:r>
              <a:rPr lang="en-US" altLang="ko-KR" dirty="0"/>
              <a:t>$y</a:t>
            </a:r>
            <a:r>
              <a:rPr lang="ko-KR" altLang="en-US" dirty="0"/>
              <a:t>의 값에 의존한다는 것을 알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*</a:t>
            </a:r>
            <a:r>
              <a:rPr lang="ko-KR" altLang="en-US" dirty="0"/>
              <a:t>이 종속성은 </a:t>
            </a:r>
            <a:r>
              <a:rPr lang="en-US" altLang="ko-KR" dirty="0"/>
              <a:t>LV4($y)</a:t>
            </a:r>
            <a:r>
              <a:rPr lang="ko-KR" altLang="en-US" dirty="0"/>
              <a:t>로 </a:t>
            </a:r>
            <a:r>
              <a:rPr lang="ko-KR" altLang="en-US" dirty="0" err="1"/>
              <a:t>모델링됩니다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명령 </a:t>
            </a:r>
            <a:r>
              <a:rPr lang="en-US" altLang="ko-KR" dirty="0"/>
              <a:t>6</a:t>
            </a:r>
            <a:r>
              <a:rPr lang="ko-KR" altLang="en-US" dirty="0"/>
              <a:t>도 명령 </a:t>
            </a:r>
            <a:r>
              <a:rPr lang="en-US" altLang="ko-KR" dirty="0"/>
              <a:t>5</a:t>
            </a:r>
            <a:r>
              <a:rPr lang="ko-KR" altLang="en-US" dirty="0"/>
              <a:t>에 의해 스택 맨 위에 놓인 상수 값 </a:t>
            </a:r>
            <a:r>
              <a:rPr lang="en-US" altLang="ko-KR" dirty="0"/>
              <a:t>2</a:t>
            </a:r>
            <a:r>
              <a:rPr lang="ko-KR" altLang="en-US" dirty="0"/>
              <a:t>에 의존한다는 것을 더 볼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*</a:t>
            </a:r>
            <a:r>
              <a:rPr lang="ko-KR" altLang="en-US" dirty="0"/>
              <a:t>이 종속성은 </a:t>
            </a:r>
            <a:r>
              <a:rPr lang="en-US" altLang="ko-KR" dirty="0"/>
              <a:t>C5(2, i32)</a:t>
            </a:r>
            <a:r>
              <a:rPr lang="ko-KR" altLang="en-US" dirty="0"/>
              <a:t>로 </a:t>
            </a:r>
            <a:r>
              <a:rPr lang="ko-KR" altLang="en-US" dirty="0" err="1"/>
              <a:t>모델링됩니다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종속성은 다음에 설명된 데이터 흐름 분석에 의해 계산됩니다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모든 명령의 종속성을 계산하면 </a:t>
            </a:r>
            <a:r>
              <a:rPr lang="en-US" altLang="ko-KR" dirty="0"/>
              <a:t>DDG </a:t>
            </a:r>
            <a:r>
              <a:rPr lang="ko-KR" altLang="en-US" dirty="0"/>
              <a:t>구성이 </a:t>
            </a:r>
            <a:r>
              <a:rPr lang="ko-KR" altLang="en-US" dirty="0" err="1"/>
              <a:t>간단해집니다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노드는 단순히 의존하는 노드에 연결되며 </a:t>
            </a:r>
            <a:r>
              <a:rPr lang="en-US" altLang="ko-KR" dirty="0"/>
              <a:t>DDG edge</a:t>
            </a:r>
            <a:r>
              <a:rPr lang="ko-KR" altLang="en-US" dirty="0"/>
              <a:t>는 해당 종속성 속성으로 레이블이 지정됩니다</a:t>
            </a:r>
            <a:r>
              <a:rPr lang="en-US" altLang="ko-KR" dirty="0"/>
              <a:t>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04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바이너리는 스택 기반 시스템에서 실행되는 일련의 명령입니다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간단한 명령은 데이터에 대한 작업을 수행합니다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스택에서 피연산자를 소비하고 스택에 배치되는 결과를 생성합니다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제어 명령은 코드의 제어 흐름을 변경합니다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프로그램은 함수 테이블을 통해 직접 또는 간접적으로 함수를 호출할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그림은 인덱스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직접 호출을 보여줍니다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간접 호출은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C++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와 같은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OOP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언어에서 함수 포인터와 다형성의 에뮬레이션을 허용합니다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그림</a:t>
            </a:r>
            <a:r>
              <a:rPr lang="en-US" altLang="ko-KR" dirty="0"/>
              <a:t>: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테이블 인덱스 값이 스택에 푸시되고 실행 시 평가되며 해당 값으로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인덱스된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함수가 실행됩니다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에는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i32, i64, f32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및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f64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네 가지 기본 유형만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처음 두 개는 각각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 및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비트의 정수를 나타내는 반면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마지막 두 개는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 및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비트 부동 소수점 데이터를 나타냅니다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전역 변수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지역 변수 및 반환 주소는 스택에서 관리됩니다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문자열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배열 및 기타 버퍼와 같은 모든 비 스칼라 유형은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64Kib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배수인 연속적이고 유형이 지정되지 않은 바이트 주소 지정 가능 배열인 선형 메모리에 저장되어야 합니다</a:t>
            </a: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프로그램은 모든 바이트 주소의 선형 메모리에서 값을 로드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저장할 수 있습니다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액세스가 현재 메모리 크기 범위 내에 있지 않으면 트랩이 발생합니다</a:t>
            </a: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바이너리는 런타임 엔진에 의해 실행됩니다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JavaScript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코드와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모듈은 함수 호출을 상호 노출하고 공유 선형 메모리를 통해 서로 통신할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기반 응용 프로그램은 다양한 플랫폼에서 실행될 수 있으며 가장 일반적으로 브라우저 뿐만 아니라 웹 서버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예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: Node.js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기반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또는 데스크톱에서도 실행될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912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Wasmati</a:t>
            </a:r>
            <a:r>
              <a:rPr lang="ko-KR" altLang="en-US" dirty="0"/>
              <a:t>는 지정된 다른 언어로 쿼리를 처리할 수 있는 </a:t>
            </a:r>
            <a:r>
              <a:rPr lang="en-US" altLang="ko-KR" dirty="0"/>
              <a:t>4</a:t>
            </a:r>
            <a:r>
              <a:rPr lang="ko-KR" altLang="en-US" dirty="0"/>
              <a:t>개의 쿼리 엔진 </a:t>
            </a:r>
            <a:r>
              <a:rPr lang="en-US" altLang="ko-KR" dirty="0"/>
              <a:t>WQL, Native Back-end, Neo4J, </a:t>
            </a:r>
            <a:r>
              <a:rPr lang="en-US" altLang="ko-KR" dirty="0" err="1"/>
              <a:t>Datalog</a:t>
            </a:r>
            <a:r>
              <a:rPr lang="ko-KR" altLang="en-US" dirty="0"/>
              <a:t> 파이프라인과 함께 제공됩니다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WQL</a:t>
            </a:r>
            <a:r>
              <a:rPr lang="ko-KR" altLang="en-US" dirty="0"/>
              <a:t>은 기본 </a:t>
            </a:r>
            <a:r>
              <a:rPr lang="en-US" altLang="ko-KR" dirty="0"/>
              <a:t>CPG</a:t>
            </a:r>
            <a:r>
              <a:rPr lang="ko-KR" altLang="en-US" dirty="0"/>
              <a:t>를 순회하고 검사하기 위한 광범위한 기본 제공 기능을 제공하는 간단한 해석 명령형 언어입니다</a:t>
            </a:r>
            <a:endParaRPr lang="en-US" altLang="ko-KR" dirty="0"/>
          </a:p>
          <a:p>
            <a:r>
              <a:rPr lang="en-US" altLang="ko-KR" dirty="0"/>
              <a:t>WQL</a:t>
            </a:r>
            <a:r>
              <a:rPr lang="ko-KR" altLang="en-US" dirty="0"/>
              <a:t>은 </a:t>
            </a:r>
            <a:r>
              <a:rPr lang="ko-KR" altLang="en-US" dirty="0" err="1"/>
              <a:t>부울</a:t>
            </a:r>
            <a:r>
              <a:rPr lang="en-US" altLang="ko-KR" dirty="0"/>
              <a:t>, </a:t>
            </a:r>
            <a:r>
              <a:rPr lang="ko-KR" altLang="en-US" dirty="0"/>
              <a:t>부동 소수점</a:t>
            </a:r>
            <a:r>
              <a:rPr lang="en-US" altLang="ko-KR" dirty="0"/>
              <a:t>, </a:t>
            </a:r>
            <a:r>
              <a:rPr lang="ko-KR" altLang="en-US" dirty="0"/>
              <a:t>정수 및 문자열과 같은 표준 기본 유형을 지원합니다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CPG node</a:t>
            </a:r>
            <a:r>
              <a:rPr lang="ko-KR" altLang="en-US" dirty="0"/>
              <a:t> 및 </a:t>
            </a:r>
            <a:r>
              <a:rPr lang="en-US" altLang="ko-KR" dirty="0"/>
              <a:t>edge</a:t>
            </a:r>
            <a:r>
              <a:rPr lang="ko-KR" altLang="en-US" dirty="0"/>
              <a:t>만 아니라 </a:t>
            </a:r>
            <a:r>
              <a:rPr lang="ko-KR" altLang="en-US" dirty="0" err="1"/>
              <a:t>다형성</a:t>
            </a:r>
            <a:r>
              <a:rPr lang="ko-KR" altLang="en-US" dirty="0"/>
              <a:t> 목록 및 </a:t>
            </a:r>
            <a:r>
              <a:rPr lang="ko-KR" altLang="en-US" dirty="0" err="1"/>
              <a:t>맵도</a:t>
            </a:r>
            <a:r>
              <a:rPr lang="ko-KR" altLang="en-US" dirty="0"/>
              <a:t> 지원합니다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제어 흐름과 관련하여 </a:t>
            </a:r>
            <a:r>
              <a:rPr lang="en-US" altLang="ko-KR" dirty="0"/>
              <a:t>WQL</a:t>
            </a:r>
            <a:r>
              <a:rPr lang="ko-KR" altLang="en-US" dirty="0"/>
              <a:t>에는 일반적인 제어 흐름 구성인 </a:t>
            </a:r>
            <a:r>
              <a:rPr lang="en-US" altLang="ko-KR" dirty="0"/>
              <a:t>if-then-else, while, foreach, break </a:t>
            </a:r>
            <a:r>
              <a:rPr lang="ko-KR" altLang="en-US" dirty="0"/>
              <a:t>및 </a:t>
            </a:r>
            <a:r>
              <a:rPr lang="en-US" altLang="ko-KR" dirty="0"/>
              <a:t>continue</a:t>
            </a:r>
            <a:r>
              <a:rPr lang="ko-KR" altLang="en-US" dirty="0"/>
              <a:t>가 포함됩니다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WQL</a:t>
            </a:r>
            <a:r>
              <a:rPr lang="ko-KR" altLang="en-US" dirty="0"/>
              <a:t>에는 쿼리를 간결하게 구현하는 데 유용한 범위 표현 전용 구문이 있습니다</a:t>
            </a:r>
            <a:endParaRPr lang="en-US" altLang="ko-KR" dirty="0"/>
          </a:p>
          <a:p>
            <a:r>
              <a:rPr lang="en-US" altLang="ko-KR" dirty="0"/>
              <a:t>pred</a:t>
            </a:r>
            <a:r>
              <a:rPr lang="ko-KR" altLang="en-US" dirty="0"/>
              <a:t>를 만족하지 않는 모든 요소를 ​​</a:t>
            </a:r>
            <a:r>
              <a:rPr lang="en-US" altLang="ko-KR" dirty="0" err="1"/>
              <a:t>lst</a:t>
            </a:r>
            <a:r>
              <a:rPr lang="ko-KR" altLang="en-US" dirty="0"/>
              <a:t>에서 제거하여 얻은 목록을 나타내기 위해 </a:t>
            </a:r>
            <a:r>
              <a:rPr lang="en-US" altLang="ko-KR" dirty="0"/>
              <a:t>[ n in </a:t>
            </a:r>
            <a:r>
              <a:rPr lang="en-US" altLang="ko-KR" dirty="0" err="1"/>
              <a:t>lst</a:t>
            </a:r>
            <a:r>
              <a:rPr lang="en-US" altLang="ko-KR" dirty="0"/>
              <a:t> : pred ]</a:t>
            </a:r>
            <a:r>
              <a:rPr lang="ko-KR" altLang="en-US" dirty="0"/>
              <a:t>라고 씁니다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Wasmati</a:t>
            </a:r>
            <a:r>
              <a:rPr lang="ko-KR" altLang="en-US" dirty="0"/>
              <a:t>는 사용자가 </a:t>
            </a:r>
            <a:r>
              <a:rPr lang="en-US" altLang="ko-KR" dirty="0"/>
              <a:t>C++</a:t>
            </a:r>
            <a:r>
              <a:rPr lang="ko-KR" altLang="en-US" dirty="0"/>
              <a:t>에서 직접 쿼리를 구현하고 </a:t>
            </a:r>
            <a:r>
              <a:rPr lang="en-US" altLang="ko-KR" dirty="0" err="1"/>
              <a:t>Wasmati</a:t>
            </a:r>
            <a:r>
              <a:rPr lang="en-US" altLang="ko-KR" dirty="0"/>
              <a:t> </a:t>
            </a:r>
            <a:r>
              <a:rPr lang="ko-KR" altLang="en-US" dirty="0"/>
              <a:t>코드 베이스 내에서 통합할 수 있는 </a:t>
            </a:r>
            <a:r>
              <a:rPr lang="en-US" altLang="ko-KR" dirty="0"/>
              <a:t>API</a:t>
            </a:r>
            <a:r>
              <a:rPr lang="ko-KR" altLang="en-US" dirty="0"/>
              <a:t>와 함께 제공됩니다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위해 사용자는 쿼리를 설명하는 </a:t>
            </a:r>
            <a:r>
              <a:rPr lang="en-US" altLang="ko-KR" dirty="0"/>
              <a:t>C++ </a:t>
            </a:r>
            <a:r>
              <a:rPr lang="ko-KR" altLang="en-US" dirty="0"/>
              <a:t>함수가 포함된 파일을 작성한 다음 실행할 모든 쿼리가 포함된 구성 파일에 쿼리를 추가하기만 하면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기본적으로 쿼리를 작성함으로써 사용자는 </a:t>
            </a:r>
            <a:r>
              <a:rPr lang="en-US" altLang="ko-KR" dirty="0"/>
              <a:t>C++</a:t>
            </a:r>
            <a:r>
              <a:rPr lang="ko-KR" altLang="en-US" dirty="0"/>
              <a:t>의 높은 성능과 표현력을 활용할 수 있습니다</a:t>
            </a:r>
            <a:endParaRPr lang="en-US" altLang="ko-KR" dirty="0"/>
          </a:p>
          <a:p>
            <a:r>
              <a:rPr lang="ko-KR" altLang="en-US" dirty="0"/>
              <a:t>그러나 사용자는 시스템에 쿼리를 변경하거나 추가해야 할 때마다 </a:t>
            </a:r>
            <a:r>
              <a:rPr lang="en-US" altLang="ko-KR" dirty="0" err="1"/>
              <a:t>Wasmati</a:t>
            </a:r>
            <a:r>
              <a:rPr lang="ko-KR" altLang="en-US" dirty="0" err="1"/>
              <a:t>를</a:t>
            </a:r>
            <a:r>
              <a:rPr lang="ko-KR" altLang="en-US" dirty="0"/>
              <a:t> 다시 컴파일해야 하며 </a:t>
            </a:r>
            <a:r>
              <a:rPr lang="en-US" altLang="ko-KR" dirty="0"/>
              <a:t>C++ </a:t>
            </a:r>
            <a:r>
              <a:rPr lang="ko-KR" altLang="en-US" dirty="0"/>
              <a:t>및 </a:t>
            </a:r>
            <a:r>
              <a:rPr lang="en-US" altLang="ko-KR" dirty="0" err="1"/>
              <a:t>Wasmati</a:t>
            </a:r>
            <a:r>
              <a:rPr lang="en-US" altLang="ko-KR" dirty="0"/>
              <a:t> </a:t>
            </a:r>
            <a:r>
              <a:rPr lang="ko-KR" altLang="en-US" dirty="0"/>
              <a:t>코드 기반의 구조에 대해 잘 알고 있어야 합니다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코드 취약점에 대한 일부 검색 패턴의 구현도 다소 복잡하고 프로그래밍 오류가 발생하기 쉽습니다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CPG</a:t>
            </a:r>
            <a:r>
              <a:rPr lang="ko-KR" altLang="en-US" dirty="0"/>
              <a:t>는 </a:t>
            </a:r>
            <a:r>
              <a:rPr lang="en-US" altLang="ko-KR" dirty="0"/>
              <a:t>Neo4j </a:t>
            </a:r>
            <a:r>
              <a:rPr lang="ko-KR" altLang="en-US" dirty="0"/>
              <a:t>데이터베이스에 자동으로 로드되고 </a:t>
            </a:r>
            <a:r>
              <a:rPr lang="en-US" altLang="ko-KR" dirty="0"/>
              <a:t>SQL </a:t>
            </a:r>
            <a:r>
              <a:rPr lang="ko-KR" altLang="en-US" dirty="0"/>
              <a:t>유사 언어인 </a:t>
            </a:r>
            <a:r>
              <a:rPr lang="en-US" altLang="ko-KR" dirty="0"/>
              <a:t>Cypher</a:t>
            </a:r>
            <a:r>
              <a:rPr lang="ko-KR" altLang="en-US" dirty="0"/>
              <a:t>에 지정된 그래프 쿼리를 실행할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 </a:t>
            </a:r>
            <a:r>
              <a:rPr lang="en-US" altLang="ko-KR" dirty="0"/>
              <a:t>10</a:t>
            </a:r>
            <a:r>
              <a:rPr lang="ko-KR" altLang="en-US" dirty="0"/>
              <a:t>은 오염 스타일 취약점을 찾기 위한 </a:t>
            </a:r>
            <a:r>
              <a:rPr lang="en-US" altLang="ko-KR" dirty="0"/>
              <a:t>Cypher </a:t>
            </a:r>
            <a:r>
              <a:rPr lang="ko-KR" altLang="en-US" dirty="0"/>
              <a:t>쿼리를 보여줍니다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라인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를 실행하면 각각 함수 노드와 해당 싱크 호출 중 하나로 구성된 중간 테이블 쌍이 생성됩니다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라인 </a:t>
            </a:r>
            <a:r>
              <a:rPr lang="en-US" altLang="ko-KR" dirty="0"/>
              <a:t>4-6</a:t>
            </a:r>
            <a:r>
              <a:rPr lang="ko-KR" altLang="en-US" dirty="0"/>
              <a:t>에서 </a:t>
            </a:r>
            <a:r>
              <a:rPr lang="en-US" altLang="ko-KR" dirty="0"/>
              <a:t>DDG </a:t>
            </a:r>
            <a:r>
              <a:rPr lang="ko-KR" altLang="en-US" dirty="0"/>
              <a:t>함수 </a:t>
            </a:r>
            <a:r>
              <a:rPr lang="ko-KR" altLang="en-US" dirty="0" err="1"/>
              <a:t>에지를</a:t>
            </a:r>
            <a:r>
              <a:rPr lang="ko-KR" altLang="en-US" dirty="0"/>
              <a:t> 통해 중간 테이블에 저장된 싱크에 도달하는 소스 호출을 찾습니다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마지막으로 </a:t>
            </a:r>
            <a:r>
              <a:rPr lang="en-US" altLang="ko-KR" dirty="0"/>
              <a:t>7</a:t>
            </a:r>
            <a:r>
              <a:rPr lang="ko-KR" altLang="en-US" dirty="0"/>
              <a:t>행에서 계산된 결과가 포함된 테이블을 반환합니다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각 결과는 </a:t>
            </a:r>
            <a:r>
              <a:rPr lang="en-US" altLang="ko-KR" dirty="0"/>
              <a:t>taint </a:t>
            </a:r>
            <a:r>
              <a:rPr lang="ko-KR" altLang="en-US" dirty="0"/>
              <a:t>스타일 취약성</a:t>
            </a:r>
            <a:r>
              <a:rPr lang="en-US" altLang="ko-KR" dirty="0"/>
              <a:t>(</a:t>
            </a:r>
            <a:r>
              <a:rPr lang="ko-KR" altLang="en-US" dirty="0"/>
              <a:t>소스 이름</a:t>
            </a:r>
            <a:r>
              <a:rPr lang="en-US" altLang="ko-KR" dirty="0"/>
              <a:t>, </a:t>
            </a:r>
            <a:r>
              <a:rPr lang="ko-KR" altLang="en-US" dirty="0"/>
              <a:t>싱크 이름</a:t>
            </a:r>
            <a:r>
              <a:rPr lang="en-US" altLang="ko-KR" dirty="0"/>
              <a:t>, </a:t>
            </a:r>
            <a:r>
              <a:rPr lang="ko-KR" altLang="en-US" dirty="0"/>
              <a:t>둘러싸는 함수 이름</a:t>
            </a:r>
            <a:r>
              <a:rPr lang="en-US" altLang="ko-KR" dirty="0"/>
              <a:t>)</a:t>
            </a:r>
            <a:r>
              <a:rPr lang="ko-KR" altLang="en-US" dirty="0"/>
              <a:t>에 해당합니다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Neo4j</a:t>
            </a:r>
            <a:r>
              <a:rPr lang="ko-KR" altLang="en-US" dirty="0"/>
              <a:t>는 쿼리 실행 성능을 최대화하기 위해 정교한 계획 알고리즘에 의존합니다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경험상 쿼리 계획은 더 간단한 쿼리에 더 잘 작동합니다</a:t>
            </a:r>
            <a:r>
              <a:rPr lang="en-US" altLang="ko-KR" dirty="0"/>
              <a:t>. </a:t>
            </a:r>
            <a:r>
              <a:rPr lang="ko-KR" altLang="en-US" dirty="0"/>
              <a:t>다중 그래프 순회가 포함된 복잡한 쿼리에 대한 상당한 성능 저하를 관찰했기 때문입니다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CPG</a:t>
            </a:r>
            <a:r>
              <a:rPr lang="ko-KR" altLang="en-US" dirty="0"/>
              <a:t>는 최첨단 </a:t>
            </a:r>
            <a:r>
              <a:rPr lang="en-US" altLang="ko-KR" dirty="0" err="1"/>
              <a:t>Datalog</a:t>
            </a:r>
            <a:r>
              <a:rPr lang="en-US" altLang="ko-KR" dirty="0"/>
              <a:t> </a:t>
            </a:r>
            <a:r>
              <a:rPr lang="ko-KR" altLang="en-US" dirty="0"/>
              <a:t>엔진인 </a:t>
            </a:r>
            <a:r>
              <a:rPr lang="en-US" altLang="ko-KR" dirty="0" err="1"/>
              <a:t>Souffé</a:t>
            </a:r>
            <a:r>
              <a:rPr lang="ko-KR" altLang="en-US" dirty="0"/>
              <a:t>에 자동으로 </a:t>
            </a:r>
            <a:r>
              <a:rPr lang="ko-KR" altLang="en-US" dirty="0" err="1"/>
              <a:t>로드될</a:t>
            </a:r>
            <a:r>
              <a:rPr lang="ko-KR" altLang="en-US" dirty="0"/>
              <a:t> 수도 있습니다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Datalog</a:t>
            </a:r>
            <a:r>
              <a:rPr lang="en-US" altLang="ko-KR" dirty="0"/>
              <a:t> </a:t>
            </a:r>
            <a:r>
              <a:rPr lang="ko-KR" altLang="en-US" dirty="0"/>
              <a:t>쿼리는 </a:t>
            </a:r>
            <a:r>
              <a:rPr lang="en-US" altLang="ko-KR" dirty="0" err="1"/>
              <a:t>Datalog</a:t>
            </a:r>
            <a:r>
              <a:rPr lang="en-US" altLang="ko-KR" dirty="0"/>
              <a:t> solver</a:t>
            </a:r>
            <a:r>
              <a:rPr lang="ko-KR" altLang="en-US" dirty="0"/>
              <a:t>가 모델을 찾으려고 시도하는 조건자로 표현됩니다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 </a:t>
            </a:r>
            <a:r>
              <a:rPr lang="en-US" altLang="ko-KR" dirty="0"/>
              <a:t>11</a:t>
            </a:r>
            <a:r>
              <a:rPr lang="ko-KR" altLang="en-US" dirty="0"/>
              <a:t>은 </a:t>
            </a:r>
            <a:r>
              <a:rPr lang="en-US" altLang="ko-KR" dirty="0"/>
              <a:t>taint </a:t>
            </a:r>
            <a:r>
              <a:rPr lang="ko-KR" altLang="en-US" dirty="0"/>
              <a:t>스타일 취약점을 찾기 위한 </a:t>
            </a:r>
            <a:r>
              <a:rPr lang="en-US" altLang="ko-KR" dirty="0" err="1"/>
              <a:t>Datalog</a:t>
            </a:r>
            <a:r>
              <a:rPr lang="en-US" altLang="ko-KR" dirty="0"/>
              <a:t> </a:t>
            </a:r>
            <a:r>
              <a:rPr lang="ko-KR" altLang="en-US" dirty="0"/>
              <a:t>쿼리를 보여줍니다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Datalog</a:t>
            </a:r>
            <a:r>
              <a:rPr lang="ko-KR" altLang="en-US" dirty="0"/>
              <a:t>는 일반적으로 성능이 떨어지는 </a:t>
            </a:r>
            <a:r>
              <a:rPr lang="ko-KR" altLang="en-US" dirty="0" err="1"/>
              <a:t>백엔드입니다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434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Basic: has a total of 37 C programs compiled and created by us</a:t>
            </a:r>
          </a:p>
          <a:p>
            <a:r>
              <a:rPr lang="en-US" altLang="ko-KR" dirty="0"/>
              <a:t>during the implementation and testing of </a:t>
            </a:r>
            <a:r>
              <a:rPr lang="en-US" altLang="ko-KR" dirty="0" err="1"/>
              <a:t>Wasmati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Lehmann: contains 7 programs. The programs are attack primitives and end-to-end exploits. It</a:t>
            </a:r>
          </a:p>
          <a:p>
            <a:r>
              <a:rPr lang="en-US" altLang="ko-KR" dirty="0"/>
              <a:t>includes a program using the vulnerable version of pnm2png</a:t>
            </a:r>
          </a:p>
          <a:p>
            <a:r>
              <a:rPr lang="en-US" altLang="ko-KR" dirty="0"/>
              <a:t>from </a:t>
            </a:r>
            <a:r>
              <a:rPr lang="en-US" altLang="ko-KR" dirty="0" err="1"/>
              <a:t>libpng</a:t>
            </a:r>
            <a:r>
              <a:rPr lang="en-US" altLang="ko-KR" dirty="0"/>
              <a:t> depicted in Fig. 2, a remote execution code in</a:t>
            </a:r>
          </a:p>
          <a:p>
            <a:r>
              <a:rPr lang="en-US" altLang="ko-KR" dirty="0"/>
              <a:t>NodeJS and arbitrary file write</a:t>
            </a:r>
          </a:p>
          <a:p>
            <a:endParaRPr lang="en-US" altLang="ko-KR" dirty="0"/>
          </a:p>
          <a:p>
            <a:r>
              <a:rPr lang="en-US" altLang="ko-KR" dirty="0"/>
              <a:t>STT: is a repository of 47 C vulnerable programs from Binary</a:t>
            </a:r>
          </a:p>
          <a:p>
            <a:r>
              <a:rPr lang="en-US" altLang="ko-KR" dirty="0"/>
              <a:t>Analysis School. The programs are exploit exercises</a:t>
            </a:r>
          </a:p>
          <a:p>
            <a:r>
              <a:rPr lang="en-US" altLang="ko-KR" dirty="0"/>
              <a:t>following the style of Capture the Flag.</a:t>
            </a:r>
          </a:p>
          <a:p>
            <a:endParaRPr lang="en-US" altLang="ko-KR" dirty="0"/>
          </a:p>
          <a:p>
            <a:r>
              <a:rPr lang="en-US" altLang="ko-KR" dirty="0"/>
              <a:t>CWE: is a list of “Weaknesses in Software Written in C” with</a:t>
            </a:r>
          </a:p>
          <a:p>
            <a:r>
              <a:rPr lang="en-US" altLang="ko-KR" dirty="0"/>
              <a:t>a total of 19 example code snippets.</a:t>
            </a:r>
            <a:r>
              <a:rPr lang="ko-KR" altLang="en-US" dirty="0"/>
              <a:t> </a:t>
            </a:r>
            <a:r>
              <a:rPr lang="en-US" altLang="ko-KR" dirty="0"/>
              <a:t>We removed</a:t>
            </a:r>
          </a:p>
          <a:p>
            <a:r>
              <a:rPr lang="en-US" altLang="ko-KR" dirty="0"/>
              <a:t>the weaknesses where no query existed targeting it or the vulnerability</a:t>
            </a:r>
          </a:p>
          <a:p>
            <a:r>
              <a:rPr lang="en-US" altLang="ko-KR" dirty="0"/>
              <a:t>in C is not ported to </a:t>
            </a:r>
            <a:r>
              <a:rPr lang="en-US" altLang="ko-KR" dirty="0" err="1"/>
              <a:t>WebAssembly</a:t>
            </a:r>
            <a:r>
              <a:rPr lang="en-US" altLang="ko-KR" dirty="0"/>
              <a:t>. We also removed</a:t>
            </a:r>
          </a:p>
          <a:p>
            <a:r>
              <a:rPr lang="en-US" altLang="ko-KR" dirty="0"/>
              <a:t>duplicated code. One removed example is CWE-467 which flags</a:t>
            </a:r>
          </a:p>
          <a:p>
            <a:r>
              <a:rPr lang="en-US" altLang="ko-KR" dirty="0"/>
              <a:t>the use of </a:t>
            </a:r>
            <a:r>
              <a:rPr lang="en-US" altLang="ko-KR" dirty="0" err="1"/>
              <a:t>sizeof</a:t>
            </a:r>
            <a:r>
              <a:rPr lang="en-US" altLang="ko-KR" dirty="0"/>
              <a:t>() on a pointer type</a:t>
            </a:r>
          </a:p>
          <a:p>
            <a:endParaRPr lang="en-US" altLang="ko-KR" dirty="0"/>
          </a:p>
          <a:p>
            <a:r>
              <a:rPr lang="en-US" altLang="ko-KR" dirty="0"/>
              <a:t>True Positive (</a:t>
            </a:r>
            <a:r>
              <a:rPr lang="ko-KR" altLang="en-US" dirty="0"/>
              <a:t>옳은 것을 올바르게 판단하다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False Positive (</a:t>
            </a:r>
            <a:r>
              <a:rPr lang="ko-KR" altLang="en-US" dirty="0"/>
              <a:t>옳다고 잘못  판단하다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93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제시된 결과는 이러한 취약점이 </a:t>
            </a:r>
            <a:r>
              <a:rPr lang="en-US" altLang="ko-KR" dirty="0"/>
              <a:t>C </a:t>
            </a:r>
            <a:r>
              <a:rPr lang="ko-KR" altLang="en-US" dirty="0"/>
              <a:t>코드를 컴파일한 후에도 해당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바이너리에 지속되며 </a:t>
            </a:r>
            <a:r>
              <a:rPr lang="en-US" altLang="ko-KR" dirty="0" err="1"/>
              <a:t>Wasmati</a:t>
            </a:r>
            <a:r>
              <a:rPr lang="ko-KR" altLang="en-US" dirty="0"/>
              <a:t>가 이러한 취약점을 성공적으로 탐지할 수 있음을 보여줍니다</a:t>
            </a:r>
            <a:r>
              <a:rPr lang="en-US" altLang="ko-KR" dirty="0"/>
              <a:t>. </a:t>
            </a:r>
            <a:r>
              <a:rPr lang="en-US" altLang="ko-KR" dirty="0" err="1"/>
              <a:t>Wasmati</a:t>
            </a:r>
            <a:r>
              <a:rPr lang="en-US" altLang="ko-KR" dirty="0"/>
              <a:t> CPG</a:t>
            </a:r>
            <a:r>
              <a:rPr lang="ko-KR" altLang="en-US" dirty="0"/>
              <a:t>와 원래 </a:t>
            </a:r>
            <a:r>
              <a:rPr lang="en-US" altLang="ko-KR" dirty="0"/>
              <a:t>C/C++ </a:t>
            </a:r>
            <a:r>
              <a:rPr lang="ko-KR" altLang="en-US" dirty="0"/>
              <a:t>코드의 취약성을 감지하기 위해 개발된 </a:t>
            </a:r>
            <a:r>
              <a:rPr lang="en-US" altLang="ko-KR" dirty="0"/>
              <a:t>CPG</a:t>
            </a:r>
            <a:r>
              <a:rPr lang="ko-KR" altLang="en-US" dirty="0"/>
              <a:t>를 비교하기 위해 우리는 적극적으로 유지 관리되고 있는 원본 게시 작업의 오픈 소스 구현인 </a:t>
            </a:r>
            <a:r>
              <a:rPr lang="en-US" altLang="ko-KR" dirty="0" err="1"/>
              <a:t>Joern</a:t>
            </a:r>
            <a:r>
              <a:rPr lang="ko-KR" altLang="en-US" dirty="0"/>
              <a:t>에 대한 평가를 수행하기로 결정했습니다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110</a:t>
            </a:r>
            <a:r>
              <a:rPr lang="ko-KR" altLang="en-US" dirty="0"/>
              <a:t>개 프로그램의 총 </a:t>
            </a:r>
            <a:r>
              <a:rPr lang="en-US" altLang="ko-KR" dirty="0"/>
              <a:t>108</a:t>
            </a:r>
            <a:r>
              <a:rPr lang="ko-KR" altLang="en-US" dirty="0"/>
              <a:t>개 취약점에서 </a:t>
            </a:r>
            <a:r>
              <a:rPr lang="en-US" altLang="ko-KR" dirty="0" err="1"/>
              <a:t>Wasmati</a:t>
            </a:r>
            <a:r>
              <a:rPr lang="ko-KR" altLang="en-US" dirty="0"/>
              <a:t>는 </a:t>
            </a:r>
            <a:r>
              <a:rPr lang="en-US" altLang="ko-KR" dirty="0"/>
              <a:t>100</a:t>
            </a:r>
            <a:r>
              <a:rPr lang="ko-KR" altLang="en-US" dirty="0"/>
              <a:t>개의 취약점</a:t>
            </a:r>
            <a:r>
              <a:rPr lang="en-US" altLang="ko-KR" dirty="0"/>
              <a:t>(TP)</a:t>
            </a:r>
            <a:r>
              <a:rPr lang="ko-KR" altLang="en-US" dirty="0"/>
              <a:t>과 </a:t>
            </a:r>
            <a:r>
              <a:rPr lang="en-US" altLang="ko-KR" dirty="0"/>
              <a:t>8</a:t>
            </a:r>
            <a:r>
              <a:rPr lang="ko-KR" altLang="en-US" dirty="0"/>
              <a:t>개의 </a:t>
            </a:r>
            <a:r>
              <a:rPr lang="ko-KR" altLang="en-US" dirty="0" err="1"/>
              <a:t>오탐</a:t>
            </a:r>
            <a:r>
              <a:rPr lang="en-US" altLang="ko-KR" dirty="0"/>
              <a:t>(FP)</a:t>
            </a:r>
            <a:r>
              <a:rPr lang="ko-KR" altLang="en-US" dirty="0"/>
              <a:t>을 보고한 반면</a:t>
            </a:r>
            <a:r>
              <a:rPr lang="en-US" altLang="ko-KR" dirty="0"/>
              <a:t>, </a:t>
            </a:r>
          </a:p>
          <a:p>
            <a:r>
              <a:rPr lang="en-US" altLang="ko-KR" dirty="0" err="1"/>
              <a:t>Joern</a:t>
            </a:r>
            <a:r>
              <a:rPr lang="ko-KR" altLang="en-US" dirty="0"/>
              <a:t>은 </a:t>
            </a:r>
            <a:r>
              <a:rPr lang="en-US" altLang="ko-KR" dirty="0"/>
              <a:t>38</a:t>
            </a:r>
            <a:r>
              <a:rPr lang="ko-KR" altLang="en-US" dirty="0"/>
              <a:t>개의 취약점</a:t>
            </a:r>
            <a:r>
              <a:rPr lang="en-US" altLang="ko-KR" dirty="0"/>
              <a:t>(TP)</a:t>
            </a:r>
            <a:r>
              <a:rPr lang="ko-KR" altLang="en-US" dirty="0"/>
              <a:t>과 </a:t>
            </a:r>
            <a:r>
              <a:rPr lang="en-US" altLang="ko-KR" dirty="0"/>
              <a:t>65</a:t>
            </a:r>
            <a:r>
              <a:rPr lang="ko-KR" altLang="en-US" dirty="0"/>
              <a:t>개의 </a:t>
            </a:r>
            <a:r>
              <a:rPr lang="ko-KR" altLang="en-US" dirty="0" err="1"/>
              <a:t>오탐</a:t>
            </a:r>
            <a:r>
              <a:rPr lang="en-US" altLang="ko-KR" dirty="0"/>
              <a:t>(FP)</a:t>
            </a:r>
            <a:r>
              <a:rPr lang="ko-KR" altLang="en-US" dirty="0"/>
              <a:t>만 올바르게 보고했습니다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854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Wasmati</a:t>
            </a:r>
            <a:r>
              <a:rPr lang="en-US" altLang="ko-KR" dirty="0"/>
              <a:t> </a:t>
            </a:r>
            <a:r>
              <a:rPr lang="ko-KR" altLang="en-US" dirty="0"/>
              <a:t>결과의 정밀도는 실행된 쿼리에 의해 제한됩니다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Wasmati</a:t>
            </a:r>
            <a:r>
              <a:rPr lang="ko-KR" altLang="en-US" dirty="0"/>
              <a:t>는 개별 </a:t>
            </a:r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바이너리만 분석할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실제 애플리케이션에서 실제 악용 가능한 취약점을 발견하려면 분석에서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바이너리와 상호 작용하는 애플리케이션 구성 요소도 고려해야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향후 작업에 대한 흥미로운 방향은 </a:t>
            </a:r>
            <a:r>
              <a:rPr lang="en-US" altLang="ko-KR" dirty="0" err="1"/>
              <a:t>Wasmati</a:t>
            </a:r>
            <a:r>
              <a:rPr lang="ko-KR" altLang="en-US" dirty="0" err="1"/>
              <a:t>를</a:t>
            </a:r>
            <a:r>
              <a:rPr lang="ko-KR" altLang="en-US" dirty="0"/>
              <a:t> 확장하여 노출된 함수에 대한 </a:t>
            </a:r>
            <a:r>
              <a:rPr lang="en-US" altLang="ko-KR" dirty="0"/>
              <a:t>JavaScript </a:t>
            </a:r>
            <a:r>
              <a:rPr lang="ko-KR" altLang="en-US" dirty="0"/>
              <a:t>호출을 모델링하는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22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Web assembly, </a:t>
            </a:r>
            <a:r>
              <a:rPr lang="en-US" altLang="ko-KR" dirty="0" err="1"/>
              <a:t>Wasm</a:t>
            </a:r>
            <a:r>
              <a:rPr lang="ko-KR" altLang="en-US" dirty="0"/>
              <a:t>이라고도 불리는 이것은 웹 속도 향상을 위해 설계된 새로운 바이너리 코드 형식입니다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바이트코드는 네이티브에 가까운 실행 성능을 달성하기 위해 로컬 하드웨어 기능을 활용하는 스택 기반 가상 </a:t>
            </a:r>
            <a:r>
              <a:rPr lang="ko-KR" altLang="en-US" dirty="0" err="1"/>
              <a:t>머신에서</a:t>
            </a:r>
            <a:r>
              <a:rPr lang="ko-KR" altLang="en-US" dirty="0"/>
              <a:t> 실행합니다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 err="1"/>
              <a:t>WebAssembly</a:t>
            </a:r>
            <a:r>
              <a:rPr lang="ko-KR" altLang="en-US" dirty="0"/>
              <a:t>는 </a:t>
            </a:r>
            <a:r>
              <a:rPr lang="ko-KR" altLang="en-US" dirty="0" err="1"/>
              <a:t>저수준</a:t>
            </a:r>
            <a:r>
              <a:rPr lang="ko-KR" altLang="en-US" dirty="0"/>
              <a:t> 어셈블리 유사 언어이자 </a:t>
            </a:r>
            <a:r>
              <a:rPr lang="en-US" altLang="ko-KR" dirty="0"/>
              <a:t>C++</a:t>
            </a:r>
            <a:r>
              <a:rPr lang="ko-KR" altLang="en-US" dirty="0"/>
              <a:t>와 같은 고수준 프로그래밍 언어의 컴파일 대상입니다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기능은 기존 </a:t>
            </a:r>
            <a:r>
              <a:rPr lang="en-US" altLang="ko-KR" dirty="0"/>
              <a:t>C++ </a:t>
            </a:r>
            <a:r>
              <a:rPr lang="ko-KR" altLang="en-US" dirty="0"/>
              <a:t>라이브러리와 애플리케이션을 브라우저에서 실행하도록 </a:t>
            </a:r>
            <a:r>
              <a:rPr lang="ko-KR" altLang="en-US" dirty="0" err="1"/>
              <a:t>포팅하여</a:t>
            </a:r>
            <a:r>
              <a:rPr lang="ko-KR" altLang="en-US" dirty="0"/>
              <a:t> 웹에서 </a:t>
            </a:r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채택을 촉진했습니다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 err="1"/>
              <a:t>WebAssembly</a:t>
            </a:r>
            <a:r>
              <a:rPr lang="ko-KR" altLang="en-US" dirty="0"/>
              <a:t>의 이식성과 효율성은 서버 측 웹 애플리케이션</a:t>
            </a:r>
            <a:r>
              <a:rPr lang="en-US" altLang="ko-KR" dirty="0"/>
              <a:t>, IoT </a:t>
            </a:r>
            <a:r>
              <a:rPr lang="ko-KR" altLang="en-US" dirty="0"/>
              <a:t>앱</a:t>
            </a:r>
            <a:r>
              <a:rPr lang="en-US" altLang="ko-KR" dirty="0"/>
              <a:t>, </a:t>
            </a:r>
            <a:r>
              <a:rPr lang="ko-KR" altLang="en-US" dirty="0"/>
              <a:t>에지 컴퓨팅 로직 또는 스마트 계약의 </a:t>
            </a:r>
            <a:r>
              <a:rPr lang="ko-KR" altLang="en-US" dirty="0" err="1"/>
              <a:t>샌드박스</a:t>
            </a:r>
            <a:r>
              <a:rPr lang="ko-KR" altLang="en-US" dirty="0"/>
              <a:t> 코드를 실행하는 데 사용되어 브라우저를 훨씬 넘어서 사용하게 되었습니다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그러나 </a:t>
            </a:r>
            <a:r>
              <a:rPr lang="en-US" altLang="ko-KR" dirty="0" err="1"/>
              <a:t>WebAssembly</a:t>
            </a:r>
            <a:r>
              <a:rPr lang="ko-KR" altLang="en-US" dirty="0"/>
              <a:t>는 웹 및 기타 </a:t>
            </a:r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기반 환경에서 보안 취약성을 도입할 수 있는 새로운 길을 열어줍니다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자체에 통합된 광범위한 안전 메커니즘에도 불구하고 </a:t>
            </a:r>
            <a:r>
              <a:rPr lang="en-US" altLang="ko-KR" dirty="0"/>
              <a:t>C </a:t>
            </a:r>
            <a:r>
              <a:rPr lang="ko-KR" altLang="en-US" dirty="0"/>
              <a:t>또는 </a:t>
            </a:r>
            <a:r>
              <a:rPr lang="en-US" altLang="ko-KR" dirty="0"/>
              <a:t>C++</a:t>
            </a:r>
            <a:r>
              <a:rPr lang="ko-KR" altLang="en-US" dirty="0"/>
              <a:t>로 작성된 많은 코딩 오류와 안전하지 않은 함수는 여전히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바이너리로 바뀔 수 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그 결과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모듈에 의존하는 웹 애플리케이션 코드는 형식 문자열</a:t>
            </a:r>
            <a:r>
              <a:rPr lang="en-US" altLang="ko-KR" dirty="0"/>
              <a:t>, use-after-free, double free </a:t>
            </a:r>
            <a:r>
              <a:rPr lang="ko-KR" altLang="en-US" dirty="0"/>
              <a:t>또는 버퍼 </a:t>
            </a:r>
            <a:r>
              <a:rPr lang="ko-KR" altLang="en-US" dirty="0" err="1"/>
              <a:t>오버플로우</a:t>
            </a:r>
            <a:r>
              <a:rPr lang="ko-KR" altLang="en-US" dirty="0"/>
              <a:t> 취약점과 같은 전형적인 형태의 소프트웨어 보안 결함의 도입으로 인해 불구가 될 수 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예비 연구에 따르면 이러한 결함이 웹 응용 프로그램에 존재하는 경우 </a:t>
            </a:r>
            <a:r>
              <a:rPr lang="en-US" altLang="ko-KR" dirty="0"/>
              <a:t>XSS(</a:t>
            </a:r>
            <a:r>
              <a:rPr lang="ko-KR" altLang="en-US" dirty="0"/>
              <a:t>교차 사이트 </a:t>
            </a:r>
            <a:r>
              <a:rPr lang="ko-KR" altLang="en-US" dirty="0" err="1"/>
              <a:t>스크립팅</a:t>
            </a:r>
            <a:r>
              <a:rPr lang="en-US" altLang="ko-KR" dirty="0"/>
              <a:t>) </a:t>
            </a:r>
            <a:r>
              <a:rPr lang="ko-KR" altLang="en-US" dirty="0"/>
              <a:t>또는 코드 주입과 같은 여러 웹 공격을 시작하는 데 악용될 수 있습니다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185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그림은 공식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PNG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참조 라이브러리이자 많은 응용 프로그램에서 널리 사용되는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libpng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내부에 존재하는 실제 스택 버퍼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오버플로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취약점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(CVE-2018-14550)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예를 보여줍니다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표시된 버퍼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오버플로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취약점은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libpng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를 사용하여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PNM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파일을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PNG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파일로 변환할 때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트리거될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Pnm2png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작업은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바이트 길이의 로컬 버퍼를 토큰 매개 변수로 제공하여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get_token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을 호출합니다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get_token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내에서 이 버퍼가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바이트 길이를 초과하여 작성되는지 평가하기 위한 검사가 수행되지 않으므로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pnm_file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매개변수가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바이트를 초과할 때마다 스택 버퍼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오버플로가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발생할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일반적으로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libpng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가 네이티브 바이너리 코드로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컴파일되면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스택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카나리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(canary)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가 이 취약점이 악용되는 것을 방지합니다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컴파일러에서 스택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카나리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(canary)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를 사용하지 않더라도 버퍼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오버플로는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스택으로 제한됩니다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그러나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에서 이 취약점은 이러한 완화 전략 없이 자유롭게 악용될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또한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WebAssembly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컴파일러 및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백엔드의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다양한 선형 메모리 레이아웃을 고려할 때 이 취약점으로 인해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스택뿐만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아니라 메모리의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힙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및 데이터 섹션에도 쓰기가 발생할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endParaRPr lang="ko-KR" altLang="en-US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05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C++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코드는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libpng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라이브러리를 사용하여 이미지를 변환한 다음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document.write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함수를 사용하여 콘텐츠를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에 작성하여 변환된 이미지를 표시하는 서비스의 단순화된 버전을 나타냅니다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이 코드는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PNM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이미지를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PNG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로 변환하고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행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이미지 내용을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base64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로 인코딩하고 이미지 내용을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태그에 추가한 다음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(5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행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을 조작하여 문서에 태그를 추가합니다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(6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행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). </a:t>
            </a: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이미지 콘텐츠는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base64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로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인코딩된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문자열로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에 포함되기 때문에 일반적으로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XSS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로 이어질 수 없습니다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 </a:t>
            </a: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그러나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libpng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의 스택 기반 버퍼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오버플로는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공격자가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태그가 있는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C++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문자열을 보유하는 </a:t>
            </a:r>
            <a:r>
              <a:rPr lang="ko-KR" altLang="en-US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힙을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포함하여 더 높은 주소를 덮어쓸 수 있도록 합니다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(2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행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). </a:t>
            </a:r>
          </a:p>
          <a:p>
            <a:endParaRPr lang="en-US" altLang="ko-KR" b="0" dirty="0">
              <a:solidFill>
                <a:srgbClr val="E1E4E8"/>
              </a:solidFill>
              <a:effectLst/>
              <a:latin typeface="Consolas" panose="020B0609020204030204" pitchFamily="49" charset="0"/>
            </a:endParaRPr>
          </a:p>
          <a:p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이런 식으로 공격자는 이미지의 콘텐츠로 경고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(3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행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를 포함하는 스크립트 태그 문자열과 같은 조작된 악성 입력을 사용하여 </a:t>
            </a:r>
            <a:r>
              <a:rPr lang="en-US" altLang="ko-KR" b="0" dirty="0" err="1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태그를 새로 조작된 스크립트 태그로 변환하고 재정의하여 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XSS </a:t>
            </a:r>
            <a:r>
              <a:rPr lang="ko-KR" altLang="en-US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공격을 일으킬 수 있습니다</a:t>
            </a:r>
            <a:r>
              <a:rPr lang="en-US" altLang="ko-KR" b="0" dirty="0">
                <a:solidFill>
                  <a:srgbClr val="E1E4E8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1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코드 속성 그래프</a:t>
            </a:r>
            <a:r>
              <a:rPr lang="en-US" altLang="ko-KR" dirty="0"/>
              <a:t>(CPG)</a:t>
            </a:r>
            <a:r>
              <a:rPr lang="ko-KR" altLang="en-US" dirty="0"/>
              <a:t>는 속성 그래프에서 구문 구조</a:t>
            </a:r>
            <a:r>
              <a:rPr lang="en-US" altLang="ko-KR" dirty="0"/>
              <a:t>, </a:t>
            </a:r>
            <a:r>
              <a:rPr lang="ko-KR" altLang="en-US" dirty="0"/>
              <a:t>제어 흐름 및 데이터 종속성을 캡처하는 컴퓨터 프로그램 표현입니다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CPG</a:t>
            </a:r>
            <a:r>
              <a:rPr lang="ko-KR" altLang="en-US" dirty="0"/>
              <a:t>는 속성</a:t>
            </a:r>
            <a:r>
              <a:rPr lang="en-US" altLang="ko-KR" dirty="0"/>
              <a:t>-</a:t>
            </a:r>
            <a:r>
              <a:rPr lang="ko-KR" altLang="en-US" dirty="0"/>
              <a:t>값 쌍의 형태로 분석된 코드에 대한 정보를 포함하는 그래프 기반 데이터 구조입니다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분석된 코드에 존재할 수 있는 다양한 유형의 취약점을 검색하기 위해 이러한 쌍을 다양한 방식으로 쿼리할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개념은 원래 </a:t>
            </a:r>
            <a:r>
              <a:rPr lang="en-US" altLang="ko-KR" dirty="0"/>
              <a:t>C </a:t>
            </a:r>
            <a:r>
              <a:rPr lang="ko-KR" altLang="en-US" dirty="0"/>
              <a:t>및 </a:t>
            </a:r>
            <a:r>
              <a:rPr lang="en-US" altLang="ko-KR" dirty="0"/>
              <a:t>C++ </a:t>
            </a:r>
            <a:r>
              <a:rPr lang="ko-KR" altLang="en-US" dirty="0"/>
              <a:t>시스템 코드의 보안 취약점을 식별하기 위해 도입되었지만 이후 웹 애플리케이션</a:t>
            </a:r>
            <a:r>
              <a:rPr lang="en-US" altLang="ko-KR" dirty="0"/>
              <a:t>, </a:t>
            </a:r>
            <a:r>
              <a:rPr lang="ko-KR" altLang="en-US" dirty="0"/>
              <a:t>클라우드 배포 및 스마트 계약을 분석하는 데 사용되었습니다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취약점 발견 외에도 코드 속성 그래프는 코드 클론 탐지</a:t>
            </a:r>
            <a:r>
              <a:rPr lang="en-US" altLang="ko-KR" dirty="0"/>
              <a:t>, </a:t>
            </a:r>
            <a:r>
              <a:rPr lang="ko-KR" altLang="en-US" dirty="0"/>
              <a:t>공격 표면 탐지</a:t>
            </a:r>
            <a:r>
              <a:rPr lang="en-US" altLang="ko-KR" dirty="0"/>
              <a:t>, </a:t>
            </a:r>
            <a:r>
              <a:rPr lang="ko-KR" altLang="en-US" dirty="0" err="1"/>
              <a:t>익스플로잇</a:t>
            </a:r>
            <a:r>
              <a:rPr lang="ko-KR" altLang="en-US" dirty="0"/>
              <a:t> 생성</a:t>
            </a:r>
            <a:r>
              <a:rPr lang="en-US" altLang="ko-KR" dirty="0"/>
              <a:t>, </a:t>
            </a:r>
            <a:r>
              <a:rPr lang="ko-KR" altLang="en-US" dirty="0"/>
              <a:t>코드 테스트 가능성 측정 및 보안 패치의 </a:t>
            </a:r>
            <a:r>
              <a:rPr lang="ko-KR" altLang="en-US" dirty="0" err="1"/>
              <a:t>백포팅에서</a:t>
            </a:r>
            <a:r>
              <a:rPr lang="ko-KR" altLang="en-US" dirty="0"/>
              <a:t> 응용 프로그램을 찾습니다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08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추상 구문 트리</a:t>
            </a:r>
            <a:r>
              <a:rPr lang="en-US" altLang="ko-KR" dirty="0"/>
              <a:t>(AST), </a:t>
            </a:r>
            <a:r>
              <a:rPr lang="ko-KR" altLang="en-US" dirty="0"/>
              <a:t>제어 흐름 그래프</a:t>
            </a:r>
            <a:r>
              <a:rPr lang="en-US" altLang="ko-KR" dirty="0"/>
              <a:t>(CFG), PDG(Program Dependence Graph) </a:t>
            </a:r>
            <a:r>
              <a:rPr lang="en-US" altLang="ko-KR"/>
              <a:t>=&gt;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53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ko-KR" altLang="en-US" dirty="0"/>
              <a:t>에 대한 </a:t>
            </a:r>
            <a:r>
              <a:rPr lang="en-US" altLang="ko-KR" dirty="0"/>
              <a:t>CPG </a:t>
            </a:r>
            <a:r>
              <a:rPr lang="ko-KR" altLang="en-US" dirty="0"/>
              <a:t>사양을 사용하여 </a:t>
            </a:r>
            <a:r>
              <a:rPr lang="en-US" altLang="ko-KR" dirty="0" err="1"/>
              <a:t>Wasmati</a:t>
            </a:r>
            <a:r>
              <a:rPr lang="ko-KR" altLang="en-US" dirty="0"/>
              <a:t>는 그림 </a:t>
            </a:r>
            <a:r>
              <a:rPr lang="en-US" altLang="ko-KR" dirty="0"/>
              <a:t>4</a:t>
            </a:r>
            <a:r>
              <a:rPr lang="ko-KR" altLang="en-US" dirty="0"/>
              <a:t>에 나열된 해당 </a:t>
            </a:r>
            <a:r>
              <a:rPr lang="en-US" altLang="ko-KR" dirty="0" err="1"/>
              <a:t>Wasm</a:t>
            </a:r>
            <a:r>
              <a:rPr lang="en-US" altLang="ko-KR" dirty="0"/>
              <a:t> </a:t>
            </a:r>
            <a:r>
              <a:rPr lang="ko-KR" altLang="en-US" dirty="0"/>
              <a:t>코드 표현을 분석하여 그림 </a:t>
            </a:r>
            <a:r>
              <a:rPr lang="en-US" altLang="ko-KR" dirty="0"/>
              <a:t>2</a:t>
            </a:r>
            <a:r>
              <a:rPr lang="ko-KR" altLang="en-US" dirty="0"/>
              <a:t>에 제시된 </a:t>
            </a:r>
            <a:r>
              <a:rPr lang="en-US" altLang="ko-KR" dirty="0" err="1"/>
              <a:t>libpng</a:t>
            </a:r>
            <a:r>
              <a:rPr lang="ko-KR" altLang="en-US" dirty="0"/>
              <a:t>의 버퍼 </a:t>
            </a:r>
            <a:r>
              <a:rPr lang="ko-KR" altLang="en-US" dirty="0" err="1"/>
              <a:t>오버플로</a:t>
            </a:r>
            <a:r>
              <a:rPr lang="ko-KR" altLang="en-US" dirty="0"/>
              <a:t> 취약성을 감지할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다음으로 </a:t>
            </a:r>
            <a:r>
              <a:rPr lang="en-US" altLang="ko-KR" dirty="0" err="1"/>
              <a:t>Wasmati</a:t>
            </a:r>
            <a:r>
              <a:rPr lang="en-US" altLang="ko-KR" dirty="0"/>
              <a:t> CPG</a:t>
            </a:r>
            <a:r>
              <a:rPr lang="ko-KR" altLang="en-US" dirty="0"/>
              <a:t>에 대한 개요를 제공한 다음 이 취약성이 어떻게 발생하는지 설명합니다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해당 </a:t>
            </a:r>
            <a:r>
              <a:rPr lang="en-US" altLang="ko-KR" dirty="0" err="1"/>
              <a:t>WebAssembly</a:t>
            </a:r>
            <a:r>
              <a:rPr lang="en-US" altLang="ko-KR" dirty="0"/>
              <a:t> </a:t>
            </a:r>
            <a:r>
              <a:rPr lang="ko-KR" altLang="en-US" dirty="0"/>
              <a:t>코드의 </a:t>
            </a:r>
            <a:r>
              <a:rPr lang="en-US" altLang="ko-KR" dirty="0"/>
              <a:t>CPG </a:t>
            </a:r>
            <a:r>
              <a:rPr lang="ko-KR" altLang="en-US" dirty="0"/>
              <a:t>하위 그래프에서 특정 패턴을 검색하여 감지할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59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 </a:t>
            </a:r>
            <a:r>
              <a:rPr lang="en-US" altLang="ko-KR" dirty="0"/>
              <a:t>4</a:t>
            </a:r>
            <a:r>
              <a:rPr lang="ko-KR" altLang="en-US" dirty="0"/>
              <a:t>에 표시된 코드에 대해 </a:t>
            </a:r>
            <a:r>
              <a:rPr lang="en-US" altLang="ko-KR" dirty="0" err="1"/>
              <a:t>Wasmati</a:t>
            </a:r>
            <a:r>
              <a:rPr lang="ko-KR" altLang="en-US" dirty="0"/>
              <a:t>에서 생성한 </a:t>
            </a:r>
            <a:r>
              <a:rPr lang="en-US" altLang="ko-KR" dirty="0"/>
              <a:t>CPG</a:t>
            </a:r>
            <a:r>
              <a:rPr lang="ko-KR" altLang="en-US" dirty="0"/>
              <a:t>의 일부를 보여줍니다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WebAssembly</a:t>
            </a:r>
            <a:r>
              <a:rPr lang="en-US" altLang="ko-KR" dirty="0"/>
              <a:t> CPG</a:t>
            </a:r>
            <a:r>
              <a:rPr lang="ko-KR" altLang="en-US" dirty="0"/>
              <a:t>는 </a:t>
            </a:r>
            <a:r>
              <a:rPr lang="en-US" altLang="ko-KR" dirty="0"/>
              <a:t>4</a:t>
            </a:r>
            <a:r>
              <a:rPr lang="ko-KR" altLang="en-US" dirty="0"/>
              <a:t>개의 서로 다른 그래프로 구성됩니다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추상 구문 트리</a:t>
            </a:r>
            <a:r>
              <a:rPr lang="en-US" altLang="ko-KR" dirty="0"/>
              <a:t>(AST), </a:t>
            </a:r>
            <a:r>
              <a:rPr lang="ko-KR" altLang="en-US" dirty="0"/>
              <a:t>제어 흐름 그래프</a:t>
            </a:r>
            <a:r>
              <a:rPr lang="en-US" altLang="ko-KR" dirty="0"/>
              <a:t>(CFG), </a:t>
            </a:r>
            <a:r>
              <a:rPr lang="ko-KR" altLang="en-US" dirty="0"/>
              <a:t>데이터 종속성 그래프</a:t>
            </a:r>
            <a:r>
              <a:rPr lang="en-US" altLang="ko-KR" dirty="0"/>
              <a:t>(DDG) </a:t>
            </a:r>
            <a:r>
              <a:rPr lang="ko-KR" altLang="en-US" dirty="0"/>
              <a:t>및 호출 그래프</a:t>
            </a:r>
            <a:r>
              <a:rPr lang="en-US" altLang="ko-KR" dirty="0"/>
              <a:t>(CG)</a:t>
            </a:r>
          </a:p>
          <a:p>
            <a:endParaRPr lang="en-US" altLang="ko-KR" dirty="0"/>
          </a:p>
          <a:p>
            <a:r>
              <a:rPr lang="ko-KR" altLang="en-US" dirty="0"/>
              <a:t>처음 </a:t>
            </a:r>
            <a:r>
              <a:rPr lang="en-US" altLang="ko-KR" dirty="0"/>
              <a:t>3</a:t>
            </a:r>
            <a:r>
              <a:rPr lang="ko-KR" altLang="en-US" dirty="0"/>
              <a:t>개는 그림 </a:t>
            </a:r>
            <a:r>
              <a:rPr lang="en-US" altLang="ko-KR" dirty="0"/>
              <a:t>5</a:t>
            </a:r>
            <a:r>
              <a:rPr lang="ko-KR" altLang="en-US" dirty="0"/>
              <a:t>에서 모서리 색상으로 구별되는 것으로 묘사됩니다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명확성을 위해 </a:t>
            </a:r>
            <a:r>
              <a:rPr lang="en-US" altLang="ko-KR" dirty="0"/>
              <a:t>AST </a:t>
            </a:r>
            <a:r>
              <a:rPr lang="ko-KR" altLang="en-US" dirty="0"/>
              <a:t>에지는 녹색 </a:t>
            </a:r>
            <a:r>
              <a:rPr lang="ko-KR" altLang="en-US" dirty="0" err="1"/>
              <a:t>에지로</a:t>
            </a:r>
            <a:r>
              <a:rPr lang="ko-KR" altLang="en-US" dirty="0"/>
              <a:t> 표시되며 노드 속성은 그림에 표시되지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CFG</a:t>
            </a:r>
            <a:r>
              <a:rPr lang="ko-KR" altLang="en-US" dirty="0"/>
              <a:t>는 명령이 실행되는 순서와 특정 실행 경로를 선택하는 데 필요한 조건을 명시적으로 설명합니다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DDG</a:t>
            </a:r>
            <a:r>
              <a:rPr lang="ko-KR" altLang="en-US" dirty="0"/>
              <a:t>는 프로그램 명령어 간의 종속성을 명시적으로 나타냅니다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종속성은 함수 호출</a:t>
            </a:r>
            <a:r>
              <a:rPr lang="en-US" altLang="ko-KR" dirty="0"/>
              <a:t>, </a:t>
            </a:r>
            <a:r>
              <a:rPr lang="ko-KR" altLang="en-US" dirty="0"/>
              <a:t>지역 변수</a:t>
            </a:r>
            <a:r>
              <a:rPr lang="en-US" altLang="ko-KR" dirty="0"/>
              <a:t>, </a:t>
            </a:r>
            <a:r>
              <a:rPr lang="ko-KR" altLang="en-US" dirty="0"/>
              <a:t>전역 변수 또는 상수일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각 종속성은 파란색으로 칠해진 가장자리로 표현되며 해당 레이블은 종속성의 이름을 나타냅니다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CG</a:t>
            </a:r>
            <a:r>
              <a:rPr lang="ko-KR" altLang="en-US" dirty="0"/>
              <a:t>는 절차 간 분석을 지원하는 데 필수적이며 호출 노드와 해당 호출 함수의 루트를 연결하는 간단한 방향성 그래프입니다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*</a:t>
            </a:r>
            <a:r>
              <a:rPr lang="ko-KR" altLang="en-US" dirty="0"/>
              <a:t>절차 간 사례를 분석하지 않기 때문에 그림 </a:t>
            </a:r>
            <a:r>
              <a:rPr lang="en-US" altLang="ko-KR" dirty="0"/>
              <a:t>5</a:t>
            </a:r>
            <a:r>
              <a:rPr lang="ko-KR" altLang="en-US" dirty="0"/>
              <a:t>에는 표시되지 않지만 섹션 </a:t>
            </a:r>
            <a:r>
              <a:rPr lang="en-US" altLang="ko-KR" dirty="0"/>
              <a:t>4</a:t>
            </a:r>
            <a:r>
              <a:rPr lang="ko-KR" altLang="en-US" dirty="0"/>
              <a:t>에서 그 중요성을 설명합니다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CPG</a:t>
            </a:r>
            <a:r>
              <a:rPr lang="ko-KR" altLang="en-US" dirty="0"/>
              <a:t>를 더 잘 시각화하기 위해 이 그림의 노드는 </a:t>
            </a:r>
            <a:r>
              <a:rPr lang="en-US" altLang="ko-KR" dirty="0"/>
              <a:t>AST</a:t>
            </a:r>
            <a:r>
              <a:rPr lang="ko-KR" altLang="en-US" dirty="0"/>
              <a:t>에 해당하는 </a:t>
            </a:r>
            <a:r>
              <a:rPr lang="en-US" altLang="ko-KR" dirty="0"/>
              <a:t>5</a:t>
            </a:r>
            <a:r>
              <a:rPr lang="ko-KR" altLang="en-US" dirty="0"/>
              <a:t>개의 하위 트리로 나누어 정렬합니다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하위 트리는 서로 다른 명령어로 구성된 더 큰 명령문으로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레이아웃과 </a:t>
            </a:r>
            <a:r>
              <a:rPr lang="en-US" altLang="ko-KR" dirty="0"/>
              <a:t>CPG</a:t>
            </a:r>
            <a:r>
              <a:rPr lang="ko-KR" altLang="en-US" dirty="0"/>
              <a:t>에 대한 이해는 </a:t>
            </a:r>
            <a:r>
              <a:rPr lang="en-US" altLang="ko-KR" dirty="0"/>
              <a:t>CVE-2018-14550</a:t>
            </a:r>
            <a:r>
              <a:rPr lang="ko-KR" altLang="en-US" dirty="0"/>
              <a:t>에 보고된 취약점을 찾는 데 필요한 단계를 진행하는 데 도움이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9921-3480-44AB-BFF6-9E222F761BB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3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0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4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38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4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37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33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67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2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9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03C2-2CD3-4A93-AEED-8DB060321E6B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40E5-FB09-4158-B2BA-53EB08113A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43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1E4D6-AA6B-1648-7A8D-C2EAC78B5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Wasmati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DF8BB8-BC07-7C69-71D7-A17DC9A5E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An efficient static vulnerability scanner for </a:t>
            </a:r>
            <a:r>
              <a:rPr lang="en-US" altLang="ko-KR" dirty="0" err="1"/>
              <a:t>WebAssembly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27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C8790-7060-14E7-CBB9-C20F80C0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Property Graph (CPG)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659187-1251-DDE1-8C55-E5F9418B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C5D099C-D66E-5F88-88C1-1AA872BC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5544140" cy="43513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21F694-638B-27AE-3337-F8614E89D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084" y="0"/>
            <a:ext cx="406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071F31-00CC-ED94-57CD-CE7BE17E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Generating the CPG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C41CFA-B5C8-4B99-7E78-CF6A0C11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DEA010-FC57-6993-2301-992BCA4D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1941" y="2589728"/>
            <a:ext cx="8506395" cy="27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A1D8A-6C83-4154-DAA2-70025035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Querying the CPG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FA6201-BFC1-4643-7E3E-2C2EEEE0A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analyze the CPG for characteristic patterns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e.g. detecting overflow</a:t>
            </a:r>
          </a:p>
          <a:p>
            <a:pPr lvl="1"/>
            <a:r>
              <a:rPr lang="en-US" altLang="ko-KR" dirty="0"/>
              <a:t>On loop’s block and condition check </a:t>
            </a:r>
          </a:p>
          <a:p>
            <a:pPr lvl="2"/>
            <a:r>
              <a:rPr lang="en-US" altLang="ko-KR" dirty="0"/>
              <a:t>index that is being incremented</a:t>
            </a:r>
          </a:p>
          <a:p>
            <a:pPr lvl="2"/>
            <a:r>
              <a:rPr lang="en-US" altLang="ko-KR" dirty="0"/>
              <a:t>buffer depending on index</a:t>
            </a:r>
          </a:p>
          <a:p>
            <a:pPr lvl="2"/>
            <a:r>
              <a:rPr lang="en-US" altLang="ko-KR" dirty="0"/>
              <a:t>Test condition on index boundaries</a:t>
            </a:r>
          </a:p>
        </p:txBody>
      </p:sp>
    </p:spTree>
    <p:extLst>
      <p:ext uri="{BB962C8B-B14F-4D97-AF65-F5344CB8AC3E}">
        <p14:creationId xmlns:p14="http://schemas.microsoft.com/office/powerpoint/2010/main" val="115994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2D663-94E8-BFD9-F65F-8C5F3F4F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Wasmati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35EBAD-3E0F-8C05-2A8E-89DB7A42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41136A-1702-1C06-53D7-8E9F37F18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93" y="1825625"/>
            <a:ext cx="58724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1AAAE-698E-4F52-989D-D8A62ED5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ED8C8-8D00-1AB5-79C7-714C957B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CPG Can be decomposed to:</a:t>
            </a:r>
          </a:p>
          <a:p>
            <a:pPr lvl="1"/>
            <a:r>
              <a:rPr lang="en-US" altLang="ko-KR" dirty="0"/>
              <a:t>Abstract Syntax Tree (AST)</a:t>
            </a:r>
          </a:p>
          <a:p>
            <a:pPr lvl="1"/>
            <a:r>
              <a:rPr lang="en-US" altLang="ko-KR" dirty="0"/>
              <a:t>Control Flow Graph (CFG)</a:t>
            </a:r>
          </a:p>
          <a:p>
            <a:pPr lvl="1"/>
            <a:r>
              <a:rPr lang="en-US" altLang="ko-KR" dirty="0"/>
              <a:t>Call Graph (CG)</a:t>
            </a:r>
          </a:p>
          <a:p>
            <a:pPr lvl="1"/>
            <a:r>
              <a:rPr lang="en-US" altLang="ko-KR" dirty="0"/>
              <a:t>Data Dependency Graph (DDG)</a:t>
            </a:r>
          </a:p>
        </p:txBody>
      </p:sp>
    </p:spTree>
    <p:extLst>
      <p:ext uri="{BB962C8B-B14F-4D97-AF65-F5344CB8AC3E}">
        <p14:creationId xmlns:p14="http://schemas.microsoft.com/office/powerpoint/2010/main" val="372379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A27B9-EAD4-7AAB-DF9A-2EE8A51A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907D88-A3F0-63A5-9B21-A5DF1F7E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AST made by parser included in WABT is a flat tree</a:t>
            </a:r>
          </a:p>
          <a:p>
            <a:pPr marL="457200" lvl="1" indent="0">
              <a:buNone/>
            </a:pPr>
            <a:r>
              <a:rPr lang="en-US" altLang="ko-KR" dirty="0"/>
              <a:t>=&gt; hard to analyze instructions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Made AST Folding Algorithm to overcome limitation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919463-7401-8188-71F2-FE19B2F1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19" y="3748949"/>
            <a:ext cx="4637831" cy="27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9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A27B9-EAD4-7AAB-DF9A-2EE8A51A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907D88-A3F0-63A5-9B21-A5DF1F7E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EA52A3-00EF-6F1A-8CD3-AC67DDA5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97" y="1776888"/>
            <a:ext cx="4443406" cy="44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56F1FD-F27B-5C5A-D09D-32B2B930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424427-0F4A-D83B-2FFE-80F9A454B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err="1"/>
              <a:t>WebAssembly</a:t>
            </a:r>
            <a:endParaRPr lang="en-US" altLang="ko-KR" dirty="0"/>
          </a:p>
          <a:p>
            <a:pPr lvl="1"/>
            <a:r>
              <a:rPr lang="en-US" altLang="ko-KR" dirty="0"/>
              <a:t>No relative jumps</a:t>
            </a:r>
          </a:p>
          <a:p>
            <a:pPr lvl="1"/>
            <a:r>
              <a:rPr lang="en-US" altLang="ko-KR" dirty="0"/>
              <a:t>No jump to instruction from the middle of a block</a:t>
            </a:r>
          </a:p>
          <a:p>
            <a:pPr marL="457200" lvl="1" indent="0">
              <a:buNone/>
            </a:pPr>
            <a:r>
              <a:rPr lang="en-US" altLang="ko-KR" dirty="0"/>
              <a:t>Therefore, building CFG is relatively simple; mostly linear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Each Instruction has a CFG edge connecting to next instruction except branching instructions</a:t>
            </a:r>
          </a:p>
          <a:p>
            <a:pPr lvl="1"/>
            <a:r>
              <a:rPr lang="en-US" altLang="ko-KR" dirty="0"/>
              <a:t>if</a:t>
            </a:r>
          </a:p>
          <a:p>
            <a:pPr lvl="1"/>
            <a:r>
              <a:rPr lang="en-US" altLang="ko-KR" dirty="0" err="1"/>
              <a:t>br_if</a:t>
            </a:r>
            <a:endParaRPr lang="en-US" altLang="ko-KR" dirty="0"/>
          </a:p>
          <a:p>
            <a:pPr lvl="1"/>
            <a:r>
              <a:rPr lang="en-US" altLang="ko-KR" dirty="0" err="1"/>
              <a:t>br_table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667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498EE-B03C-8C09-E43A-6E7231FC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DDA4E-7231-930F-6100-296D043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CG in </a:t>
            </a:r>
            <a:r>
              <a:rPr lang="en-US" altLang="ko-KR" dirty="0" err="1"/>
              <a:t>WebAssembly</a:t>
            </a:r>
            <a:endParaRPr lang="en-US" altLang="ko-KR" dirty="0"/>
          </a:p>
          <a:p>
            <a:pPr lvl="1"/>
            <a:r>
              <a:rPr lang="en-US" altLang="ko-KR" dirty="0"/>
              <a:t>Direct call</a:t>
            </a:r>
          </a:p>
          <a:p>
            <a:pPr lvl="1"/>
            <a:r>
              <a:rPr lang="en-US" altLang="ko-KR" dirty="0"/>
              <a:t>Indirect call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Direct Calls: Directly connected to function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Indirect Calls: function being called is computed at runtime; impossible to determine which functions will be executed statically</a:t>
            </a:r>
          </a:p>
        </p:txBody>
      </p:sp>
    </p:spTree>
    <p:extLst>
      <p:ext uri="{BB962C8B-B14F-4D97-AF65-F5344CB8AC3E}">
        <p14:creationId xmlns:p14="http://schemas.microsoft.com/office/powerpoint/2010/main" val="205006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E498EE-B03C-8C09-E43A-6E7231FC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2DDA4E-7231-930F-6100-296D043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In </a:t>
            </a:r>
            <a:r>
              <a:rPr lang="en-US" altLang="ko-KR" dirty="0" err="1"/>
              <a:t>WebAssembly</a:t>
            </a:r>
            <a:r>
              <a:rPr lang="en-US" altLang="ko-KR" dirty="0"/>
              <a:t>, for a dynamic call to be executed successfully</a:t>
            </a:r>
          </a:p>
          <a:p>
            <a:pPr lvl="1"/>
            <a:r>
              <a:rPr lang="en-US" altLang="ko-KR" dirty="0"/>
              <a:t>function must be stored in function table</a:t>
            </a:r>
            <a:br>
              <a:rPr lang="en-US" altLang="ko-KR" dirty="0"/>
            </a:br>
            <a:endParaRPr lang="en-US" altLang="ko-KR" dirty="0"/>
          </a:p>
          <a:p>
            <a:pPr lvl="1"/>
            <a:r>
              <a:rPr lang="en-US" altLang="ko-KR" dirty="0"/>
              <a:t>Signature of called function must coincide with signature supplied to the call instruction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Therefore, for Indirect calls, connect every indirect function call to function nodes whose signature matches signatures supplied statically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2489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D15B78-064F-4AB6-5B61-2F2F33A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en-US" altLang="ko-KR" dirty="0"/>
              <a:t> (</a:t>
            </a:r>
            <a:r>
              <a:rPr lang="en-US" altLang="ko-KR" dirty="0" err="1"/>
              <a:t>Wasm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7B05DB-C3D4-EF59-8290-7C48F2C5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/>
              <a:t>Sequence of instructions run on stack-based machine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Types of Inst:</a:t>
            </a:r>
          </a:p>
          <a:p>
            <a:pPr lvl="1"/>
            <a:r>
              <a:rPr lang="en-US" altLang="ko-KR" dirty="0"/>
              <a:t>Simple</a:t>
            </a:r>
          </a:p>
          <a:p>
            <a:pPr lvl="1"/>
            <a:r>
              <a:rPr lang="en-US" altLang="ko-KR" dirty="0"/>
              <a:t>Control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Types of function calls:</a:t>
            </a:r>
          </a:p>
          <a:p>
            <a:pPr lvl="1"/>
            <a:r>
              <a:rPr lang="en-US" altLang="ko-KR" dirty="0"/>
              <a:t>Direct call</a:t>
            </a:r>
          </a:p>
          <a:p>
            <a:pPr lvl="1"/>
            <a:r>
              <a:rPr lang="en-US" altLang="ko-KR" dirty="0"/>
              <a:t>Indirect call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Primitive Types:</a:t>
            </a:r>
          </a:p>
          <a:p>
            <a:pPr lvl="1"/>
            <a:r>
              <a:rPr lang="en-US" altLang="ko-KR" dirty="0"/>
              <a:t>i32</a:t>
            </a:r>
          </a:p>
          <a:p>
            <a:pPr lvl="1"/>
            <a:r>
              <a:rPr lang="en-US" altLang="ko-KR" dirty="0"/>
              <a:t>i64</a:t>
            </a:r>
          </a:p>
          <a:p>
            <a:pPr lvl="1"/>
            <a:r>
              <a:rPr lang="en-US" altLang="ko-KR" dirty="0"/>
              <a:t>f32</a:t>
            </a:r>
          </a:p>
          <a:p>
            <a:pPr lvl="1"/>
            <a:r>
              <a:rPr lang="en-US" altLang="ko-KR" dirty="0"/>
              <a:t>f64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24D461-FCA6-77CF-F09F-D95227FE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76" y="2428874"/>
            <a:ext cx="5636649" cy="38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56399-CFDD-0E84-29F9-2391F7FA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EA7349-0ED1-6397-EFF0-FE9A48A4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Program Dependency Graph</a:t>
            </a:r>
          </a:p>
          <a:p>
            <a:pPr lvl="1"/>
            <a:r>
              <a:rPr lang="en-US" altLang="ko-KR" dirty="0"/>
              <a:t>inefficiencies and scalability bottlenecks</a:t>
            </a:r>
          </a:p>
          <a:p>
            <a:pPr lvl="1"/>
            <a:r>
              <a:rPr lang="en-US" altLang="ko-KR" dirty="0"/>
              <a:t>original PDG definition is too coarse</a:t>
            </a:r>
          </a:p>
          <a:p>
            <a:pPr marL="457200" lvl="1" indent="0">
              <a:buNone/>
            </a:pPr>
            <a:r>
              <a:rPr lang="en-US" altLang="ko-KR" dirty="0"/>
              <a:t>not ideal for </a:t>
            </a:r>
            <a:r>
              <a:rPr lang="en-US" altLang="ko-KR" dirty="0" err="1"/>
              <a:t>WebAssembly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Hence, made Data Dependency Graph (DDG)</a:t>
            </a:r>
          </a:p>
          <a:p>
            <a:pPr lvl="1"/>
            <a:r>
              <a:rPr lang="en-US" altLang="ko-KR" dirty="0"/>
              <a:t>Discarded calculation of control dependency</a:t>
            </a:r>
          </a:p>
          <a:p>
            <a:pPr lvl="1"/>
            <a:r>
              <a:rPr lang="en-US" altLang="ko-KR" dirty="0"/>
              <a:t>Analyze reaching-definitions and constant/function propagation</a:t>
            </a:r>
          </a:p>
        </p:txBody>
      </p:sp>
    </p:spTree>
    <p:extLst>
      <p:ext uri="{BB962C8B-B14F-4D97-AF65-F5344CB8AC3E}">
        <p14:creationId xmlns:p14="http://schemas.microsoft.com/office/powerpoint/2010/main" val="92566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FE280-83A3-4DD5-0D49-8C526CA8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Specification of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94CA77-2C27-D3BD-1E63-FD66FAC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5C6BC9-8A2E-3162-601A-F3D65E60C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38" y="1719127"/>
            <a:ext cx="5567723" cy="45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E0C904-B9BF-2297-CF0B-D766009B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Querying </a:t>
            </a:r>
            <a:r>
              <a:rPr lang="en-US" altLang="ko-KR" dirty="0" err="1"/>
              <a:t>WebAssembly</a:t>
            </a:r>
            <a:r>
              <a:rPr lang="en-US" altLang="ko-KR" dirty="0"/>
              <a:t> CPGs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9F7ECE-4829-02F4-1E7C-EBA4B2C2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err="1"/>
              <a:t>Wasmati’s</a:t>
            </a:r>
            <a:r>
              <a:rPr lang="en-US" altLang="ko-KR" dirty="0"/>
              <a:t> four query engine pipelines</a:t>
            </a:r>
          </a:p>
          <a:p>
            <a:pPr lvl="1"/>
            <a:r>
              <a:rPr lang="en-US" altLang="ko-KR" dirty="0"/>
              <a:t>WQL</a:t>
            </a:r>
          </a:p>
          <a:p>
            <a:pPr lvl="1"/>
            <a:r>
              <a:rPr lang="en-US" altLang="ko-KR" dirty="0"/>
              <a:t>Native back-end</a:t>
            </a:r>
          </a:p>
          <a:p>
            <a:pPr lvl="1"/>
            <a:r>
              <a:rPr lang="en-US" altLang="ko-KR" dirty="0"/>
              <a:t>Neo4j</a:t>
            </a:r>
          </a:p>
          <a:p>
            <a:pPr lvl="1"/>
            <a:r>
              <a:rPr lang="en-US" altLang="ko-KR" dirty="0" err="1"/>
              <a:t>Datalog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EB3BE5-3B5A-171A-5F90-6BFF24B4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13" y="2500735"/>
            <a:ext cx="3956366" cy="18565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2734A68-1307-554C-8CD3-77F51ED4B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824" y="4763474"/>
            <a:ext cx="3562143" cy="14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560555-C0F5-8438-1D51-652D380E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B530DA-3960-43DA-C734-9B0B87EE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Datasets</a:t>
            </a:r>
          </a:p>
          <a:p>
            <a:pPr lvl="1"/>
            <a:r>
              <a:rPr lang="en-US" altLang="ko-KR" dirty="0"/>
              <a:t>Basic</a:t>
            </a:r>
          </a:p>
          <a:p>
            <a:pPr lvl="1"/>
            <a:r>
              <a:rPr lang="en-US" altLang="ko-KR" dirty="0"/>
              <a:t>Lehmann</a:t>
            </a:r>
          </a:p>
          <a:p>
            <a:pPr lvl="1"/>
            <a:r>
              <a:rPr lang="en-US" altLang="ko-KR" dirty="0"/>
              <a:t>STT</a:t>
            </a:r>
          </a:p>
          <a:p>
            <a:pPr lvl="1"/>
            <a:r>
              <a:rPr lang="en-US" altLang="ko-KR" dirty="0"/>
              <a:t>CWE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Results</a:t>
            </a:r>
          </a:p>
          <a:p>
            <a:pPr lvl="1"/>
            <a:r>
              <a:rPr lang="en-US" altLang="ko-KR" dirty="0"/>
              <a:t>True Positive (TP)</a:t>
            </a:r>
          </a:p>
          <a:p>
            <a:pPr lvl="1"/>
            <a:r>
              <a:rPr lang="en-US" altLang="ko-KR" dirty="0"/>
              <a:t>False Positive (FP)</a:t>
            </a:r>
          </a:p>
          <a:p>
            <a:pPr marL="457200" lvl="1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881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1FCE55-5613-04BE-7165-E660D50B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F9A208-598D-155F-E575-F035EF71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34A2B0-F85F-5DA6-B2EF-CB48AA21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825624"/>
            <a:ext cx="7886889" cy="24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271511-CE22-E942-462D-6EAFFD59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Limitation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AE44DF-D556-6E73-B01B-0870E090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Precision is bounded to queries</a:t>
            </a:r>
          </a:p>
          <a:p>
            <a:endParaRPr lang="en-US" altLang="ko-KR" dirty="0"/>
          </a:p>
          <a:p>
            <a:r>
              <a:rPr lang="en-US" altLang="ko-KR" dirty="0"/>
              <a:t>Can only analyze individual </a:t>
            </a:r>
            <a:r>
              <a:rPr lang="en-US" altLang="ko-KR" dirty="0" err="1"/>
              <a:t>Wasm</a:t>
            </a:r>
            <a:r>
              <a:rPr lang="en-US" altLang="ko-KR" dirty="0"/>
              <a:t> binaries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67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D15B78-064F-4AB6-5B61-2F2F33A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en-US" altLang="ko-KR" dirty="0"/>
              <a:t> (</a:t>
            </a:r>
            <a:r>
              <a:rPr lang="en-US" altLang="ko-KR" dirty="0" err="1"/>
              <a:t>Wasm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7B05DB-C3D4-EF59-8290-7C48F2C5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/>
              <a:t>Sequence of instructions run on stack-based machine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Types of Inst:</a:t>
            </a:r>
          </a:p>
          <a:p>
            <a:pPr lvl="1"/>
            <a:r>
              <a:rPr lang="en-US" altLang="ko-KR" dirty="0"/>
              <a:t>Simple</a:t>
            </a:r>
          </a:p>
          <a:p>
            <a:pPr lvl="1"/>
            <a:r>
              <a:rPr lang="en-US" altLang="ko-KR" dirty="0"/>
              <a:t>Control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Types of function calls:</a:t>
            </a:r>
          </a:p>
          <a:p>
            <a:pPr lvl="1"/>
            <a:r>
              <a:rPr lang="en-US" altLang="ko-KR" dirty="0"/>
              <a:t>Direct call</a:t>
            </a:r>
          </a:p>
          <a:p>
            <a:pPr lvl="1"/>
            <a:r>
              <a:rPr lang="en-US" altLang="ko-KR" dirty="0"/>
              <a:t>Indirect call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Primitive Types:</a:t>
            </a:r>
          </a:p>
          <a:p>
            <a:pPr lvl="1"/>
            <a:r>
              <a:rPr lang="en-US" altLang="ko-KR" dirty="0"/>
              <a:t>i32</a:t>
            </a:r>
          </a:p>
          <a:p>
            <a:pPr lvl="1"/>
            <a:r>
              <a:rPr lang="en-US" altLang="ko-KR" dirty="0"/>
              <a:t>i64</a:t>
            </a:r>
          </a:p>
          <a:p>
            <a:pPr lvl="1"/>
            <a:r>
              <a:rPr lang="en-US" altLang="ko-KR" dirty="0"/>
              <a:t>f32</a:t>
            </a:r>
          </a:p>
          <a:p>
            <a:pPr lvl="1"/>
            <a:r>
              <a:rPr lang="en-US" altLang="ko-KR" dirty="0"/>
              <a:t>f64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24D461-FCA6-77CF-F09F-D95227FE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76" y="2428874"/>
            <a:ext cx="5636649" cy="38830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1C41880-570B-BDE6-6480-9C5FF9DC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79" y="2132884"/>
            <a:ext cx="3768146" cy="41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614F42-9A9A-6321-4D4F-E8C654E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en-US" altLang="ko-KR" dirty="0"/>
              <a:t> (</a:t>
            </a:r>
            <a:r>
              <a:rPr lang="en-US" altLang="ko-KR" dirty="0" err="1"/>
              <a:t>Wasm</a:t>
            </a:r>
            <a:r>
              <a:rPr lang="en-US" altLang="ko-KR" dirty="0"/>
              <a:t>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FFE4FC-3EEA-78FE-D549-7775990CA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Pros</a:t>
            </a:r>
          </a:p>
          <a:p>
            <a:pPr lvl="1"/>
            <a:r>
              <a:rPr lang="en-US" altLang="ko-KR" sz="3200" dirty="0"/>
              <a:t>Binary code format to speed up Web</a:t>
            </a:r>
          </a:p>
          <a:p>
            <a:pPr lvl="1"/>
            <a:r>
              <a:rPr lang="en-US" altLang="ko-KR" sz="3200" dirty="0"/>
              <a:t>Compilation target for higher-level programming languages</a:t>
            </a:r>
          </a:p>
          <a:p>
            <a:pPr marL="457200" lvl="1" indent="0">
              <a:buNone/>
            </a:pPr>
            <a:endParaRPr lang="en-US" altLang="ko-KR" sz="3200" dirty="0"/>
          </a:p>
          <a:p>
            <a:pPr marL="0" indent="0">
              <a:buNone/>
            </a:pPr>
            <a:r>
              <a:rPr lang="en-US" altLang="ko-KR" sz="3600" dirty="0"/>
              <a:t>Cons</a:t>
            </a:r>
          </a:p>
          <a:p>
            <a:pPr lvl="1"/>
            <a:r>
              <a:rPr lang="en-US" altLang="ko-KR" sz="3200" dirty="0"/>
              <a:t>may be crippled by security flaws</a:t>
            </a:r>
          </a:p>
          <a:p>
            <a:endParaRPr lang="en-US" altLang="ko-KR" sz="3600" dirty="0"/>
          </a:p>
          <a:p>
            <a:pPr lvl="1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6029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614F42-9A9A-6321-4D4F-E8C654E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en-US" altLang="ko-KR" dirty="0"/>
              <a:t> (</a:t>
            </a:r>
            <a:r>
              <a:rPr lang="en-US" altLang="ko-KR" dirty="0" err="1"/>
              <a:t>Wasm</a:t>
            </a:r>
            <a:r>
              <a:rPr lang="en-US" altLang="ko-KR" dirty="0"/>
              <a:t>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FFE4FC-3EEA-78FE-D549-7775990CA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ko-KR" altLang="en-US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73F1F6C-C7C1-41FC-3FFA-76BC476E9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30" y="1825625"/>
            <a:ext cx="5544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614F42-9A9A-6321-4D4F-E8C654E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WebAssembly</a:t>
            </a:r>
            <a:r>
              <a:rPr lang="en-US" altLang="ko-KR" dirty="0"/>
              <a:t> (</a:t>
            </a:r>
            <a:r>
              <a:rPr lang="en-US" altLang="ko-KR" dirty="0" err="1"/>
              <a:t>Wasm</a:t>
            </a:r>
            <a:r>
              <a:rPr lang="en-US" altLang="ko-KR" dirty="0"/>
              <a:t>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FFE4FC-3EEA-78FE-D549-7775990CA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ko-KR" altLang="en-US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73F1F6C-C7C1-41FC-3FFA-76BC476E9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30" y="1825625"/>
            <a:ext cx="5544140" cy="435133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64D3F58-3698-C4AC-E90C-041073F8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82" y="2402409"/>
            <a:ext cx="8536036" cy="31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7B5F-E9CC-882A-EDC6-E5B3CD5B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Finding Vulnerabilities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C33273-39E3-BE8F-2F11-FE88169A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CPG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Generating the CPG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Querying the CPG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90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4160F4-A1B3-8F69-0D0C-F1F6E2A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Property Graph (CPG)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8D48F4-3889-C02A-227D-B3974FA7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Graph-based data structures with code info</a:t>
            </a:r>
          </a:p>
          <a:p>
            <a:endParaRPr lang="en-US" altLang="ko-KR" dirty="0"/>
          </a:p>
          <a:p>
            <a:r>
              <a:rPr lang="en-US" altLang="ko-KR" dirty="0"/>
              <a:t>Property-value pair Graph with syntactic structure, control flow, and data dependencies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110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4160F4-A1B3-8F69-0D0C-F1F6E2A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Code Property Graph (CPG)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8D48F4-3889-C02A-227D-B3974FA7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Property Graph with syntactic structure, control flow, and data dependencies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1516FD-5B61-E6DA-0BD8-3A2B9E6AB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79" y="1572080"/>
            <a:ext cx="2686425" cy="2429214"/>
          </a:xfrm>
          <a:prstGeom prst="rect">
            <a:avLst/>
          </a:prstGeom>
        </p:spPr>
      </p:pic>
      <p:pic>
        <p:nvPicPr>
          <p:cNvPr id="1026" name="Picture 2" descr="Code property graph of a sample C code snippet">
            <a:extLst>
              <a:ext uri="{FF2B5EF4-FFF2-40B4-BE49-F238E27FC236}">
                <a16:creationId xmlns:a16="http://schemas.microsoft.com/office/drawing/2014/main" id="{CFB58C16-919E-0066-890A-E2293FE1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9" y="3303264"/>
            <a:ext cx="7882579" cy="26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0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3992</Words>
  <Application>Microsoft Office PowerPoint</Application>
  <PresentationFormat>화면 슬라이드 쇼(4:3)</PresentationFormat>
  <Paragraphs>481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Consolas</vt:lpstr>
      <vt:lpstr>Office 테마</vt:lpstr>
      <vt:lpstr>Wasmati</vt:lpstr>
      <vt:lpstr>WebAssembly (Wasm)</vt:lpstr>
      <vt:lpstr>WebAssembly (Wasm)</vt:lpstr>
      <vt:lpstr>WebAssembly (Wasm)</vt:lpstr>
      <vt:lpstr>WebAssembly (Wasm)</vt:lpstr>
      <vt:lpstr>WebAssembly (Wasm)</vt:lpstr>
      <vt:lpstr>Finding Vulnerabilities</vt:lpstr>
      <vt:lpstr>Code Property Graph (CPG)</vt:lpstr>
      <vt:lpstr>Code Property Graph (CPG)</vt:lpstr>
      <vt:lpstr>Code Property Graph (CPG)</vt:lpstr>
      <vt:lpstr>Generating the CPG</vt:lpstr>
      <vt:lpstr>Querying the CPG</vt:lpstr>
      <vt:lpstr>Wasmati</vt:lpstr>
      <vt:lpstr>Specification of WebAssembly CPGs</vt:lpstr>
      <vt:lpstr>Specification of WebAssembly CPGs</vt:lpstr>
      <vt:lpstr>Specification of WebAssembly CPGs</vt:lpstr>
      <vt:lpstr>Specification of WebAssembly CPGs</vt:lpstr>
      <vt:lpstr>Specification of WebAssembly CPGs</vt:lpstr>
      <vt:lpstr>Specification of WebAssembly CPGs</vt:lpstr>
      <vt:lpstr>Specification of WebAssembly CPGs</vt:lpstr>
      <vt:lpstr>Specification of WebAssembly CPGs</vt:lpstr>
      <vt:lpstr>Querying WebAssembly CPGs</vt:lpstr>
      <vt:lpstr>Evaluation</vt:lpstr>
      <vt:lpstr>Evaluation</vt:lpstr>
      <vt:lpstr>Limitation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Wasmati</dc:title>
  <dc:creator>박 수원</dc:creator>
  <cp:lastModifiedBy>박 수원</cp:lastModifiedBy>
  <cp:revision>52</cp:revision>
  <dcterms:created xsi:type="dcterms:W3CDTF">2022-11-29T08:34:06Z</dcterms:created>
  <dcterms:modified xsi:type="dcterms:W3CDTF">2022-11-30T03:07:42Z</dcterms:modified>
</cp:coreProperties>
</file>