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66" r:id="rId2"/>
    <p:sldId id="264" r:id="rId3"/>
    <p:sldId id="265" r:id="rId4"/>
    <p:sldId id="271" r:id="rId5"/>
    <p:sldId id="284" r:id="rId6"/>
    <p:sldId id="304" r:id="rId7"/>
    <p:sldId id="318" r:id="rId8"/>
    <p:sldId id="310" r:id="rId9"/>
    <p:sldId id="311" r:id="rId10"/>
    <p:sldId id="322" r:id="rId11"/>
    <p:sldId id="323" r:id="rId12"/>
    <p:sldId id="325" r:id="rId13"/>
    <p:sldId id="326" r:id="rId14"/>
    <p:sldId id="287" r:id="rId15"/>
    <p:sldId id="288" r:id="rId16"/>
    <p:sldId id="293" r:id="rId17"/>
    <p:sldId id="294" r:id="rId18"/>
    <p:sldId id="327" r:id="rId19"/>
    <p:sldId id="328" r:id="rId20"/>
    <p:sldId id="335" r:id="rId21"/>
    <p:sldId id="337" r:id="rId22"/>
    <p:sldId id="338" r:id="rId23"/>
    <p:sldId id="339" r:id="rId24"/>
    <p:sldId id="340" r:id="rId25"/>
    <p:sldId id="341" r:id="rId26"/>
    <p:sldId id="329" r:id="rId27"/>
    <p:sldId id="330" r:id="rId28"/>
    <p:sldId id="331" r:id="rId29"/>
    <p:sldId id="342" r:id="rId30"/>
    <p:sldId id="332" r:id="rId31"/>
    <p:sldId id="333" r:id="rId32"/>
    <p:sldId id="301" r:id="rId33"/>
  </p:sldIdLst>
  <p:sldSz cx="9144000" cy="6858000" type="screen4x3"/>
  <p:notesSz cx="6792913" cy="99250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9" autoAdjust="0"/>
    <p:restoredTop sz="73157" autoAdjust="0"/>
  </p:normalViewPr>
  <p:slideViewPr>
    <p:cSldViewPr>
      <p:cViewPr varScale="1">
        <p:scale>
          <a:sx n="84" d="100"/>
          <a:sy n="84" d="100"/>
        </p:scale>
        <p:origin x="-239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6963F-C44A-449F-B81E-49B0AB6C5E1D}" type="datetimeFigureOut">
              <a:rPr lang="ko-KR" altLang="en-US" smtClean="0"/>
              <a:t>2016-05-30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3F28E-1916-4DF9-98A4-52BF94210BD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4696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32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0339E-CAB0-474C-86E5-F0E68C56801F}" type="datetimeFigureOut">
              <a:rPr lang="ko-KR" altLang="en-US" smtClean="0"/>
              <a:t>2016-05-30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5637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4013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8100" y="9428163"/>
            <a:ext cx="29432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EFC67-CCA9-4610-A134-0ADAB2B849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19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지금부터 </a:t>
            </a:r>
            <a:r>
              <a:rPr lang="ko-KR" altLang="en-US" dirty="0" err="1" smtClean="0"/>
              <a:t>런던펍조</a:t>
            </a:r>
            <a:r>
              <a:rPr lang="ko-KR" altLang="en-US" baseline="0" dirty="0" smtClean="0"/>
              <a:t> 발표를 시작하겠습니다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FC67-CCA9-4610-A134-0ADAB2B849D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689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목차로서는 </a:t>
            </a:r>
            <a:r>
              <a:rPr lang="ko-KR" altLang="en-US" dirty="0" err="1" smtClean="0"/>
              <a:t>첫번째</a:t>
            </a:r>
            <a:r>
              <a:rPr lang="ko-KR" altLang="en-US" dirty="0" smtClean="0"/>
              <a:t> 프로젝트 개요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요구사항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아키텍쳐</a:t>
            </a:r>
            <a:r>
              <a:rPr lang="en-US" altLang="ko-KR" dirty="0" smtClean="0"/>
              <a:t>, user</a:t>
            </a:r>
            <a:r>
              <a:rPr lang="en-US" altLang="ko-KR" baseline="0" dirty="0" smtClean="0"/>
              <a:t> interface, Q&amp;A</a:t>
            </a:r>
            <a:r>
              <a:rPr lang="ko-KR" altLang="en-US" baseline="0" dirty="0" smtClean="0"/>
              <a:t>순서로 진행하도록 하겠습니다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FC67-CCA9-4610-A134-0ADAB2B849DE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2730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프로젝트 개요입니다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FC67-CCA9-4610-A134-0ADAB2B849D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903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저희는 실시간 기부 웹 어플리케이션으로서</a:t>
            </a:r>
            <a:r>
              <a:rPr lang="ko-KR" altLang="en-US" baseline="0" dirty="0" smtClean="0"/>
              <a:t> 최근 기부에 대한 관심이 높아지는 기사들이 많이 나오고 있습니다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이에 따라 저희 </a:t>
            </a:r>
            <a:r>
              <a:rPr lang="ko-KR" altLang="en-US" baseline="0" dirty="0" err="1" smtClean="0"/>
              <a:t>런던펍조는</a:t>
            </a:r>
            <a:r>
              <a:rPr lang="ko-KR" altLang="en-US" baseline="0" dirty="0" smtClean="0"/>
              <a:t> 사용자들이 기부를 손쉽게 할 수 있도록 하여 활발한 기부 문화를 정착할 수 있도록 만든 웹 어플리케이션입니다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FC67-CCA9-4610-A134-0ADAB2B849DE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5074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다른 기부사이트와의 차이점은 사용자들이 손쉽게 기부를 할 수 있도록 하여 기부에 대한 딱딱한 이미지를 탈피하고 기부가 일상생활에 녹아 들 수 있도록 도와줄 수 있도록 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FC67-CCA9-4610-A134-0ADAB2B849DE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6587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저희는 이러한 일정을 통하여 프로젝트를 개발하였습니다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FC67-CCA9-4610-A134-0ADAB2B849DE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039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업무분담입니다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저희조는</a:t>
            </a:r>
            <a:r>
              <a:rPr lang="ko-KR" altLang="en-US" dirty="0" smtClean="0"/>
              <a:t> 노태균</a:t>
            </a:r>
            <a:r>
              <a:rPr lang="en-US" altLang="ko-KR" dirty="0" smtClean="0"/>
              <a:t>,</a:t>
            </a:r>
            <a:r>
              <a:rPr lang="ko-KR" altLang="en-US" dirty="0" err="1" smtClean="0"/>
              <a:t>김웅</a:t>
            </a:r>
            <a:r>
              <a:rPr lang="en-US" altLang="ko-KR" dirty="0" smtClean="0"/>
              <a:t>,</a:t>
            </a:r>
            <a:r>
              <a:rPr lang="ko-KR" altLang="en-US" dirty="0" smtClean="0"/>
              <a:t>장은지</a:t>
            </a:r>
            <a:r>
              <a:rPr lang="en-US" altLang="ko-KR" dirty="0" smtClean="0"/>
              <a:t>,</a:t>
            </a:r>
            <a:r>
              <a:rPr lang="ko-KR" altLang="en-US" dirty="0" smtClean="0"/>
              <a:t>김도현으로써 노태균은 </a:t>
            </a:r>
            <a:r>
              <a:rPr lang="en-US" altLang="ko-KR" dirty="0" smtClean="0"/>
              <a:t>PM</a:t>
            </a:r>
            <a:r>
              <a:rPr lang="ko-KR" altLang="en-US" dirty="0" smtClean="0"/>
              <a:t>으로써의 역할을 수행하였고 </a:t>
            </a:r>
            <a:r>
              <a:rPr lang="ko-KR" altLang="en-US" dirty="0" err="1" smtClean="0"/>
              <a:t>김웅</a:t>
            </a:r>
            <a:r>
              <a:rPr lang="en-US" altLang="ko-KR" dirty="0" smtClean="0"/>
              <a:t>, </a:t>
            </a:r>
            <a:r>
              <a:rPr lang="ko-KR" altLang="en-US" dirty="0" smtClean="0"/>
              <a:t>김도현은 </a:t>
            </a:r>
            <a:r>
              <a:rPr lang="en-US" altLang="ko-KR" dirty="0" smtClean="0"/>
              <a:t>S/W</a:t>
            </a:r>
            <a:r>
              <a:rPr lang="en-US" altLang="ko-KR" baseline="0" dirty="0" smtClean="0"/>
              <a:t> </a:t>
            </a:r>
            <a:r>
              <a:rPr lang="en-US" altLang="ko-KR" baseline="0" dirty="0" err="1" smtClean="0"/>
              <a:t>Architert</a:t>
            </a:r>
            <a:r>
              <a:rPr lang="ko-KR" altLang="en-US" baseline="0" dirty="0" smtClean="0"/>
              <a:t>로써 역할을 수행하였고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김도현은 </a:t>
            </a:r>
            <a:r>
              <a:rPr lang="en-US" altLang="ko-KR" baseline="0" dirty="0" smtClean="0"/>
              <a:t>PSA</a:t>
            </a:r>
            <a:r>
              <a:rPr lang="ko-KR" altLang="en-US" baseline="0" dirty="0" smtClean="0"/>
              <a:t>로써 프로젝트의 자원관리를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FC67-CCA9-4610-A134-0ADAB2B849DE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9835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EFC67-CCA9-4610-A134-0ADAB2B849DE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402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AFC4-9CAA-48D8-BEB3-5A733E2E14B7}" type="datetimeFigureOut">
              <a:rPr lang="ko-KR" altLang="en-US" smtClean="0"/>
              <a:t>2016-05-30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BF82-A082-4A81-9449-1A1ACF958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31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AFC4-9CAA-48D8-BEB3-5A733E2E14B7}" type="datetimeFigureOut">
              <a:rPr lang="ko-KR" altLang="en-US" smtClean="0"/>
              <a:t>2016-05-30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BF82-A082-4A81-9449-1A1ACF958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63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AFC4-9CAA-48D8-BEB3-5A733E2E14B7}" type="datetimeFigureOut">
              <a:rPr lang="ko-KR" altLang="en-US" smtClean="0"/>
              <a:t>2016-05-30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BF82-A082-4A81-9449-1A1ACF958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46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AFC4-9CAA-48D8-BEB3-5A733E2E14B7}" type="datetimeFigureOut">
              <a:rPr lang="ko-KR" altLang="en-US" smtClean="0"/>
              <a:t>2016-05-30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BF82-A082-4A81-9449-1A1ACF958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49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AFC4-9CAA-48D8-BEB3-5A733E2E14B7}" type="datetimeFigureOut">
              <a:rPr lang="ko-KR" altLang="en-US" smtClean="0"/>
              <a:t>2016-05-30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BF82-A082-4A81-9449-1A1ACF958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59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AFC4-9CAA-48D8-BEB3-5A733E2E14B7}" type="datetimeFigureOut">
              <a:rPr lang="ko-KR" altLang="en-US" smtClean="0"/>
              <a:t>2016-05-30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BF82-A082-4A81-9449-1A1ACF958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327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AFC4-9CAA-48D8-BEB3-5A733E2E14B7}" type="datetimeFigureOut">
              <a:rPr lang="ko-KR" altLang="en-US" smtClean="0"/>
              <a:t>2016-05-30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BF82-A082-4A81-9449-1A1ACF958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591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AFC4-9CAA-48D8-BEB3-5A733E2E14B7}" type="datetimeFigureOut">
              <a:rPr lang="ko-KR" altLang="en-US" smtClean="0"/>
              <a:t>2016-05-30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BF82-A082-4A81-9449-1A1ACF958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4867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AFC4-9CAA-48D8-BEB3-5A733E2E14B7}" type="datetimeFigureOut">
              <a:rPr lang="ko-KR" altLang="en-US" smtClean="0"/>
              <a:t>2016-05-30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BF82-A082-4A81-9449-1A1ACF958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3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AFC4-9CAA-48D8-BEB3-5A733E2E14B7}" type="datetimeFigureOut">
              <a:rPr lang="ko-KR" altLang="en-US" smtClean="0"/>
              <a:t>2016-05-30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BF82-A082-4A81-9449-1A1ACF958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87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AFC4-9CAA-48D8-BEB3-5A733E2E14B7}" type="datetimeFigureOut">
              <a:rPr lang="ko-KR" altLang="en-US" smtClean="0"/>
              <a:t>2016-05-30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DBF82-A082-4A81-9449-1A1ACF958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48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DAFC4-9CAA-48D8-BEB3-5A733E2E14B7}" type="datetimeFigureOut">
              <a:rPr lang="ko-KR" altLang="en-US" smtClean="0"/>
              <a:t>2016-05-30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DBF82-A082-4A81-9449-1A1ACF958A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936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1" y="1750007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sz="4000" b="1" dirty="0" err="1" smtClean="0"/>
              <a:t>기부</a:t>
            </a:r>
            <a:r>
              <a:rPr lang="ko-KR" altLang="en-US" sz="4000" b="1" dirty="0" err="1"/>
              <a:t>미</a:t>
            </a:r>
            <a:endParaRPr lang="ko-KR" alt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4293096"/>
            <a:ext cx="2236510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 err="1" smtClean="0">
                <a:solidFill>
                  <a:schemeClr val="bg1">
                    <a:lumMod val="50000"/>
                  </a:schemeClr>
                </a:solidFill>
              </a:rPr>
              <a:t>런던</a:t>
            </a:r>
            <a:r>
              <a:rPr lang="ko-KR" altLang="en-US" sz="3600" b="1" dirty="0" err="1">
                <a:solidFill>
                  <a:schemeClr val="bg1">
                    <a:lumMod val="50000"/>
                  </a:schemeClr>
                </a:solidFill>
              </a:rPr>
              <a:t>펍</a:t>
            </a:r>
            <a:endParaRPr lang="en-US" altLang="ko-KR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2000" b="1" dirty="0" smtClean="0">
                <a:solidFill>
                  <a:schemeClr val="bg1">
                    <a:lumMod val="50000"/>
                  </a:schemeClr>
                </a:solidFill>
              </a:rPr>
              <a:t>60102773 </a:t>
            </a:r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노태균</a:t>
            </a:r>
            <a:endParaRPr lang="en-US" altLang="ko-K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2000" b="1" dirty="0" smtClean="0">
                <a:solidFill>
                  <a:schemeClr val="bg1">
                    <a:lumMod val="50000"/>
                  </a:schemeClr>
                </a:solidFill>
              </a:rPr>
              <a:t>60102316 </a:t>
            </a:r>
            <a:r>
              <a:rPr lang="ko-KR" altLang="en-US" sz="2000" b="1" dirty="0" err="1" smtClean="0">
                <a:solidFill>
                  <a:schemeClr val="bg1">
                    <a:lumMod val="50000"/>
                  </a:schemeClr>
                </a:solidFill>
              </a:rPr>
              <a:t>김</a:t>
            </a:r>
            <a:r>
              <a:rPr lang="ko-KR" altLang="en-US" sz="2000" b="1" dirty="0" err="1">
                <a:solidFill>
                  <a:schemeClr val="bg1">
                    <a:lumMod val="50000"/>
                  </a:schemeClr>
                </a:solidFill>
              </a:rPr>
              <a:t>웅</a:t>
            </a:r>
            <a:endParaRPr lang="en-US" altLang="ko-K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2000" b="1" dirty="0" smtClean="0">
                <a:solidFill>
                  <a:schemeClr val="bg1">
                    <a:lumMod val="50000"/>
                  </a:schemeClr>
                </a:solidFill>
              </a:rPr>
              <a:t>60102304 </a:t>
            </a:r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김도현</a:t>
            </a:r>
            <a:endParaRPr lang="en-US" altLang="ko-KR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ko-KR" sz="2000" b="1" dirty="0" smtClean="0">
                <a:solidFill>
                  <a:schemeClr val="bg1">
                    <a:lumMod val="50000"/>
                  </a:schemeClr>
                </a:solidFill>
              </a:rPr>
              <a:t>60132319 </a:t>
            </a:r>
            <a:r>
              <a:rPr lang="ko-KR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장은</a:t>
            </a:r>
            <a:r>
              <a:rPr lang="ko-KR" altLang="en-US" sz="2000" b="1" dirty="0">
                <a:solidFill>
                  <a:schemeClr val="bg1">
                    <a:lumMod val="50000"/>
                  </a:schemeClr>
                </a:solidFill>
              </a:rPr>
              <a:t>지</a:t>
            </a:r>
          </a:p>
        </p:txBody>
      </p:sp>
      <p:sp>
        <p:nvSpPr>
          <p:cNvPr id="16" name="텍스트 개체 틀 6"/>
          <p:cNvSpPr txBox="1">
            <a:spLocks/>
          </p:cNvSpPr>
          <p:nvPr/>
        </p:nvSpPr>
        <p:spPr>
          <a:xfrm>
            <a:off x="0" y="6066319"/>
            <a:ext cx="8960024" cy="1011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sz="2000" b="1" dirty="0" smtClean="0"/>
              <a:t>2016 </a:t>
            </a:r>
            <a:r>
              <a:rPr lang="en-US" altLang="ko-KR" sz="2000" b="1" dirty="0" err="1" smtClean="0"/>
              <a:t>Myong</a:t>
            </a:r>
            <a:r>
              <a:rPr lang="en-US" altLang="ko-KR" sz="2000" b="1" dirty="0" smtClean="0"/>
              <a:t>-Ji University                                 </a:t>
            </a:r>
            <a:r>
              <a:rPr lang="ko-KR" altLang="en-US" sz="2000" b="1" dirty="0" smtClean="0"/>
              <a:t>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23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361" y="514405"/>
            <a:ext cx="791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2.1 </a:t>
            </a:r>
            <a:r>
              <a:rPr lang="ko-KR" altLang="en-US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기능 요구사항</a:t>
            </a:r>
            <a:endParaRPr lang="en-US" altLang="ko-KR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530654"/>
              </p:ext>
            </p:extLst>
          </p:nvPr>
        </p:nvGraphicFramePr>
        <p:xfrm>
          <a:off x="467544" y="1844824"/>
          <a:ext cx="8217401" cy="438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705"/>
                <a:gridCol w="1894414"/>
                <a:gridCol w="3918922"/>
                <a:gridCol w="922360"/>
              </a:tblGrid>
              <a:tr h="13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요구사항</a:t>
                      </a:r>
                      <a:r>
                        <a:rPr lang="en-US" altLang="ko-KR" baseline="0" dirty="0" smtClean="0"/>
                        <a:t> ID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 smtClean="0"/>
                        <a:t>요구사항명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요구사항 설명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중요도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2238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UR-01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게시판 고유기능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게시판 고유기능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5595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UR-02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게시판 관리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기부미는</a:t>
                      </a:r>
                      <a:r>
                        <a:rPr lang="ko-KR" altLang="en-US" dirty="0" smtClean="0"/>
                        <a:t> 게시판을 관리할 수 있는 기능을 제공한다</a:t>
                      </a:r>
                      <a:r>
                        <a:rPr lang="en-US" altLang="ko-KR" dirty="0" smtClean="0"/>
                        <a:t>.(</a:t>
                      </a:r>
                      <a:r>
                        <a:rPr lang="ko-KR" altLang="en-US" dirty="0" smtClean="0"/>
                        <a:t>생성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수정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삭제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917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UR-03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통합 검색</a:t>
                      </a:r>
                      <a:r>
                        <a:rPr lang="ko-KR" altLang="en-US" baseline="0" dirty="0" smtClean="0"/>
                        <a:t> 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원하는 정보를 입력하여 </a:t>
                      </a:r>
                      <a:r>
                        <a:rPr lang="ko-KR" altLang="en-US" dirty="0" err="1" smtClean="0"/>
                        <a:t>피기부자들을</a:t>
                      </a:r>
                      <a:r>
                        <a:rPr lang="ko-KR" altLang="en-US" dirty="0" smtClean="0"/>
                        <a:t> 검색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상세정보확인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274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UR-04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동영상 게시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회원들은 동영상을 게시할 수 있다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226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UR-05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dirty="0" err="1" smtClean="0"/>
                        <a:t>필터링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dirty="0" smtClean="0"/>
                        <a:t>사용자가 </a:t>
                      </a:r>
                      <a:r>
                        <a:rPr lang="ko-KR" altLang="en-US" dirty="0" err="1" smtClean="0"/>
                        <a:t>관심있는</a:t>
                      </a:r>
                      <a:r>
                        <a:rPr lang="ko-KR" altLang="en-US" dirty="0" smtClean="0"/>
                        <a:t> 분야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/>
                        <a:t>연령</a:t>
                      </a:r>
                      <a:r>
                        <a:rPr lang="en-US" altLang="ko-KR" dirty="0" smtClean="0"/>
                        <a:t>,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지역 등에 따라 분류된 </a:t>
                      </a:r>
                      <a:r>
                        <a:rPr lang="ko-KR" altLang="en-US" baseline="0" dirty="0" err="1" smtClean="0"/>
                        <a:t>피기부자를</a:t>
                      </a:r>
                      <a:r>
                        <a:rPr lang="ko-KR" altLang="en-US" baseline="0" dirty="0" smtClean="0"/>
                        <a:t> 원하는 대로 </a:t>
                      </a:r>
                      <a:r>
                        <a:rPr lang="ko-KR" altLang="en-US" baseline="0" dirty="0" err="1" smtClean="0"/>
                        <a:t>필터링하여</a:t>
                      </a:r>
                      <a:r>
                        <a:rPr lang="ko-KR" altLang="en-US" baseline="0" dirty="0" smtClean="0"/>
                        <a:t> 볼 수 있다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226946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226946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1340768"/>
            <a:ext cx="380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게시판 </a:t>
            </a:r>
            <a:r>
              <a:rPr lang="ko-KR" altLang="en-US" dirty="0" smtClean="0"/>
              <a:t>기능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8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361" y="514405"/>
            <a:ext cx="791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2.1 </a:t>
            </a:r>
            <a:r>
              <a:rPr lang="ko-KR" altLang="en-US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기능 요구사항</a:t>
            </a:r>
            <a:endParaRPr lang="en-US" altLang="ko-KR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848366"/>
              </p:ext>
            </p:extLst>
          </p:nvPr>
        </p:nvGraphicFramePr>
        <p:xfrm>
          <a:off x="467544" y="1844824"/>
          <a:ext cx="821740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705"/>
                <a:gridCol w="1894414"/>
                <a:gridCol w="3918922"/>
                <a:gridCol w="922360"/>
              </a:tblGrid>
              <a:tr h="1710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요구사항</a:t>
                      </a:r>
                      <a:r>
                        <a:rPr lang="en-US" altLang="ko-KR" baseline="0" dirty="0" smtClean="0"/>
                        <a:t> ID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 smtClean="0"/>
                        <a:t>요구사항명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요구사항 설명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중요도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277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UM-06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회원관리기능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게시판 관리자는 가입한 회원에 대해 승인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권한지정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수정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탈퇴 기능을 할 수 있다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4277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UM-07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회원가입승인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회원가입에 대해 관리자는 가입약관을 등록할 수 있으며 승인을 할 수 있다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83222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/>
                </a:tc>
              </a:tr>
              <a:tr h="340269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/>
                </a:tc>
              </a:tr>
              <a:tr h="171081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171081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196091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1340768"/>
            <a:ext cx="380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관리자기능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580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361" y="514405"/>
            <a:ext cx="791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2.1 </a:t>
            </a:r>
            <a:r>
              <a:rPr lang="ko-KR" altLang="en-US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비 기능 요구사항</a:t>
            </a:r>
            <a:endParaRPr lang="en-US" altLang="ko-KR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380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제품 기능</a:t>
            </a:r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020830"/>
              </p:ext>
            </p:extLst>
          </p:nvPr>
        </p:nvGraphicFramePr>
        <p:xfrm>
          <a:off x="767256" y="1988840"/>
          <a:ext cx="7465899" cy="4027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760"/>
                <a:gridCol w="4335053"/>
                <a:gridCol w="1836086"/>
              </a:tblGrid>
              <a:tr h="27792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설명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타입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9154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WI-P-01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어플리케이션의 각 메뉴의 응답 시간은 </a:t>
                      </a:r>
                      <a:r>
                        <a:rPr lang="en-US" altLang="ko-KR" dirty="0" smtClean="0"/>
                        <a:t>2</a:t>
                      </a:r>
                      <a:r>
                        <a:rPr lang="ko-KR" altLang="en-US" dirty="0" smtClean="0"/>
                        <a:t>초를 넘기지 않도록 한다</a:t>
                      </a:r>
                      <a:r>
                        <a:rPr lang="en-US" altLang="ko-KR" dirty="0" smtClean="0"/>
                        <a:t>. 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Performance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Usability</a:t>
                      </a:r>
                    </a:p>
                  </a:txBody>
                  <a:tcPr anchor="ctr"/>
                </a:tc>
              </a:tr>
              <a:tr h="9154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WI-P-02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사용 중 오류가 발생한다면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/>
                        <a:t>팝업창을</a:t>
                      </a:r>
                      <a:r>
                        <a:rPr lang="ko-KR" altLang="en-US" dirty="0" smtClean="0"/>
                        <a:t> 열어</a:t>
                      </a:r>
                      <a:r>
                        <a:rPr lang="ko-KR" altLang="en-US" baseline="0" dirty="0" smtClean="0"/>
                        <a:t> 오류해결 지시를 한다</a:t>
                      </a:r>
                      <a:r>
                        <a:rPr lang="en-US" altLang="ko-KR" baseline="0" dirty="0" smtClean="0"/>
                        <a:t>.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Performance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Usability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9154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WI-P-03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어플리케이션과 관리자시스템의 데이터 교환</a:t>
                      </a:r>
                      <a:r>
                        <a:rPr lang="ko-KR" altLang="en-US" baseline="0" dirty="0" smtClean="0"/>
                        <a:t> 시 응답시간은 </a:t>
                      </a:r>
                      <a:r>
                        <a:rPr lang="en-US" altLang="ko-KR" baseline="0" dirty="0" smtClean="0"/>
                        <a:t>3</a:t>
                      </a:r>
                      <a:r>
                        <a:rPr lang="ko-KR" altLang="en-US" baseline="0" dirty="0" smtClean="0"/>
                        <a:t>초 이내로 한다</a:t>
                      </a:r>
                      <a:r>
                        <a:rPr lang="en-US" altLang="ko-KR" baseline="0" dirty="0" smtClean="0"/>
                        <a:t>.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Performance</a:t>
                      </a:r>
                    </a:p>
                    <a:p>
                      <a:pPr algn="ctr" latinLnBrk="1"/>
                      <a:r>
                        <a:rPr lang="en-US" altLang="ko-KR" dirty="0" smtClean="0"/>
                        <a:t>Usability</a:t>
                      </a:r>
                    </a:p>
                  </a:txBody>
                  <a:tcPr anchor="ctr"/>
                </a:tc>
              </a:tr>
              <a:tr h="91547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WI-P-04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동영상의 크기는 </a:t>
                      </a:r>
                      <a:r>
                        <a:rPr lang="en-US" altLang="ko-KR" dirty="0" smtClean="0"/>
                        <a:t>1GB</a:t>
                      </a:r>
                      <a:r>
                        <a:rPr lang="ko-KR" altLang="en-US" dirty="0" smtClean="0"/>
                        <a:t>보다 작아야 한다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Space</a:t>
                      </a:r>
                    </a:p>
                    <a:p>
                      <a:pPr algn="ctr" latinLnBrk="1"/>
                      <a:r>
                        <a:rPr lang="en-US" altLang="ko-KR" dirty="0" err="1" smtClean="0"/>
                        <a:t>Usablility</a:t>
                      </a:r>
                      <a:endParaRPr lang="en-US" altLang="ko-KR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43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361" y="514405"/>
            <a:ext cx="791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2.1 </a:t>
            </a:r>
            <a:r>
              <a:rPr lang="ko-KR" altLang="en-US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비 기능 요구사항</a:t>
            </a:r>
            <a:endParaRPr lang="en-US" altLang="ko-KR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340768"/>
            <a:ext cx="380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조직 기능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881189"/>
              </p:ext>
            </p:extLst>
          </p:nvPr>
        </p:nvGraphicFramePr>
        <p:xfrm>
          <a:off x="767256" y="1988840"/>
          <a:ext cx="7465899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4760"/>
                <a:gridCol w="4335053"/>
                <a:gridCol w="1836086"/>
              </a:tblGrid>
              <a:tr h="4798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설명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타입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20101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WI-O-01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본 어플리케이션은 최소 </a:t>
                      </a:r>
                      <a:r>
                        <a:rPr lang="en-US" altLang="ko-KR" dirty="0" smtClean="0"/>
                        <a:t>2</a:t>
                      </a:r>
                      <a:r>
                        <a:rPr lang="ko-KR" altLang="en-US" dirty="0" smtClean="0"/>
                        <a:t>주 내에 </a:t>
                      </a:r>
                      <a:r>
                        <a:rPr lang="ko-KR" altLang="en-US" dirty="0" err="1" smtClean="0"/>
                        <a:t>프로토</a:t>
                      </a:r>
                      <a:r>
                        <a:rPr lang="ko-KR" altLang="en-US" dirty="0" smtClean="0"/>
                        <a:t> 타입이 완료되어 계속된 테스트와 보안 작업이 이루어지도록 한다</a:t>
                      </a:r>
                      <a:r>
                        <a:rPr lang="en-US" altLang="ko-KR" dirty="0" smtClean="0"/>
                        <a:t>.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Delivery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155949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WI-O-02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본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ko-KR" altLang="en-US" baseline="0" dirty="0" smtClean="0"/>
                        <a:t>어플리케이션은 </a:t>
                      </a:r>
                      <a:r>
                        <a:rPr lang="en-US" altLang="ko-KR" baseline="0" dirty="0" smtClean="0"/>
                        <a:t>Windows7 </a:t>
                      </a:r>
                      <a:r>
                        <a:rPr lang="ko-KR" altLang="en-US" baseline="0" dirty="0" smtClean="0"/>
                        <a:t>환경에서 </a:t>
                      </a:r>
                      <a:r>
                        <a:rPr lang="en-US" altLang="ko-KR" baseline="0" dirty="0" smtClean="0"/>
                        <a:t>Node.js, spring, </a:t>
                      </a:r>
                      <a:r>
                        <a:rPr lang="en-US" altLang="ko-KR" baseline="0" dirty="0" err="1" smtClean="0"/>
                        <a:t>javascript</a:t>
                      </a:r>
                      <a:r>
                        <a:rPr lang="en-US" altLang="ko-KR" baseline="0" dirty="0" smtClean="0"/>
                        <a:t>, JSP</a:t>
                      </a:r>
                      <a:r>
                        <a:rPr lang="ko-KR" altLang="en-US" baseline="0" dirty="0" smtClean="0"/>
                        <a:t>언어를 사용하여 </a:t>
                      </a:r>
                      <a:r>
                        <a:rPr lang="en-US" altLang="ko-KR" baseline="0" dirty="0" err="1" smtClean="0"/>
                        <a:t>MongoDB</a:t>
                      </a:r>
                      <a:r>
                        <a:rPr lang="ko-KR" altLang="en-US" baseline="0" dirty="0" smtClean="0"/>
                        <a:t>를 연동시켰다</a:t>
                      </a:r>
                      <a:r>
                        <a:rPr lang="en-US" altLang="ko-KR" baseline="0" dirty="0" smtClean="0"/>
                        <a:t>. </a:t>
                      </a:r>
                      <a:r>
                        <a:rPr lang="ko-KR" altLang="en-US" baseline="0" dirty="0" err="1" smtClean="0"/>
                        <a:t>개발툴은</a:t>
                      </a:r>
                      <a:r>
                        <a:rPr lang="ko-KR" altLang="en-US" baseline="0" dirty="0" smtClean="0"/>
                        <a:t> </a:t>
                      </a:r>
                      <a:r>
                        <a:rPr lang="en-US" altLang="ko-KR" baseline="0" dirty="0" err="1" smtClean="0"/>
                        <a:t>Intellij</a:t>
                      </a:r>
                      <a:r>
                        <a:rPr lang="en-US" altLang="ko-KR" baseline="0" dirty="0" smtClean="0"/>
                        <a:t>, mongoose</a:t>
                      </a:r>
                      <a:r>
                        <a:rPr lang="ko-KR" altLang="en-US" baseline="0" dirty="0" smtClean="0"/>
                        <a:t>를 사용하였다</a:t>
                      </a:r>
                      <a:r>
                        <a:rPr lang="en-US" altLang="ko-KR" baseline="0" dirty="0" smtClean="0"/>
                        <a:t>. 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Implementation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7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800724" y="2636168"/>
            <a:ext cx="2376264" cy="144016"/>
          </a:xfrm>
          <a:prstGeom prst="rect">
            <a:avLst/>
          </a:prstGeom>
          <a:solidFill>
            <a:srgbClr val="015198"/>
          </a:solidFill>
          <a:ln>
            <a:solidFill>
              <a:srgbClr val="015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14" y="3308700"/>
            <a:ext cx="2880320" cy="2880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44151" y="4025585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03</a:t>
            </a:r>
            <a:endParaRPr lang="ko-KR" altLang="en-US" sz="8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278092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아키텍쳐</a:t>
            </a:r>
            <a:endParaRPr lang="en-US" altLang="ko-KR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58436" cy="2708176"/>
            <a:chOff x="0" y="0"/>
            <a:chExt cx="9158436" cy="2708176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4800724" y="2692028"/>
              <a:ext cx="4357712" cy="0"/>
            </a:xfrm>
            <a:prstGeom prst="line">
              <a:avLst/>
            </a:prstGeom>
            <a:ln>
              <a:solidFill>
                <a:srgbClr val="0151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0" y="0"/>
              <a:ext cx="4800724" cy="2708176"/>
            </a:xfrm>
            <a:prstGeom prst="line">
              <a:avLst/>
            </a:prstGeom>
            <a:ln>
              <a:solidFill>
                <a:srgbClr val="0151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572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1581" y="188640"/>
            <a:ext cx="7911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아키텍쳐</a:t>
            </a:r>
            <a:endParaRPr lang="en-US" altLang="ko-KR" sz="15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" name="원통 1"/>
          <p:cNvSpPr/>
          <p:nvPr/>
        </p:nvSpPr>
        <p:spPr>
          <a:xfrm>
            <a:off x="681956" y="1490476"/>
            <a:ext cx="2310219" cy="22682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Mongo</a:t>
            </a:r>
            <a:endParaRPr lang="en-US" altLang="ko-KR" dirty="0" smtClean="0"/>
          </a:p>
          <a:p>
            <a:pPr algn="ctr"/>
            <a:r>
              <a:rPr lang="en-US" altLang="ko-KR" dirty="0" err="1" smtClean="0"/>
              <a:t>DataBase</a:t>
            </a:r>
            <a:endParaRPr lang="ko-KR" altLang="en-US" dirty="0"/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2114090" y="5193196"/>
            <a:ext cx="317799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13" idx="2"/>
          </p:cNvCxnSpPr>
          <p:nvPr/>
        </p:nvCxnSpPr>
        <p:spPr>
          <a:xfrm>
            <a:off x="6648588" y="3501008"/>
            <a:ext cx="11644" cy="864096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stCxn id="2" idx="4"/>
            <a:endCxn id="17410" idx="1"/>
          </p:cNvCxnSpPr>
          <p:nvPr/>
        </p:nvCxnSpPr>
        <p:spPr>
          <a:xfrm flipV="1">
            <a:off x="2992175" y="2596262"/>
            <a:ext cx="2515930" cy="2834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/>
          <p:cNvGrpSpPr/>
          <p:nvPr/>
        </p:nvGrpSpPr>
        <p:grpSpPr>
          <a:xfrm>
            <a:off x="5508105" y="1804174"/>
            <a:ext cx="2520279" cy="1696834"/>
            <a:chOff x="3275857" y="1916832"/>
            <a:chExt cx="2520279" cy="1696834"/>
          </a:xfrm>
        </p:grpSpPr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7" y="1916832"/>
              <a:ext cx="2520279" cy="158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995936" y="3244334"/>
              <a:ext cx="8408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Server</a:t>
              </a:r>
              <a:endParaRPr lang="ko-KR" alt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701251" y="6084004"/>
            <a:ext cx="1917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Web Application</a:t>
            </a:r>
            <a:endParaRPr lang="ko-KR" altLang="en-US" dirty="0"/>
          </a:p>
        </p:txBody>
      </p:sp>
      <p:grpSp>
        <p:nvGrpSpPr>
          <p:cNvPr id="41" name="그룹 40"/>
          <p:cNvGrpSpPr/>
          <p:nvPr/>
        </p:nvGrpSpPr>
        <p:grpSpPr>
          <a:xfrm>
            <a:off x="1249994" y="4275094"/>
            <a:ext cx="864096" cy="1566174"/>
            <a:chOff x="1115616" y="4275094"/>
            <a:chExt cx="864096" cy="1566174"/>
          </a:xfrm>
        </p:grpSpPr>
        <p:sp>
          <p:nvSpPr>
            <p:cNvPr id="23" name="타원 22"/>
            <p:cNvSpPr/>
            <p:nvPr/>
          </p:nvSpPr>
          <p:spPr>
            <a:xfrm>
              <a:off x="1115616" y="4275094"/>
              <a:ext cx="864096" cy="73808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25" name="직선 연결선 24"/>
            <p:cNvCxnSpPr>
              <a:stCxn id="23" idx="4"/>
            </p:cNvCxnSpPr>
            <p:nvPr/>
          </p:nvCxnSpPr>
          <p:spPr>
            <a:xfrm>
              <a:off x="1547664" y="5013176"/>
              <a:ext cx="0" cy="648072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직선 연결선 30"/>
            <p:cNvCxnSpPr/>
            <p:nvPr/>
          </p:nvCxnSpPr>
          <p:spPr>
            <a:xfrm flipH="1">
              <a:off x="1187624" y="5193196"/>
              <a:ext cx="360040" cy="1800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직선 연결선 33"/>
            <p:cNvCxnSpPr/>
            <p:nvPr/>
          </p:nvCxnSpPr>
          <p:spPr>
            <a:xfrm flipH="1" flipV="1">
              <a:off x="1547665" y="5193196"/>
              <a:ext cx="289761" cy="18968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직선 연결선 36"/>
            <p:cNvCxnSpPr/>
            <p:nvPr/>
          </p:nvCxnSpPr>
          <p:spPr>
            <a:xfrm flipH="1" flipV="1">
              <a:off x="1547664" y="5647500"/>
              <a:ext cx="289762" cy="19376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직선 연결선 37"/>
            <p:cNvCxnSpPr/>
            <p:nvPr/>
          </p:nvCxnSpPr>
          <p:spPr>
            <a:xfrm flipH="1">
              <a:off x="1195323" y="5661248"/>
              <a:ext cx="360040" cy="1800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1400580" y="6021288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User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081296" cy="171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1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800724" y="2636168"/>
            <a:ext cx="2376264" cy="144016"/>
          </a:xfrm>
          <a:prstGeom prst="rect">
            <a:avLst/>
          </a:prstGeom>
          <a:solidFill>
            <a:srgbClr val="015198"/>
          </a:solidFill>
          <a:ln>
            <a:solidFill>
              <a:srgbClr val="015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14" y="3308700"/>
            <a:ext cx="2880320" cy="2880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44151" y="4025585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04</a:t>
            </a:r>
            <a:endParaRPr lang="ko-KR" altLang="en-US" sz="8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4658" y="2780928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User Interface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58436" cy="2708176"/>
            <a:chOff x="0" y="0"/>
            <a:chExt cx="9158436" cy="2708176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4800724" y="2692028"/>
              <a:ext cx="4357712" cy="0"/>
            </a:xfrm>
            <a:prstGeom prst="line">
              <a:avLst/>
            </a:prstGeom>
            <a:ln>
              <a:solidFill>
                <a:srgbClr val="0151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0" y="0"/>
              <a:ext cx="4800724" cy="2708176"/>
            </a:xfrm>
            <a:prstGeom prst="line">
              <a:avLst/>
            </a:prstGeom>
            <a:ln>
              <a:solidFill>
                <a:srgbClr val="0151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4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1580" y="185468"/>
            <a:ext cx="7911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User Interface -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메인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87624" y="1963688"/>
            <a:ext cx="100245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8" name="Picture 4" descr="D:\노태균\4-1\캡스톤\사진\메인페이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0" y="1513514"/>
            <a:ext cx="8358892" cy="508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1581" y="188640"/>
            <a:ext cx="7911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User Interface -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활동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87624" y="1963688"/>
            <a:ext cx="100245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0" name="Picture 2" descr="D:\노태균\4-1\캡스톤\사진\활동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46893"/>
            <a:ext cx="8640960" cy="428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5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87624" y="1963688"/>
            <a:ext cx="100245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1581" y="188640"/>
            <a:ext cx="7911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User Interface –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활</a:t>
            </a:r>
            <a:r>
              <a:rPr lang="ko-KR" altLang="en-US" sz="2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동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pic>
        <p:nvPicPr>
          <p:cNvPr id="9218" name="Picture 2" descr="D:\노태균\4-1\캡스톤\사진\활동클릭내부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1" y="1467993"/>
            <a:ext cx="8430899" cy="505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7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순서도: 지연 5"/>
          <p:cNvSpPr/>
          <p:nvPr/>
        </p:nvSpPr>
        <p:spPr>
          <a:xfrm>
            <a:off x="0" y="0"/>
            <a:ext cx="3995936" cy="6858000"/>
          </a:xfrm>
          <a:custGeom>
            <a:avLst/>
            <a:gdLst>
              <a:gd name="connsiteX0" fmla="*/ 0 w 3923928"/>
              <a:gd name="connsiteY0" fmla="*/ 0 h 6858000"/>
              <a:gd name="connsiteX1" fmla="*/ 1961964 w 3923928"/>
              <a:gd name="connsiteY1" fmla="*/ 0 h 6858000"/>
              <a:gd name="connsiteX2" fmla="*/ 3923928 w 3923928"/>
              <a:gd name="connsiteY2" fmla="*/ 3429000 h 6858000"/>
              <a:gd name="connsiteX3" fmla="*/ 1961964 w 3923928"/>
              <a:gd name="connsiteY3" fmla="*/ 6858000 h 6858000"/>
              <a:gd name="connsiteX4" fmla="*/ 0 w 3923928"/>
              <a:gd name="connsiteY4" fmla="*/ 6858000 h 6858000"/>
              <a:gd name="connsiteX5" fmla="*/ 0 w 3923928"/>
              <a:gd name="connsiteY5" fmla="*/ 0 h 6858000"/>
              <a:gd name="connsiteX0" fmla="*/ 0 w 4114428"/>
              <a:gd name="connsiteY0" fmla="*/ 0 h 6858000"/>
              <a:gd name="connsiteX1" fmla="*/ 1961964 w 4114428"/>
              <a:gd name="connsiteY1" fmla="*/ 0 h 6858000"/>
              <a:gd name="connsiteX2" fmla="*/ 4114428 w 4114428"/>
              <a:gd name="connsiteY2" fmla="*/ 3454400 h 6858000"/>
              <a:gd name="connsiteX3" fmla="*/ 1961964 w 4114428"/>
              <a:gd name="connsiteY3" fmla="*/ 6858000 h 6858000"/>
              <a:gd name="connsiteX4" fmla="*/ 0 w 4114428"/>
              <a:gd name="connsiteY4" fmla="*/ 6858000 h 6858000"/>
              <a:gd name="connsiteX5" fmla="*/ 0 w 4114428"/>
              <a:gd name="connsiteY5" fmla="*/ 0 h 6858000"/>
              <a:gd name="connsiteX0" fmla="*/ 0 w 4216028"/>
              <a:gd name="connsiteY0" fmla="*/ 0 h 6858000"/>
              <a:gd name="connsiteX1" fmla="*/ 1961964 w 4216028"/>
              <a:gd name="connsiteY1" fmla="*/ 0 h 6858000"/>
              <a:gd name="connsiteX2" fmla="*/ 4216028 w 4216028"/>
              <a:gd name="connsiteY2" fmla="*/ 3454400 h 6858000"/>
              <a:gd name="connsiteX3" fmla="*/ 1961964 w 4216028"/>
              <a:gd name="connsiteY3" fmla="*/ 6858000 h 6858000"/>
              <a:gd name="connsiteX4" fmla="*/ 0 w 4216028"/>
              <a:gd name="connsiteY4" fmla="*/ 6858000 h 6858000"/>
              <a:gd name="connsiteX5" fmla="*/ 0 w 4216028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6028" h="6858000">
                <a:moveTo>
                  <a:pt x="0" y="0"/>
                </a:moveTo>
                <a:lnTo>
                  <a:pt x="1961964" y="0"/>
                </a:lnTo>
                <a:cubicBezTo>
                  <a:pt x="3045527" y="0"/>
                  <a:pt x="4216028" y="1560616"/>
                  <a:pt x="4216028" y="3454400"/>
                </a:cubicBezTo>
                <a:cubicBezTo>
                  <a:pt x="4216028" y="5348184"/>
                  <a:pt x="3045527" y="6858000"/>
                  <a:pt x="1961964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1519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187624" y="2974294"/>
            <a:ext cx="2324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Helvetica75" pitchFamily="34" charset="0"/>
              </a:rPr>
              <a:t>INDEX</a:t>
            </a:r>
            <a:endParaRPr lang="ko-KR" altLang="en-US" sz="54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Helvetica75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3648" y="2564904"/>
            <a:ext cx="146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bg1"/>
                </a:solidFill>
                <a:latin typeface="-윤고딕330" pitchFamily="18" charset="-127"/>
                <a:ea typeface="-윤고딕330" pitchFamily="18" charset="-127"/>
              </a:rPr>
              <a:t>Presentation</a:t>
            </a:r>
            <a:endParaRPr lang="ko-KR" altLang="en-US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bg1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4860032" y="476672"/>
            <a:ext cx="3014276" cy="1023102"/>
            <a:chOff x="4932040" y="1340768"/>
            <a:chExt cx="3014276" cy="1023102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340768"/>
              <a:ext cx="1023102" cy="102310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903769" y="1520409"/>
              <a:ext cx="204254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01 </a:t>
              </a:r>
              <a:r>
                <a:rPr lang="ko-KR" altLang="en-US" sz="1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프로젝트 개요</a:t>
              </a:r>
              <a:endPara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>
            <a:off x="4860032" y="2506602"/>
            <a:ext cx="2603907" cy="1023102"/>
            <a:chOff x="4932040" y="1340768"/>
            <a:chExt cx="2603907" cy="1023102"/>
          </a:xfrm>
        </p:grpSpPr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340768"/>
              <a:ext cx="1023102" cy="102310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903769" y="1520409"/>
              <a:ext cx="16321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03 </a:t>
              </a:r>
              <a:r>
                <a:rPr lang="ko-KR" altLang="en-US" sz="1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 </a:t>
              </a:r>
              <a:r>
                <a:rPr lang="ko-KR" altLang="en-US" sz="1600" dirty="0" err="1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아키텍쳐</a:t>
              </a:r>
              <a:endParaRPr lang="en-US" altLang="ko-KR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endParaRPr>
            </a:p>
            <a:p>
              <a:r>
                <a:rPr lang="en-US" altLang="ko-KR" sz="1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         </a:t>
              </a:r>
              <a:endPara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4860032" y="1460507"/>
            <a:ext cx="2660012" cy="1023102"/>
            <a:chOff x="4932040" y="1340768"/>
            <a:chExt cx="2660012" cy="1023102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340768"/>
              <a:ext cx="1023102" cy="102310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03769" y="1520409"/>
              <a:ext cx="16882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02  </a:t>
              </a:r>
              <a:r>
                <a:rPr lang="ko-KR" altLang="en-US" sz="1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요구사항</a:t>
              </a:r>
              <a:endParaRPr lang="ko-KR" altLang="en-US" sz="1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4894450" y="4854762"/>
            <a:ext cx="2291321" cy="1023102"/>
            <a:chOff x="4932040" y="1340768"/>
            <a:chExt cx="2291321" cy="1023102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340768"/>
              <a:ext cx="1023102" cy="102310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5903769" y="1520409"/>
              <a:ext cx="13195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05</a:t>
              </a:r>
              <a:r>
                <a:rPr lang="en-US" altLang="ko-KR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   Q&amp;A</a:t>
              </a:r>
              <a:endParaRPr lang="ko-KR" altLang="en-US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endParaRPr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4932040" y="3717167"/>
            <a:ext cx="3073586" cy="1023102"/>
            <a:chOff x="4932040" y="1340768"/>
            <a:chExt cx="3073586" cy="1023102"/>
          </a:xfrm>
        </p:grpSpPr>
        <p:pic>
          <p:nvPicPr>
            <p:cNvPr id="27" name="그림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340768"/>
              <a:ext cx="1023102" cy="1023102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903769" y="1520409"/>
              <a:ext cx="210185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32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04 </a:t>
              </a:r>
              <a:r>
                <a:rPr lang="ko-KR" altLang="en-US" sz="1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 </a:t>
              </a:r>
              <a:r>
                <a:rPr lang="en-US" altLang="ko-KR" sz="1600" dirty="0" smtClean="0">
                  <a:ln>
                    <a:solidFill>
                      <a:schemeClr val="bg1">
                        <a:alpha val="0"/>
                      </a:schemeClr>
                    </a:solidFill>
                  </a:ln>
                  <a:solidFill>
                    <a:srgbClr val="015198"/>
                  </a:solidFill>
                  <a:latin typeface="Helvetica75" pitchFamily="34" charset="0"/>
                  <a:ea typeface="-윤고딕330" pitchFamily="18" charset="-127"/>
                </a:rPr>
                <a:t>User Interface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23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87624" y="1963688"/>
            <a:ext cx="100245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1581" y="188640"/>
            <a:ext cx="7911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User Interface -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활동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pic>
        <p:nvPicPr>
          <p:cNvPr id="10242" name="Picture 2" descr="D:\노태균\4-1\캡스톤\사진\활동클릭내부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1" y="1772816"/>
            <a:ext cx="8286883" cy="481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7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87624" y="1963688"/>
            <a:ext cx="100245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1581" y="188640"/>
            <a:ext cx="7911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User Interface –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기부하</a:t>
            </a:r>
            <a:r>
              <a:rPr lang="ko-KR" altLang="en-US" sz="2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기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pic>
        <p:nvPicPr>
          <p:cNvPr id="12290" name="Picture 2" descr="D:\노태균\4-1\캡스톤\사진\기부하기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1" y="1490476"/>
            <a:ext cx="8286883" cy="496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3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87624" y="1963688"/>
            <a:ext cx="100245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1581" y="188640"/>
            <a:ext cx="7911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User Interface –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기부하</a:t>
            </a:r>
            <a:r>
              <a:rPr lang="ko-KR" altLang="en-US" sz="2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기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pic>
        <p:nvPicPr>
          <p:cNvPr id="13314" name="Picture 2" descr="D:\노태균\4-1\캡스톤\사진\기부하기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1" y="1628800"/>
            <a:ext cx="8286883" cy="498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3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87624" y="1963688"/>
            <a:ext cx="100245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1581" y="188640"/>
            <a:ext cx="7911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User Interface - </a:t>
            </a:r>
            <a:r>
              <a:rPr lang="ko-KR" altLang="en-US" sz="2300" dirty="0" err="1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마이페이</a:t>
            </a:r>
            <a:r>
              <a:rPr lang="ko-KR" altLang="en-US" sz="2300" dirty="0" err="1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지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pic>
        <p:nvPicPr>
          <p:cNvPr id="11266" name="Picture 2" descr="D:\노태균\4-1\캡스톤\사진\마이페이지 로그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1" y="1556792"/>
            <a:ext cx="8286883" cy="506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2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1581" y="188640"/>
            <a:ext cx="7911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User Interface –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게시판 검색 기능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87624" y="1963688"/>
            <a:ext cx="100245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4338" name="Picture 2" descr="D:\노태균\4-1\캡스톤\사진\검색기능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1" y="1455105"/>
            <a:ext cx="8286884" cy="52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1581" y="188640"/>
            <a:ext cx="7911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User Interface –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게시판 검색 기능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87624" y="1963688"/>
            <a:ext cx="100245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5362" name="Picture 2" descr="D:\노태균\4-1\캡스톤\사진\검색기능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1" y="1556792"/>
            <a:ext cx="8286884" cy="500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9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87624" y="1963688"/>
            <a:ext cx="100245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1581" y="188640"/>
            <a:ext cx="7911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User Interface -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충전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pic>
        <p:nvPicPr>
          <p:cNvPr id="3074" name="Picture 2" descr="D:\노태균\4-1\캡스톤\사진\충전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0" y="1628800"/>
            <a:ext cx="8302858" cy="4609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463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87624" y="1963688"/>
            <a:ext cx="100245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1581" y="188640"/>
            <a:ext cx="7911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User Interface -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공지사항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pic>
        <p:nvPicPr>
          <p:cNvPr id="4098" name="Picture 2" descr="D:\노태균\4-1\캡스톤\사진\공지사항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1" y="1524420"/>
            <a:ext cx="8286883" cy="471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87624" y="1963688"/>
            <a:ext cx="100245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1581" y="188640"/>
            <a:ext cx="7911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User Interface -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공지사항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pic>
        <p:nvPicPr>
          <p:cNvPr id="5122" name="Picture 2" descr="D:\노태균\4-1\캡스톤\사진\공지사항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1" y="1412777"/>
            <a:ext cx="828688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0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87624" y="1963688"/>
            <a:ext cx="100245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1581" y="188640"/>
            <a:ext cx="7911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User Interface -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로그인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pic>
        <p:nvPicPr>
          <p:cNvPr id="16386" name="Picture 2" descr="D:\노태균\4-1\캡스톤\사진\로그인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2" y="1440929"/>
            <a:ext cx="8286882" cy="508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8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800724" y="2636168"/>
            <a:ext cx="2376264" cy="144016"/>
          </a:xfrm>
          <a:prstGeom prst="rect">
            <a:avLst/>
          </a:prstGeom>
          <a:solidFill>
            <a:srgbClr val="015198"/>
          </a:solidFill>
          <a:ln>
            <a:solidFill>
              <a:srgbClr val="015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14" y="3308700"/>
            <a:ext cx="2880320" cy="2880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44151" y="4025585"/>
            <a:ext cx="14382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01</a:t>
            </a:r>
            <a:endParaRPr lang="ko-KR" altLang="en-US" sz="8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4658" y="2780928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프로젝트 개요</a:t>
            </a:r>
            <a:endParaRPr lang="en-US" altLang="ko-KR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58436" cy="2708176"/>
            <a:chOff x="0" y="0"/>
            <a:chExt cx="9158436" cy="2708176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4800724" y="2692028"/>
              <a:ext cx="4357712" cy="0"/>
            </a:xfrm>
            <a:prstGeom prst="line">
              <a:avLst/>
            </a:prstGeom>
            <a:ln>
              <a:solidFill>
                <a:srgbClr val="0151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0" y="0"/>
              <a:ext cx="4800724" cy="2708176"/>
            </a:xfrm>
            <a:prstGeom prst="line">
              <a:avLst/>
            </a:prstGeom>
            <a:ln>
              <a:solidFill>
                <a:srgbClr val="0151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87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87624" y="1963688"/>
            <a:ext cx="100245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1581" y="188640"/>
            <a:ext cx="7911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User Interface -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회원가입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pic>
        <p:nvPicPr>
          <p:cNvPr id="6146" name="Picture 2" descr="D:\노태균\4-1\캡스톤\사진\회원가입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1" y="1412776"/>
            <a:ext cx="8286883" cy="500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37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187624" y="1963688"/>
            <a:ext cx="1002455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1581" y="188640"/>
            <a:ext cx="791179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User Interface -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회원가입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pic>
        <p:nvPicPr>
          <p:cNvPr id="7170" name="Picture 2" descr="D:\노태균\4-1\캡스톤\사진\회원가입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1" y="1700808"/>
            <a:ext cx="828688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9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800724" y="2636168"/>
            <a:ext cx="2376264" cy="144016"/>
          </a:xfrm>
          <a:prstGeom prst="rect">
            <a:avLst/>
          </a:prstGeom>
          <a:solidFill>
            <a:srgbClr val="015198"/>
          </a:solidFill>
          <a:ln>
            <a:solidFill>
              <a:srgbClr val="015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14" y="3308700"/>
            <a:ext cx="2880320" cy="2880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44151" y="2636912"/>
            <a:ext cx="256993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Q&amp;A</a:t>
            </a:r>
            <a:endParaRPr lang="ko-KR" altLang="en-US" sz="8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58436" cy="2708176"/>
            <a:chOff x="0" y="0"/>
            <a:chExt cx="9158436" cy="2708176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4800724" y="2692028"/>
              <a:ext cx="4357712" cy="0"/>
            </a:xfrm>
            <a:prstGeom prst="line">
              <a:avLst/>
            </a:prstGeom>
            <a:ln>
              <a:solidFill>
                <a:srgbClr val="0151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0" y="0"/>
              <a:ext cx="4800724" cy="2708176"/>
            </a:xfrm>
            <a:prstGeom prst="line">
              <a:avLst/>
            </a:prstGeom>
            <a:ln>
              <a:solidFill>
                <a:srgbClr val="0151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22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0609">
            <a:off x="595488" y="1869913"/>
            <a:ext cx="5469036" cy="435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1581" y="188640"/>
            <a:ext cx="791179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프로젝트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개요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1.1</a:t>
            </a:r>
            <a:r>
              <a:rPr lang="ko-KR" altLang="en-US" sz="2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주제</a:t>
            </a:r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,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목적</a:t>
            </a:r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,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차별성</a:t>
            </a:r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,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기대효과</a:t>
            </a:r>
            <a:r>
              <a:rPr lang="en-US" altLang="ko-KR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	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5705">
            <a:off x="5177869" y="1723817"/>
            <a:ext cx="3030654" cy="473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793" y="2122976"/>
            <a:ext cx="4551436" cy="393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그룹 18"/>
          <p:cNvGrpSpPr/>
          <p:nvPr/>
        </p:nvGrpSpPr>
        <p:grpSpPr>
          <a:xfrm>
            <a:off x="230633" y="1376504"/>
            <a:ext cx="8665755" cy="5364864"/>
            <a:chOff x="10980712" y="-456697"/>
            <a:chExt cx="8856984" cy="5553504"/>
          </a:xfrm>
          <a:solidFill>
            <a:schemeClr val="bg1"/>
          </a:solidFill>
        </p:grpSpPr>
        <p:sp>
          <p:nvSpPr>
            <p:cNvPr id="10" name="직사각형 9"/>
            <p:cNvSpPr/>
            <p:nvPr/>
          </p:nvSpPr>
          <p:spPr>
            <a:xfrm>
              <a:off x="10980712" y="-456697"/>
              <a:ext cx="8856984" cy="555350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217825" y="222859"/>
              <a:ext cx="4953504" cy="95579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ko-KR" altLang="en-US" dirty="0" smtClean="0">
                  <a:latin typeface="맑은 고딕 (본문)"/>
                </a:rPr>
                <a:t>주제 </a:t>
              </a:r>
              <a:endParaRPr lang="en-US" altLang="ko-KR" dirty="0" smtClean="0">
                <a:latin typeface="맑은 고딕 (본문)"/>
              </a:endParaRPr>
            </a:p>
            <a:p>
              <a:pPr fontAlgn="base"/>
              <a:r>
                <a:rPr lang="en-US" altLang="ko-KR" dirty="0">
                  <a:latin typeface="맑은 고딕 (본문)"/>
                </a:rPr>
                <a:t> </a:t>
              </a:r>
              <a:r>
                <a:rPr lang="en-US" altLang="ko-KR" dirty="0" smtClean="0">
                  <a:latin typeface="맑은 고딕 (본문)"/>
                </a:rPr>
                <a:t> </a:t>
              </a:r>
              <a:r>
                <a:rPr lang="ko-KR" altLang="en-US" dirty="0" smtClean="0">
                  <a:latin typeface="맑은 고딕 (본문)"/>
                </a:rPr>
                <a:t>⊙ </a:t>
              </a:r>
              <a:r>
                <a:rPr lang="ko-KR" altLang="en-US" dirty="0" smtClean="0">
                  <a:latin typeface="맑은 고딕 (본문)"/>
                </a:rPr>
                <a:t>실시간 기부 웹 어플리케이션</a:t>
              </a:r>
              <a:endParaRPr lang="en-US" altLang="ko-KR" dirty="0" smtClean="0"/>
            </a:p>
            <a:p>
              <a:endParaRPr lang="en-US" altLang="ko-KR" dirty="0" smtClean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203406" y="1589218"/>
              <a:ext cx="5292588" cy="210275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목적</a:t>
              </a:r>
              <a:endParaRPr lang="en-US" altLang="ko-KR" dirty="0"/>
            </a:p>
            <a:p>
              <a:pPr fontAlgn="base"/>
              <a:r>
                <a:rPr lang="en-US" altLang="ko-KR" dirty="0">
                  <a:latin typeface="맑은 고딕 (본문)"/>
                </a:rPr>
                <a:t>  </a:t>
              </a:r>
              <a:r>
                <a:rPr lang="ko-KR" altLang="en-US" dirty="0" smtClean="0">
                  <a:latin typeface="맑은 고딕 (본문)"/>
                </a:rPr>
                <a:t>⊙</a:t>
              </a:r>
              <a:r>
                <a:rPr lang="ko-KR" altLang="en-US" dirty="0"/>
                <a:t>사용자가 기부를 손쉽게 할 수 있는 환경을 조성하여 활발한 기부문화를 정착할 수 있게 한다</a:t>
              </a:r>
              <a:r>
                <a:rPr lang="en-US" altLang="ko-KR" dirty="0"/>
                <a:t>. </a:t>
              </a:r>
              <a:r>
                <a:rPr lang="ko-KR" altLang="en-US" dirty="0"/>
                <a:t>사용자 편의 중심의 결제 방식과 </a:t>
              </a:r>
              <a:r>
                <a:rPr lang="ko-KR" altLang="en-US" dirty="0" smtClean="0"/>
                <a:t>직관적인 </a:t>
              </a:r>
              <a:r>
                <a:rPr lang="ko-KR" altLang="en-US" dirty="0"/>
                <a:t>디자인의 웹을 개발하여 누구나 편리하게 복잡한 절차 없이 쉽게 기부 할 수 있게 된다</a:t>
              </a:r>
              <a:r>
                <a:rPr lang="en-US" altLang="ko-KR" dirty="0"/>
                <a:t>.</a:t>
              </a:r>
              <a:endParaRPr lang="ko-KR" altLang="en-US" dirty="0"/>
            </a:p>
            <a:p>
              <a:pPr fontAlgn="base"/>
              <a:endParaRPr lang="ko-KR" altLang="en-US" dirty="0"/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5" y="1618867"/>
            <a:ext cx="2854656" cy="452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50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직사각형 15"/>
          <p:cNvSpPr/>
          <p:nvPr/>
        </p:nvSpPr>
        <p:spPr>
          <a:xfrm>
            <a:off x="230633" y="1340768"/>
            <a:ext cx="8665755" cy="53648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419872" y="3429000"/>
            <a:ext cx="52925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기대효과</a:t>
            </a:r>
            <a:endParaRPr lang="en-US" altLang="ko-KR" dirty="0" smtClean="0"/>
          </a:p>
          <a:p>
            <a:pPr fontAlgn="base"/>
            <a:r>
              <a:rPr lang="en-US" altLang="ko-KR" dirty="0">
                <a:latin typeface="맑은 고딕 (본문)"/>
              </a:rPr>
              <a:t> </a:t>
            </a:r>
            <a:r>
              <a:rPr lang="en-US" altLang="ko-KR" dirty="0" smtClean="0">
                <a:latin typeface="맑은 고딕 (본문)"/>
              </a:rPr>
              <a:t> </a:t>
            </a:r>
            <a:r>
              <a:rPr lang="ko-KR" altLang="en-US" dirty="0" smtClean="0">
                <a:latin typeface="맑은 고딕 (본문)"/>
              </a:rPr>
              <a:t>⊙</a:t>
            </a:r>
            <a:r>
              <a:rPr lang="ko-KR" altLang="en-US" dirty="0"/>
              <a:t>누구나 쉽게 기부 할 수 있는 기부 </a:t>
            </a:r>
            <a:r>
              <a:rPr lang="ko-KR" altLang="en-US" dirty="0" err="1"/>
              <a:t>컨텐츠를</a:t>
            </a:r>
            <a:r>
              <a:rPr lang="ko-KR" altLang="en-US" dirty="0"/>
              <a:t> 제작함으로써 기부에 대한 딱딱한 이미지를 없앨 수 있다</a:t>
            </a:r>
            <a:r>
              <a:rPr lang="en-US" altLang="ko-KR" dirty="0"/>
              <a:t>. </a:t>
            </a:r>
            <a:r>
              <a:rPr lang="ko-KR" altLang="en-US" dirty="0"/>
              <a:t>또한 기부가 일상적으로 될 수 있도록 기여할 수 있을 것이며</a:t>
            </a:r>
            <a:r>
              <a:rPr lang="en-US" altLang="ko-KR" dirty="0"/>
              <a:t>, </a:t>
            </a:r>
            <a:r>
              <a:rPr lang="ko-KR" altLang="en-US" dirty="0"/>
              <a:t>기업주도적인 기부문화를 개개인들이 기부하는 문화로 바꿔 나가는데 공헌 할 것이다</a:t>
            </a:r>
            <a:r>
              <a:rPr lang="en-US" altLang="ko-KR" dirty="0"/>
              <a:t>.</a:t>
            </a:r>
            <a:endParaRPr lang="ko-KR" altLang="en-US" dirty="0"/>
          </a:p>
          <a:p>
            <a:pPr fontAlgn="base"/>
            <a:endParaRPr lang="en-US" altLang="ko-KR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61581" y="188640"/>
            <a:ext cx="791179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프로젝트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개요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1.1</a:t>
            </a:r>
            <a:r>
              <a:rPr lang="ko-KR" altLang="en-US" sz="23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주제</a:t>
            </a:r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,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목적</a:t>
            </a:r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,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차별성</a:t>
            </a:r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,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기대효과</a:t>
            </a:r>
            <a:r>
              <a:rPr lang="en-US" altLang="ko-KR" sz="32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	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854656" cy="452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419872" y="2060848"/>
            <a:ext cx="528399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차별성</a:t>
            </a:r>
            <a:endParaRPr lang="en-US" altLang="ko-KR" dirty="0" smtClean="0"/>
          </a:p>
          <a:p>
            <a:pPr fontAlgn="base"/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>
                <a:latin typeface="맑은 고딕 (본문)"/>
              </a:rPr>
              <a:t>⊙</a:t>
            </a:r>
            <a:r>
              <a:rPr lang="en-US" altLang="ko-KR" dirty="0"/>
              <a:t> </a:t>
            </a:r>
            <a:r>
              <a:rPr lang="ko-KR" altLang="en-US" dirty="0"/>
              <a:t>사용자가 더 편하고 쉬운 기부를 할 수 있는 환경을 조성하기 위한 기부 사이트</a:t>
            </a:r>
          </a:p>
        </p:txBody>
      </p:sp>
    </p:spTree>
    <p:extLst>
      <p:ext uri="{BB962C8B-B14F-4D97-AF65-F5344CB8AC3E}">
        <p14:creationId xmlns:p14="http://schemas.microsoft.com/office/powerpoint/2010/main" val="92431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1581" y="188640"/>
            <a:ext cx="79117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프로젝트 개요 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1.2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일정 계획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61581" y="1490476"/>
            <a:ext cx="3750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프로젝트 수행 일정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0" y="1890058"/>
            <a:ext cx="8286883" cy="413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1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61581" y="1490476"/>
            <a:ext cx="2310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업무분담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1581" y="188640"/>
            <a:ext cx="79117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프로젝트 개요 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  <a:p>
            <a:r>
              <a:rPr lang="en-US" altLang="ko-KR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1.3 </a:t>
            </a:r>
            <a:r>
              <a:rPr lang="ko-KR" altLang="en-US" sz="23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업무분담</a:t>
            </a:r>
            <a:endParaRPr lang="en-US" altLang="ko-KR" sz="2300" dirty="0" smtClean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644582" y="2566394"/>
            <a:ext cx="1944216" cy="576064"/>
          </a:xfrm>
          <a:prstGeom prst="round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노태</a:t>
            </a:r>
            <a:r>
              <a:rPr lang="ko-KR" altLang="en-US" dirty="0"/>
              <a:t>균</a:t>
            </a:r>
          </a:p>
        </p:txBody>
      </p:sp>
      <p:sp>
        <p:nvSpPr>
          <p:cNvPr id="18" name="양쪽 모서리가 둥근 사각형 17"/>
          <p:cNvSpPr/>
          <p:nvPr/>
        </p:nvSpPr>
        <p:spPr>
          <a:xfrm>
            <a:off x="4644008" y="2854426"/>
            <a:ext cx="1944216" cy="576064"/>
          </a:xfrm>
          <a:prstGeom prst="round2Same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김</a:t>
            </a:r>
            <a:r>
              <a:rPr lang="ko-KR" altLang="en-US" dirty="0" err="1"/>
              <a:t>웅</a:t>
            </a:r>
            <a:endParaRPr lang="ko-KR" altLang="en-US" dirty="0"/>
          </a:p>
        </p:txBody>
      </p:sp>
      <p:sp>
        <p:nvSpPr>
          <p:cNvPr id="19" name="양쪽 모서리가 둥근 사각형 18"/>
          <p:cNvSpPr/>
          <p:nvPr/>
        </p:nvSpPr>
        <p:spPr>
          <a:xfrm>
            <a:off x="644582" y="4509120"/>
            <a:ext cx="1944216" cy="576064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장은</a:t>
            </a:r>
            <a:r>
              <a:rPr lang="ko-KR" altLang="en-US" dirty="0"/>
              <a:t>지</a:t>
            </a:r>
          </a:p>
        </p:txBody>
      </p:sp>
      <p:sp>
        <p:nvSpPr>
          <p:cNvPr id="20" name="양쪽 모서리가 둥근 사각형 19"/>
          <p:cNvSpPr/>
          <p:nvPr/>
        </p:nvSpPr>
        <p:spPr>
          <a:xfrm>
            <a:off x="4644008" y="4863899"/>
            <a:ext cx="1944216" cy="576064"/>
          </a:xfrm>
          <a:prstGeom prst="round2Same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김도현</a:t>
            </a:r>
            <a:endParaRPr lang="ko-KR" altLang="en-US" dirty="0"/>
          </a:p>
        </p:txBody>
      </p:sp>
      <p:cxnSp>
        <p:nvCxnSpPr>
          <p:cNvPr id="22" name="직선 연결선 21"/>
          <p:cNvCxnSpPr/>
          <p:nvPr/>
        </p:nvCxnSpPr>
        <p:spPr>
          <a:xfrm>
            <a:off x="644582" y="3142458"/>
            <a:ext cx="37113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4732527" y="3430490"/>
            <a:ext cx="37113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644582" y="5095641"/>
            <a:ext cx="37113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4661982" y="5439963"/>
            <a:ext cx="371139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23444" y="277312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PM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25110" y="4726309"/>
            <a:ext cx="173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S/W Architect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702669" y="5056622"/>
            <a:ext cx="173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PSA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6682770" y="3043769"/>
            <a:ext cx="1730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S/W Architect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44582" y="3284984"/>
            <a:ext cx="39048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프로젝트 일정관리 및 팀 회의진행</a:t>
            </a: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프로젝트 총 관리 및 개발자 업무분담</a:t>
            </a: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각 파트당 사례사항 조율 및 감독</a:t>
            </a:r>
            <a:endParaRPr lang="en-US" altLang="ko-KR" sz="16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4696978" y="3542558"/>
            <a:ext cx="390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프로젝트 </a:t>
            </a:r>
            <a:r>
              <a:rPr lang="en-US" altLang="ko-KR" sz="1600" dirty="0" smtClean="0"/>
              <a:t>Application </a:t>
            </a:r>
            <a:r>
              <a:rPr lang="ko-KR" altLang="en-US" sz="1600" dirty="0" smtClean="0"/>
              <a:t>구현</a:t>
            </a: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Application </a:t>
            </a:r>
            <a:r>
              <a:rPr lang="ko-KR" altLang="en-US" sz="1600" dirty="0" smtClean="0"/>
              <a:t>관리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운영 및 설계</a:t>
            </a: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Application UI </a:t>
            </a:r>
            <a:r>
              <a:rPr lang="ko-KR" altLang="en-US" sz="1600" dirty="0" smtClean="0"/>
              <a:t>설계 및 구현</a:t>
            </a:r>
            <a:endParaRPr lang="en-US" altLang="ko-KR" sz="16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671004" y="5244305"/>
            <a:ext cx="390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프로젝트 </a:t>
            </a:r>
            <a:r>
              <a:rPr lang="en-US" altLang="ko-KR" sz="1600" dirty="0" smtClean="0"/>
              <a:t>server </a:t>
            </a:r>
            <a:r>
              <a:rPr lang="ko-KR" altLang="en-US" sz="1600" dirty="0" smtClean="0"/>
              <a:t>구현</a:t>
            </a: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프로젝트 </a:t>
            </a:r>
            <a:r>
              <a:rPr lang="en-US" altLang="ko-KR" sz="1600" dirty="0" smtClean="0"/>
              <a:t>application &amp;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 smtClean="0"/>
              <a:t>web </a:t>
            </a:r>
            <a:r>
              <a:rPr lang="ko-KR" altLang="en-US" sz="1600" dirty="0" smtClean="0"/>
              <a:t>과 </a:t>
            </a:r>
            <a:r>
              <a:rPr lang="en-US" altLang="ko-KR" sz="1600" dirty="0" smtClean="0"/>
              <a:t>server </a:t>
            </a:r>
            <a:r>
              <a:rPr lang="ko-KR" altLang="en-US" sz="1600" dirty="0" smtClean="0"/>
              <a:t>연동 및 설정</a:t>
            </a:r>
            <a:endParaRPr lang="en-US" altLang="ko-KR" sz="1600" dirty="0" smtClean="0"/>
          </a:p>
        </p:txBody>
      </p:sp>
      <p:sp>
        <p:nvSpPr>
          <p:cNvPr id="34" name="TextBox 33"/>
          <p:cNvSpPr txBox="1"/>
          <p:nvPr/>
        </p:nvSpPr>
        <p:spPr>
          <a:xfrm>
            <a:off x="4750229" y="5514808"/>
            <a:ext cx="3904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사용자 요구사항 수집 및 분석자료 작성</a:t>
            </a: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회의록 작성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프로제트 서기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문서정리</a:t>
            </a:r>
            <a:endParaRPr lang="en-US" altLang="ko-K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요구사항 분석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설계 단계 총괄</a:t>
            </a: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val="21070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4800724" y="2636168"/>
            <a:ext cx="2376264" cy="144016"/>
          </a:xfrm>
          <a:prstGeom prst="rect">
            <a:avLst/>
          </a:prstGeom>
          <a:solidFill>
            <a:srgbClr val="015198"/>
          </a:solidFill>
          <a:ln>
            <a:solidFill>
              <a:srgbClr val="0151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14" y="3308700"/>
            <a:ext cx="2880320" cy="28803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44151" y="4025585"/>
            <a:ext cx="14414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02</a:t>
            </a:r>
            <a:endParaRPr lang="ko-KR" altLang="en-US" sz="8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44658" y="2780928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요구사항</a:t>
            </a:r>
            <a:endParaRPr lang="en-US" altLang="ko-KR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0" y="0"/>
            <a:ext cx="9158436" cy="2708176"/>
            <a:chOff x="0" y="0"/>
            <a:chExt cx="9158436" cy="2708176"/>
          </a:xfrm>
        </p:grpSpPr>
        <p:cxnSp>
          <p:nvCxnSpPr>
            <p:cNvPr id="3" name="직선 연결선 2"/>
            <p:cNvCxnSpPr/>
            <p:nvPr/>
          </p:nvCxnSpPr>
          <p:spPr>
            <a:xfrm>
              <a:off x="4800724" y="2692028"/>
              <a:ext cx="4357712" cy="0"/>
            </a:xfrm>
            <a:prstGeom prst="line">
              <a:avLst/>
            </a:prstGeom>
            <a:ln>
              <a:solidFill>
                <a:srgbClr val="0151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0" y="0"/>
              <a:ext cx="4800724" cy="2708176"/>
            </a:xfrm>
            <a:prstGeom prst="line">
              <a:avLst/>
            </a:prstGeom>
            <a:ln>
              <a:solidFill>
                <a:srgbClr val="0151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525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76" y="0"/>
            <a:ext cx="9160975" cy="14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361" y="514405"/>
            <a:ext cx="791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2.1 </a:t>
            </a:r>
            <a:r>
              <a:rPr lang="ko-KR" altLang="en-US" sz="3600" dirty="0" smtClean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rgbClr val="015198"/>
                </a:solidFill>
                <a:latin typeface="Helvetica75" pitchFamily="34" charset="0"/>
                <a:ea typeface="-윤고딕330" pitchFamily="18" charset="-127"/>
              </a:rPr>
              <a:t>기능 요구사항</a:t>
            </a:r>
            <a:endParaRPr lang="en-US" altLang="ko-KR" sz="36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rgbClr val="015198"/>
              </a:solidFill>
              <a:latin typeface="Helvetica75" pitchFamily="34" charset="0"/>
              <a:ea typeface="-윤고딕330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60747"/>
              </p:ext>
            </p:extLst>
          </p:nvPr>
        </p:nvGraphicFramePr>
        <p:xfrm>
          <a:off x="467544" y="1844824"/>
          <a:ext cx="8217401" cy="4659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705"/>
                <a:gridCol w="1894414"/>
                <a:gridCol w="3918922"/>
                <a:gridCol w="922360"/>
              </a:tblGrid>
              <a:tr h="13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요구사항</a:t>
                      </a:r>
                      <a:r>
                        <a:rPr lang="en-US" altLang="ko-KR" baseline="0" dirty="0" smtClean="0"/>
                        <a:t> ID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err="1" smtClean="0"/>
                        <a:t>요구사항명</a:t>
                      </a:r>
                      <a:endParaRPr lang="ko-KR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요구사항 설명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중요도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22383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UM-01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전자화폐 결제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선택한 전자화폐의 금액을 계산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55959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UM-02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결제내역 변경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옵션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결제수단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smtClean="0"/>
                        <a:t>온라인입금자명 변경 및 입금확인을 조회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917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UM-03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결제취소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기부자가 구매한 전자화폐 번호로 취소처리 및 취소처리현황을 조회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7274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UM-04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결제금액 재계산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구매한 전자화폐의 변동이 있을 경우 금액을 다시 계산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22694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UM-05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전자화폐 시스템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/>
                        <a:t>사용자가 기부를 하게 될 시 기부자의 </a:t>
                      </a:r>
                      <a:r>
                        <a:rPr lang="en-US" altLang="ko-KR" dirty="0" smtClean="0"/>
                        <a:t>ID</a:t>
                      </a:r>
                      <a:r>
                        <a:rPr lang="ko-KR" altLang="en-US" dirty="0" smtClean="0"/>
                        <a:t>에서 기부금액만큼 차감되고 </a:t>
                      </a:r>
                      <a:r>
                        <a:rPr lang="ko-KR" altLang="en-US" dirty="0" err="1" smtClean="0"/>
                        <a:t>피기부자의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ID</a:t>
                      </a:r>
                      <a:r>
                        <a:rPr lang="ko-KR" altLang="en-US" dirty="0" smtClean="0"/>
                        <a:t>에 입력된 기부금액만큼 입금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5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226946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</a:tr>
              <a:tr h="226946">
                <a:tc>
                  <a:txBody>
                    <a:bodyPr/>
                    <a:lstStyle/>
                    <a:p>
                      <a:pPr algn="ctr"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67544" y="1340768"/>
            <a:ext cx="3809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전자화폐 시스템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251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</TotalTime>
  <Words>760</Words>
  <Application>Microsoft Office PowerPoint</Application>
  <PresentationFormat>화면 슬라이드 쇼(4:3)</PresentationFormat>
  <Paragraphs>196</Paragraphs>
  <Slides>32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3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kihin000</dc:creator>
  <cp:lastModifiedBy>user2</cp:lastModifiedBy>
  <cp:revision>96</cp:revision>
  <cp:lastPrinted>2015-03-19T07:21:15Z</cp:lastPrinted>
  <dcterms:created xsi:type="dcterms:W3CDTF">2015-03-19T06:45:19Z</dcterms:created>
  <dcterms:modified xsi:type="dcterms:W3CDTF">2016-05-30T07:41:34Z</dcterms:modified>
</cp:coreProperties>
</file>