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325" r:id="rId2"/>
    <p:sldId id="356" r:id="rId3"/>
    <p:sldId id="354" r:id="rId4"/>
    <p:sldId id="355" r:id="rId5"/>
    <p:sldId id="257" r:id="rId6"/>
    <p:sldId id="357" r:id="rId7"/>
    <p:sldId id="259" r:id="rId8"/>
    <p:sldId id="358" r:id="rId9"/>
    <p:sldId id="359" r:id="rId10"/>
    <p:sldId id="360" r:id="rId11"/>
    <p:sldId id="352" r:id="rId12"/>
  </p:sldIdLst>
  <p:sldSz cx="13716000" cy="9144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322" indent="-19521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643" indent="-39044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550" indent="-58724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0873" indent="-7824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5505" algn="l" defTabSz="914202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2607" algn="l" defTabSz="914202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199708" algn="l" defTabSz="914202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6808" algn="l" defTabSz="914202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  <a:srgbClr val="0000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952" y="-120"/>
      </p:cViewPr>
      <p:guideLst>
        <p:guide orient="horz" pos="1536"/>
        <p:guide pos="1961"/>
      </p:guideLst>
    </p:cSldViewPr>
  </p:slideViewPr>
  <p:outlineViewPr>
    <p:cViewPr>
      <p:scale>
        <a:sx n="33" d="100"/>
        <a:sy n="33" d="100"/>
      </p:scale>
      <p:origin x="0" y="34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688975"/>
            <a:ext cx="52625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32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64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55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08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4844" algn="l" defTabSz="65296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917814" algn="l" defTabSz="65296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570782" algn="l" defTabSz="65296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223753" algn="l" defTabSz="65296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1050" y="688975"/>
            <a:ext cx="5262563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7C47C02-814E-8F4C-B951-43B627C7BF05}" type="slidenum">
              <a:rPr lang="en-US" sz="1200">
                <a:latin typeface="Calibri" charset="0"/>
              </a:rPr>
              <a:pPr algn="r"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1050" y="688975"/>
            <a:ext cx="5262563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b="1" dirty="0">
                <a:latin typeface="Calibri" charset="0"/>
              </a:rPr>
              <a:t>Animated slide </a:t>
            </a:r>
          </a:p>
          <a:p>
            <a:r>
              <a:rPr lang="en-NZ" b="1" dirty="0">
                <a:latin typeface="Calibri" charset="0"/>
              </a:rPr>
              <a:t>Explain the scenario then click for the animation</a:t>
            </a:r>
          </a:p>
          <a:p>
            <a:endParaRPr lang="en-NZ" dirty="0">
              <a:latin typeface="Calibri" charset="0"/>
            </a:endParaRPr>
          </a:p>
          <a:p>
            <a:r>
              <a:rPr lang="en-NZ" dirty="0">
                <a:latin typeface="Calibri" charset="0"/>
              </a:rPr>
              <a:t>The shaded areas represent code executed by the dispatcher. </a:t>
            </a:r>
          </a:p>
          <a:p>
            <a:endParaRPr lang="en-NZ" dirty="0">
              <a:latin typeface="Calibri" charset="0"/>
            </a:endParaRPr>
          </a:p>
          <a:p>
            <a:r>
              <a:rPr lang="en-NZ" dirty="0">
                <a:latin typeface="Calibri" charset="0"/>
              </a:rPr>
              <a:t>The same sequence of instructions is executed by the dispatcher in each instance because the same functionality of the dispatcher is being executed.</a:t>
            </a:r>
          </a:p>
          <a:p>
            <a:endParaRPr lang="en-NZ" dirty="0">
              <a:latin typeface="Calibri" charset="0"/>
            </a:endParaRPr>
          </a:p>
          <a:p>
            <a:r>
              <a:rPr lang="en-NZ" dirty="0">
                <a:latin typeface="Calibri" charset="0"/>
              </a:rPr>
              <a:t>We assume that the OS only allows a process to continue execution for a maximum of six instruction cycles, after which it is interrupted; this prevents any single process from monopolizing processor time. </a:t>
            </a:r>
          </a:p>
          <a:p>
            <a:endParaRPr lang="en-NZ" dirty="0">
              <a:latin typeface="Calibri" charset="0"/>
            </a:endParaRPr>
          </a:p>
          <a:p>
            <a:r>
              <a:rPr lang="en-NZ" b="1" dirty="0">
                <a:latin typeface="Calibri" charset="0"/>
              </a:rPr>
              <a:t>Animate here</a:t>
            </a:r>
          </a:p>
          <a:p>
            <a:r>
              <a:rPr lang="en-NZ" dirty="0">
                <a:latin typeface="Calibri" charset="0"/>
              </a:rPr>
              <a:t>The first six instructions of process A are executed, followed by a time-out and the execution of some code in the dispatcher, which executes six instructions before  turning control to process B2. </a:t>
            </a:r>
          </a:p>
          <a:p>
            <a:endParaRPr lang="en-NZ" dirty="0">
              <a:latin typeface="Calibri" charset="0"/>
            </a:endParaRPr>
          </a:p>
          <a:p>
            <a:r>
              <a:rPr lang="en-NZ" dirty="0">
                <a:latin typeface="Calibri" charset="0"/>
              </a:rPr>
              <a:t>After four instructions are executed, process B requests an I/O action for which it must wait. Therefore, the processor stops executing process B and moves on, via the dispatcher, to process C. </a:t>
            </a:r>
          </a:p>
          <a:p>
            <a:endParaRPr lang="en-NZ" dirty="0">
              <a:latin typeface="Calibri" charset="0"/>
            </a:endParaRPr>
          </a:p>
          <a:p>
            <a:r>
              <a:rPr lang="en-NZ" dirty="0">
                <a:latin typeface="Calibri" charset="0"/>
              </a:rPr>
              <a:t>After a time-out, the processor moves back to process A. When this process times out, process B is still waiting for the</a:t>
            </a:r>
          </a:p>
          <a:p>
            <a:r>
              <a:rPr lang="en-NZ" dirty="0">
                <a:latin typeface="Calibri" charset="0"/>
              </a:rPr>
              <a:t>I/O operation to complete, so the dispatcher moves on to process C again.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1D084A5-625D-1F46-93CF-384CBAB10ADE}" type="slidenum">
              <a:rPr lang="en-US" sz="1200">
                <a:latin typeface="Calibri" charset="0"/>
              </a:rPr>
              <a:pPr algn="r"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1050" y="688975"/>
            <a:ext cx="5262563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Mention that this list is not necessarily complete, and may include optional elements (e.g. not all OS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may need a process to have accounting information)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42F34A3-6F9A-4040-BB7A-116430E66130}" type="slidenum">
              <a:rPr lang="en-US" sz="1200">
                <a:latin typeface="Calibri" charset="0"/>
              </a:rPr>
              <a:pPr algn="r"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1050" y="688975"/>
            <a:ext cx="5262563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3AB06D8-A1F2-8747-B627-27CA6E8E6E8F}" type="slidenum">
              <a:rPr lang="en-US" sz="1200">
                <a:latin typeface="Calibri" charset="0"/>
              </a:rPr>
              <a:pPr algn="r"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1050" y="688975"/>
            <a:ext cx="5262563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Emphasize that you are introducing a </a:t>
            </a:r>
            <a:r>
              <a:rPr lang="en-US" b="1" i="1">
                <a:latin typeface="Calibri" charset="0"/>
              </a:rPr>
              <a:t>Simple </a:t>
            </a:r>
            <a:r>
              <a:rPr lang="en-US">
                <a:latin typeface="Calibri" charset="0"/>
              </a:rPr>
              <a:t>model and that this will be expanded.</a:t>
            </a:r>
          </a:p>
          <a:p>
            <a:endParaRPr lang="en-US">
              <a:latin typeface="Calibri" charset="0"/>
            </a:endParaRPr>
          </a:p>
          <a:p>
            <a:r>
              <a:rPr lang="en-NZ">
                <a:latin typeface="Calibri" charset="0"/>
              </a:rPr>
              <a:t>The operating system’s principal responsibility is controlling the execution of processes;</a:t>
            </a:r>
          </a:p>
          <a:p>
            <a:pPr lvl="1"/>
            <a:r>
              <a:rPr lang="en-NZ">
                <a:latin typeface="Calibri" charset="0"/>
              </a:rPr>
              <a:t>this includes determining the interleaving pattern for execution and allocating resources to processes. </a:t>
            </a:r>
          </a:p>
          <a:p>
            <a:pPr lvl="1"/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The first step in designing an OS to control processes is to describe the behaviour that we would like the processes to exhibit. In the most simple model, a process is either running, or it is not.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33281E9-CB78-0547-AE24-2C73366CFF05}" type="slidenum">
              <a:rPr lang="en-US" sz="1200">
                <a:latin typeface="Calibri" charset="0"/>
              </a:rPr>
              <a:pPr algn="r"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1050" y="688975"/>
            <a:ext cx="5262563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i="1">
                <a:latin typeface="Calibri" charset="0"/>
              </a:rPr>
              <a:t>Animated slide </a:t>
            </a:r>
            <a:r>
              <a:rPr lang="en-US">
                <a:latin typeface="Calibri" charset="0"/>
              </a:rPr>
              <a:t>The animation only shows one process moving.</a:t>
            </a:r>
            <a:endParaRPr lang="en-US" b="1" i="1">
              <a:latin typeface="Calibri" charset="0"/>
            </a:endParaRPr>
          </a:p>
          <a:p>
            <a:endParaRPr lang="en-US" b="1" i="1">
              <a:latin typeface="Calibri" charset="0"/>
            </a:endParaRPr>
          </a:p>
          <a:p>
            <a:r>
              <a:rPr lang="en-US">
                <a:latin typeface="Calibri" charset="0"/>
              </a:rPr>
              <a:t>There needs to be some structure so that the OS can keep track of the processes. This could be a simple queue which is managed by the dispatcher routine of the OS.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EEA8C57-22FB-8140-BC87-3A820DCD0EA4}" type="slidenum">
              <a:rPr lang="en-US" sz="1200">
                <a:latin typeface="Calibri" charset="0"/>
              </a:rPr>
              <a:pPr algn="r"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7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40"/>
            <a:ext cx="4070350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93" tIns="65299" rIns="130593" bIns="6529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6" y="8818564"/>
            <a:ext cx="3788636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93" tIns="65299" rIns="130593" bIns="65299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4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5543554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4" y="5391154"/>
            <a:ext cx="3505200" cy="2455863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593" tIns="65299" rIns="130593" bIns="65299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2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969" indent="0">
              <a:buNone/>
              <a:defRPr sz="2600"/>
            </a:lvl2pPr>
            <a:lvl3pPr marL="1305937" indent="0">
              <a:buNone/>
              <a:defRPr sz="2300"/>
            </a:lvl3pPr>
            <a:lvl4pPr marL="1958905" indent="0">
              <a:buNone/>
              <a:defRPr sz="2000"/>
            </a:lvl4pPr>
            <a:lvl5pPr marL="2611876" indent="0">
              <a:buNone/>
              <a:defRPr sz="2000"/>
            </a:lvl5pPr>
            <a:lvl6pPr marL="3264844" indent="0">
              <a:buNone/>
              <a:defRPr sz="2000"/>
            </a:lvl6pPr>
            <a:lvl7pPr marL="3917814" indent="0">
              <a:buNone/>
              <a:defRPr sz="2000"/>
            </a:lvl7pPr>
            <a:lvl8pPr marL="4570782" indent="0">
              <a:buNone/>
              <a:defRPr sz="2000"/>
            </a:lvl8pPr>
            <a:lvl9pPr marL="522375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5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5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69" indent="0">
              <a:buNone/>
              <a:defRPr sz="2900" b="1"/>
            </a:lvl2pPr>
            <a:lvl3pPr marL="1305937" indent="0">
              <a:buNone/>
              <a:defRPr sz="2600" b="1"/>
            </a:lvl3pPr>
            <a:lvl4pPr marL="1958905" indent="0">
              <a:buNone/>
              <a:defRPr sz="2300" b="1"/>
            </a:lvl4pPr>
            <a:lvl5pPr marL="2611876" indent="0">
              <a:buNone/>
              <a:defRPr sz="2300" b="1"/>
            </a:lvl5pPr>
            <a:lvl6pPr marL="3264844" indent="0">
              <a:buNone/>
              <a:defRPr sz="2300" b="1"/>
            </a:lvl6pPr>
            <a:lvl7pPr marL="3917814" indent="0">
              <a:buNone/>
              <a:defRPr sz="2300" b="1"/>
            </a:lvl7pPr>
            <a:lvl8pPr marL="4570782" indent="0">
              <a:buNone/>
              <a:defRPr sz="2300" b="1"/>
            </a:lvl8pPr>
            <a:lvl9pPr marL="522375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69" indent="0">
              <a:buNone/>
              <a:defRPr sz="2900" b="1"/>
            </a:lvl2pPr>
            <a:lvl3pPr marL="1305937" indent="0">
              <a:buNone/>
              <a:defRPr sz="2600" b="1"/>
            </a:lvl3pPr>
            <a:lvl4pPr marL="1958905" indent="0">
              <a:buNone/>
              <a:defRPr sz="2300" b="1"/>
            </a:lvl4pPr>
            <a:lvl5pPr marL="2611876" indent="0">
              <a:buNone/>
              <a:defRPr sz="2300" b="1"/>
            </a:lvl5pPr>
            <a:lvl6pPr marL="3264844" indent="0">
              <a:buNone/>
              <a:defRPr sz="2300" b="1"/>
            </a:lvl6pPr>
            <a:lvl7pPr marL="3917814" indent="0">
              <a:buNone/>
              <a:defRPr sz="2300" b="1"/>
            </a:lvl7pPr>
            <a:lvl8pPr marL="4570782" indent="0">
              <a:buNone/>
              <a:defRPr sz="2300" b="1"/>
            </a:lvl8pPr>
            <a:lvl9pPr marL="522375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9" y="364071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71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2969" indent="0">
              <a:buNone/>
              <a:defRPr sz="1600"/>
            </a:lvl2pPr>
            <a:lvl3pPr marL="1305937" indent="0">
              <a:buNone/>
              <a:defRPr sz="1400"/>
            </a:lvl3pPr>
            <a:lvl4pPr marL="1958905" indent="0">
              <a:buNone/>
              <a:defRPr sz="1400"/>
            </a:lvl4pPr>
            <a:lvl5pPr marL="2611876" indent="0">
              <a:buNone/>
              <a:defRPr sz="1400"/>
            </a:lvl5pPr>
            <a:lvl6pPr marL="3264844" indent="0">
              <a:buNone/>
              <a:defRPr sz="1400"/>
            </a:lvl6pPr>
            <a:lvl7pPr marL="3917814" indent="0">
              <a:buNone/>
              <a:defRPr sz="1400"/>
            </a:lvl7pPr>
            <a:lvl8pPr marL="4570782" indent="0">
              <a:buNone/>
              <a:defRPr sz="1400"/>
            </a:lvl8pPr>
            <a:lvl9pPr marL="52237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2969" indent="0">
              <a:buNone/>
              <a:defRPr sz="4000"/>
            </a:lvl2pPr>
            <a:lvl3pPr marL="1305937" indent="0">
              <a:buNone/>
              <a:defRPr sz="3400"/>
            </a:lvl3pPr>
            <a:lvl4pPr marL="1958905" indent="0">
              <a:buNone/>
              <a:defRPr sz="2900"/>
            </a:lvl4pPr>
            <a:lvl5pPr marL="2611876" indent="0">
              <a:buNone/>
              <a:defRPr sz="2900"/>
            </a:lvl5pPr>
            <a:lvl6pPr marL="3264844" indent="0">
              <a:buNone/>
              <a:defRPr sz="2900"/>
            </a:lvl6pPr>
            <a:lvl7pPr marL="3917814" indent="0">
              <a:buNone/>
              <a:defRPr sz="2900"/>
            </a:lvl7pPr>
            <a:lvl8pPr marL="4570782" indent="0">
              <a:buNone/>
              <a:defRPr sz="2900"/>
            </a:lvl8pPr>
            <a:lvl9pPr marL="5223753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2969" indent="0">
              <a:buNone/>
              <a:defRPr sz="1600"/>
            </a:lvl2pPr>
            <a:lvl3pPr marL="1305937" indent="0">
              <a:buNone/>
              <a:defRPr sz="1400"/>
            </a:lvl3pPr>
            <a:lvl4pPr marL="1958905" indent="0">
              <a:buNone/>
              <a:defRPr sz="1400"/>
            </a:lvl4pPr>
            <a:lvl5pPr marL="2611876" indent="0">
              <a:buNone/>
              <a:defRPr sz="1400"/>
            </a:lvl5pPr>
            <a:lvl6pPr marL="3264844" indent="0">
              <a:buNone/>
              <a:defRPr sz="1400"/>
            </a:lvl6pPr>
            <a:lvl7pPr marL="3917814" indent="0">
              <a:buNone/>
              <a:defRPr sz="1400"/>
            </a:lvl7pPr>
            <a:lvl8pPr marL="4570782" indent="0">
              <a:buNone/>
              <a:defRPr sz="1400"/>
            </a:lvl8pPr>
            <a:lvl9pPr marL="52237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3"/>
            <a:ext cx="1793874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91"/>
            <a:ext cx="123444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593" tIns="65299" rIns="130593" bIns="652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3"/>
            <a:ext cx="12344400" cy="604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593" tIns="65299" rIns="130593" bIns="65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593" tIns="65299" rIns="130593" bIns="65299" anchor="ctr"/>
          <a:lstStyle/>
          <a:p>
            <a:pPr algn="ctr" eaLnBrk="1" hangingPunct="1"/>
            <a:endParaRPr lang="ko-KR" altLang="ko-KR" sz="34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593" tIns="65299" rIns="130593" bIns="65299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593" tIns="65299" rIns="130593" bIns="65299" anchor="ctr"/>
          <a:lstStyle/>
          <a:p>
            <a:pPr algn="ctr" eaLnBrk="1" hangingPunct="1"/>
            <a:endParaRPr lang="ko-KR" altLang="ko-KR" sz="34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593" tIns="65299" rIns="130593" bIns="65299" anchor="ctr"/>
          <a:lstStyle/>
          <a:p>
            <a:pPr algn="ctr" eaLnBrk="1" hangingPunct="1"/>
            <a:endParaRPr lang="ko-KR" altLang="ko-KR" sz="34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6403975" y="8818565"/>
            <a:ext cx="6318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93" tIns="65299" rIns="130593" bIns="65299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4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4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4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9734550" y="8783640"/>
            <a:ext cx="4070350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93" tIns="65299" rIns="130593" bIns="6529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79400" y="8802691"/>
            <a:ext cx="3738755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93" tIns="65299" rIns="130593" bIns="65299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78" y="7799389"/>
            <a:ext cx="192563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2969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5937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8905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1876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844" indent="-488844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221" indent="-407899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653" indent="-325369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497" indent="-325369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29927" indent="-32536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225" indent="-32648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6191" indent="-32648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89163" indent="-32648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2130" indent="-32648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69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37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05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76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44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14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82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53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3"/>
            <a:ext cx="11658600" cy="2836863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3:  Processes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effectLst/>
                <a:latin typeface="Calibri" charset="0"/>
              </a:rPr>
              <a:t>Queuing Diagram</a:t>
            </a:r>
          </a:p>
        </p:txBody>
      </p:sp>
      <p:pic>
        <p:nvPicPr>
          <p:cNvPr id="30723" name="Content Placeholder 3" descr="Fig03_05b.gi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8900" y="2946403"/>
            <a:ext cx="9120187" cy="3009900"/>
          </a:xfrm>
        </p:spPr>
      </p:pic>
      <p:sp>
        <p:nvSpPr>
          <p:cNvPr id="4" name="Rectangle 3"/>
          <p:cNvSpPr/>
          <p:nvPr/>
        </p:nvSpPr>
        <p:spPr>
          <a:xfrm>
            <a:off x="4629152" y="3556000"/>
            <a:ext cx="285750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4972052" y="3562351"/>
            <a:ext cx="285750" cy="406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0" name="Rectangle 9"/>
          <p:cNvSpPr/>
          <p:nvPr/>
        </p:nvSpPr>
        <p:spPr>
          <a:xfrm>
            <a:off x="5307807" y="3564467"/>
            <a:ext cx="285750" cy="40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1" name="Rectangle 10"/>
          <p:cNvSpPr/>
          <p:nvPr/>
        </p:nvSpPr>
        <p:spPr>
          <a:xfrm>
            <a:off x="5643564" y="3564467"/>
            <a:ext cx="285750" cy="406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2" name="Rectangle 11"/>
          <p:cNvSpPr/>
          <p:nvPr/>
        </p:nvSpPr>
        <p:spPr>
          <a:xfrm>
            <a:off x="5960270" y="3564467"/>
            <a:ext cx="285750" cy="406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3" name="Rectangle 12"/>
          <p:cNvSpPr/>
          <p:nvPr/>
        </p:nvSpPr>
        <p:spPr>
          <a:xfrm>
            <a:off x="6276977" y="3566584"/>
            <a:ext cx="285750" cy="406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4" name="Rectangle 13"/>
          <p:cNvSpPr/>
          <p:nvPr/>
        </p:nvSpPr>
        <p:spPr>
          <a:xfrm>
            <a:off x="6593684" y="3566584"/>
            <a:ext cx="288132" cy="40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6197604"/>
            <a:ext cx="11658600" cy="408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593" tIns="65299" rIns="130593" bIns="652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NZ">
                <a:solidFill>
                  <a:srgbClr val="000000"/>
                </a:solidFill>
                <a:latin typeface="Calibri" charset="0"/>
              </a:rPr>
              <a:t>Etc … processes moved by the dispatcher of the OS to the CPU then back to the queue until the task is competed</a:t>
            </a:r>
          </a:p>
        </p:txBody>
      </p:sp>
    </p:spTree>
    <p:extLst>
      <p:ext uri="{BB962C8B-B14F-4D97-AF65-F5344CB8AC3E}">
        <p14:creationId xmlns:p14="http://schemas.microsoft.com/office/powerpoint/2010/main" val="38415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2963E-6 C 0.07483 -0.00116 0.14983 -0.00209 0.17969 -0.00254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 " pathEditMode="relative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 " pathEditMode="relative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725 1.48148E-6 C 0.21666 -0.00232 0.25625 -0.0044 0.2717 0.02222 C 0.28715 0.04884 0.35052 0.1375 0.26996 0.16042 C 0.18941 0.18333 -0.14219 0.18727 -0.21164 0.16042 C -0.28108 0.13356 -0.21389 0.06667 -0.14671 1.48148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1.48148E-6 L 0.20694 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8" y="369891"/>
            <a:ext cx="11920537" cy="768351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Five-state Process Model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472836" y="2766128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New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008673" y="4027801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Ready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533857" y="4027801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Running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878174" y="6048783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Waiting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52673" y="2781119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Terminated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717564" y="3207900"/>
            <a:ext cx="1259173" cy="779489"/>
          </a:xfrm>
          <a:custGeom>
            <a:avLst/>
            <a:gdLst>
              <a:gd name="connsiteX0" fmla="*/ 0 w 1259173"/>
              <a:gd name="connsiteY0" fmla="*/ 0 h 779489"/>
              <a:gd name="connsiteX1" fmla="*/ 779488 w 1259173"/>
              <a:gd name="connsiteY1" fmla="*/ 224853 h 779489"/>
              <a:gd name="connsiteX2" fmla="*/ 1259173 w 1259173"/>
              <a:gd name="connsiteY2" fmla="*/ 779489 h 7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9173" h="779489">
                <a:moveTo>
                  <a:pt x="0" y="0"/>
                </a:moveTo>
                <a:cubicBezTo>
                  <a:pt x="284813" y="47469"/>
                  <a:pt x="569626" y="94938"/>
                  <a:pt x="779488" y="224853"/>
                </a:cubicBezTo>
                <a:cubicBezTo>
                  <a:pt x="989350" y="354768"/>
                  <a:pt x="1124261" y="567128"/>
                  <a:pt x="1259173" y="779489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 dirty="0">
              <a:latin typeface="Verdana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8934141" y="3279213"/>
            <a:ext cx="1484027" cy="723163"/>
          </a:xfrm>
          <a:custGeom>
            <a:avLst/>
            <a:gdLst>
              <a:gd name="connsiteX0" fmla="*/ 0 w 1484026"/>
              <a:gd name="connsiteY0" fmla="*/ 723163 h 723163"/>
              <a:gd name="connsiteX1" fmla="*/ 584616 w 1484026"/>
              <a:gd name="connsiteY1" fmla="*/ 108566 h 723163"/>
              <a:gd name="connsiteX2" fmla="*/ 1484026 w 1484026"/>
              <a:gd name="connsiteY2" fmla="*/ 3635 h 72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4026" h="723163">
                <a:moveTo>
                  <a:pt x="0" y="723163"/>
                </a:moveTo>
                <a:cubicBezTo>
                  <a:pt x="168639" y="475825"/>
                  <a:pt x="337278" y="228487"/>
                  <a:pt x="584616" y="108566"/>
                </a:cubicBezTo>
                <a:cubicBezTo>
                  <a:pt x="831954" y="-11355"/>
                  <a:pt x="1157990" y="-3860"/>
                  <a:pt x="1484026" y="3635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411453" y="3462664"/>
            <a:ext cx="3222885" cy="554705"/>
          </a:xfrm>
          <a:custGeom>
            <a:avLst/>
            <a:gdLst>
              <a:gd name="connsiteX0" fmla="*/ 3222885 w 3222885"/>
              <a:gd name="connsiteY0" fmla="*/ 554705 h 554705"/>
              <a:gd name="connsiteX1" fmla="*/ 1648918 w 3222885"/>
              <a:gd name="connsiteY1" fmla="*/ 69 h 554705"/>
              <a:gd name="connsiteX2" fmla="*/ 0 w 3222885"/>
              <a:gd name="connsiteY2" fmla="*/ 524725 h 55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2885" h="554705">
                <a:moveTo>
                  <a:pt x="3222885" y="554705"/>
                </a:moveTo>
                <a:cubicBezTo>
                  <a:pt x="2704475" y="279885"/>
                  <a:pt x="2186065" y="5066"/>
                  <a:pt x="1648918" y="69"/>
                </a:cubicBezTo>
                <a:cubicBezTo>
                  <a:pt x="1111771" y="-4928"/>
                  <a:pt x="555885" y="259898"/>
                  <a:pt x="0" y="524725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396459" y="4976736"/>
            <a:ext cx="2908092" cy="345037"/>
          </a:xfrm>
          <a:custGeom>
            <a:avLst/>
            <a:gdLst>
              <a:gd name="connsiteX0" fmla="*/ 0 w 2908092"/>
              <a:gd name="connsiteY0" fmla="*/ 0 h 345037"/>
              <a:gd name="connsiteX1" fmla="*/ 1528997 w 2908092"/>
              <a:gd name="connsiteY1" fmla="*/ 344774 h 345037"/>
              <a:gd name="connsiteX2" fmla="*/ 2908092 w 2908092"/>
              <a:gd name="connsiteY2" fmla="*/ 44971 h 34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8092" h="345037">
                <a:moveTo>
                  <a:pt x="0" y="0"/>
                </a:moveTo>
                <a:cubicBezTo>
                  <a:pt x="522157" y="168639"/>
                  <a:pt x="1044315" y="337279"/>
                  <a:pt x="1528997" y="344774"/>
                </a:cubicBezTo>
                <a:cubicBezTo>
                  <a:pt x="2013679" y="352269"/>
                  <a:pt x="2460885" y="198620"/>
                  <a:pt x="2908092" y="44971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126640" y="5036697"/>
            <a:ext cx="764497" cy="1289155"/>
          </a:xfrm>
          <a:custGeom>
            <a:avLst/>
            <a:gdLst>
              <a:gd name="connsiteX0" fmla="*/ 764498 w 764498"/>
              <a:gd name="connsiteY0" fmla="*/ 1079292 h 1079292"/>
              <a:gd name="connsiteX1" fmla="*/ 164892 w 764498"/>
              <a:gd name="connsiteY1" fmla="*/ 599607 h 1079292"/>
              <a:gd name="connsiteX2" fmla="*/ 0 w 764498"/>
              <a:gd name="connsiteY2" fmla="*/ 0 h 10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498" h="1079292">
                <a:moveTo>
                  <a:pt x="764498" y="1079292"/>
                </a:moveTo>
                <a:cubicBezTo>
                  <a:pt x="528403" y="929390"/>
                  <a:pt x="292308" y="779489"/>
                  <a:pt x="164892" y="599607"/>
                </a:cubicBezTo>
                <a:cubicBezTo>
                  <a:pt x="37476" y="419725"/>
                  <a:pt x="18738" y="209862"/>
                  <a:pt x="0" y="0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049719" y="4991727"/>
            <a:ext cx="794478" cy="1334124"/>
          </a:xfrm>
          <a:custGeom>
            <a:avLst/>
            <a:gdLst>
              <a:gd name="connsiteX0" fmla="*/ 794479 w 794479"/>
              <a:gd name="connsiteY0" fmla="*/ 0 h 1049311"/>
              <a:gd name="connsiteX1" fmla="*/ 584616 w 794479"/>
              <a:gd name="connsiteY1" fmla="*/ 599606 h 1049311"/>
              <a:gd name="connsiteX2" fmla="*/ 0 w 794479"/>
              <a:gd name="connsiteY2" fmla="*/ 1049311 h 10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479" h="1049311">
                <a:moveTo>
                  <a:pt x="794479" y="0"/>
                </a:moveTo>
                <a:cubicBezTo>
                  <a:pt x="755754" y="212360"/>
                  <a:pt x="717029" y="424721"/>
                  <a:pt x="584616" y="599606"/>
                </a:cubicBezTo>
                <a:cubicBezTo>
                  <a:pt x="452203" y="774491"/>
                  <a:pt x="226101" y="911901"/>
                  <a:pt x="0" y="1049311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3701" y="2938077"/>
            <a:ext cx="1354317" cy="400087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2000" dirty="0"/>
              <a:t>Admitted</a:t>
            </a:r>
            <a:endParaRPr lang="ko-KR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345466" y="3007843"/>
            <a:ext cx="1277589" cy="398052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2000" dirty="0"/>
              <a:t>Timeout</a:t>
            </a:r>
            <a:endParaRPr lang="ko-KR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829207" y="3079159"/>
            <a:ext cx="691578" cy="398052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2000" dirty="0"/>
              <a:t>Exit</a:t>
            </a:r>
            <a:endParaRPr lang="ko-KR" alt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81" y="5296411"/>
            <a:ext cx="1342745" cy="398052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2000" dirty="0"/>
              <a:t>Dispatch</a:t>
            </a:r>
            <a:endParaRPr lang="ko-KR" alt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634334" y="5648675"/>
            <a:ext cx="2993226" cy="398052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2000" dirty="0"/>
              <a:t>Wait for I/O or Event</a:t>
            </a:r>
            <a:endParaRPr lang="ko-KR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9214" y="5726383"/>
            <a:ext cx="2711664" cy="398052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2000" dirty="0"/>
              <a:t>I/O or Event Occur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8614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Multi-programming, -tasking, -threading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Multiprogramming</a:t>
            </a:r>
          </a:p>
          <a:p>
            <a:pPr lvl="1"/>
            <a:r>
              <a:rPr lang="en-US" sz="3500" dirty="0"/>
              <a:t>Run multiple programs with timesharing</a:t>
            </a:r>
          </a:p>
          <a:p>
            <a:pPr lvl="1"/>
            <a:r>
              <a:rPr lang="en-US" sz="3500" dirty="0"/>
              <a:t>Run each program in turn until timeout or I/O event</a:t>
            </a:r>
          </a:p>
          <a:p>
            <a:r>
              <a:rPr lang="en-US" sz="4000" b="1" dirty="0"/>
              <a:t>Multitasking</a:t>
            </a:r>
          </a:p>
          <a:p>
            <a:pPr lvl="1"/>
            <a:r>
              <a:rPr lang="en-US" sz="3500" dirty="0"/>
              <a:t>Multiprogramming with frequent job switching</a:t>
            </a:r>
          </a:p>
          <a:p>
            <a:pPr lvl="1"/>
            <a:r>
              <a:rPr lang="en-US" sz="4000" dirty="0"/>
              <a:t>CPU scheduling</a:t>
            </a:r>
          </a:p>
          <a:p>
            <a:r>
              <a:rPr lang="en-US" sz="4000" b="1" dirty="0"/>
              <a:t>Multithreading</a:t>
            </a:r>
          </a:p>
          <a:p>
            <a:pPr lvl="1"/>
            <a:r>
              <a:rPr lang="en-US" sz="4000" dirty="0"/>
              <a:t>A process with multiple threads</a:t>
            </a:r>
          </a:p>
        </p:txBody>
      </p:sp>
    </p:spTree>
    <p:extLst>
      <p:ext uri="{BB962C8B-B14F-4D97-AF65-F5344CB8AC3E}">
        <p14:creationId xmlns:p14="http://schemas.microsoft.com/office/powerpoint/2010/main" val="32987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NZ">
                <a:effectLst/>
                <a:latin typeface="Calibri" charset="0"/>
              </a:rPr>
              <a:t>Process Execution with Multiprogramming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5" y="2133605"/>
            <a:ext cx="2709863" cy="58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Content Placeholder 3" descr="Fig03_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4" y="2235200"/>
            <a:ext cx="83343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xplosion 1 22"/>
          <p:cNvSpPr/>
          <p:nvPr/>
        </p:nvSpPr>
        <p:spPr>
          <a:xfrm>
            <a:off x="5029200" y="3556000"/>
            <a:ext cx="2971800" cy="23368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r>
              <a:rPr lang="en-NZ" dirty="0" smtClean="0"/>
              <a:t>I/O</a:t>
            </a:r>
            <a:endParaRPr lang="en-NZ" dirty="0"/>
          </a:p>
        </p:txBody>
      </p:sp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effectLst/>
                <a:latin typeface="Calibri" charset="0"/>
              </a:rPr>
              <a:t>Trace from Processors </a:t>
            </a:r>
            <a:br>
              <a:rPr>
                <a:effectLst/>
                <a:latin typeface="Calibri" charset="0"/>
              </a:rPr>
            </a:br>
            <a:r>
              <a:rPr>
                <a:effectLst/>
                <a:latin typeface="Calibri" charset="0"/>
              </a:rPr>
              <a:t>point of view</a:t>
            </a:r>
          </a:p>
        </p:txBody>
      </p:sp>
      <p:pic>
        <p:nvPicPr>
          <p:cNvPr id="24579" name="Content Placeholder 3" descr="Fig03_04.gi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0" y="1909238"/>
            <a:ext cx="5486400" cy="7336367"/>
          </a:xfrm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5" y="2235205"/>
            <a:ext cx="2709863" cy="58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200400" y="3858687"/>
            <a:ext cx="1714500" cy="2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29600" y="2032000"/>
            <a:ext cx="12573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1" name="Rectangle 10"/>
          <p:cNvSpPr/>
          <p:nvPr/>
        </p:nvSpPr>
        <p:spPr>
          <a:xfrm>
            <a:off x="8229600" y="3251200"/>
            <a:ext cx="12573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2" name="Rectangle 11"/>
          <p:cNvSpPr/>
          <p:nvPr/>
        </p:nvSpPr>
        <p:spPr>
          <a:xfrm>
            <a:off x="8229600" y="4470400"/>
            <a:ext cx="1257300" cy="71120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3" name="Rectangle 12"/>
          <p:cNvSpPr/>
          <p:nvPr/>
        </p:nvSpPr>
        <p:spPr>
          <a:xfrm>
            <a:off x="8229600" y="5283200"/>
            <a:ext cx="1257300" cy="111760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4" name="Rectangle 13"/>
          <p:cNvSpPr/>
          <p:nvPr/>
        </p:nvSpPr>
        <p:spPr>
          <a:xfrm>
            <a:off x="8229600" y="6400800"/>
            <a:ext cx="1257300" cy="81280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5" name="Rectangle 14"/>
          <p:cNvSpPr/>
          <p:nvPr/>
        </p:nvSpPr>
        <p:spPr>
          <a:xfrm>
            <a:off x="11201400" y="2032000"/>
            <a:ext cx="1257300" cy="50800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6" name="Rectangle 15"/>
          <p:cNvSpPr/>
          <p:nvPr/>
        </p:nvSpPr>
        <p:spPr>
          <a:xfrm>
            <a:off x="11201400" y="2641600"/>
            <a:ext cx="1257300" cy="111760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7" name="Rectangle 16"/>
          <p:cNvSpPr/>
          <p:nvPr/>
        </p:nvSpPr>
        <p:spPr>
          <a:xfrm>
            <a:off x="11201400" y="3759200"/>
            <a:ext cx="1257300" cy="111760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8" name="Rectangle 17"/>
          <p:cNvSpPr/>
          <p:nvPr/>
        </p:nvSpPr>
        <p:spPr>
          <a:xfrm>
            <a:off x="11201400" y="4978400"/>
            <a:ext cx="1257300" cy="111760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9" name="Rectangle 18"/>
          <p:cNvSpPr/>
          <p:nvPr/>
        </p:nvSpPr>
        <p:spPr>
          <a:xfrm>
            <a:off x="11201400" y="6096000"/>
            <a:ext cx="1257300" cy="111760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22" name="Explosion 1 21"/>
          <p:cNvSpPr/>
          <p:nvPr/>
        </p:nvSpPr>
        <p:spPr>
          <a:xfrm>
            <a:off x="4914900" y="3251200"/>
            <a:ext cx="2971800" cy="233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r>
              <a:rPr lang="en-NZ" dirty="0"/>
              <a:t>Timeout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4914900" y="3251200"/>
            <a:ext cx="2971800" cy="233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r>
              <a:rPr lang="en-NZ" dirty="0"/>
              <a:t>Timeout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4914900" y="3251200"/>
            <a:ext cx="2971800" cy="233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3" tIns="65299" rIns="130593" bIns="65299" anchor="ctr"/>
          <a:lstStyle/>
          <a:p>
            <a:pPr algn="ctr">
              <a:defRPr/>
            </a:pPr>
            <a:r>
              <a:rPr lang="en-NZ" dirty="0"/>
              <a:t>Timeout</a:t>
            </a:r>
          </a:p>
        </p:txBody>
      </p:sp>
    </p:spTree>
    <p:extLst>
      <p:ext uri="{BB962C8B-B14F-4D97-AF65-F5344CB8AC3E}">
        <p14:creationId xmlns:p14="http://schemas.microsoft.com/office/powerpoint/2010/main" val="31006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48148E-6 L 6.66667E-6 0.03334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1088 L 0.00417 -0.06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11134 L 0.00417 0.133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1088 L 0.00417 -0.0664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24468 L 0.0125 0.289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1088 L 0.00417 -0.0664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0.03334 L 6.66667E-6 0.06667 " pathEditMode="relative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1088 L 0.00417 -0.0664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28912 L 0.0125 0.3669 " pathEditMode="relative" ptsTypes="AA">
                                      <p:cBhvr>
                                        <p:cTn id="1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79" y="369891"/>
            <a:ext cx="9159875" cy="768351"/>
          </a:xfrm>
        </p:spPr>
        <p:txBody>
          <a:bodyPr/>
          <a:lstStyle/>
          <a:p>
            <a:pPr eaLnBrk="1" hangingPunct="1"/>
            <a:r>
              <a:rPr lang="en-US" altLang="ko-KR" smtClean="0"/>
              <a:t>Process Concept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8" y="1662113"/>
            <a:ext cx="8144187" cy="68223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900" dirty="0"/>
              <a:t>Process a concept</a:t>
            </a:r>
          </a:p>
          <a:p>
            <a:pPr lvl="1">
              <a:lnSpc>
                <a:spcPct val="90000"/>
              </a:lnSpc>
            </a:pPr>
            <a:r>
              <a:rPr lang="en-US" altLang="ko-KR" sz="2900" dirty="0"/>
              <a:t>A program in execution (memory)</a:t>
            </a:r>
          </a:p>
          <a:p>
            <a:pPr lvl="1">
              <a:lnSpc>
                <a:spcPct val="90000"/>
              </a:lnSpc>
            </a:pPr>
            <a:r>
              <a:rPr lang="en-US" altLang="ko-KR" sz="2900" i="1" dirty="0"/>
              <a:t>job</a:t>
            </a:r>
            <a:r>
              <a:rPr lang="en-US" altLang="ko-KR" sz="2900" dirty="0"/>
              <a:t> = </a:t>
            </a:r>
            <a:r>
              <a:rPr lang="en-US" altLang="ko-KR" sz="2900" i="1" dirty="0"/>
              <a:t>process</a:t>
            </a:r>
            <a:endParaRPr lang="en-US" altLang="ko-KR" sz="2900" dirty="0"/>
          </a:p>
          <a:p>
            <a:pPr lvl="1">
              <a:lnSpc>
                <a:spcPct val="90000"/>
              </a:lnSpc>
            </a:pPr>
            <a:r>
              <a:rPr lang="en-US" altLang="ko-KR" sz="2900" dirty="0"/>
              <a:t>Process = code + data</a:t>
            </a:r>
          </a:p>
          <a:p>
            <a:pPr>
              <a:lnSpc>
                <a:spcPct val="90000"/>
              </a:lnSpc>
            </a:pPr>
            <a:r>
              <a:rPr lang="en-US" altLang="ko-KR" sz="2900" dirty="0"/>
              <a:t>Process a data structure</a:t>
            </a:r>
          </a:p>
          <a:p>
            <a:pPr lvl="1">
              <a:lnSpc>
                <a:spcPct val="90000"/>
              </a:lnSpc>
            </a:pPr>
            <a:r>
              <a:rPr lang="en-US" altLang="ko-KR" sz="2900" dirty="0"/>
              <a:t>Information about a process</a:t>
            </a:r>
          </a:p>
          <a:p>
            <a:pPr lvl="1">
              <a:lnSpc>
                <a:spcPct val="90000"/>
              </a:lnSpc>
            </a:pPr>
            <a:r>
              <a:rPr lang="en-US" altLang="ko-KR" sz="2900" dirty="0"/>
              <a:t>Allows context switching</a:t>
            </a:r>
          </a:p>
          <a:p>
            <a:pPr>
              <a:lnSpc>
                <a:spcPct val="90000"/>
              </a:lnSpc>
            </a:pPr>
            <a:r>
              <a:rPr lang="en-US" altLang="ko-KR" sz="2900" dirty="0"/>
              <a:t>Context switching</a:t>
            </a:r>
          </a:p>
          <a:p>
            <a:pPr lvl="1">
              <a:lnSpc>
                <a:spcPct val="90000"/>
              </a:lnSpc>
            </a:pPr>
            <a:r>
              <a:rPr lang="en-US" altLang="ko-KR" sz="2900" dirty="0"/>
              <a:t>Switch between processes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749" y="1678564"/>
            <a:ext cx="4100543" cy="57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effectLst/>
                <a:latin typeface="Calibri" charset="0"/>
              </a:rPr>
              <a:t>Process Attributes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214605"/>
            <a:ext cx="12344400" cy="6604000"/>
          </a:xfrm>
        </p:spPr>
        <p:txBody>
          <a:bodyPr/>
          <a:lstStyle/>
          <a:p>
            <a:r>
              <a:rPr lang="en-NZ" sz="3100" dirty="0">
                <a:latin typeface="Calibri" charset="0"/>
              </a:rPr>
              <a:t>Process identification</a:t>
            </a:r>
          </a:p>
          <a:p>
            <a:pPr lvl="1"/>
            <a:r>
              <a:rPr lang="en-US" sz="3100" dirty="0">
                <a:latin typeface="Calibri" charset="0"/>
              </a:rPr>
              <a:t>Process identifier</a:t>
            </a:r>
          </a:p>
          <a:p>
            <a:pPr lvl="1"/>
            <a:r>
              <a:rPr lang="en-US" sz="3100" dirty="0">
                <a:latin typeface="Calibri" charset="0"/>
              </a:rPr>
              <a:t>Parent process identifier</a:t>
            </a:r>
          </a:p>
          <a:p>
            <a:pPr lvl="1"/>
            <a:r>
              <a:rPr lang="en-NZ" sz="3100" dirty="0">
                <a:latin typeface="Calibri" charset="0"/>
              </a:rPr>
              <a:t>User identifier</a:t>
            </a:r>
          </a:p>
          <a:p>
            <a:r>
              <a:rPr lang="en-NZ" sz="3100" dirty="0">
                <a:latin typeface="Calibri" charset="0"/>
              </a:rPr>
              <a:t>Processor state information (contents of processor registers). </a:t>
            </a:r>
          </a:p>
          <a:p>
            <a:pPr lvl="1"/>
            <a:r>
              <a:rPr lang="en-US" sz="3100" dirty="0">
                <a:latin typeface="Calibri" charset="0"/>
              </a:rPr>
              <a:t>User-visible registers </a:t>
            </a:r>
          </a:p>
          <a:p>
            <a:pPr lvl="1"/>
            <a:r>
              <a:rPr lang="en-US" sz="3100" dirty="0">
                <a:latin typeface="Calibri" charset="0"/>
              </a:rPr>
              <a:t>Control and status registers: </a:t>
            </a:r>
            <a:r>
              <a:rPr lang="en-US" sz="3100" b="1" dirty="0">
                <a:latin typeface="Calibri" charset="0"/>
              </a:rPr>
              <a:t>program counter</a:t>
            </a:r>
            <a:r>
              <a:rPr lang="en-US" sz="3100" dirty="0">
                <a:latin typeface="Calibri" charset="0"/>
              </a:rPr>
              <a:t>, </a:t>
            </a:r>
            <a:r>
              <a:rPr lang="en-US" sz="3100" dirty="0" err="1">
                <a:latin typeface="Calibri" charset="0"/>
              </a:rPr>
              <a:t>etc</a:t>
            </a:r>
            <a:endParaRPr lang="en-US" sz="3100" dirty="0">
              <a:latin typeface="Calibri" charset="0"/>
            </a:endParaRPr>
          </a:p>
          <a:p>
            <a:pPr lvl="1"/>
            <a:r>
              <a:rPr lang="en-US" sz="3100" dirty="0">
                <a:latin typeface="Calibri" charset="0"/>
              </a:rPr>
              <a:t>Stack pointers</a:t>
            </a:r>
            <a:endParaRPr lang="en-NZ" sz="3100" dirty="0">
              <a:latin typeface="Calibri" charset="0"/>
            </a:endParaRPr>
          </a:p>
          <a:p>
            <a:r>
              <a:rPr lang="en-NZ" sz="3100" dirty="0">
                <a:latin typeface="Calibri" charset="0"/>
              </a:rPr>
              <a:t>Process control information</a:t>
            </a:r>
            <a:endParaRPr lang="en-US" sz="3100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3100" dirty="0">
                <a:latin typeface="Calibri" charset="0"/>
              </a:rPr>
              <a:t>Process state</a:t>
            </a:r>
          </a:p>
          <a:p>
            <a:pPr lvl="1">
              <a:lnSpc>
                <a:spcPct val="90000"/>
              </a:lnSpc>
            </a:pPr>
            <a:r>
              <a:rPr lang="en-US" sz="3100" dirty="0">
                <a:latin typeface="Calibri" charset="0"/>
              </a:rPr>
              <a:t>Memory pointers</a:t>
            </a:r>
          </a:p>
          <a:p>
            <a:pPr lvl="1">
              <a:lnSpc>
                <a:spcPct val="90000"/>
              </a:lnSpc>
            </a:pPr>
            <a:r>
              <a:rPr lang="en-US" sz="3100" dirty="0" err="1">
                <a:latin typeface="Calibri" charset="0"/>
              </a:rPr>
              <a:t>Interprocess</a:t>
            </a:r>
            <a:r>
              <a:rPr lang="en-US" sz="3100" dirty="0">
                <a:latin typeface="Calibri" charset="0"/>
              </a:rPr>
              <a:t> communication, etc.</a:t>
            </a:r>
          </a:p>
        </p:txBody>
      </p:sp>
    </p:spTree>
    <p:extLst>
      <p:ext uri="{BB962C8B-B14F-4D97-AF65-F5344CB8AC3E}">
        <p14:creationId xmlns:p14="http://schemas.microsoft.com/office/powerpoint/2010/main" val="28404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014" y="369891"/>
            <a:ext cx="11279188" cy="768351"/>
          </a:xfrm>
        </p:spPr>
        <p:txBody>
          <a:bodyPr/>
          <a:lstStyle/>
          <a:p>
            <a:pPr eaLnBrk="1" hangingPunct="1"/>
            <a:r>
              <a:rPr lang="en-US" altLang="ko-KR" smtClean="0"/>
              <a:t>Process Control Block (PCB)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8" y="1662115"/>
            <a:ext cx="7934324" cy="6447567"/>
          </a:xfrm>
        </p:spPr>
        <p:txBody>
          <a:bodyPr/>
          <a:lstStyle/>
          <a:p>
            <a:r>
              <a:rPr lang="en-US" altLang="ko-KR" sz="3100" dirty="0"/>
              <a:t>PCB (representation of process by OS) contains</a:t>
            </a:r>
          </a:p>
          <a:p>
            <a:pPr lvl="1"/>
            <a:r>
              <a:rPr lang="en-US" altLang="ko-KR" sz="3100" dirty="0"/>
              <a:t>Process state</a:t>
            </a:r>
          </a:p>
          <a:p>
            <a:pPr lvl="1"/>
            <a:r>
              <a:rPr lang="en-US" altLang="ko-KR" sz="3100" dirty="0"/>
              <a:t>Process identifier (number)</a:t>
            </a:r>
          </a:p>
          <a:p>
            <a:pPr lvl="1"/>
            <a:r>
              <a:rPr lang="en-US" altLang="ko-KR" sz="3100" dirty="0"/>
              <a:t>Program counter</a:t>
            </a:r>
          </a:p>
          <a:p>
            <a:pPr lvl="1"/>
            <a:r>
              <a:rPr lang="en-US" altLang="ko-KR" sz="3100" dirty="0"/>
              <a:t>CPU registers (context)</a:t>
            </a:r>
          </a:p>
          <a:p>
            <a:pPr lvl="1"/>
            <a:r>
              <a:rPr lang="en-US" altLang="ko-KR" sz="3100" dirty="0"/>
              <a:t>CPU scheduling information</a:t>
            </a:r>
          </a:p>
          <a:p>
            <a:pPr lvl="1"/>
            <a:r>
              <a:rPr lang="en-US" altLang="ko-KR" sz="3100" dirty="0"/>
              <a:t>Memory-management information</a:t>
            </a:r>
          </a:p>
          <a:p>
            <a:pPr lvl="1"/>
            <a:r>
              <a:rPr lang="en-US" altLang="ko-KR" sz="3100" dirty="0"/>
              <a:t>Accounting information</a:t>
            </a:r>
          </a:p>
          <a:p>
            <a:pPr lvl="1"/>
            <a:r>
              <a:rPr lang="en-US" altLang="ko-KR" sz="3100" dirty="0"/>
              <a:t>I/O status information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813" y="1603947"/>
            <a:ext cx="3471394" cy="570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  <a:latin typeface="Calibri" charset="0"/>
              </a:rPr>
              <a:t>Context </a:t>
            </a:r>
            <a:r>
              <a:rPr dirty="0" smtClean="0">
                <a:effectLst/>
                <a:latin typeface="Calibri" charset="0"/>
              </a:rPr>
              <a:t>Switch</a:t>
            </a:r>
            <a:endParaRPr dirty="0">
              <a:effectLst/>
              <a:latin typeface="Calibri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9829800" y="8475138"/>
            <a:ext cx="3200400" cy="486833"/>
          </a:xfrm>
          <a:prstGeom prst="rect">
            <a:avLst/>
          </a:prstGeom>
          <a:noFill/>
        </p:spPr>
        <p:txBody>
          <a:bodyPr lIns="130593" tIns="65299" rIns="130593" bIns="6529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0E5134B-097F-C343-BD65-FB8F4EC6BDF8}" type="slidenum">
              <a:rPr lang="en-US" sz="1600">
                <a:solidFill>
                  <a:srgbClr val="898989"/>
                </a:solidFill>
                <a:latin typeface="Calibri" charset="0"/>
              </a:rPr>
              <a:pPr algn="r" eaLnBrk="1" hangingPunct="1"/>
              <a:t>8</a:t>
            </a:fld>
            <a:endParaRPr lang="en-US" sz="16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2628904" y="2235205"/>
            <a:ext cx="8546307" cy="622935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7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effectLst/>
                <a:latin typeface="Calibri" charset="0"/>
              </a:rPr>
              <a:t>Two-State Process Model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685800" y="2133600"/>
            <a:ext cx="12344400" cy="6604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Process may be in one of two states</a:t>
            </a:r>
          </a:p>
          <a:p>
            <a:pPr lvl="1"/>
            <a:r>
              <a:rPr lang="en-US" sz="3400">
                <a:latin typeface="Calibri" charset="0"/>
              </a:rPr>
              <a:t>Running</a:t>
            </a:r>
          </a:p>
          <a:p>
            <a:pPr lvl="1"/>
            <a:r>
              <a:rPr lang="en-US" sz="3400">
                <a:latin typeface="Calibri" charset="0"/>
              </a:rPr>
              <a:t>Not-running</a:t>
            </a:r>
          </a:p>
          <a:p>
            <a:endParaRPr lang="en-US">
              <a:latin typeface="Calibri" charset="0"/>
            </a:endParaRPr>
          </a:p>
        </p:txBody>
      </p:sp>
      <p:pic>
        <p:nvPicPr>
          <p:cNvPr id="29700" name="Picture 3" descr="Fig03_0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22" y="4394200"/>
            <a:ext cx="929878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4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5349</TotalTime>
  <Words>621</Words>
  <Application>Microsoft Macintosh PowerPoint</Application>
  <PresentationFormat>Custom</PresentationFormat>
  <Paragraphs>101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1_os-8</vt:lpstr>
      <vt:lpstr>Chapter 3:  Processes</vt:lpstr>
      <vt:lpstr>Multi-programming, -tasking, -threading</vt:lpstr>
      <vt:lpstr>Process Execution with Multiprogramming</vt:lpstr>
      <vt:lpstr>Trace from Processors  point of view</vt:lpstr>
      <vt:lpstr>Process Concept</vt:lpstr>
      <vt:lpstr>Process Attributes </vt:lpstr>
      <vt:lpstr>Process Control Block (PCB)</vt:lpstr>
      <vt:lpstr>Context Switch</vt:lpstr>
      <vt:lpstr>Two-State Process Model</vt:lpstr>
      <vt:lpstr>Queuing Diagram</vt:lpstr>
      <vt:lpstr>Five-state Process Model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202</cp:revision>
  <cp:lastPrinted>2011-01-14T21:21:29Z</cp:lastPrinted>
  <dcterms:created xsi:type="dcterms:W3CDTF">2011-01-14T20:24:54Z</dcterms:created>
  <dcterms:modified xsi:type="dcterms:W3CDTF">2015-03-15T17:17:48Z</dcterms:modified>
</cp:coreProperties>
</file>