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364" r:id="rId2"/>
    <p:sldId id="370" r:id="rId3"/>
    <p:sldId id="371" r:id="rId4"/>
    <p:sldId id="373" r:id="rId5"/>
    <p:sldId id="372" r:id="rId6"/>
    <p:sldId id="374" r:id="rId7"/>
    <p:sldId id="375" r:id="rId8"/>
    <p:sldId id="376" r:id="rId9"/>
    <p:sldId id="377" r:id="rId10"/>
    <p:sldId id="378" r:id="rId11"/>
    <p:sldId id="379" r:id="rId12"/>
    <p:sldId id="380" r:id="rId13"/>
    <p:sldId id="381" r:id="rId14"/>
    <p:sldId id="382" r:id="rId15"/>
    <p:sldId id="384" r:id="rId16"/>
    <p:sldId id="383" r:id="rId17"/>
    <p:sldId id="385" r:id="rId18"/>
    <p:sldId id="305" r:id="rId19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00"/>
    <a:srgbClr val="F2DCDB"/>
    <a:srgbClr val="E6B9B8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60" autoAdjust="0"/>
    <p:restoredTop sz="95021" autoAdjust="0"/>
  </p:normalViewPr>
  <p:slideViewPr>
    <p:cSldViewPr>
      <p:cViewPr varScale="1">
        <p:scale>
          <a:sx n="81" d="100"/>
          <a:sy n="81" d="100"/>
        </p:scale>
        <p:origin x="176" y="19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32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95668-1827-4746-B646-088A2E32A84D}" type="datetimeFigureOut">
              <a:rPr lang="ko-KR" altLang="en-US" smtClean="0"/>
              <a:pPr/>
              <a:t>2018. 5. 2.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8C451-D660-46A3-8E69-2A48E13040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46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200"/>
            </a:lvl1pPr>
          </a:lstStyle>
          <a:p>
            <a:fld id="{C8A0C118-1836-419E-91B9-BCFA240D580C}" type="datetimeFigureOut">
              <a:rPr lang="ko-KR" altLang="en-US" smtClean="0"/>
              <a:pPr/>
              <a:t>2018. 5. 2.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200"/>
            </a:lvl1pPr>
          </a:lstStyle>
          <a:p>
            <a:fld id="{3FF50D90-8D2F-4E4F-B1A6-565029CEDE4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3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F50D90-8D2F-4E4F-B1A6-565029CEDE4D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3440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7"/>
          <p:cNvSpPr>
            <a:spLocks noChangeArrowheads="1"/>
          </p:cNvSpPr>
          <p:nvPr userDrawn="1"/>
        </p:nvSpPr>
        <p:spPr bwMode="gray">
          <a:xfrm>
            <a:off x="0" y="2467744"/>
            <a:ext cx="9144000" cy="153732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2" name="Rectangle 18"/>
          <p:cNvSpPr>
            <a:spLocks noChangeArrowheads="1"/>
          </p:cNvSpPr>
          <p:nvPr userDrawn="1"/>
        </p:nvSpPr>
        <p:spPr bwMode="gray">
          <a:xfrm>
            <a:off x="0" y="2463552"/>
            <a:ext cx="8229600" cy="1537320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4581128"/>
            <a:ext cx="5181600" cy="1362472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ko-KR" altLang="en-US" dirty="0"/>
              <a:t>마스터 부제목 스타일 편집</a:t>
            </a:r>
            <a:endParaRPr lang="en-US" altLang="ko-KR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6477000"/>
            <a:ext cx="2133600" cy="24447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 altLang="ko-K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6477000"/>
            <a:ext cx="2895600" cy="244475"/>
          </a:xfrm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 altLang="ko-KR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EC860FE6-8308-47DF-9AC8-988AC369A0F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924800" cy="6858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altLang="ko-KR" dirty="0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6632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제목, 텍스트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 dirty="0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4"/>
          <p:cNvSpPr txBox="1">
            <a:spLocks/>
          </p:cNvSpPr>
          <p:nvPr userDrawn="1"/>
        </p:nvSpPr>
        <p:spPr>
          <a:xfrm>
            <a:off x="5357786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725470"/>
          </a:xfr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+mn-lt"/>
                <a:ea typeface="+mn-ea"/>
              </a:defRPr>
            </a:lvl1pPr>
            <a:lvl2pPr>
              <a:defRPr sz="1800" baseline="0">
                <a:latin typeface="+mn-lt"/>
                <a:ea typeface="+mn-ea"/>
              </a:defRPr>
            </a:lvl2pPr>
            <a:lvl3pPr>
              <a:defRPr sz="1600" baseline="0">
                <a:latin typeface="+mn-lt"/>
                <a:ea typeface="+mn-ea"/>
              </a:defRPr>
            </a:lvl3pPr>
            <a:lvl4pPr>
              <a:defRPr sz="1400" baseline="0">
                <a:latin typeface="+mn-lt"/>
                <a:ea typeface="+mn-ea"/>
              </a:defRPr>
            </a:lvl4pPr>
            <a:lvl5pPr>
              <a:defRPr sz="1400" baseline="0">
                <a:latin typeface="+mn-lt"/>
                <a:ea typeface="+mn-ea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 rotWithShape="1">
          <a:blip r:embed="rId2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348" y="2071679"/>
            <a:ext cx="7772400" cy="1214446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000232" y="3714752"/>
            <a:ext cx="6486516" cy="1500198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  <p:sp>
        <p:nvSpPr>
          <p:cNvPr id="6" name="직사각형 5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Engineering Lab</a:t>
            </a:r>
            <a:endParaRPr kumimoji="0" lang="ko-KR" alt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5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6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911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r"/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3579278" y="6599632"/>
            <a:ext cx="1928826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51A1487E-DBED-4463-9CDC-DD4A939A644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1" name="Rectangle 15"/>
          <p:cNvSpPr>
            <a:spLocks noChangeArrowheads="1"/>
          </p:cNvSpPr>
          <p:nvPr userDrawn="1"/>
        </p:nvSpPr>
        <p:spPr bwMode="gray">
          <a:xfrm>
            <a:off x="0" y="-27384"/>
            <a:ext cx="9144000" cy="13982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" name="Rectangle 16"/>
          <p:cNvSpPr>
            <a:spLocks noChangeArrowheads="1"/>
          </p:cNvSpPr>
          <p:nvPr userDrawn="1"/>
        </p:nvSpPr>
        <p:spPr bwMode="gray">
          <a:xfrm>
            <a:off x="0" y="-27384"/>
            <a:ext cx="8229600" cy="139824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9" name="Picture 2" descr="D:\New Folder\9_6.gif"/>
          <p:cNvPicPr>
            <a:picLocks noChangeAspect="1" noChangeArrowheads="1"/>
          </p:cNvPicPr>
          <p:nvPr userDrawn="1"/>
        </p:nvPicPr>
        <p:blipFill rotWithShape="1">
          <a:blip r:embed="rId15" cstate="print"/>
          <a:srcRect r="18290"/>
          <a:stretch/>
        </p:blipFill>
        <p:spPr bwMode="auto">
          <a:xfrm>
            <a:off x="35496" y="6453336"/>
            <a:ext cx="1273791" cy="35716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sz="2800" b="1" kern="1200" baseline="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Wingdings" pitchFamily="2" charset="2"/>
        <a:buChar char="§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Wingdings" pitchFamily="2" charset="2"/>
        <a:buChar char="ü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oobin5509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336704" cy="2376264"/>
          </a:xfrm>
        </p:spPr>
        <p:txBody>
          <a:bodyPr>
            <a:normAutofit fontScale="92500" lnSpcReduction="10000"/>
          </a:bodyPr>
          <a:lstStyle/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dirty="0"/>
              <a:t>May 2</a:t>
            </a:r>
            <a:r>
              <a:rPr lang="en-US" altLang="ko-KR" baseline="30000" dirty="0"/>
              <a:t>nd</a:t>
            </a:r>
            <a:r>
              <a:rPr lang="en-US" altLang="ko-KR" dirty="0"/>
              <a:t>, 2018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dirty="0"/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dirty="0"/>
              <a:t>Gun Ro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600" dirty="0">
              <a:latin typeface="맑은 고딕" pitchFamily="50" charset="-127"/>
              <a:ea typeface="맑은 고딕" pitchFamily="50" charset="-127"/>
            </a:endParaRP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Data Engineering Laboratory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Department of Computer Engineering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1800" dirty="0" err="1">
                <a:latin typeface="맑은 고딕" pitchFamily="50" charset="-127"/>
                <a:ea typeface="맑은 고딕" pitchFamily="50" charset="-127"/>
              </a:rPr>
              <a:t>Myongji</a:t>
            </a: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 University</a:t>
            </a: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800" dirty="0">
              <a:latin typeface="맑은 고딕" pitchFamily="50" charset="-127"/>
              <a:ea typeface="맑은 고딕" pitchFamily="50" charset="-127"/>
            </a:endParaRP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2000" dirty="0">
                <a:latin typeface="맑은 고딕" pitchFamily="50" charset="-127"/>
                <a:ea typeface="맑은 고딕" pitchFamily="50" charset="-127"/>
              </a:rPr>
              <a:t>Email : </a:t>
            </a:r>
            <a:r>
              <a:rPr lang="en-US" altLang="ko-KR" sz="2000" dirty="0">
                <a:latin typeface="맑은 고딕" pitchFamily="50" charset="-127"/>
                <a:ea typeface="맑은 고딕" pitchFamily="50" charset="-127"/>
                <a:hlinkClick r:id="rId2"/>
              </a:rPr>
              <a:t>laylow861@gmail.com</a:t>
            </a: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2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9552" y="2924944"/>
            <a:ext cx="8352928" cy="685800"/>
          </a:xfrm>
        </p:spPr>
        <p:txBody>
          <a:bodyPr>
            <a:noAutofit/>
          </a:bodyPr>
          <a:lstStyle/>
          <a:p>
            <a:pPr algn="ctr"/>
            <a:r>
              <a:rPr lang="en-US" altLang="ko-KR" sz="2800" dirty="0"/>
              <a:t>Mastering Bitcoin:</a:t>
            </a:r>
            <a:br>
              <a:rPr lang="en-US" altLang="ko-KR" sz="3600" dirty="0"/>
            </a:br>
            <a:r>
              <a:rPr lang="en-US" altLang="ko-KR" sz="3600" dirty="0"/>
              <a:t>- </a:t>
            </a:r>
            <a:r>
              <a:rPr lang="en-US" altLang="ko-KR" sz="2400" dirty="0"/>
              <a:t>Chapter7. Advanced Transactions and Scripting</a:t>
            </a:r>
            <a:br>
              <a:rPr lang="en-US" altLang="ko-KR" sz="2400" dirty="0"/>
            </a:br>
            <a:r>
              <a:rPr lang="en-US" altLang="ko-KR" sz="1800" dirty="0" err="1"/>
              <a:t>Timelocks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53406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</a:t>
            </a:r>
            <a:r>
              <a:rPr lang="en-US" dirty="0" err="1"/>
              <a:t>Timelocks</a:t>
            </a:r>
            <a:r>
              <a:rPr lang="en-US" dirty="0"/>
              <a:t> with </a:t>
            </a:r>
            <a:r>
              <a:rPr lang="en-US" dirty="0" err="1"/>
              <a:t>nSequence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atinLnBrk="0"/>
            <a:r>
              <a:rPr lang="en-US" dirty="0"/>
              <a:t>Relative </a:t>
            </a:r>
            <a:r>
              <a:rPr lang="en-US" dirty="0" err="1"/>
              <a:t>timelocks</a:t>
            </a:r>
            <a:r>
              <a:rPr lang="en-US" dirty="0"/>
              <a:t> can be set on each input of transaction</a:t>
            </a:r>
          </a:p>
          <a:p>
            <a:pPr lvl="1" latinLnBrk="0"/>
            <a:r>
              <a:rPr lang="en-US" dirty="0"/>
              <a:t>set </a:t>
            </a:r>
            <a:r>
              <a:rPr lang="en-US" i="1" dirty="0" err="1"/>
              <a:t>nSequence</a:t>
            </a:r>
            <a:r>
              <a:rPr lang="en-US" dirty="0"/>
              <a:t> filed</a:t>
            </a:r>
          </a:p>
          <a:p>
            <a:pPr latinLnBrk="0"/>
            <a:r>
              <a:rPr lang="en-US" i="1" dirty="0" err="1"/>
              <a:t>nSequence</a:t>
            </a:r>
            <a:r>
              <a:rPr lang="en-US" dirty="0"/>
              <a:t> field</a:t>
            </a:r>
          </a:p>
          <a:p>
            <a:pPr lvl="1" latinLnBrk="0"/>
            <a:r>
              <a:rPr lang="en-US" dirty="0"/>
              <a:t>Originally intended to allow modification of transactions in the </a:t>
            </a:r>
            <a:r>
              <a:rPr lang="en-US" dirty="0" err="1"/>
              <a:t>mempool</a:t>
            </a:r>
            <a:r>
              <a:rPr lang="en-US" dirty="0"/>
              <a:t> (never properly implemented)</a:t>
            </a:r>
          </a:p>
          <a:p>
            <a:pPr lvl="1" latinLnBrk="0"/>
            <a:r>
              <a:rPr lang="en-US" dirty="0"/>
              <a:t>Example: </a:t>
            </a:r>
          </a:p>
          <a:p>
            <a:pPr lvl="2" latinLnBrk="0"/>
            <a:r>
              <a:rPr lang="en-US" dirty="0"/>
              <a:t>Transactions containing input with </a:t>
            </a:r>
            <a:r>
              <a:rPr lang="en-US" dirty="0" err="1"/>
              <a:t>nSequence</a:t>
            </a:r>
            <a:r>
              <a:rPr lang="en-US" dirty="0"/>
              <a:t> value below 2</a:t>
            </a:r>
            <a:r>
              <a:rPr lang="en-US" baseline="30000" dirty="0"/>
              <a:t>32</a:t>
            </a:r>
            <a:r>
              <a:rPr lang="en-US" dirty="0"/>
              <a:t>(0xFFFFFFFF)</a:t>
            </a:r>
          </a:p>
          <a:p>
            <a:pPr lvl="2" latinLnBrk="0"/>
            <a:r>
              <a:rPr lang="en-US" dirty="0"/>
              <a:t>transaction is not yet </a:t>
            </a:r>
            <a:r>
              <a:rPr lang="en-US" b="1" dirty="0"/>
              <a:t>finalized</a:t>
            </a:r>
          </a:p>
          <a:p>
            <a:pPr lvl="2" latinLnBrk="0"/>
            <a:r>
              <a:rPr lang="en-US" dirty="0"/>
              <a:t>held in the </a:t>
            </a:r>
            <a:r>
              <a:rPr lang="en-US" dirty="0" err="1"/>
              <a:t>mempool</a:t>
            </a:r>
            <a:r>
              <a:rPr lang="en-US" dirty="0"/>
              <a:t> until it was replaced by another transaction spending the same inputs with a higher </a:t>
            </a:r>
            <a:r>
              <a:rPr lang="en-US" dirty="0" err="1"/>
              <a:t>nSequence</a:t>
            </a:r>
            <a:r>
              <a:rPr lang="en-US" dirty="0"/>
              <a:t> value</a:t>
            </a:r>
          </a:p>
          <a:p>
            <a:pPr lvl="1" latinLnBrk="0"/>
            <a:r>
              <a:rPr lang="en-US" dirty="0"/>
              <a:t>Once a transaction was received whose inputs had an </a:t>
            </a:r>
            <a:r>
              <a:rPr lang="en-US" dirty="0" err="1"/>
              <a:t>nSequence</a:t>
            </a:r>
            <a:r>
              <a:rPr lang="en-US" dirty="0"/>
              <a:t> value of 2</a:t>
            </a:r>
            <a:r>
              <a:rPr lang="en-US" baseline="30000" dirty="0"/>
              <a:t>32</a:t>
            </a:r>
            <a:r>
              <a:rPr lang="en-US" dirty="0"/>
              <a:t> it would be considered “finalized” and mined.</a:t>
            </a:r>
          </a:p>
          <a:p>
            <a:pPr latinLnBrk="0"/>
            <a:r>
              <a:rPr lang="en-US" dirty="0"/>
              <a:t>Customarily set to 2</a:t>
            </a:r>
            <a:r>
              <a:rPr lang="en-US" baseline="30000" dirty="0"/>
              <a:t>32</a:t>
            </a:r>
            <a:r>
              <a:rPr lang="en-US" dirty="0"/>
              <a:t> in transactions that do not utilize </a:t>
            </a:r>
            <a:r>
              <a:rPr lang="en-US" dirty="0" err="1"/>
              <a:t>timelocks</a:t>
            </a:r>
            <a:endParaRPr lang="en-US" dirty="0"/>
          </a:p>
          <a:p>
            <a:pPr lvl="1" latinLnBrk="0"/>
            <a:r>
              <a:rPr lang="en-US" dirty="0"/>
              <a:t>For transactions using </a:t>
            </a:r>
            <a:r>
              <a:rPr lang="en-US" dirty="0" err="1"/>
              <a:t>nLocktime</a:t>
            </a:r>
            <a:r>
              <a:rPr lang="en-US" dirty="0"/>
              <a:t> or CHECKLICKTIMEVERIFY, the </a:t>
            </a:r>
            <a:r>
              <a:rPr lang="en-US" dirty="0" err="1"/>
              <a:t>nSequence</a:t>
            </a:r>
            <a:r>
              <a:rPr lang="en-US" dirty="0"/>
              <a:t> value must be less than 2</a:t>
            </a:r>
            <a:r>
              <a:rPr lang="en-US" baseline="30000" dirty="0"/>
              <a:t>32</a:t>
            </a:r>
          </a:p>
          <a:p>
            <a:pPr lvl="1" latinLnBrk="0"/>
            <a:r>
              <a:rPr lang="en-US" dirty="0"/>
              <a:t>customarily set to 2</a:t>
            </a:r>
            <a:r>
              <a:rPr lang="en-US" baseline="30000" dirty="0"/>
              <a:t>32</a:t>
            </a:r>
            <a:r>
              <a:rPr lang="en-US" dirty="0"/>
              <a:t>– 1 (0XFFFFFFFE)</a:t>
            </a:r>
          </a:p>
          <a:p>
            <a:pPr marL="457200" lvl="1" indent="0" latinLnBrk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9608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</a:t>
            </a:r>
            <a:r>
              <a:rPr lang="en-US" dirty="0" err="1"/>
              <a:t>Timelocks</a:t>
            </a:r>
            <a:r>
              <a:rPr lang="en-US" dirty="0"/>
              <a:t> with </a:t>
            </a:r>
            <a:r>
              <a:rPr lang="en-US" dirty="0" err="1"/>
              <a:t>nSequence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r>
              <a:rPr lang="en-US" dirty="0" err="1"/>
              <a:t>nSequence</a:t>
            </a:r>
            <a:r>
              <a:rPr lang="en-US" dirty="0"/>
              <a:t> as a consensus-enforced relative </a:t>
            </a:r>
            <a:r>
              <a:rPr lang="en-US" dirty="0" err="1"/>
              <a:t>timelock</a:t>
            </a:r>
            <a:r>
              <a:rPr lang="en-US" dirty="0"/>
              <a:t> (Since BIP-68 was activated)</a:t>
            </a:r>
          </a:p>
          <a:p>
            <a:pPr lvl="1" latinLnBrk="0"/>
            <a:r>
              <a:rPr lang="en-US" dirty="0"/>
              <a:t>Transaction inputs with </a:t>
            </a:r>
            <a:r>
              <a:rPr lang="en-US" dirty="0" err="1"/>
              <a:t>nSequence</a:t>
            </a:r>
            <a:r>
              <a:rPr lang="en-US" dirty="0"/>
              <a:t> values less than 2</a:t>
            </a:r>
            <a:r>
              <a:rPr lang="en-US" baseline="30000" dirty="0"/>
              <a:t>31</a:t>
            </a:r>
            <a:r>
              <a:rPr lang="en-US" dirty="0"/>
              <a:t> are interpreted as having a relative </a:t>
            </a:r>
            <a:r>
              <a:rPr lang="en-US" dirty="0" err="1"/>
              <a:t>timelock</a:t>
            </a:r>
            <a:endParaRPr lang="en-US" dirty="0"/>
          </a:p>
          <a:p>
            <a:pPr latinLnBrk="0"/>
            <a:r>
              <a:rPr lang="en-US" dirty="0" err="1"/>
              <a:t>nSequence</a:t>
            </a:r>
            <a:r>
              <a:rPr lang="en-US" dirty="0"/>
              <a:t> is per-input field</a:t>
            </a:r>
          </a:p>
          <a:p>
            <a:pPr lvl="1" latinLnBrk="0"/>
            <a:r>
              <a:rPr lang="en-US" dirty="0"/>
              <a:t>one transaction can contain different </a:t>
            </a:r>
            <a:r>
              <a:rPr lang="en-US" dirty="0" err="1"/>
              <a:t>timelocked</a:t>
            </a:r>
            <a:r>
              <a:rPr lang="en-US" dirty="0"/>
              <a:t> inputs, but </a:t>
            </a:r>
            <a:r>
              <a:rPr lang="en-US" b="1" dirty="0"/>
              <a:t>all of them must have sufficiently aged </a:t>
            </a:r>
            <a:r>
              <a:rPr lang="en-US" dirty="0"/>
              <a:t>for the transaction to be valid</a:t>
            </a:r>
          </a:p>
          <a:p>
            <a:pPr lvl="1" latinLnBrk="0"/>
            <a:r>
              <a:rPr lang="en-US" dirty="0"/>
              <a:t>a transaction can include both </a:t>
            </a:r>
            <a:r>
              <a:rPr lang="en-US" dirty="0" err="1"/>
              <a:t>timelocked</a:t>
            </a:r>
            <a:r>
              <a:rPr lang="en-US" dirty="0"/>
              <a:t> inputs (</a:t>
            </a:r>
            <a:r>
              <a:rPr lang="en-US" dirty="0" err="1"/>
              <a:t>nSequence</a:t>
            </a:r>
            <a:r>
              <a:rPr lang="en-US" dirty="0"/>
              <a:t> &lt; 2</a:t>
            </a:r>
            <a:r>
              <a:rPr lang="en-US" baseline="30000" dirty="0"/>
              <a:t>31</a:t>
            </a:r>
            <a:r>
              <a:rPr lang="en-US" dirty="0"/>
              <a:t>) and inputs without a relative </a:t>
            </a:r>
            <a:r>
              <a:rPr lang="en-US" dirty="0" err="1"/>
              <a:t>timelock</a:t>
            </a:r>
            <a:r>
              <a:rPr lang="en-US" dirty="0"/>
              <a:t> (</a:t>
            </a:r>
            <a:r>
              <a:rPr lang="en-US" dirty="0" err="1"/>
              <a:t>nSequence</a:t>
            </a:r>
            <a:r>
              <a:rPr lang="en-US" dirty="0"/>
              <a:t> &gt;= 2</a:t>
            </a:r>
            <a:r>
              <a:rPr lang="en-US" baseline="30000" dirty="0"/>
              <a:t>31</a:t>
            </a:r>
            <a:r>
              <a:rPr lang="en-US" dirty="0"/>
              <a:t>)</a:t>
            </a:r>
          </a:p>
          <a:p>
            <a:pPr latinLnBrk="0"/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11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1046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</a:t>
            </a:r>
            <a:r>
              <a:rPr lang="en-US" dirty="0" err="1"/>
              <a:t>Timelocks</a:t>
            </a:r>
            <a:r>
              <a:rPr lang="en-US" dirty="0"/>
              <a:t> with </a:t>
            </a:r>
            <a:r>
              <a:rPr lang="en-US" dirty="0" err="1"/>
              <a:t>nSequence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r>
              <a:rPr lang="en-US" dirty="0" err="1"/>
              <a:t>nSequence</a:t>
            </a:r>
            <a:r>
              <a:rPr lang="en-US" dirty="0"/>
              <a:t> value </a:t>
            </a:r>
          </a:p>
          <a:p>
            <a:pPr lvl="1" latinLnBrk="0"/>
            <a:r>
              <a:rPr lang="en-US" dirty="0"/>
              <a:t>specified in either blocks or seconds </a:t>
            </a:r>
            <a:r>
              <a:rPr lang="en-US" sz="1600" dirty="0"/>
              <a:t>(different format from </a:t>
            </a:r>
            <a:r>
              <a:rPr lang="en-US" sz="1600" dirty="0" err="1"/>
              <a:t>nLocktime</a:t>
            </a:r>
            <a:r>
              <a:rPr lang="en-US" sz="1600" dirty="0"/>
              <a:t>)</a:t>
            </a:r>
            <a:endParaRPr lang="en-US" dirty="0"/>
          </a:p>
          <a:p>
            <a:pPr latinLnBrk="0"/>
            <a:r>
              <a:rPr lang="en-US" dirty="0"/>
              <a:t>Type flag</a:t>
            </a:r>
          </a:p>
          <a:p>
            <a:pPr lvl="1" latinLnBrk="0"/>
            <a:r>
              <a:rPr lang="en-US" dirty="0"/>
              <a:t>If set, </a:t>
            </a:r>
          </a:p>
          <a:p>
            <a:pPr lvl="2" latinLnBrk="0"/>
            <a:r>
              <a:rPr lang="en-US" dirty="0" err="1"/>
              <a:t>nSequence</a:t>
            </a:r>
            <a:r>
              <a:rPr lang="en-US" dirty="0"/>
              <a:t> = multiple of 512 seconds</a:t>
            </a:r>
          </a:p>
          <a:p>
            <a:pPr lvl="1" latinLnBrk="0"/>
            <a:r>
              <a:rPr lang="en-US" dirty="0"/>
              <a:t>If not,</a:t>
            </a:r>
          </a:p>
          <a:p>
            <a:pPr lvl="2" latinLnBrk="0"/>
            <a:r>
              <a:rPr lang="en-US" dirty="0" err="1"/>
              <a:t>nSequence</a:t>
            </a:r>
            <a:r>
              <a:rPr lang="en-US" dirty="0"/>
              <a:t> is the number of blocks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12</a:t>
            </a:fld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A3C95D-157B-1049-8F1E-8AF98AF8F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013" y="4313235"/>
            <a:ext cx="7056784" cy="2319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46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</a:t>
            </a:r>
            <a:r>
              <a:rPr lang="en-US" dirty="0" err="1"/>
              <a:t>Timelocks</a:t>
            </a:r>
            <a:r>
              <a:rPr lang="en-US" dirty="0"/>
              <a:t> with CSV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r>
              <a:rPr lang="en-US" dirty="0"/>
              <a:t>Script opcode for relative </a:t>
            </a:r>
            <a:r>
              <a:rPr lang="en-US" dirty="0" err="1"/>
              <a:t>timelocks</a:t>
            </a:r>
            <a:endParaRPr lang="en-US" dirty="0"/>
          </a:p>
          <a:p>
            <a:pPr lvl="1" latinLnBrk="0"/>
            <a:r>
              <a:rPr lang="en-US" dirty="0"/>
              <a:t>CHECKSEQUNCEVERIFY, CSV for short</a:t>
            </a:r>
          </a:p>
          <a:p>
            <a:pPr lvl="1" latinLnBrk="0"/>
            <a:r>
              <a:rPr lang="en-US" dirty="0"/>
              <a:t>Placed in a UTXO’s redeem script</a:t>
            </a:r>
          </a:p>
          <a:p>
            <a:pPr lvl="1" latinLnBrk="0"/>
            <a:r>
              <a:rPr lang="en-US" dirty="0"/>
              <a:t>allows spending only in a transaction whose input </a:t>
            </a:r>
            <a:r>
              <a:rPr lang="en-US" i="1" dirty="0" err="1"/>
              <a:t>nSequence</a:t>
            </a:r>
            <a:r>
              <a:rPr lang="en-US" dirty="0"/>
              <a:t> value is greater than or equal to the CSV parameter.</a:t>
            </a:r>
          </a:p>
          <a:p>
            <a:pPr lvl="1" latinLnBrk="0"/>
            <a:r>
              <a:rPr lang="en-US" dirty="0"/>
              <a:t>CSV and </a:t>
            </a:r>
            <a:r>
              <a:rPr lang="en-US" i="1" dirty="0" err="1"/>
              <a:t>nSequence</a:t>
            </a:r>
            <a:r>
              <a:rPr lang="en-US" dirty="0"/>
              <a:t> must match the format</a:t>
            </a:r>
          </a:p>
          <a:p>
            <a:pPr lvl="1" latinLnBrk="0"/>
            <a:endParaRPr lang="en-US" dirty="0"/>
          </a:p>
          <a:p>
            <a:pPr latinLnBrk="0"/>
            <a:r>
              <a:rPr lang="en-US" dirty="0"/>
              <a:t>Relative </a:t>
            </a:r>
            <a:r>
              <a:rPr lang="en-US" dirty="0" err="1"/>
              <a:t>timelocks</a:t>
            </a:r>
            <a:r>
              <a:rPr lang="en-US" dirty="0"/>
              <a:t> are useful when:</a:t>
            </a:r>
          </a:p>
          <a:p>
            <a:pPr lvl="1" latinLnBrk="0"/>
            <a:r>
              <a:rPr lang="en-US" dirty="0"/>
              <a:t>If several (chained) transactions are created and signed, but not propagated, (off-chain)</a:t>
            </a:r>
          </a:p>
          <a:p>
            <a:pPr lvl="1" latinLnBrk="0"/>
            <a:r>
              <a:rPr lang="en-US" dirty="0"/>
              <a:t>A child transaction cannot be used until the parent transaction has been propagated, mined, and aged by the time specified in the relative </a:t>
            </a:r>
            <a:r>
              <a:rPr lang="en-US" dirty="0" err="1"/>
              <a:t>timelock</a:t>
            </a:r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1381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Median-Time-Past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Bitcoin is a decentralized network, which means that each participant has his or her own perspective of time</a:t>
            </a:r>
          </a:p>
          <a:p>
            <a:pPr lvl="1"/>
            <a:r>
              <a:rPr lang="en-US" b="1" dirty="0"/>
              <a:t>Network latency </a:t>
            </a:r>
            <a:r>
              <a:rPr lang="en-US" dirty="0"/>
              <a:t>must be factored into the perspective of each node</a:t>
            </a:r>
          </a:p>
          <a:p>
            <a:pPr lvl="1"/>
            <a:r>
              <a:rPr lang="en-US" dirty="0"/>
              <a:t>Bitcoin reaches consensus every 10 minutes about the state of the ledger as it existed in the past</a:t>
            </a:r>
          </a:p>
          <a:p>
            <a:pPr lvl="1"/>
            <a:endParaRPr lang="en-US" dirty="0"/>
          </a:p>
          <a:p>
            <a:r>
              <a:rPr lang="en-US" dirty="0"/>
              <a:t>Timestamp in block headers</a:t>
            </a:r>
          </a:p>
          <a:p>
            <a:pPr lvl="1"/>
            <a:r>
              <a:rPr lang="en-US" dirty="0"/>
              <a:t>Set by miners</a:t>
            </a:r>
          </a:p>
          <a:p>
            <a:pPr lvl="1"/>
            <a:r>
              <a:rPr lang="en-US" dirty="0"/>
              <a:t>certain degree of latitude allowed by the consensus rules to account for differences in clock accuracy between decentralized nodes</a:t>
            </a:r>
          </a:p>
          <a:p>
            <a:pPr lvl="1"/>
            <a:r>
              <a:rPr lang="en-US" dirty="0">
                <a:sym typeface="Wingdings" pitchFamily="2" charset="2"/>
              </a:rPr>
              <a:t>Miners can lie about this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14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20526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Median-Time-Past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r>
              <a:rPr lang="en-US" dirty="0"/>
              <a:t>Median-Time-Past</a:t>
            </a:r>
          </a:p>
          <a:p>
            <a:pPr lvl="1" latinLnBrk="0"/>
            <a:r>
              <a:rPr lang="en-US" dirty="0"/>
              <a:t>Security of </a:t>
            </a:r>
            <a:r>
              <a:rPr lang="en-US" dirty="0" err="1"/>
              <a:t>timeblocks</a:t>
            </a:r>
            <a:endParaRPr lang="en-US" dirty="0"/>
          </a:p>
          <a:p>
            <a:pPr lvl="1" latinLnBrk="0"/>
            <a:r>
              <a:rPr lang="en-US" dirty="0"/>
              <a:t>calculated by taking the timestamps of the last 11 blocks and finding the median</a:t>
            </a:r>
          </a:p>
          <a:p>
            <a:pPr lvl="1" latinLnBrk="0"/>
            <a:r>
              <a:rPr lang="en-US" dirty="0"/>
              <a:t>By taking the midpoint from approximately two hours in the past, the influence of any one block’s timestamp is reduced</a:t>
            </a:r>
          </a:p>
          <a:p>
            <a:pPr lvl="1" latinLnBrk="0"/>
            <a:r>
              <a:rPr lang="en-US" dirty="0"/>
              <a:t>By incorporating 11 blocks, no single miner can influence the timestamps in order to gain fees from transactions with a </a:t>
            </a:r>
            <a:r>
              <a:rPr lang="en-US" dirty="0" err="1"/>
              <a:t>timelock</a:t>
            </a:r>
            <a:r>
              <a:rPr lang="en-US" dirty="0"/>
              <a:t> that hasn’t yet matured.</a:t>
            </a:r>
          </a:p>
          <a:p>
            <a:pPr lvl="1" latinLnBrk="0"/>
            <a:endParaRPr lang="en-US" dirty="0"/>
          </a:p>
          <a:p>
            <a:pPr latinLnBrk="0"/>
            <a:r>
              <a:rPr lang="en-US" dirty="0"/>
              <a:t>The consensus time calculated by Median-Time-Past is always approximately one hour behind wall clock time</a:t>
            </a:r>
          </a:p>
          <a:p>
            <a:pPr latinLnBrk="0"/>
            <a:endParaRPr lang="en-US" dirty="0"/>
          </a:p>
          <a:p>
            <a:pPr latinLnBrk="0"/>
            <a:endParaRPr lang="en-US" dirty="0"/>
          </a:p>
          <a:p>
            <a:pPr lvl="1"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15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9576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Timelock</a:t>
            </a:r>
            <a:r>
              <a:rPr lang="en-US" dirty="0"/>
              <a:t> Defense Against Fee Sniping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r>
              <a:rPr lang="en-US" dirty="0"/>
              <a:t>Fee-sniping (theoretical)</a:t>
            </a:r>
          </a:p>
          <a:p>
            <a:pPr lvl="1" latinLnBrk="0"/>
            <a:r>
              <a:rPr lang="en-US" dirty="0"/>
              <a:t>miners attempting to rewrite past blocks by “sniping” higher-fee transactions from future blocks to maximize their profitability.</a:t>
            </a:r>
          </a:p>
          <a:p>
            <a:pPr lvl="1" latinLnBrk="0"/>
            <a:endParaRPr lang="en-US" dirty="0"/>
          </a:p>
          <a:p>
            <a:pPr latinLnBrk="0"/>
            <a:r>
              <a:rPr lang="en-US" dirty="0"/>
              <a:t>Example</a:t>
            </a:r>
          </a:p>
          <a:p>
            <a:pPr lvl="1" latinLnBrk="0"/>
            <a:r>
              <a:rPr lang="en-US" dirty="0"/>
              <a:t>Assume that the highest block is #100,000.</a:t>
            </a:r>
          </a:p>
          <a:p>
            <a:pPr lvl="1" latinLnBrk="0"/>
            <a:r>
              <a:rPr lang="en-US" dirty="0"/>
              <a:t>Instead of attempting to mine block #100,001 to extend the chain,</a:t>
            </a:r>
          </a:p>
          <a:p>
            <a:pPr lvl="1" latinLnBrk="0"/>
            <a:r>
              <a:rPr lang="en-US" dirty="0"/>
              <a:t>Miners can choose most profitable transactions (that hasn’t been mined yet) to include in their block.</a:t>
            </a:r>
          </a:p>
          <a:p>
            <a:pPr latinLnBrk="0"/>
            <a:endParaRPr lang="en-US" dirty="0"/>
          </a:p>
          <a:p>
            <a:pPr lvl="1" latinLnBrk="0"/>
            <a:r>
              <a:rPr lang="en-US" dirty="0">
                <a:sym typeface="Wingdings" pitchFamily="2" charset="2"/>
              </a:rPr>
              <a:t> today, not very lucrative(profitable) any more.</a:t>
            </a:r>
          </a:p>
          <a:p>
            <a:pPr lvl="2" latinLnBrk="0"/>
            <a:r>
              <a:rPr lang="en-US" dirty="0">
                <a:sym typeface="Wingdings" pitchFamily="2" charset="2"/>
              </a:rPr>
              <a:t>Block reward is much higher than total fees per block</a:t>
            </a:r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16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94481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Timelock</a:t>
            </a:r>
            <a:r>
              <a:rPr lang="en-US" dirty="0"/>
              <a:t> Defense Against Fee Sniping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r>
              <a:rPr lang="en-US" dirty="0">
                <a:sym typeface="Wingdings" pitchFamily="2" charset="2"/>
              </a:rPr>
              <a:t>To prevent fee sniping</a:t>
            </a:r>
          </a:p>
          <a:p>
            <a:pPr lvl="1" latinLnBrk="0"/>
            <a:r>
              <a:rPr lang="en-US" dirty="0">
                <a:sym typeface="Wingdings" pitchFamily="2" charset="2"/>
              </a:rPr>
              <a:t>When creating transactions, Bitcoin Core uses </a:t>
            </a:r>
            <a:r>
              <a:rPr lang="en-US" dirty="0" err="1">
                <a:sym typeface="Wingdings" pitchFamily="2" charset="2"/>
              </a:rPr>
              <a:t>nLocktime</a:t>
            </a:r>
            <a:r>
              <a:rPr lang="en-US" dirty="0">
                <a:sym typeface="Wingdings" pitchFamily="2" charset="2"/>
              </a:rPr>
              <a:t> to limit them to the “next block”</a:t>
            </a:r>
          </a:p>
          <a:p>
            <a:pPr lvl="1" latinLnBrk="0"/>
            <a:r>
              <a:rPr lang="en-US" dirty="0">
                <a:sym typeface="Wingdings" pitchFamily="2" charset="2"/>
              </a:rPr>
              <a:t>Ex) set </a:t>
            </a:r>
            <a:r>
              <a:rPr lang="en-US" dirty="0" err="1">
                <a:sym typeface="Wingdings" pitchFamily="2" charset="2"/>
              </a:rPr>
              <a:t>nLocktime</a:t>
            </a:r>
            <a:r>
              <a:rPr lang="en-US" dirty="0">
                <a:sym typeface="Wingdings" pitchFamily="2" charset="2"/>
              </a:rPr>
              <a:t> to 100,001</a:t>
            </a:r>
          </a:p>
          <a:p>
            <a:pPr lvl="1" latinLnBrk="0"/>
            <a:endParaRPr lang="en-US" dirty="0">
              <a:sym typeface="Wingdings" pitchFamily="2" charset="2"/>
            </a:endParaRPr>
          </a:p>
          <a:p>
            <a:pPr lvl="1" latinLnBrk="0"/>
            <a:r>
              <a:rPr lang="en-US" dirty="0">
                <a:sym typeface="Wingdings" pitchFamily="2" charset="2"/>
              </a:rPr>
              <a:t>Has no effect on normal circumstances</a:t>
            </a:r>
          </a:p>
          <a:p>
            <a:pPr lvl="1" latinLnBrk="0"/>
            <a:r>
              <a:rPr lang="en-US" dirty="0">
                <a:sym typeface="Wingdings" pitchFamily="2" charset="2"/>
              </a:rPr>
              <a:t>For </a:t>
            </a:r>
            <a:r>
              <a:rPr lang="en-US" dirty="0" err="1">
                <a:sym typeface="Wingdings" pitchFamily="2" charset="2"/>
              </a:rPr>
              <a:t>blockchain</a:t>
            </a:r>
            <a:r>
              <a:rPr lang="en-US" dirty="0">
                <a:sym typeface="Wingdings" pitchFamily="2" charset="2"/>
              </a:rPr>
              <a:t> fork attack,</a:t>
            </a:r>
          </a:p>
          <a:p>
            <a:pPr lvl="2" latinLnBrk="0"/>
            <a:r>
              <a:rPr lang="en-US" dirty="0"/>
              <a:t>the miners would not be able to pull high-fee transactions from the </a:t>
            </a:r>
            <a:r>
              <a:rPr lang="en-US" dirty="0" err="1"/>
              <a:t>mempool</a:t>
            </a:r>
            <a:r>
              <a:rPr lang="en-US" dirty="0"/>
              <a:t>, because all those transactions would be </a:t>
            </a:r>
            <a:r>
              <a:rPr lang="en-US" dirty="0" err="1"/>
              <a:t>timelocked</a:t>
            </a:r>
            <a:r>
              <a:rPr lang="en-US" dirty="0"/>
              <a:t> to block #100,001. </a:t>
            </a:r>
          </a:p>
          <a:p>
            <a:pPr lvl="2" latinLnBrk="0"/>
            <a:r>
              <a:rPr lang="en-US" dirty="0"/>
              <a:t>Attackers can only </a:t>
            </a:r>
            <a:r>
              <a:rPr lang="en-US" dirty="0" err="1"/>
              <a:t>remine</a:t>
            </a:r>
            <a:r>
              <a:rPr lang="en-US" dirty="0"/>
              <a:t> #100,000 with whatever transactions were valid at that time, essentially gaining no new fees</a:t>
            </a:r>
          </a:p>
          <a:p>
            <a:pPr lvl="2" latinLnBrk="0"/>
            <a:endParaRPr lang="en-US" dirty="0"/>
          </a:p>
          <a:p>
            <a:pPr lvl="2" latinLnBrk="0"/>
            <a:r>
              <a:rPr lang="en-US" dirty="0"/>
              <a:t>Set </a:t>
            </a:r>
            <a:r>
              <a:rPr lang="en-US" dirty="0" err="1"/>
              <a:t>nLocktime</a:t>
            </a:r>
            <a:r>
              <a:rPr lang="en-US" dirty="0"/>
              <a:t> = </a:t>
            </a:r>
            <a:r>
              <a:rPr lang="en-US" dirty="0" err="1"/>
              <a:t>currentblock</a:t>
            </a:r>
            <a:r>
              <a:rPr lang="en-US" dirty="0"/>
              <a:t> # + 1</a:t>
            </a:r>
          </a:p>
          <a:p>
            <a:pPr lvl="2" latinLnBrk="0"/>
            <a:r>
              <a:rPr lang="en-US" dirty="0"/>
              <a:t>Set </a:t>
            </a:r>
            <a:r>
              <a:rPr lang="en-US" dirty="0" err="1"/>
              <a:t>nSequence</a:t>
            </a:r>
            <a:r>
              <a:rPr lang="en-US" dirty="0"/>
              <a:t> = 0XFFFFFFFE (for all inputs to enable </a:t>
            </a:r>
            <a:r>
              <a:rPr lang="en-US" dirty="0" err="1"/>
              <a:t>nLocktime</a:t>
            </a:r>
            <a:r>
              <a:rPr lang="en-US" dirty="0"/>
              <a:t>) </a:t>
            </a:r>
          </a:p>
          <a:p>
            <a:pPr lvl="2" latinLnBrk="0"/>
            <a:endParaRPr lang="en-US" dirty="0">
              <a:sym typeface="Wingdings" pitchFamily="2" charset="2"/>
            </a:endParaRPr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57148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end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9844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Timelocks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Timelocks</a:t>
            </a:r>
            <a:endParaRPr lang="en-US" dirty="0"/>
          </a:p>
          <a:p>
            <a:pPr lvl="1"/>
            <a:r>
              <a:rPr lang="en-US" dirty="0"/>
              <a:t>restrictions on transactions or outputs that only allow spending after a</a:t>
            </a:r>
            <a:r>
              <a:rPr lang="ko-KR" altLang="en-US" dirty="0"/>
              <a:t> </a:t>
            </a:r>
            <a:r>
              <a:rPr lang="en-US" dirty="0"/>
              <a:t>point in time</a:t>
            </a:r>
          </a:p>
          <a:p>
            <a:endParaRPr lang="en-US" dirty="0"/>
          </a:p>
          <a:p>
            <a:r>
              <a:rPr lang="en-US" dirty="0" err="1"/>
              <a:t>Timelock</a:t>
            </a:r>
            <a:r>
              <a:rPr lang="en-US" dirty="0"/>
              <a:t> level</a:t>
            </a:r>
          </a:p>
          <a:p>
            <a:pPr lvl="1"/>
            <a:r>
              <a:rPr lang="en-US" dirty="0"/>
              <a:t>transaction-level: </a:t>
            </a:r>
            <a:r>
              <a:rPr lang="en-US" dirty="0" err="1"/>
              <a:t>nLockTime</a:t>
            </a:r>
            <a:endParaRPr lang="en-US" dirty="0"/>
          </a:p>
          <a:p>
            <a:pPr lvl="1"/>
            <a:r>
              <a:rPr lang="en-US" dirty="0"/>
              <a:t>UTXO-level:  CHECKLOCKTIMEVERIFY,  CHECKSEQUENCEVERIFY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00421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</a:t>
            </a:r>
            <a:r>
              <a:rPr lang="en-US" dirty="0" err="1"/>
              <a:t>Locktime</a:t>
            </a:r>
            <a:r>
              <a:rPr lang="en-US" dirty="0"/>
              <a:t> (</a:t>
            </a:r>
            <a:r>
              <a:rPr lang="en-US" dirty="0" err="1"/>
              <a:t>nLocktime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728353-3BFA-594B-862D-6A2671F727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latinLnBrk="0"/>
                <a:r>
                  <a:rPr lang="en-US" dirty="0"/>
                  <a:t>Transaction </a:t>
                </a:r>
                <a:r>
                  <a:rPr lang="en-US" dirty="0" err="1"/>
                  <a:t>locktime</a:t>
                </a:r>
                <a:endParaRPr lang="en-US" dirty="0"/>
              </a:p>
              <a:p>
                <a:pPr lvl="1" latinLnBrk="0"/>
                <a:r>
                  <a:rPr lang="en-US" dirty="0"/>
                  <a:t>set </a:t>
                </a:r>
                <a:r>
                  <a:rPr lang="en-US" i="1" dirty="0" err="1"/>
                  <a:t>nLocktime</a:t>
                </a:r>
                <a:r>
                  <a:rPr lang="en-US" dirty="0"/>
                  <a:t> field in the transaction data structure</a:t>
                </a:r>
              </a:p>
              <a:p>
                <a:pPr lvl="1" latinLnBrk="0"/>
                <a:r>
                  <a:rPr lang="en-US" dirty="0"/>
                  <a:t>defines the earliest time that a transaction is valid and can be relayed on the network</a:t>
                </a:r>
                <a:r>
                  <a:rPr lang="ko-KR" altLang="en-US" dirty="0"/>
                  <a:t> </a:t>
                </a:r>
                <a:r>
                  <a:rPr lang="en-US" dirty="0"/>
                  <a:t>or added to the </a:t>
                </a:r>
                <a:r>
                  <a:rPr lang="en-US" dirty="0" err="1"/>
                  <a:t>blockchain</a:t>
                </a:r>
                <a:endParaRPr lang="en-US" dirty="0"/>
              </a:p>
              <a:p>
                <a:pPr lvl="1" latinLnBrk="0"/>
                <a:endParaRPr lang="en-US" dirty="0"/>
              </a:p>
              <a:p>
                <a:pPr latinLnBrk="0"/>
                <a:r>
                  <a:rPr lang="ko-KR" altLang="en-US" dirty="0"/>
                  <a:t> </a:t>
                </a:r>
                <a:r>
                  <a:rPr lang="en-US" altLang="ko-KR" dirty="0" err="1"/>
                  <a:t>nLocktime</a:t>
                </a:r>
                <a:r>
                  <a:rPr lang="en-US" altLang="ko-KR" dirty="0"/>
                  <a:t> value range</a:t>
                </a:r>
              </a:p>
              <a:p>
                <a:pPr latinLnBrk="0"/>
                <a:endParaRPr lang="en-US" altLang="ko-KR" dirty="0"/>
              </a:p>
              <a:p>
                <a:pPr marL="0" indent="0" latinLnBrk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𝑛𝐿𝑜𝑐𝑘𝑡𝑖𝑚𝑒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𝑖𝑚𝑚𝑒𝑑𝑖𝑎𝑡𝑒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𝑝𝑟𝑜𝑝𝑎𝑔𝑎𝑡𝑖𝑜𝑛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𝑒𝑥𝑒𝑐𝑢𝑡𝑖𝑜𝑛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                         </m:t>
                              </m:r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𝑛𝐿𝑜𝑐𝑘𝑡𝑖𝑚𝑒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e>
                              </m:d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                                                   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𝑏𝑙𝑜𝑐𝑘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h𝑒𝑖𝑔h𝑡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                        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(0&lt;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𝑛𝐿𝑜𝑐𝑘𝑡𝑖𝑚𝑒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&lt;500,000,000)</m:t>
                              </m:r>
                            </m:e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                                  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𝑈𝑛𝑖𝑥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𝐸𝑝𝑜𝑐h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𝑇𝑖𝑚𝑒𝑠𝑡𝑎𝑚𝑝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                      (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𝑛𝐿𝑜𝑐𝑘𝑡𝑖𝑚𝑒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&gt;500,000,000)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altLang="ko-KR" dirty="0"/>
              </a:p>
              <a:p>
                <a:pPr lvl="1" latinLnBrk="0"/>
                <a:endParaRPr lang="en-US" dirty="0"/>
              </a:p>
              <a:p>
                <a:pPr lvl="1" latinLnBrk="0"/>
                <a:r>
                  <a:rPr lang="en-US" dirty="0"/>
                  <a:t>Unix Epoch Timestamp (UNIX time, POSIX time):</a:t>
                </a:r>
              </a:p>
              <a:p>
                <a:pPr lvl="2" latinLnBrk="0"/>
                <a:r>
                  <a:rPr lang="en-US" dirty="0"/>
                  <a:t>system for describing a point in time, defined as the number of seconds that have elapsed since 00:00:00 Coordinated Universal Time (UTC), Thursday, 1 January 1970</a:t>
                </a:r>
              </a:p>
              <a:p>
                <a:pPr lvl="1" latinLnBrk="0"/>
                <a:r>
                  <a:rPr lang="en-US" dirty="0"/>
                  <a:t>500,000,000 in Unix Epoch Timestamp:</a:t>
                </a:r>
              </a:p>
              <a:p>
                <a:pPr lvl="2" latinLnBrk="0"/>
                <a:r>
                  <a:rPr lang="en-US" dirty="0"/>
                  <a:t>November 5, 1985</a:t>
                </a:r>
                <a:endParaRPr lang="en-US" u="sng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728353-3BFA-594B-862D-6A2671F727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623" t="-1813" r="-1389" b="-13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7658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</a:t>
            </a:r>
            <a:r>
              <a:rPr lang="en-US" dirty="0" err="1"/>
              <a:t>Locktime</a:t>
            </a:r>
            <a:r>
              <a:rPr lang="en-US" dirty="0"/>
              <a:t> (</a:t>
            </a:r>
            <a:r>
              <a:rPr lang="en-US" dirty="0" err="1"/>
              <a:t>nLocktime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r>
              <a:rPr lang="en-US" dirty="0" err="1"/>
              <a:t>nLocktime</a:t>
            </a:r>
            <a:r>
              <a:rPr lang="en-US" dirty="0"/>
              <a:t> value range</a:t>
            </a:r>
          </a:p>
          <a:p>
            <a:pPr lvl="1" latinLnBrk="0"/>
            <a:r>
              <a:rPr lang="en-US" altLang="ko-KR" dirty="0"/>
              <a:t>If </a:t>
            </a:r>
            <a:r>
              <a:rPr lang="en-US" altLang="ko-KR" dirty="0" err="1"/>
              <a:t>nLocktime</a:t>
            </a:r>
            <a:r>
              <a:rPr lang="en-US" altLang="ko-KR" dirty="0"/>
              <a:t> = 0 :</a:t>
            </a:r>
          </a:p>
          <a:p>
            <a:pPr lvl="2" latinLnBrk="0"/>
            <a:r>
              <a:rPr lang="en-US" altLang="ko-KR" dirty="0"/>
              <a:t>Immediate propagation </a:t>
            </a:r>
            <a:r>
              <a:rPr lang="en-US" altLang="ko-KR" dirty="0" err="1"/>
              <a:t>amd</a:t>
            </a:r>
            <a:r>
              <a:rPr lang="en-US" altLang="ko-KR" dirty="0"/>
              <a:t> execution</a:t>
            </a:r>
          </a:p>
          <a:p>
            <a:pPr lvl="1" latinLnBrk="0"/>
            <a:r>
              <a:rPr lang="en-US" dirty="0"/>
              <a:t>If 0 &lt; </a:t>
            </a:r>
            <a:r>
              <a:rPr lang="en-US" dirty="0" err="1"/>
              <a:t>nLocktime</a:t>
            </a:r>
            <a:r>
              <a:rPr lang="en-US" dirty="0"/>
              <a:t> &lt; 500 mil :</a:t>
            </a:r>
          </a:p>
          <a:p>
            <a:pPr lvl="2" latinLnBrk="0"/>
            <a:r>
              <a:rPr lang="en-US" dirty="0" err="1"/>
              <a:t>nLocktime</a:t>
            </a:r>
            <a:r>
              <a:rPr lang="en-US" dirty="0"/>
              <a:t> = block height</a:t>
            </a:r>
          </a:p>
          <a:p>
            <a:pPr lvl="2" latinLnBrk="0"/>
            <a:r>
              <a:rPr lang="en-US" dirty="0"/>
              <a:t>transaction is not valid and is not relayed or included in the </a:t>
            </a:r>
            <a:r>
              <a:rPr lang="en-US" dirty="0" err="1"/>
              <a:t>blockchain</a:t>
            </a:r>
            <a:r>
              <a:rPr lang="en-US" dirty="0"/>
              <a:t> prior to the specified block height</a:t>
            </a:r>
          </a:p>
          <a:p>
            <a:pPr lvl="1" latinLnBrk="0"/>
            <a:r>
              <a:rPr lang="en-US" dirty="0"/>
              <a:t>If </a:t>
            </a:r>
            <a:r>
              <a:rPr lang="en-US" dirty="0" err="1"/>
              <a:t>nLocktime</a:t>
            </a:r>
            <a:r>
              <a:rPr lang="en-US" dirty="0"/>
              <a:t> &gt; 500 mil :</a:t>
            </a:r>
          </a:p>
          <a:p>
            <a:pPr lvl="2" latinLnBrk="0"/>
            <a:r>
              <a:rPr lang="en-US" dirty="0" err="1"/>
              <a:t>nLocktime</a:t>
            </a:r>
            <a:r>
              <a:rPr lang="en-US" dirty="0"/>
              <a:t> = UNIX epoch timestamp</a:t>
            </a:r>
          </a:p>
          <a:p>
            <a:pPr lvl="2" latinLnBrk="0"/>
            <a:r>
              <a:rPr lang="en-US" dirty="0"/>
              <a:t>Transaction is not valid prior to the specified time</a:t>
            </a:r>
          </a:p>
          <a:p>
            <a:pPr lvl="2" latinLnBrk="0"/>
            <a:endParaRPr lang="en-US" dirty="0"/>
          </a:p>
          <a:p>
            <a:pPr latinLnBrk="0"/>
            <a:r>
              <a:rPr lang="en-US" dirty="0"/>
              <a:t>Transactions with </a:t>
            </a:r>
            <a:r>
              <a:rPr lang="en-US" dirty="0" err="1"/>
              <a:t>nLocktime</a:t>
            </a:r>
            <a:r>
              <a:rPr lang="en-US" dirty="0"/>
              <a:t> must be transmitted to the bitcoin network only after they become valid, or they will be rejected by the first node, and not relayed to other nodes</a:t>
            </a:r>
          </a:p>
          <a:p>
            <a:pPr lvl="1" latinLnBrk="0"/>
            <a:endParaRPr lang="en-US" dirty="0"/>
          </a:p>
          <a:p>
            <a:pPr lvl="2" latinLnBrk="0"/>
            <a:endParaRPr lang="en-US" dirty="0"/>
          </a:p>
          <a:p>
            <a:pPr marL="914400" lvl="2" indent="0" latinLnBrk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03483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</a:t>
            </a:r>
            <a:r>
              <a:rPr lang="en-US" dirty="0" err="1"/>
              <a:t>Locktime</a:t>
            </a:r>
            <a:r>
              <a:rPr lang="en-US" dirty="0"/>
              <a:t>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atinLnBrk="0"/>
            <a:r>
              <a:rPr lang="en-US" dirty="0"/>
              <a:t>Limitation:</a:t>
            </a:r>
          </a:p>
          <a:p>
            <a:pPr lvl="1" latinLnBrk="0"/>
            <a:r>
              <a:rPr lang="en-US" dirty="0"/>
              <a:t>while it makes it possible to spend some outputs in the future, it does not make it impossible to spend them until that time</a:t>
            </a:r>
          </a:p>
          <a:p>
            <a:pPr latinLnBrk="0"/>
            <a:r>
              <a:rPr lang="en-US" dirty="0"/>
              <a:t>Example : Alice signs a transaction spending one of her outputs to Bob’s address (</a:t>
            </a:r>
            <a:r>
              <a:rPr lang="en-US" dirty="0" err="1"/>
              <a:t>nLocktime</a:t>
            </a:r>
            <a:r>
              <a:rPr lang="en-US" dirty="0"/>
              <a:t> = 3 months)</a:t>
            </a:r>
          </a:p>
          <a:p>
            <a:pPr lvl="1" latinLnBrk="0"/>
            <a:r>
              <a:rPr lang="en-US" dirty="0"/>
              <a:t>Bob cannot transmit the transaction to redeem the funds until 3 months have elapsed</a:t>
            </a:r>
          </a:p>
          <a:p>
            <a:pPr lvl="1" latinLnBrk="0"/>
            <a:r>
              <a:rPr lang="en-US" dirty="0"/>
              <a:t>Bob may transit the transaction after 3 months</a:t>
            </a:r>
          </a:p>
          <a:p>
            <a:pPr lvl="1" latinLnBrk="0"/>
            <a:r>
              <a:rPr lang="en-US" dirty="0"/>
              <a:t>However:</a:t>
            </a:r>
          </a:p>
          <a:p>
            <a:pPr lvl="2" latinLnBrk="0"/>
            <a:r>
              <a:rPr lang="en-US" dirty="0"/>
              <a:t>Alice can create another transaction, the same inputs without a </a:t>
            </a:r>
            <a:r>
              <a:rPr lang="en-US" dirty="0" err="1"/>
              <a:t>locktime</a:t>
            </a:r>
            <a:r>
              <a:rPr lang="en-US" dirty="0"/>
              <a:t>. Thus, Alice can spend the same UTXO before the 3 months have elapsed.</a:t>
            </a:r>
          </a:p>
          <a:p>
            <a:pPr lvl="2" latinLnBrk="0"/>
            <a:r>
              <a:rPr lang="en-US" dirty="0"/>
              <a:t>Bob has no guarantee that Alice won’t do that</a:t>
            </a:r>
          </a:p>
          <a:p>
            <a:pPr latinLnBrk="0"/>
            <a:r>
              <a:rPr lang="en-US" dirty="0"/>
              <a:t>The only guarantee is that Bob will not be able to redeem it before 3 months have elapsed.</a:t>
            </a:r>
          </a:p>
          <a:p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the </a:t>
            </a:r>
            <a:r>
              <a:rPr lang="en-US" dirty="0" err="1"/>
              <a:t>timelock</a:t>
            </a:r>
            <a:r>
              <a:rPr lang="en-US" dirty="0"/>
              <a:t> restriction must be placed on the UTXO itself and be part of the locking script, rather than on the transaction</a:t>
            </a:r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660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Lock Time Verify (CLTV)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r>
              <a:rPr lang="en-US" dirty="0"/>
              <a:t>CLTV</a:t>
            </a:r>
          </a:p>
          <a:p>
            <a:pPr lvl="1" latinLnBrk="0"/>
            <a:r>
              <a:rPr lang="en-US" dirty="0"/>
              <a:t>Per-output </a:t>
            </a:r>
            <a:r>
              <a:rPr lang="en-US" dirty="0" err="1"/>
              <a:t>timelock</a:t>
            </a:r>
            <a:r>
              <a:rPr lang="en-US" dirty="0"/>
              <a:t>, rather than per-transaction</a:t>
            </a:r>
          </a:p>
          <a:p>
            <a:pPr lvl="1" latinLnBrk="0"/>
            <a:r>
              <a:rPr lang="en-US" dirty="0"/>
              <a:t>Use CLTV opcode in the redeem script of an output</a:t>
            </a:r>
          </a:p>
          <a:p>
            <a:pPr lvl="1" latinLnBrk="0"/>
            <a:r>
              <a:rPr lang="en-US" dirty="0"/>
              <a:t>Doesn’t replace </a:t>
            </a:r>
            <a:r>
              <a:rPr lang="en-US" dirty="0" err="1"/>
              <a:t>nLocktime</a:t>
            </a:r>
            <a:endParaRPr lang="en-US" dirty="0"/>
          </a:p>
          <a:p>
            <a:pPr lvl="1" latinLnBrk="0"/>
            <a:r>
              <a:rPr lang="en-US" dirty="0"/>
              <a:t>Restrict specific UTXO such that they can only be spent in a future transaction with </a:t>
            </a:r>
            <a:r>
              <a:rPr lang="en-US" dirty="0" err="1"/>
              <a:t>nLocktime</a:t>
            </a:r>
            <a:r>
              <a:rPr lang="en-US" dirty="0"/>
              <a:t> set to a greater or equal value</a:t>
            </a:r>
          </a:p>
          <a:p>
            <a:pPr lvl="1" latinLnBrk="0"/>
            <a:endParaRPr lang="en-US" dirty="0"/>
          </a:p>
          <a:p>
            <a:pPr latinLnBrk="0"/>
            <a:r>
              <a:rPr lang="en-US" dirty="0"/>
              <a:t>CLTV opcode</a:t>
            </a:r>
          </a:p>
          <a:p>
            <a:pPr lvl="1" latinLnBrk="0"/>
            <a:r>
              <a:rPr lang="en-US" dirty="0"/>
              <a:t>Input: One parameter</a:t>
            </a:r>
          </a:p>
          <a:p>
            <a:pPr lvl="2" latinLnBrk="0"/>
            <a:r>
              <a:rPr lang="en-US" dirty="0"/>
              <a:t>expressed as a number in the same format as </a:t>
            </a:r>
            <a:r>
              <a:rPr lang="en-US" dirty="0" err="1"/>
              <a:t>nLocktime</a:t>
            </a:r>
            <a:r>
              <a:rPr lang="en-US" dirty="0"/>
              <a:t> (either block height or epoch time)</a:t>
            </a:r>
          </a:p>
          <a:p>
            <a:pPr lvl="1" latinLnBrk="0"/>
            <a:r>
              <a:rPr lang="en-US" dirty="0"/>
              <a:t>Result: Boolean</a:t>
            </a:r>
          </a:p>
          <a:p>
            <a:pPr lvl="2" latinLnBrk="0"/>
            <a:r>
              <a:rPr lang="en-US" dirty="0"/>
              <a:t>True: execution continues</a:t>
            </a:r>
          </a:p>
          <a:p>
            <a:pPr lvl="2" latinLnBrk="0"/>
            <a:r>
              <a:rPr lang="en-US" dirty="0"/>
              <a:t>False: halts execution of the script</a:t>
            </a:r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527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Lock Time Verify (CLTV)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r>
              <a:rPr lang="en-US" dirty="0"/>
              <a:t>Example:</a:t>
            </a:r>
          </a:p>
          <a:p>
            <a:pPr lvl="1" latinLnBrk="0"/>
            <a:r>
              <a:rPr lang="en-US" dirty="0"/>
              <a:t>If Alice is paying Bob’s address, the output would normally contain a P2PKH script:</a:t>
            </a:r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r>
              <a:rPr lang="en-US" dirty="0"/>
              <a:t>To lock it to a time, 3 months from now:</a:t>
            </a:r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r>
              <a:rPr lang="en-US" dirty="0"/>
              <a:t>&lt;now + 3 months&gt; : block height or time value estimated 3 months from the time the transaction is mined</a:t>
            </a:r>
          </a:p>
          <a:p>
            <a:pPr lvl="2" latinLnBrk="0"/>
            <a:r>
              <a:rPr lang="en-US" dirty="0"/>
              <a:t>Current block height + 12,960 blocks</a:t>
            </a:r>
          </a:p>
          <a:p>
            <a:pPr lvl="2" latinLnBrk="0"/>
            <a:r>
              <a:rPr lang="en-US" dirty="0"/>
              <a:t>Current epoch time + 7,760,000 seconds</a:t>
            </a:r>
          </a:p>
          <a:p>
            <a:pPr lvl="2" latinLnBrk="0"/>
            <a:endParaRPr lang="en-US" dirty="0"/>
          </a:p>
          <a:p>
            <a:pPr lvl="1" latinLnBrk="0"/>
            <a:endParaRPr lang="en-US" dirty="0"/>
          </a:p>
          <a:p>
            <a:pPr lvl="1" latinLnBrk="0"/>
            <a:endParaRPr lang="en-US" dirty="0"/>
          </a:p>
          <a:p>
            <a:pPr latinLnBrk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7</a:t>
            </a:fld>
            <a:endParaRPr lang="ko-KR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677FD9-82F3-FD4B-A9E2-228EEA86E0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204864"/>
            <a:ext cx="4978400" cy="368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D6E791-326E-BC40-AF43-45A9F5A2D7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30" y="3350961"/>
            <a:ext cx="7812470" cy="63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222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Lock Time Verify (CLTV)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endParaRPr lang="en-US" dirty="0"/>
          </a:p>
          <a:p>
            <a:pPr latinLnBrk="0"/>
            <a:endParaRPr lang="en-US" dirty="0"/>
          </a:p>
          <a:p>
            <a:pPr latinLnBrk="0"/>
            <a:r>
              <a:rPr lang="en-US" dirty="0"/>
              <a:t>When Bob tries to spend this UTXO, he constructs a transaction and the transaction is evaluated as follows:</a:t>
            </a:r>
          </a:p>
          <a:p>
            <a:pPr lvl="1" latinLnBrk="0"/>
            <a:r>
              <a:rPr lang="en-US" dirty="0"/>
              <a:t>If CHECKLOCKTIMEVERIFY (</a:t>
            </a:r>
            <a:r>
              <a:rPr lang="en-US" sz="1600" dirty="0"/>
              <a:t>Alice set</a:t>
            </a:r>
            <a:r>
              <a:rPr lang="en-US" dirty="0"/>
              <a:t>) &lt;= </a:t>
            </a:r>
            <a:r>
              <a:rPr lang="en-US" dirty="0" err="1"/>
              <a:t>nLocktime</a:t>
            </a:r>
            <a:r>
              <a:rPr lang="en-US" dirty="0"/>
              <a:t> (</a:t>
            </a:r>
            <a:r>
              <a:rPr lang="en-US" sz="1400" dirty="0"/>
              <a:t>spending transaction</a:t>
            </a:r>
            <a:r>
              <a:rPr lang="en-US" dirty="0"/>
              <a:t>),</a:t>
            </a:r>
          </a:p>
          <a:p>
            <a:pPr lvl="2" latinLnBrk="0"/>
            <a:r>
              <a:rPr lang="en-US" dirty="0"/>
              <a:t>script execution continues</a:t>
            </a:r>
          </a:p>
          <a:p>
            <a:pPr lvl="1" latinLnBrk="0"/>
            <a:r>
              <a:rPr lang="en-US" dirty="0"/>
              <a:t>If not</a:t>
            </a:r>
          </a:p>
          <a:p>
            <a:pPr lvl="2" latinLnBrk="0"/>
            <a:r>
              <a:rPr lang="en-US" dirty="0"/>
              <a:t>execution halts and the transaction becomes invalid</a:t>
            </a:r>
          </a:p>
          <a:p>
            <a:pPr lvl="2" latinLnBrk="0"/>
            <a:endParaRPr lang="en-US" dirty="0"/>
          </a:p>
          <a:p>
            <a:pPr latinLnBrk="0"/>
            <a:r>
              <a:rPr lang="en-US" dirty="0"/>
              <a:t>If CLTV is satisfied, the time parameter remains as the top item on the stack</a:t>
            </a:r>
          </a:p>
          <a:p>
            <a:pPr latinLnBrk="0"/>
            <a:r>
              <a:rPr lang="en-US" dirty="0"/>
              <a:t>DROP:</a:t>
            </a:r>
          </a:p>
          <a:p>
            <a:pPr lvl="1" latinLnBrk="0"/>
            <a:r>
              <a:rPr lang="en-US" dirty="0"/>
              <a:t>For correct execution of subsequent script opcodes, DROP is used to drop the top item</a:t>
            </a:r>
          </a:p>
          <a:p>
            <a:pPr marL="457200" lvl="1" indent="0" latinLnBrk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8</a:t>
            </a:fld>
            <a:endParaRPr lang="ko-KR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1D6E791-326E-BC40-AF43-45A9F5A2D7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65" y="1087908"/>
            <a:ext cx="7812470" cy="63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167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ADB98-CC7F-5046-8C2B-CA2BA6D4C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</a:t>
            </a:r>
            <a:r>
              <a:rPr lang="en-US" dirty="0" err="1"/>
              <a:t>Timelocks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8353-3BFA-594B-862D-6A2671F7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atinLnBrk="0"/>
            <a:r>
              <a:rPr lang="en-US" dirty="0"/>
              <a:t>Absolute </a:t>
            </a:r>
            <a:r>
              <a:rPr lang="en-US" dirty="0" err="1"/>
              <a:t>timelocks</a:t>
            </a:r>
            <a:endParaRPr lang="en-US" dirty="0"/>
          </a:p>
          <a:p>
            <a:pPr lvl="1" latinLnBrk="0"/>
            <a:r>
              <a:rPr lang="en-US" dirty="0" err="1"/>
              <a:t>nLocktime</a:t>
            </a:r>
            <a:r>
              <a:rPr lang="en-US" dirty="0"/>
              <a:t>, CLTV</a:t>
            </a:r>
          </a:p>
          <a:p>
            <a:pPr lvl="1" latinLnBrk="0"/>
            <a:r>
              <a:rPr lang="en-US" dirty="0"/>
              <a:t>Specify an absolute point in time</a:t>
            </a:r>
          </a:p>
          <a:p>
            <a:pPr lvl="1" latinLnBrk="0"/>
            <a:endParaRPr lang="en-US" dirty="0"/>
          </a:p>
          <a:p>
            <a:pPr latinLnBrk="0"/>
            <a:r>
              <a:rPr lang="en-US" dirty="0"/>
              <a:t>Relative </a:t>
            </a:r>
            <a:r>
              <a:rPr lang="en-US" dirty="0" err="1"/>
              <a:t>timelocks</a:t>
            </a:r>
            <a:endParaRPr lang="en-US" dirty="0"/>
          </a:p>
          <a:p>
            <a:pPr lvl="1" latinLnBrk="0"/>
            <a:r>
              <a:rPr lang="en-US" dirty="0"/>
              <a:t>Specify an elapsed time from the confirmation of the output in </a:t>
            </a:r>
            <a:r>
              <a:rPr lang="en-US" dirty="0" err="1"/>
              <a:t>blockchain</a:t>
            </a:r>
            <a:endParaRPr lang="en-US" dirty="0"/>
          </a:p>
          <a:p>
            <a:pPr lvl="1" latinLnBrk="0"/>
            <a:r>
              <a:rPr lang="en-US" dirty="0"/>
              <a:t>The clock doesn’t start counting until the UTXO is recorded on the </a:t>
            </a:r>
            <a:r>
              <a:rPr lang="en-US" dirty="0" err="1"/>
              <a:t>blockchain</a:t>
            </a:r>
            <a:endParaRPr lang="en-US" dirty="0"/>
          </a:p>
          <a:p>
            <a:pPr latinLnBrk="0"/>
            <a:endParaRPr lang="en-US" dirty="0"/>
          </a:p>
          <a:p>
            <a:pPr marL="457200" lvl="1" indent="0" latinLnBrk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80B1F-7A7F-064A-80A0-5FCB8346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/>
              <a:pPr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645681"/>
      </p:ext>
    </p:extLst>
  </p:cSld>
  <p:clrMapOvr>
    <a:masterClrMapping/>
  </p:clrMapOvr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테마">
      <a:majorFont>
        <a:latin typeface="Britannic Bold"/>
        <a:ea typeface="HY헤드라인M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 w="6350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9719</TotalTime>
  <Words>1370</Words>
  <Application>Microsoft Macintosh PowerPoint</Application>
  <PresentationFormat>On-screen Show (4:3)</PresentationFormat>
  <Paragraphs>213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맑은 고딕</vt:lpstr>
      <vt:lpstr>Arial</vt:lpstr>
      <vt:lpstr>Cambria Math</vt:lpstr>
      <vt:lpstr>Wingdings</vt:lpstr>
      <vt:lpstr>테마1</vt:lpstr>
      <vt:lpstr>Mastering Bitcoin: - Chapter7. Advanced Transactions and Scripting Timelocks</vt:lpstr>
      <vt:lpstr>Timelocks</vt:lpstr>
      <vt:lpstr>Transaction Locktime (nLocktime)</vt:lpstr>
      <vt:lpstr>Transaction Locktime (nLocktime)</vt:lpstr>
      <vt:lpstr>Transaction Locktime Limitations</vt:lpstr>
      <vt:lpstr>Check Lock Time Verify (CLTV)</vt:lpstr>
      <vt:lpstr>Check Lock Time Verify (CLTV)</vt:lpstr>
      <vt:lpstr>Check Lock Time Verify (CLTV)</vt:lpstr>
      <vt:lpstr>Relative Timelocks</vt:lpstr>
      <vt:lpstr>Relative Timelocks with nSequence</vt:lpstr>
      <vt:lpstr>Relative Timelocks with nSequence</vt:lpstr>
      <vt:lpstr>Relative Timelocks with nSequence</vt:lpstr>
      <vt:lpstr>Relative Timelocks with CSV</vt:lpstr>
      <vt:lpstr>Median-Time-Past</vt:lpstr>
      <vt:lpstr>Median-Time-Past</vt:lpstr>
      <vt:lpstr>Timelock Defense Against Fee Sniping</vt:lpstr>
      <vt:lpstr>Timelock Defense Against Fee Sniping</vt:lpstr>
      <vt:lpstr>end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강의 소개</dc:title>
  <dc:creator>Jonghoon Chun</dc:creator>
  <cp:lastModifiedBy>노건</cp:lastModifiedBy>
  <cp:revision>479</cp:revision>
  <cp:lastPrinted>2017-08-31T02:29:36Z</cp:lastPrinted>
  <dcterms:created xsi:type="dcterms:W3CDTF">2010-08-22T11:32:56Z</dcterms:created>
  <dcterms:modified xsi:type="dcterms:W3CDTF">2018-05-02T05:14:57Z</dcterms:modified>
</cp:coreProperties>
</file>