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9"/>
  </p:notesMasterIdLst>
  <p:sldIdLst>
    <p:sldId id="258" r:id="rId2"/>
    <p:sldId id="257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4" r:id="rId16"/>
    <p:sldId id="275" r:id="rId17"/>
    <p:sldId id="276" r:id="rId18"/>
    <p:sldId id="277" r:id="rId19"/>
    <p:sldId id="278" r:id="rId20"/>
    <p:sldId id="281" r:id="rId21"/>
    <p:sldId id="282" r:id="rId22"/>
    <p:sldId id="287" r:id="rId23"/>
    <p:sldId id="293" r:id="rId24"/>
    <p:sldId id="294" r:id="rId25"/>
    <p:sldId id="296" r:id="rId26"/>
    <p:sldId id="297" r:id="rId27"/>
    <p:sldId id="298" r:id="rId28"/>
    <p:sldId id="295" r:id="rId29"/>
    <p:sldId id="301" r:id="rId30"/>
    <p:sldId id="299" r:id="rId31"/>
    <p:sldId id="300" r:id="rId32"/>
    <p:sldId id="305" r:id="rId33"/>
    <p:sldId id="308" r:id="rId34"/>
    <p:sldId id="303" r:id="rId35"/>
    <p:sldId id="304" r:id="rId36"/>
    <p:sldId id="306" r:id="rId37"/>
    <p:sldId id="307" r:id="rId3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140" autoAdjust="0"/>
    <p:restoredTop sz="99668" autoAdjust="0"/>
  </p:normalViewPr>
  <p:slideViewPr>
    <p:cSldViewPr snapToGrid="0" snapToObjects="1">
      <p:cViewPr varScale="1">
        <p:scale>
          <a:sx n="116" d="100"/>
          <a:sy n="116" d="100"/>
        </p:scale>
        <p:origin x="-4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notesMaster" Target="notesMasters/notesMaster1.xml"/><Relationship Id="rId40" Type="http://schemas.openxmlformats.org/officeDocument/2006/relationships/printerSettings" Target="printerSettings/printerSettings1.bin"/><Relationship Id="rId41" Type="http://schemas.openxmlformats.org/officeDocument/2006/relationships/presProps" Target="presProps.xml"/><Relationship Id="rId42" Type="http://schemas.openxmlformats.org/officeDocument/2006/relationships/viewProps" Target="viewProps.xml"/><Relationship Id="rId43" Type="http://schemas.openxmlformats.org/officeDocument/2006/relationships/theme" Target="theme/theme1.xml"/><Relationship Id="rId4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AB54AD-749F-2F4E-8C08-E312DF617BD0}" type="datetimeFigureOut">
              <a:rPr lang="en-US" smtClean="0"/>
              <a:t>6/21/13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FFFCE7-57B8-C74D-B5AE-FF2CB915E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8173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81FC63-C6D9-4C8B-832C-2DBEBF9A782F}" type="slidenum">
              <a:rPr lang="ko-KR" altLang="en-US" smtClean="0"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740922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ko-KR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ko-KR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B6288-DB0D-D34D-B1C8-AEBD2E58066B}" type="datetimeFigureOut">
              <a:rPr lang="en-US" smtClean="0"/>
              <a:t>6/21/13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878A2-2A1D-E343-8DC8-20CC852C12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8949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B6288-DB0D-D34D-B1C8-AEBD2E58066B}" type="datetimeFigureOut">
              <a:rPr lang="en-US" smtClean="0"/>
              <a:t>6/21/13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878A2-2A1D-E343-8DC8-20CC852C12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830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B6288-DB0D-D34D-B1C8-AEBD2E58066B}" type="datetimeFigureOut">
              <a:rPr lang="en-US" smtClean="0"/>
              <a:t>6/21/13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878A2-2A1D-E343-8DC8-20CC852C12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006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B6288-DB0D-D34D-B1C8-AEBD2E58066B}" type="datetimeFigureOut">
              <a:rPr lang="en-US" smtClean="0"/>
              <a:t>6/21/13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878A2-2A1D-E343-8DC8-20CC852C12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151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B6288-DB0D-D34D-B1C8-AEBD2E58066B}" type="datetimeFigureOut">
              <a:rPr lang="en-US" smtClean="0"/>
              <a:t>6/21/13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878A2-2A1D-E343-8DC8-20CC852C12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2076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B6288-DB0D-D34D-B1C8-AEBD2E58066B}" type="datetimeFigureOut">
              <a:rPr lang="en-US" smtClean="0"/>
              <a:t>6/21/13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878A2-2A1D-E343-8DC8-20CC852C12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38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B6288-DB0D-D34D-B1C8-AEBD2E58066B}" type="datetimeFigureOut">
              <a:rPr lang="en-US" smtClean="0"/>
              <a:t>6/21/13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878A2-2A1D-E343-8DC8-20CC852C12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6018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B6288-DB0D-D34D-B1C8-AEBD2E58066B}" type="datetimeFigureOut">
              <a:rPr lang="en-US" smtClean="0"/>
              <a:t>6/21/13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878A2-2A1D-E343-8DC8-20CC852C12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735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B6288-DB0D-D34D-B1C8-AEBD2E58066B}" type="datetimeFigureOut">
              <a:rPr lang="en-US" smtClean="0"/>
              <a:t>6/21/13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878A2-2A1D-E343-8DC8-20CC852C12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732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B6288-DB0D-D34D-B1C8-AEBD2E58066B}" type="datetimeFigureOut">
              <a:rPr lang="en-US" smtClean="0"/>
              <a:t>6/21/13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878A2-2A1D-E343-8DC8-20CC852C12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4585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B6288-DB0D-D34D-B1C8-AEBD2E58066B}" type="datetimeFigureOut">
              <a:rPr lang="en-US" smtClean="0"/>
              <a:t>6/21/13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878A2-2A1D-E343-8DC8-20CC852C12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800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7B6288-DB0D-D34D-B1C8-AEBD2E58066B}" type="datetimeFigureOut">
              <a:rPr lang="en-US" smtClean="0"/>
              <a:t>6/21/13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6878A2-2A1D-E343-8DC8-20CC852C12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057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Relationship Id="rId3" Type="http://schemas.openxmlformats.org/officeDocument/2006/relationships/image" Target="../media/image6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Relationship Id="rId3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jpg"/><Relationship Id="rId5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9.jpeg"/><Relationship Id="rId5" Type="http://schemas.openxmlformats.org/officeDocument/2006/relationships/image" Target="../media/image10.jpg"/><Relationship Id="rId6" Type="http://schemas.openxmlformats.org/officeDocument/2006/relationships/image" Target="../media/image11.jpe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4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3093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869160"/>
            <a:ext cx="7092280" cy="1470025"/>
          </a:xfrm>
          <a:solidFill>
            <a:srgbClr val="D9D9D9">
              <a:alpha val="25882"/>
            </a:srgb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174625" algn="l"/>
            <a:r>
              <a:rPr lang="en-US" altLang="ko-KR" sz="3600" dirty="0" smtClean="0"/>
              <a:t>V2G project</a:t>
            </a:r>
            <a:br>
              <a:rPr lang="en-US" altLang="ko-KR" sz="3600" dirty="0" smtClean="0"/>
            </a:br>
            <a:r>
              <a:rPr lang="en-US" altLang="ko-KR" sz="3600" dirty="0" smtClean="0"/>
              <a:t>in 2013 Summer</a:t>
            </a:r>
            <a:endParaRPr lang="ko-KR" alt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75856" y="6309320"/>
            <a:ext cx="5760640" cy="548680"/>
          </a:xfrm>
        </p:spPr>
        <p:txBody>
          <a:bodyPr>
            <a:normAutofit/>
          </a:bodyPr>
          <a:lstStyle/>
          <a:p>
            <a:pPr algn="l"/>
            <a:r>
              <a:rPr lang="en-US" altLang="ko-KR" sz="2800" dirty="0" smtClean="0"/>
              <a:t>by Minho Shin,</a:t>
            </a:r>
            <a:r>
              <a:rPr lang="en-US" altLang="ko-KR" sz="2800" dirty="0"/>
              <a:t> </a:t>
            </a:r>
            <a:r>
              <a:rPr lang="en-US" altLang="ko-KR" sz="2800" dirty="0" err="1" smtClean="0"/>
              <a:t>Myongji</a:t>
            </a:r>
            <a:r>
              <a:rPr lang="en-US" altLang="ko-KR" sz="2800" dirty="0" smtClean="0"/>
              <a:t> University</a:t>
            </a:r>
            <a:endParaRPr lang="ko-KR" altLang="en-US" sz="2800" dirty="0"/>
          </a:p>
        </p:txBody>
      </p:sp>
    </p:spTree>
    <p:extLst>
      <p:ext uri="{BB962C8B-B14F-4D97-AF65-F5344CB8AC3E}">
        <p14:creationId xmlns:p14="http://schemas.microsoft.com/office/powerpoint/2010/main" val="448930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Solution: match demand to supply</a:t>
            </a:r>
            <a:endParaRPr lang="ko-KR" alt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268760"/>
            <a:ext cx="7609334" cy="4981577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1763688" y="1463012"/>
            <a:ext cx="6529214" cy="338554"/>
            <a:chOff x="1763688" y="1463012"/>
            <a:chExt cx="6529214" cy="338554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1763688" y="1772816"/>
              <a:ext cx="6529214" cy="0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6" name="TextBox 5"/>
            <p:cNvSpPr txBox="1"/>
            <p:nvPr/>
          </p:nvSpPr>
          <p:spPr>
            <a:xfrm>
              <a:off x="2605225" y="1463012"/>
              <a:ext cx="81464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600" dirty="0" smtClean="0"/>
                <a:t>Supply</a:t>
              </a:r>
              <a:endParaRPr lang="ko-KR" alt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18160780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2.96296E-6 L 3.61111E-6 0.062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Effect of Demand Shifting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sz="2800" dirty="0" smtClean="0"/>
              <a:t>Benefits</a:t>
            </a:r>
          </a:p>
          <a:p>
            <a:pPr lvl="1"/>
            <a:r>
              <a:rPr lang="en-US" altLang="ko-KR" sz="2400" dirty="0" smtClean="0"/>
              <a:t>Save 67 billion Euros in Europe</a:t>
            </a:r>
          </a:p>
          <a:p>
            <a:pPr lvl="1"/>
            <a:r>
              <a:rPr lang="en-US" altLang="ko-KR" sz="2400" dirty="0" smtClean="0"/>
              <a:t>Save 130 billion dollars in US</a:t>
            </a:r>
          </a:p>
          <a:p>
            <a:pPr lvl="1"/>
            <a:r>
              <a:rPr lang="en-US" altLang="ko-KR" sz="2400" dirty="0" smtClean="0"/>
              <a:t>Reduce CO</a:t>
            </a:r>
            <a:r>
              <a:rPr lang="en-US" altLang="ko-KR" sz="2400" baseline="-25000" dirty="0" smtClean="0"/>
              <a:t>2 </a:t>
            </a:r>
            <a:r>
              <a:rPr lang="en-US" altLang="ko-KR" sz="2400" dirty="0" smtClean="0"/>
              <a:t>emission</a:t>
            </a:r>
          </a:p>
          <a:p>
            <a:r>
              <a:rPr lang="en-US" altLang="ko-KR" sz="2800" dirty="0" smtClean="0"/>
              <a:t>Massive investments on smart grid</a:t>
            </a:r>
          </a:p>
          <a:p>
            <a:pPr lvl="1"/>
            <a:r>
              <a:rPr lang="en-US" altLang="ko-KR" sz="2400" dirty="0" smtClean="0"/>
              <a:t>11 billion investments by Obama</a:t>
            </a:r>
          </a:p>
          <a:p>
            <a:pPr lvl="1"/>
            <a:r>
              <a:rPr lang="en-US" altLang="ko-KR" sz="2400" dirty="0" smtClean="0"/>
              <a:t>US DoE target: 20% reduction of peak demand</a:t>
            </a:r>
          </a:p>
        </p:txBody>
      </p:sp>
    </p:spTree>
    <p:extLst>
      <p:ext uri="{BB962C8B-B14F-4D97-AF65-F5344CB8AC3E}">
        <p14:creationId xmlns:p14="http://schemas.microsoft.com/office/powerpoint/2010/main" val="8720154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How? 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sz="2800" dirty="0" smtClean="0"/>
              <a:t>Smart metering</a:t>
            </a:r>
          </a:p>
          <a:p>
            <a:pPr lvl="1"/>
            <a:r>
              <a:rPr lang="en-US" altLang="ko-KR" sz="2400" dirty="0" smtClean="0"/>
              <a:t>Advanced Metering Infrastructure (AMI)</a:t>
            </a:r>
          </a:p>
          <a:p>
            <a:r>
              <a:rPr lang="en-US" altLang="ko-KR" sz="2800" dirty="0" smtClean="0"/>
              <a:t>Realize real-time demand response</a:t>
            </a:r>
          </a:p>
          <a:p>
            <a:pPr lvl="1"/>
            <a:r>
              <a:rPr lang="en-US" altLang="ko-KR" sz="2400" dirty="0" smtClean="0"/>
              <a:t>lower peak load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149080"/>
            <a:ext cx="3663078" cy="2269163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7164288" y="5172726"/>
            <a:ext cx="1008112" cy="64807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EMS</a:t>
            </a:r>
            <a:endParaRPr lang="ko-KR" altLang="en-US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4211960" y="5283661"/>
            <a:ext cx="259228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4130622" y="5604774"/>
            <a:ext cx="267362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403073" y="4939751"/>
            <a:ext cx="21287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 smtClean="0"/>
              <a:t>Demand information</a:t>
            </a:r>
            <a:endParaRPr lang="ko-KR" altLang="en-US" sz="1600" dirty="0"/>
          </a:p>
        </p:txBody>
      </p:sp>
      <p:sp>
        <p:nvSpPr>
          <p:cNvPr id="15" name="TextBox 14"/>
          <p:cNvSpPr txBox="1"/>
          <p:nvPr/>
        </p:nvSpPr>
        <p:spPr>
          <a:xfrm>
            <a:off x="4222772" y="5651521"/>
            <a:ext cx="25814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 smtClean="0"/>
              <a:t>Demand control message</a:t>
            </a:r>
            <a:endParaRPr lang="ko-KR" altLang="en-US" sz="1600" dirty="0"/>
          </a:p>
        </p:txBody>
      </p:sp>
      <p:sp>
        <p:nvSpPr>
          <p:cNvPr id="16" name="TextBox 15"/>
          <p:cNvSpPr txBox="1"/>
          <p:nvPr/>
        </p:nvSpPr>
        <p:spPr>
          <a:xfrm>
            <a:off x="3337296" y="4793522"/>
            <a:ext cx="6664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smtClean="0"/>
              <a:t>Smart</a:t>
            </a:r>
          </a:p>
          <a:p>
            <a:r>
              <a:rPr lang="en-US" altLang="ko-KR" sz="1400" dirty="0" smtClean="0"/>
              <a:t>meter</a:t>
            </a:r>
            <a:endParaRPr lang="ko-KR" altLang="en-US" sz="1400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9804" y="1340768"/>
            <a:ext cx="1537079" cy="1537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566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Go Green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ko-KR" dirty="0" smtClean="0"/>
              <a:t>Renewable Energy Sources</a:t>
            </a:r>
          </a:p>
          <a:p>
            <a:pPr lvl="1"/>
            <a:r>
              <a:rPr lang="en-US" altLang="ko-KR" dirty="0" smtClean="0"/>
              <a:t>Wind turbine</a:t>
            </a:r>
          </a:p>
          <a:p>
            <a:pPr lvl="1"/>
            <a:r>
              <a:rPr lang="en-US" altLang="ko-KR" dirty="0" smtClean="0"/>
              <a:t>Solar panel</a:t>
            </a:r>
          </a:p>
          <a:p>
            <a:r>
              <a:rPr lang="en-US" altLang="ko-KR" dirty="0" smtClean="0"/>
              <a:t>By 2030, US target: 20%</a:t>
            </a:r>
          </a:p>
          <a:p>
            <a:r>
              <a:rPr lang="en-US" altLang="ko-KR" dirty="0" smtClean="0"/>
              <a:t>But…</a:t>
            </a:r>
          </a:p>
          <a:p>
            <a:pPr lvl="1"/>
            <a:r>
              <a:rPr lang="en-US" altLang="ko-KR" dirty="0" smtClean="0"/>
              <a:t>Renewable energy is </a:t>
            </a:r>
            <a:r>
              <a:rPr lang="en-US" altLang="ko-KR" dirty="0" smtClean="0">
                <a:solidFill>
                  <a:srgbClr val="FF0000"/>
                </a:solidFill>
              </a:rPr>
              <a:t>intermittent</a:t>
            </a:r>
          </a:p>
          <a:p>
            <a:pPr lvl="1"/>
            <a:r>
              <a:rPr lang="en-US" altLang="ko-KR" dirty="0" smtClean="0"/>
              <a:t>Highly distributed</a:t>
            </a:r>
          </a:p>
          <a:p>
            <a:r>
              <a:rPr lang="en-US" altLang="ko-KR" dirty="0" smtClean="0"/>
              <a:t>We need</a:t>
            </a:r>
          </a:p>
          <a:p>
            <a:pPr lvl="1"/>
            <a:r>
              <a:rPr lang="en-US" altLang="ko-KR" dirty="0"/>
              <a:t>I</a:t>
            </a:r>
            <a:r>
              <a:rPr lang="en-US" altLang="ko-KR" dirty="0" smtClean="0"/>
              <a:t>ntelligent power management strategy </a:t>
            </a:r>
          </a:p>
          <a:p>
            <a:pPr lvl="1"/>
            <a:r>
              <a:rPr lang="en-US" altLang="ko-KR" dirty="0"/>
              <a:t>S</a:t>
            </a:r>
            <a:r>
              <a:rPr lang="en-US" altLang="ko-KR" dirty="0" smtClean="0"/>
              <a:t>mart control system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1363" y="3140968"/>
            <a:ext cx="1423085" cy="18966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659"/>
          <a:stretch/>
        </p:blipFill>
        <p:spPr>
          <a:xfrm>
            <a:off x="6156176" y="1556792"/>
            <a:ext cx="2448272" cy="1456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2304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279400"/>
            <a:ext cx="6807200" cy="62992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-1" y="0"/>
            <a:ext cx="5893055" cy="47667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Smart Grid = Power Grid + AMI + Renewables + …</a:t>
            </a:r>
            <a:endParaRPr lang="ko-KR" alt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5564329"/>
            <a:ext cx="528967" cy="52896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5249560"/>
            <a:ext cx="528967" cy="52896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4248" y="4221088"/>
            <a:ext cx="528967" cy="52896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342" y="4170298"/>
            <a:ext cx="680581" cy="93719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281321"/>
            <a:ext cx="980570" cy="98057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3923" y="3240518"/>
            <a:ext cx="980570" cy="980570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>
            <a:off x="6893632" y="2996952"/>
            <a:ext cx="486680" cy="43204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156176" y="4077072"/>
            <a:ext cx="397166" cy="40849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1403648" y="4638895"/>
            <a:ext cx="792088" cy="11116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10776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9" dur="20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100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2" dur="2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10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5" dur="2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10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8" dur="2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10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1" dur="20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100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Why Electric Vehicle?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Electric Vehicle</a:t>
            </a:r>
          </a:p>
          <a:p>
            <a:pPr lvl="1"/>
            <a:r>
              <a:rPr lang="en-US" altLang="ko-KR" dirty="0" smtClean="0"/>
              <a:t>Car run by electricity (or with gasoline)</a:t>
            </a:r>
          </a:p>
          <a:p>
            <a:r>
              <a:rPr lang="en-US" altLang="ko-KR" dirty="0" smtClean="0"/>
              <a:t>Benefit</a:t>
            </a:r>
          </a:p>
          <a:p>
            <a:pPr lvl="1"/>
            <a:r>
              <a:rPr lang="en-US" altLang="ko-KR" dirty="0" smtClean="0"/>
              <a:t>Reduction of CO</a:t>
            </a:r>
            <a:r>
              <a:rPr lang="en-US" altLang="ko-KR" baseline="-25000" dirty="0" smtClean="0"/>
              <a:t>2</a:t>
            </a:r>
            <a:r>
              <a:rPr lang="en-US" altLang="ko-KR" dirty="0" smtClean="0"/>
              <a:t> emission</a:t>
            </a:r>
          </a:p>
          <a:p>
            <a:pPr lvl="2"/>
            <a:r>
              <a:rPr lang="en-US" altLang="ko-KR" dirty="0" smtClean="0"/>
              <a:t>15% of CO</a:t>
            </a:r>
            <a:r>
              <a:rPr lang="en-US" altLang="ko-KR" baseline="-25000" dirty="0" smtClean="0"/>
              <a:t>2</a:t>
            </a:r>
            <a:r>
              <a:rPr lang="en-US" altLang="ko-KR" dirty="0" smtClean="0"/>
              <a:t> by transportation</a:t>
            </a:r>
          </a:p>
          <a:p>
            <a:pPr lvl="1"/>
            <a:r>
              <a:rPr lang="en-US" altLang="ko-KR" dirty="0" smtClean="0"/>
              <a:t>Driver’s Cost</a:t>
            </a:r>
          </a:p>
          <a:p>
            <a:pPr lvl="1"/>
            <a:r>
              <a:rPr lang="en-US" altLang="ko-KR" dirty="0" smtClean="0"/>
              <a:t>Reduce dependence on oil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3645024"/>
            <a:ext cx="2999891" cy="2494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57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afterEffect" p14:presetBounceEnd="64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7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8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after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279400"/>
            <a:ext cx="6807200" cy="62992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-1" y="0"/>
            <a:ext cx="5364089" cy="47667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Smart Grid = Grid + AMI + Renewable + EV</a:t>
            </a:r>
            <a:endParaRPr lang="ko-KR" alt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5564329"/>
            <a:ext cx="528967" cy="52896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5249560"/>
            <a:ext cx="528967" cy="52896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4248" y="4221088"/>
            <a:ext cx="528967" cy="52896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342" y="4170298"/>
            <a:ext cx="680581" cy="93719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281321"/>
            <a:ext cx="980570" cy="98057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3923" y="3240518"/>
            <a:ext cx="980570" cy="980570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>
            <a:off x="6893632" y="2996952"/>
            <a:ext cx="486680" cy="43204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156176" y="4077072"/>
            <a:ext cx="397166" cy="40849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1403648" y="4638895"/>
            <a:ext cx="792088" cy="11116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6614" y="5661248"/>
            <a:ext cx="835188" cy="694555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 flipH="1" flipV="1">
            <a:off x="6660232" y="6093296"/>
            <a:ext cx="720080" cy="7200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200" y="3212976"/>
            <a:ext cx="835188" cy="69455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7006" y="2810957"/>
            <a:ext cx="585372" cy="945809"/>
          </a:xfrm>
          <a:prstGeom prst="rect">
            <a:avLst/>
          </a:prstGeom>
        </p:spPr>
      </p:pic>
      <p:cxnSp>
        <p:nvCxnSpPr>
          <p:cNvPr id="16" name="Straight Connector 15"/>
          <p:cNvCxnSpPr/>
          <p:nvPr/>
        </p:nvCxnSpPr>
        <p:spPr>
          <a:xfrm>
            <a:off x="1101845" y="3429000"/>
            <a:ext cx="490285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 flipV="1">
            <a:off x="1979712" y="3429000"/>
            <a:ext cx="1800200" cy="30180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5" name="Rounded Rectangle 24"/>
          <p:cNvSpPr/>
          <p:nvPr/>
        </p:nvSpPr>
        <p:spPr>
          <a:xfrm>
            <a:off x="7515674" y="1588705"/>
            <a:ext cx="1152128" cy="576064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dirty="0" smtClean="0"/>
              <a:t>System</a:t>
            </a:r>
          </a:p>
          <a:p>
            <a:pPr algn="ctr"/>
            <a:r>
              <a:rPr lang="en-US" altLang="ko-KR" sz="1600" dirty="0" smtClean="0"/>
              <a:t>Operator</a:t>
            </a:r>
            <a:endParaRPr lang="ko-KR" altLang="en-US" sz="1600" dirty="0"/>
          </a:p>
        </p:txBody>
      </p:sp>
      <p:cxnSp>
        <p:nvCxnSpPr>
          <p:cNvPr id="27" name="Straight Arrow Connector 26"/>
          <p:cNvCxnSpPr/>
          <p:nvPr/>
        </p:nvCxnSpPr>
        <p:spPr>
          <a:xfrm flipH="1">
            <a:off x="7020272" y="2060848"/>
            <a:ext cx="495402" cy="432048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5868144" y="6165304"/>
            <a:ext cx="679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HAN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61098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EV </a:t>
            </a:r>
            <a:r>
              <a:rPr lang="en-US" altLang="ko-KR" dirty="0" err="1" smtClean="0"/>
              <a:t>Charing</a:t>
            </a:r>
            <a:r>
              <a:rPr lang="en-US" altLang="ko-KR" dirty="0" smtClean="0"/>
              <a:t> Problem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600200"/>
            <a:ext cx="8363272" cy="4525963"/>
          </a:xfrm>
        </p:spPr>
        <p:txBody>
          <a:bodyPr>
            <a:normAutofit/>
          </a:bodyPr>
          <a:lstStyle/>
          <a:p>
            <a:r>
              <a:rPr lang="en-US" altLang="ko-KR" sz="2800" dirty="0" smtClean="0"/>
              <a:t>Can we feed EVs?</a:t>
            </a:r>
          </a:p>
          <a:p>
            <a:pPr lvl="1"/>
            <a:r>
              <a:rPr lang="en-US" altLang="ko-KR" sz="2400" dirty="0" smtClean="0"/>
              <a:t>Increase peak demand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651537"/>
            <a:ext cx="4279733" cy="2801799"/>
          </a:xfrm>
          <a:prstGeom prst="rect">
            <a:avLst/>
          </a:prstGeom>
        </p:spPr>
      </p:pic>
      <p:sp>
        <p:nvSpPr>
          <p:cNvPr id="5" name="Freeform 4"/>
          <p:cNvSpPr/>
          <p:nvPr/>
        </p:nvSpPr>
        <p:spPr>
          <a:xfrm>
            <a:off x="7784225" y="3861049"/>
            <a:ext cx="1189483" cy="688301"/>
          </a:xfrm>
          <a:custGeom>
            <a:avLst/>
            <a:gdLst>
              <a:gd name="connsiteX0" fmla="*/ 0 w 914400"/>
              <a:gd name="connsiteY0" fmla="*/ 174171 h 544285"/>
              <a:gd name="connsiteX1" fmla="*/ 76200 w 914400"/>
              <a:gd name="connsiteY1" fmla="*/ 54428 h 544285"/>
              <a:gd name="connsiteX2" fmla="*/ 272143 w 914400"/>
              <a:gd name="connsiteY2" fmla="*/ 0 h 544285"/>
              <a:gd name="connsiteX3" fmla="*/ 413657 w 914400"/>
              <a:gd name="connsiteY3" fmla="*/ 87085 h 544285"/>
              <a:gd name="connsiteX4" fmla="*/ 620486 w 914400"/>
              <a:gd name="connsiteY4" fmla="*/ 283028 h 544285"/>
              <a:gd name="connsiteX5" fmla="*/ 870857 w 914400"/>
              <a:gd name="connsiteY5" fmla="*/ 424542 h 544285"/>
              <a:gd name="connsiteX6" fmla="*/ 914400 w 914400"/>
              <a:gd name="connsiteY6" fmla="*/ 435428 h 544285"/>
              <a:gd name="connsiteX7" fmla="*/ 914400 w 914400"/>
              <a:gd name="connsiteY7" fmla="*/ 544285 h 544285"/>
              <a:gd name="connsiteX8" fmla="*/ 838200 w 914400"/>
              <a:gd name="connsiteY8" fmla="*/ 468085 h 544285"/>
              <a:gd name="connsiteX9" fmla="*/ 805543 w 914400"/>
              <a:gd name="connsiteY9" fmla="*/ 457200 h 544285"/>
              <a:gd name="connsiteX10" fmla="*/ 783771 w 914400"/>
              <a:gd name="connsiteY10" fmla="*/ 435428 h 544285"/>
              <a:gd name="connsiteX11" fmla="*/ 751114 w 914400"/>
              <a:gd name="connsiteY11" fmla="*/ 424542 h 544285"/>
              <a:gd name="connsiteX12" fmla="*/ 685800 w 914400"/>
              <a:gd name="connsiteY12" fmla="*/ 391885 h 544285"/>
              <a:gd name="connsiteX13" fmla="*/ 631371 w 914400"/>
              <a:gd name="connsiteY13" fmla="*/ 359228 h 544285"/>
              <a:gd name="connsiteX14" fmla="*/ 598714 w 914400"/>
              <a:gd name="connsiteY14" fmla="*/ 337457 h 544285"/>
              <a:gd name="connsiteX15" fmla="*/ 576943 w 914400"/>
              <a:gd name="connsiteY15" fmla="*/ 315685 h 544285"/>
              <a:gd name="connsiteX16" fmla="*/ 544286 w 914400"/>
              <a:gd name="connsiteY16" fmla="*/ 304800 h 544285"/>
              <a:gd name="connsiteX17" fmla="*/ 522514 w 914400"/>
              <a:gd name="connsiteY17" fmla="*/ 283028 h 544285"/>
              <a:gd name="connsiteX18" fmla="*/ 489857 w 914400"/>
              <a:gd name="connsiteY18" fmla="*/ 272142 h 544285"/>
              <a:gd name="connsiteX19" fmla="*/ 457200 w 914400"/>
              <a:gd name="connsiteY19" fmla="*/ 250371 h 544285"/>
              <a:gd name="connsiteX20" fmla="*/ 413657 w 914400"/>
              <a:gd name="connsiteY20" fmla="*/ 195942 h 544285"/>
              <a:gd name="connsiteX21" fmla="*/ 381000 w 914400"/>
              <a:gd name="connsiteY21" fmla="*/ 185057 h 544285"/>
              <a:gd name="connsiteX22" fmla="*/ 315686 w 914400"/>
              <a:gd name="connsiteY22" fmla="*/ 141514 h 544285"/>
              <a:gd name="connsiteX23" fmla="*/ 250371 w 914400"/>
              <a:gd name="connsiteY23" fmla="*/ 119742 h 544285"/>
              <a:gd name="connsiteX24" fmla="*/ 97971 w 914400"/>
              <a:gd name="connsiteY24" fmla="*/ 141514 h 544285"/>
              <a:gd name="connsiteX25" fmla="*/ 0 w 914400"/>
              <a:gd name="connsiteY25" fmla="*/ 174171 h 544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914400" h="544285">
                <a:moveTo>
                  <a:pt x="0" y="174171"/>
                </a:moveTo>
                <a:lnTo>
                  <a:pt x="76200" y="54428"/>
                </a:lnTo>
                <a:lnTo>
                  <a:pt x="272143" y="0"/>
                </a:lnTo>
                <a:lnTo>
                  <a:pt x="413657" y="87085"/>
                </a:lnTo>
                <a:lnTo>
                  <a:pt x="620486" y="283028"/>
                </a:lnTo>
                <a:lnTo>
                  <a:pt x="870857" y="424542"/>
                </a:lnTo>
                <a:lnTo>
                  <a:pt x="914400" y="435428"/>
                </a:lnTo>
                <a:lnTo>
                  <a:pt x="914400" y="544285"/>
                </a:lnTo>
                <a:cubicBezTo>
                  <a:pt x="889000" y="518885"/>
                  <a:pt x="866250" y="490525"/>
                  <a:pt x="838200" y="468085"/>
                </a:cubicBezTo>
                <a:cubicBezTo>
                  <a:pt x="829240" y="460917"/>
                  <a:pt x="815382" y="463103"/>
                  <a:pt x="805543" y="457200"/>
                </a:cubicBezTo>
                <a:cubicBezTo>
                  <a:pt x="796742" y="451920"/>
                  <a:pt x="792572" y="440709"/>
                  <a:pt x="783771" y="435428"/>
                </a:cubicBezTo>
                <a:cubicBezTo>
                  <a:pt x="773932" y="429524"/>
                  <a:pt x="761377" y="429674"/>
                  <a:pt x="751114" y="424542"/>
                </a:cubicBezTo>
                <a:cubicBezTo>
                  <a:pt x="666705" y="382338"/>
                  <a:pt x="767884" y="419247"/>
                  <a:pt x="685800" y="391885"/>
                </a:cubicBezTo>
                <a:cubicBezTo>
                  <a:pt x="643274" y="349361"/>
                  <a:pt x="687896" y="387491"/>
                  <a:pt x="631371" y="359228"/>
                </a:cubicBezTo>
                <a:cubicBezTo>
                  <a:pt x="619669" y="353377"/>
                  <a:pt x="608930" y="345630"/>
                  <a:pt x="598714" y="337457"/>
                </a:cubicBezTo>
                <a:cubicBezTo>
                  <a:pt x="590700" y="331046"/>
                  <a:pt x="585744" y="320965"/>
                  <a:pt x="576943" y="315685"/>
                </a:cubicBezTo>
                <a:cubicBezTo>
                  <a:pt x="567104" y="309781"/>
                  <a:pt x="555172" y="308428"/>
                  <a:pt x="544286" y="304800"/>
                </a:cubicBezTo>
                <a:cubicBezTo>
                  <a:pt x="537029" y="297543"/>
                  <a:pt x="531315" y="288309"/>
                  <a:pt x="522514" y="283028"/>
                </a:cubicBezTo>
                <a:cubicBezTo>
                  <a:pt x="512675" y="277124"/>
                  <a:pt x="500120" y="277274"/>
                  <a:pt x="489857" y="272142"/>
                </a:cubicBezTo>
                <a:cubicBezTo>
                  <a:pt x="478155" y="266291"/>
                  <a:pt x="468086" y="257628"/>
                  <a:pt x="457200" y="250371"/>
                </a:cubicBezTo>
                <a:cubicBezTo>
                  <a:pt x="447313" y="235542"/>
                  <a:pt x="430889" y="206281"/>
                  <a:pt x="413657" y="195942"/>
                </a:cubicBezTo>
                <a:cubicBezTo>
                  <a:pt x="403818" y="190038"/>
                  <a:pt x="391886" y="188685"/>
                  <a:pt x="381000" y="185057"/>
                </a:cubicBezTo>
                <a:cubicBezTo>
                  <a:pt x="353311" y="157368"/>
                  <a:pt x="359621" y="159088"/>
                  <a:pt x="315686" y="141514"/>
                </a:cubicBezTo>
                <a:cubicBezTo>
                  <a:pt x="294378" y="132991"/>
                  <a:pt x="250371" y="119742"/>
                  <a:pt x="250371" y="119742"/>
                </a:cubicBezTo>
                <a:cubicBezTo>
                  <a:pt x="199571" y="126999"/>
                  <a:pt x="148290" y="131450"/>
                  <a:pt x="97971" y="141514"/>
                </a:cubicBezTo>
                <a:cubicBezTo>
                  <a:pt x="39485" y="153211"/>
                  <a:pt x="46269" y="149673"/>
                  <a:pt x="0" y="174171"/>
                </a:cubicBezTo>
                <a:close/>
              </a:path>
            </a:pathLst>
          </a:cu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7649384" y="3378478"/>
            <a:ext cx="13151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 smtClean="0"/>
              <a:t>EV-charging</a:t>
            </a:r>
            <a:endParaRPr lang="ko-KR" altLang="en-US" sz="1600" dirty="0"/>
          </a:p>
        </p:txBody>
      </p:sp>
    </p:spTree>
    <p:extLst>
      <p:ext uri="{BB962C8B-B14F-4D97-AF65-F5344CB8AC3E}">
        <p14:creationId xmlns:p14="http://schemas.microsoft.com/office/powerpoint/2010/main" val="9908303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EV Charging Problem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600200"/>
            <a:ext cx="8363272" cy="4525963"/>
          </a:xfrm>
        </p:spPr>
        <p:txBody>
          <a:bodyPr>
            <a:normAutofit/>
          </a:bodyPr>
          <a:lstStyle/>
          <a:p>
            <a:r>
              <a:rPr lang="en-US" altLang="ko-KR" sz="2800" dirty="0" smtClean="0"/>
              <a:t>Can we feed EVs?</a:t>
            </a:r>
          </a:p>
          <a:p>
            <a:pPr lvl="1"/>
            <a:r>
              <a:rPr lang="en-US" altLang="ko-KR" sz="2400" dirty="0" smtClean="0"/>
              <a:t>Increase peak demand</a:t>
            </a:r>
          </a:p>
          <a:p>
            <a:r>
              <a:rPr lang="en-US" altLang="ko-KR" sz="2800" dirty="0" smtClean="0"/>
              <a:t>Solution</a:t>
            </a:r>
          </a:p>
          <a:p>
            <a:pPr lvl="1"/>
            <a:r>
              <a:rPr lang="en-US" altLang="ko-KR" sz="2400" dirty="0" smtClean="0"/>
              <a:t>Smart Charging Schedule</a:t>
            </a:r>
          </a:p>
          <a:p>
            <a:pPr lvl="1"/>
            <a:r>
              <a:rPr lang="en-US" altLang="ko-KR" sz="2400" dirty="0" smtClean="0"/>
              <a:t>Time-varying price</a:t>
            </a:r>
          </a:p>
          <a:p>
            <a:pPr lvl="1"/>
            <a:endParaRPr lang="en-US" altLang="ko-KR" sz="2400" dirty="0"/>
          </a:p>
          <a:p>
            <a:r>
              <a:rPr lang="en-US" altLang="ko-KR" dirty="0" smtClean="0"/>
              <a:t>That’s it??</a:t>
            </a:r>
          </a:p>
          <a:p>
            <a:pPr lvl="1"/>
            <a:endParaRPr lang="ko-KR" alt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651537"/>
            <a:ext cx="4279733" cy="28017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43459" y="4345359"/>
            <a:ext cx="11727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smtClean="0"/>
              <a:t>EV-charging</a:t>
            </a:r>
            <a:endParaRPr lang="ko-KR" altLang="en-US" sz="1400" dirty="0"/>
          </a:p>
        </p:txBody>
      </p:sp>
      <p:sp>
        <p:nvSpPr>
          <p:cNvPr id="7" name="Freeform 6"/>
          <p:cNvSpPr/>
          <p:nvPr/>
        </p:nvSpPr>
        <p:spPr>
          <a:xfrm>
            <a:off x="5443111" y="4664022"/>
            <a:ext cx="979461" cy="232631"/>
          </a:xfrm>
          <a:custGeom>
            <a:avLst/>
            <a:gdLst>
              <a:gd name="connsiteX0" fmla="*/ 54175 w 979461"/>
              <a:gd name="connsiteY0" fmla="*/ 4031 h 232631"/>
              <a:gd name="connsiteX1" fmla="*/ 979461 w 979461"/>
              <a:gd name="connsiteY1" fmla="*/ 4031 h 232631"/>
              <a:gd name="connsiteX2" fmla="*/ 914146 w 979461"/>
              <a:gd name="connsiteY2" fmla="*/ 69346 h 232631"/>
              <a:gd name="connsiteX3" fmla="*/ 881489 w 979461"/>
              <a:gd name="connsiteY3" fmla="*/ 80231 h 232631"/>
              <a:gd name="connsiteX4" fmla="*/ 870604 w 979461"/>
              <a:gd name="connsiteY4" fmla="*/ 112889 h 232631"/>
              <a:gd name="connsiteX5" fmla="*/ 848832 w 979461"/>
              <a:gd name="connsiteY5" fmla="*/ 134660 h 232631"/>
              <a:gd name="connsiteX6" fmla="*/ 794404 w 979461"/>
              <a:gd name="connsiteY6" fmla="*/ 178203 h 232631"/>
              <a:gd name="connsiteX7" fmla="*/ 718204 w 979461"/>
              <a:gd name="connsiteY7" fmla="*/ 232631 h 232631"/>
              <a:gd name="connsiteX8" fmla="*/ 554918 w 979461"/>
              <a:gd name="connsiteY8" fmla="*/ 210860 h 232631"/>
              <a:gd name="connsiteX9" fmla="*/ 511375 w 979461"/>
              <a:gd name="connsiteY9" fmla="*/ 199974 h 232631"/>
              <a:gd name="connsiteX10" fmla="*/ 446061 w 979461"/>
              <a:gd name="connsiteY10" fmla="*/ 167317 h 232631"/>
              <a:gd name="connsiteX11" fmla="*/ 391632 w 979461"/>
              <a:gd name="connsiteY11" fmla="*/ 156431 h 232631"/>
              <a:gd name="connsiteX12" fmla="*/ 326318 w 979461"/>
              <a:gd name="connsiteY12" fmla="*/ 134660 h 232631"/>
              <a:gd name="connsiteX13" fmla="*/ 304546 w 979461"/>
              <a:gd name="connsiteY13" fmla="*/ 112889 h 232631"/>
              <a:gd name="connsiteX14" fmla="*/ 173918 w 979461"/>
              <a:gd name="connsiteY14" fmla="*/ 91117 h 232631"/>
              <a:gd name="connsiteX15" fmla="*/ 108604 w 979461"/>
              <a:gd name="connsiteY15" fmla="*/ 58460 h 232631"/>
              <a:gd name="connsiteX16" fmla="*/ 54175 w 979461"/>
              <a:gd name="connsiteY16" fmla="*/ 4031 h 232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979461" h="232631">
                <a:moveTo>
                  <a:pt x="54175" y="4031"/>
                </a:moveTo>
                <a:cubicBezTo>
                  <a:pt x="199318" y="-5040"/>
                  <a:pt x="671032" y="4031"/>
                  <a:pt x="979461" y="4031"/>
                </a:cubicBezTo>
                <a:cubicBezTo>
                  <a:pt x="957689" y="25803"/>
                  <a:pt x="938450" y="50443"/>
                  <a:pt x="914146" y="69346"/>
                </a:cubicBezTo>
                <a:cubicBezTo>
                  <a:pt x="905089" y="76391"/>
                  <a:pt x="889603" y="72117"/>
                  <a:pt x="881489" y="80231"/>
                </a:cubicBezTo>
                <a:cubicBezTo>
                  <a:pt x="873375" y="88345"/>
                  <a:pt x="876508" y="103049"/>
                  <a:pt x="870604" y="112889"/>
                </a:cubicBezTo>
                <a:cubicBezTo>
                  <a:pt x="865324" y="121690"/>
                  <a:pt x="855243" y="126646"/>
                  <a:pt x="848832" y="134660"/>
                </a:cubicBezTo>
                <a:cubicBezTo>
                  <a:pt x="813021" y="179423"/>
                  <a:pt x="846204" y="160936"/>
                  <a:pt x="794404" y="178203"/>
                </a:cubicBezTo>
                <a:cubicBezTo>
                  <a:pt x="742747" y="229860"/>
                  <a:pt x="770334" y="215255"/>
                  <a:pt x="718204" y="232631"/>
                </a:cubicBezTo>
                <a:cubicBezTo>
                  <a:pt x="663775" y="225374"/>
                  <a:pt x="609156" y="219424"/>
                  <a:pt x="554918" y="210860"/>
                </a:cubicBezTo>
                <a:cubicBezTo>
                  <a:pt x="540140" y="208527"/>
                  <a:pt x="525126" y="205867"/>
                  <a:pt x="511375" y="199974"/>
                </a:cubicBezTo>
                <a:cubicBezTo>
                  <a:pt x="436880" y="168048"/>
                  <a:pt x="519451" y="185665"/>
                  <a:pt x="446061" y="167317"/>
                </a:cubicBezTo>
                <a:cubicBezTo>
                  <a:pt x="428111" y="162829"/>
                  <a:pt x="409482" y="161299"/>
                  <a:pt x="391632" y="156431"/>
                </a:cubicBezTo>
                <a:cubicBezTo>
                  <a:pt x="369492" y="150393"/>
                  <a:pt x="326318" y="134660"/>
                  <a:pt x="326318" y="134660"/>
                </a:cubicBezTo>
                <a:cubicBezTo>
                  <a:pt x="319061" y="127403"/>
                  <a:pt x="313347" y="118169"/>
                  <a:pt x="304546" y="112889"/>
                </a:cubicBezTo>
                <a:cubicBezTo>
                  <a:pt x="275531" y="95480"/>
                  <a:pt x="183601" y="92193"/>
                  <a:pt x="173918" y="91117"/>
                </a:cubicBezTo>
                <a:cubicBezTo>
                  <a:pt x="139425" y="79619"/>
                  <a:pt x="138750" y="82576"/>
                  <a:pt x="108604" y="58460"/>
                </a:cubicBezTo>
                <a:cubicBezTo>
                  <a:pt x="100590" y="52049"/>
                  <a:pt x="-90968" y="13102"/>
                  <a:pt x="54175" y="4031"/>
                </a:cubicBezTo>
                <a:close/>
              </a:path>
            </a:pathLst>
          </a:cu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dk1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7784225" y="3861049"/>
            <a:ext cx="1189483" cy="688301"/>
          </a:xfrm>
          <a:custGeom>
            <a:avLst/>
            <a:gdLst>
              <a:gd name="connsiteX0" fmla="*/ 0 w 914400"/>
              <a:gd name="connsiteY0" fmla="*/ 174171 h 544285"/>
              <a:gd name="connsiteX1" fmla="*/ 76200 w 914400"/>
              <a:gd name="connsiteY1" fmla="*/ 54428 h 544285"/>
              <a:gd name="connsiteX2" fmla="*/ 272143 w 914400"/>
              <a:gd name="connsiteY2" fmla="*/ 0 h 544285"/>
              <a:gd name="connsiteX3" fmla="*/ 413657 w 914400"/>
              <a:gd name="connsiteY3" fmla="*/ 87085 h 544285"/>
              <a:gd name="connsiteX4" fmla="*/ 620486 w 914400"/>
              <a:gd name="connsiteY4" fmla="*/ 283028 h 544285"/>
              <a:gd name="connsiteX5" fmla="*/ 870857 w 914400"/>
              <a:gd name="connsiteY5" fmla="*/ 424542 h 544285"/>
              <a:gd name="connsiteX6" fmla="*/ 914400 w 914400"/>
              <a:gd name="connsiteY6" fmla="*/ 435428 h 544285"/>
              <a:gd name="connsiteX7" fmla="*/ 914400 w 914400"/>
              <a:gd name="connsiteY7" fmla="*/ 544285 h 544285"/>
              <a:gd name="connsiteX8" fmla="*/ 838200 w 914400"/>
              <a:gd name="connsiteY8" fmla="*/ 468085 h 544285"/>
              <a:gd name="connsiteX9" fmla="*/ 805543 w 914400"/>
              <a:gd name="connsiteY9" fmla="*/ 457200 h 544285"/>
              <a:gd name="connsiteX10" fmla="*/ 783771 w 914400"/>
              <a:gd name="connsiteY10" fmla="*/ 435428 h 544285"/>
              <a:gd name="connsiteX11" fmla="*/ 751114 w 914400"/>
              <a:gd name="connsiteY11" fmla="*/ 424542 h 544285"/>
              <a:gd name="connsiteX12" fmla="*/ 685800 w 914400"/>
              <a:gd name="connsiteY12" fmla="*/ 391885 h 544285"/>
              <a:gd name="connsiteX13" fmla="*/ 631371 w 914400"/>
              <a:gd name="connsiteY13" fmla="*/ 359228 h 544285"/>
              <a:gd name="connsiteX14" fmla="*/ 598714 w 914400"/>
              <a:gd name="connsiteY14" fmla="*/ 337457 h 544285"/>
              <a:gd name="connsiteX15" fmla="*/ 576943 w 914400"/>
              <a:gd name="connsiteY15" fmla="*/ 315685 h 544285"/>
              <a:gd name="connsiteX16" fmla="*/ 544286 w 914400"/>
              <a:gd name="connsiteY16" fmla="*/ 304800 h 544285"/>
              <a:gd name="connsiteX17" fmla="*/ 522514 w 914400"/>
              <a:gd name="connsiteY17" fmla="*/ 283028 h 544285"/>
              <a:gd name="connsiteX18" fmla="*/ 489857 w 914400"/>
              <a:gd name="connsiteY18" fmla="*/ 272142 h 544285"/>
              <a:gd name="connsiteX19" fmla="*/ 457200 w 914400"/>
              <a:gd name="connsiteY19" fmla="*/ 250371 h 544285"/>
              <a:gd name="connsiteX20" fmla="*/ 413657 w 914400"/>
              <a:gd name="connsiteY20" fmla="*/ 195942 h 544285"/>
              <a:gd name="connsiteX21" fmla="*/ 381000 w 914400"/>
              <a:gd name="connsiteY21" fmla="*/ 185057 h 544285"/>
              <a:gd name="connsiteX22" fmla="*/ 315686 w 914400"/>
              <a:gd name="connsiteY22" fmla="*/ 141514 h 544285"/>
              <a:gd name="connsiteX23" fmla="*/ 250371 w 914400"/>
              <a:gd name="connsiteY23" fmla="*/ 119742 h 544285"/>
              <a:gd name="connsiteX24" fmla="*/ 97971 w 914400"/>
              <a:gd name="connsiteY24" fmla="*/ 141514 h 544285"/>
              <a:gd name="connsiteX25" fmla="*/ 0 w 914400"/>
              <a:gd name="connsiteY25" fmla="*/ 174171 h 544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914400" h="544285">
                <a:moveTo>
                  <a:pt x="0" y="174171"/>
                </a:moveTo>
                <a:lnTo>
                  <a:pt x="76200" y="54428"/>
                </a:lnTo>
                <a:lnTo>
                  <a:pt x="272143" y="0"/>
                </a:lnTo>
                <a:lnTo>
                  <a:pt x="413657" y="87085"/>
                </a:lnTo>
                <a:lnTo>
                  <a:pt x="620486" y="283028"/>
                </a:lnTo>
                <a:lnTo>
                  <a:pt x="870857" y="424542"/>
                </a:lnTo>
                <a:lnTo>
                  <a:pt x="914400" y="435428"/>
                </a:lnTo>
                <a:lnTo>
                  <a:pt x="914400" y="544285"/>
                </a:lnTo>
                <a:cubicBezTo>
                  <a:pt x="889000" y="518885"/>
                  <a:pt x="866250" y="490525"/>
                  <a:pt x="838200" y="468085"/>
                </a:cubicBezTo>
                <a:cubicBezTo>
                  <a:pt x="829240" y="460917"/>
                  <a:pt x="815382" y="463103"/>
                  <a:pt x="805543" y="457200"/>
                </a:cubicBezTo>
                <a:cubicBezTo>
                  <a:pt x="796742" y="451920"/>
                  <a:pt x="792572" y="440709"/>
                  <a:pt x="783771" y="435428"/>
                </a:cubicBezTo>
                <a:cubicBezTo>
                  <a:pt x="773932" y="429524"/>
                  <a:pt x="761377" y="429674"/>
                  <a:pt x="751114" y="424542"/>
                </a:cubicBezTo>
                <a:cubicBezTo>
                  <a:pt x="666705" y="382338"/>
                  <a:pt x="767884" y="419247"/>
                  <a:pt x="685800" y="391885"/>
                </a:cubicBezTo>
                <a:cubicBezTo>
                  <a:pt x="643274" y="349361"/>
                  <a:pt x="687896" y="387491"/>
                  <a:pt x="631371" y="359228"/>
                </a:cubicBezTo>
                <a:cubicBezTo>
                  <a:pt x="619669" y="353377"/>
                  <a:pt x="608930" y="345630"/>
                  <a:pt x="598714" y="337457"/>
                </a:cubicBezTo>
                <a:cubicBezTo>
                  <a:pt x="590700" y="331046"/>
                  <a:pt x="585744" y="320965"/>
                  <a:pt x="576943" y="315685"/>
                </a:cubicBezTo>
                <a:cubicBezTo>
                  <a:pt x="567104" y="309781"/>
                  <a:pt x="555172" y="308428"/>
                  <a:pt x="544286" y="304800"/>
                </a:cubicBezTo>
                <a:cubicBezTo>
                  <a:pt x="537029" y="297543"/>
                  <a:pt x="531315" y="288309"/>
                  <a:pt x="522514" y="283028"/>
                </a:cubicBezTo>
                <a:cubicBezTo>
                  <a:pt x="512675" y="277124"/>
                  <a:pt x="500120" y="277274"/>
                  <a:pt x="489857" y="272142"/>
                </a:cubicBezTo>
                <a:cubicBezTo>
                  <a:pt x="478155" y="266291"/>
                  <a:pt x="468086" y="257628"/>
                  <a:pt x="457200" y="250371"/>
                </a:cubicBezTo>
                <a:cubicBezTo>
                  <a:pt x="447313" y="235542"/>
                  <a:pt x="430889" y="206281"/>
                  <a:pt x="413657" y="195942"/>
                </a:cubicBezTo>
                <a:cubicBezTo>
                  <a:pt x="403818" y="190038"/>
                  <a:pt x="391886" y="188685"/>
                  <a:pt x="381000" y="185057"/>
                </a:cubicBezTo>
                <a:cubicBezTo>
                  <a:pt x="353311" y="157368"/>
                  <a:pt x="359621" y="159088"/>
                  <a:pt x="315686" y="141514"/>
                </a:cubicBezTo>
                <a:cubicBezTo>
                  <a:pt x="294378" y="132991"/>
                  <a:pt x="250371" y="119742"/>
                  <a:pt x="250371" y="119742"/>
                </a:cubicBezTo>
                <a:cubicBezTo>
                  <a:pt x="199571" y="126999"/>
                  <a:pt x="148290" y="131450"/>
                  <a:pt x="97971" y="141514"/>
                </a:cubicBezTo>
                <a:cubicBezTo>
                  <a:pt x="39485" y="153211"/>
                  <a:pt x="46269" y="149673"/>
                  <a:pt x="0" y="174171"/>
                </a:cubicBezTo>
                <a:close/>
              </a:path>
            </a:pathLst>
          </a:cu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489999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5.55556E-7 -4.44444E-6 L -0.25087 0.0863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52" y="430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8" grpId="1" animBg="1"/>
      <p:bldP spid="8" grpId="2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Active role of EV in Smart Grid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sz="2400" dirty="0" smtClean="0"/>
              <a:t>EV</a:t>
            </a:r>
          </a:p>
          <a:p>
            <a:pPr lvl="1"/>
            <a:r>
              <a:rPr lang="en-US" altLang="ko-KR" sz="2000" dirty="0" smtClean="0"/>
              <a:t>Power stored in battery</a:t>
            </a:r>
          </a:p>
          <a:p>
            <a:pPr lvl="1"/>
            <a:r>
              <a:rPr lang="en-US" altLang="ko-KR" sz="2000" dirty="0" smtClean="0"/>
              <a:t>Available (parked) 90% of time</a:t>
            </a:r>
          </a:p>
          <a:p>
            <a:pPr lvl="1"/>
            <a:r>
              <a:rPr lang="en-US" altLang="ko-KR" sz="2000" dirty="0" smtClean="0"/>
              <a:t>Aggregated, highly reliable power resource</a:t>
            </a:r>
          </a:p>
          <a:p>
            <a:r>
              <a:rPr lang="en-US" altLang="ko-KR" sz="2400" dirty="0" smtClean="0"/>
              <a:t>Use the stored power for Grid</a:t>
            </a:r>
          </a:p>
          <a:p>
            <a:pPr lvl="1"/>
            <a:r>
              <a:rPr lang="en-US" altLang="ko-KR" sz="2000" dirty="0" smtClean="0"/>
              <a:t>help balance power production/consumption</a:t>
            </a:r>
          </a:p>
          <a:p>
            <a:pPr lvl="1"/>
            <a:r>
              <a:rPr lang="en-US" altLang="ko-KR" sz="2000" dirty="0" smtClean="0"/>
              <a:t>Real-time regulation service</a:t>
            </a:r>
          </a:p>
          <a:p>
            <a:pPr lvl="1"/>
            <a:r>
              <a:rPr lang="en-US" altLang="ko-KR" sz="2000" dirty="0" smtClean="0"/>
              <a:t>Make money</a:t>
            </a:r>
          </a:p>
          <a:p>
            <a:pPr marL="457200" lvl="1" indent="0">
              <a:buNone/>
            </a:pPr>
            <a:endParaRPr lang="en-US" altLang="ko-KR" sz="2000" dirty="0" smtClean="0"/>
          </a:p>
        </p:txBody>
      </p:sp>
      <p:grpSp>
        <p:nvGrpSpPr>
          <p:cNvPr id="5" name="Group 4"/>
          <p:cNvGrpSpPr/>
          <p:nvPr/>
        </p:nvGrpSpPr>
        <p:grpSpPr>
          <a:xfrm>
            <a:off x="826217" y="4725005"/>
            <a:ext cx="7320275" cy="1763490"/>
            <a:chOff x="826217" y="4725005"/>
            <a:chExt cx="7320275" cy="176349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95737" y="4725005"/>
              <a:ext cx="2120560" cy="1763490"/>
            </a:xfrm>
            <a:prstGeom prst="rect">
              <a:avLst/>
            </a:prstGeom>
          </p:spPr>
        </p:pic>
        <p:sp>
          <p:nvSpPr>
            <p:cNvPr id="7" name="Rounded Rectangle 6"/>
            <p:cNvSpPr/>
            <p:nvPr/>
          </p:nvSpPr>
          <p:spPr>
            <a:xfrm>
              <a:off x="6706332" y="4959624"/>
              <a:ext cx="1440160" cy="100811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800" dirty="0" smtClean="0"/>
                <a:t>Grid</a:t>
              </a:r>
              <a:endParaRPr lang="ko-KR" altLang="en-US" sz="2800" dirty="0"/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6217" y="4911008"/>
              <a:ext cx="1297511" cy="1268868"/>
            </a:xfrm>
            <a:prstGeom prst="rect">
              <a:avLst/>
            </a:prstGeom>
          </p:spPr>
        </p:pic>
      </p:grpSp>
      <p:grpSp>
        <p:nvGrpSpPr>
          <p:cNvPr id="6" name="Group 5"/>
          <p:cNvGrpSpPr/>
          <p:nvPr/>
        </p:nvGrpSpPr>
        <p:grpSpPr>
          <a:xfrm>
            <a:off x="2195737" y="4941168"/>
            <a:ext cx="4510596" cy="792088"/>
            <a:chOff x="2195737" y="4941168"/>
            <a:chExt cx="4510596" cy="792088"/>
          </a:xfrm>
        </p:grpSpPr>
        <p:cxnSp>
          <p:nvCxnSpPr>
            <p:cNvPr id="9" name="Straight Arrow Connector 8"/>
            <p:cNvCxnSpPr/>
            <p:nvPr/>
          </p:nvCxnSpPr>
          <p:spPr>
            <a:xfrm flipH="1">
              <a:off x="2195737" y="5319664"/>
              <a:ext cx="4510596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flipH="1">
              <a:off x="2195737" y="5679704"/>
              <a:ext cx="4510595" cy="0"/>
            </a:xfrm>
            <a:prstGeom prst="straightConnector1">
              <a:avLst/>
            </a:prstGeom>
            <a:ln>
              <a:headEnd type="arrow" w="med" len="med"/>
              <a:tailEnd type="none" w="med" len="med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4763800" y="4941168"/>
              <a:ext cx="8883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 smtClean="0"/>
                <a:t>charge</a:t>
              </a:r>
              <a:endParaRPr lang="ko-KR" alt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763800" y="5363924"/>
              <a:ext cx="118327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 smtClean="0"/>
                <a:t>discharge</a:t>
              </a:r>
              <a:endParaRPr lang="ko-KR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0394050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Smart Grid</a:t>
            </a:r>
          </a:p>
          <a:p>
            <a:r>
              <a:rPr lang="en-US" dirty="0" smtClean="0"/>
              <a:t>Project</a:t>
            </a:r>
          </a:p>
          <a:p>
            <a:r>
              <a:rPr lang="en-US" dirty="0" smtClean="0"/>
              <a:t>IEC/ISO 15118</a:t>
            </a:r>
          </a:p>
          <a:p>
            <a:r>
              <a:rPr lang="en-US" dirty="0" smtClean="0"/>
              <a:t>Dev. plan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05876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Smart Grid and Computer Science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Smart Grid is a cyber-physical system</a:t>
            </a:r>
          </a:p>
          <a:p>
            <a:pPr lvl="1"/>
            <a:endParaRPr lang="en-US" altLang="ko-KR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2564904"/>
            <a:ext cx="3170155" cy="2933576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4932040" y="3386151"/>
            <a:ext cx="1368152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5076056" y="3098119"/>
            <a:ext cx="788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Sense</a:t>
            </a:r>
            <a:endParaRPr lang="ko-KR" altLang="en-US" dirty="0"/>
          </a:p>
        </p:txBody>
      </p:sp>
      <p:sp>
        <p:nvSpPr>
          <p:cNvPr id="7" name="Oval 6"/>
          <p:cNvSpPr/>
          <p:nvPr/>
        </p:nvSpPr>
        <p:spPr>
          <a:xfrm>
            <a:off x="6516216" y="3219337"/>
            <a:ext cx="1512168" cy="15349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Process</a:t>
            </a:r>
          </a:p>
          <a:p>
            <a:pPr algn="ctr"/>
            <a:r>
              <a:rPr lang="en-US" altLang="ko-KR" dirty="0" smtClean="0"/>
              <a:t>&amp;</a:t>
            </a:r>
          </a:p>
          <a:p>
            <a:pPr algn="ctr"/>
            <a:r>
              <a:rPr lang="en-US" altLang="ko-KR" dirty="0" smtClean="0"/>
              <a:t>Decision</a:t>
            </a:r>
            <a:endParaRPr lang="ko-KR" altLang="en-US" dirty="0"/>
          </a:p>
        </p:txBody>
      </p:sp>
      <p:sp>
        <p:nvSpPr>
          <p:cNvPr id="8" name="Right Arrow 7"/>
          <p:cNvSpPr/>
          <p:nvPr/>
        </p:nvSpPr>
        <p:spPr>
          <a:xfrm rot="10800000">
            <a:off x="4932040" y="4204867"/>
            <a:ext cx="1368152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5175138" y="3962215"/>
            <a:ext cx="981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Actuate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544434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Smart Grid &amp; Computer Science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637112"/>
          </a:xfrm>
        </p:spPr>
        <p:txBody>
          <a:bodyPr>
            <a:normAutofit lnSpcReduction="10000"/>
          </a:bodyPr>
          <a:lstStyle/>
          <a:p>
            <a:r>
              <a:rPr lang="en-US" altLang="ko-KR" dirty="0" smtClean="0"/>
              <a:t>CS problems</a:t>
            </a:r>
          </a:p>
          <a:p>
            <a:pPr lvl="1"/>
            <a:r>
              <a:rPr lang="en-US" altLang="ko-KR" dirty="0" smtClean="0"/>
              <a:t>Real-time data processing</a:t>
            </a:r>
          </a:p>
          <a:p>
            <a:pPr lvl="1"/>
            <a:r>
              <a:rPr lang="en-US" altLang="ko-KR" dirty="0" smtClean="0"/>
              <a:t>Communication &amp; Networking</a:t>
            </a:r>
          </a:p>
          <a:p>
            <a:pPr lvl="1"/>
            <a:r>
              <a:rPr lang="en-US" altLang="ko-KR" dirty="0" smtClean="0"/>
              <a:t>Fault-tolerant system architecture</a:t>
            </a:r>
          </a:p>
          <a:p>
            <a:pPr lvl="1"/>
            <a:r>
              <a:rPr lang="en-US" altLang="ko-KR" dirty="0" smtClean="0"/>
              <a:t>Interoperability</a:t>
            </a:r>
          </a:p>
          <a:p>
            <a:pPr lvl="1"/>
            <a:r>
              <a:rPr lang="en-US" altLang="ko-KR" dirty="0" smtClean="0"/>
              <a:t>Security &amp; Privacy</a:t>
            </a:r>
          </a:p>
          <a:p>
            <a:pPr lvl="1"/>
            <a:r>
              <a:rPr lang="en-US" altLang="ko-KR" dirty="0" smtClean="0"/>
              <a:t>Programming model</a:t>
            </a:r>
          </a:p>
          <a:p>
            <a:pPr lvl="1"/>
            <a:r>
              <a:rPr lang="en-US" altLang="ko-KR" dirty="0" smtClean="0"/>
              <a:t>Visualization</a:t>
            </a:r>
          </a:p>
          <a:p>
            <a:pPr lvl="1"/>
            <a:r>
              <a:rPr lang="en-US" altLang="ko-KR" dirty="0" smtClean="0"/>
              <a:t>etc…</a:t>
            </a:r>
          </a:p>
        </p:txBody>
      </p:sp>
    </p:spTree>
    <p:extLst>
      <p:ext uri="{BB962C8B-B14F-4D97-AF65-F5344CB8AC3E}">
        <p14:creationId xmlns:p14="http://schemas.microsoft.com/office/powerpoint/2010/main" val="42230272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Interoperability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sz="2800" dirty="0" smtClean="0">
                <a:latin typeface="Calibri" pitchFamily="34" charset="0"/>
                <a:cs typeface="Calibri" pitchFamily="34" charset="0"/>
              </a:rPr>
              <a:t>SG = interconnection of different power generators, distribution networks, and consumers</a:t>
            </a:r>
          </a:p>
          <a:p>
            <a:r>
              <a:rPr lang="en-US" altLang="ko-KR" sz="2800" dirty="0" smtClean="0">
                <a:latin typeface="Calibri" pitchFamily="34" charset="0"/>
                <a:cs typeface="Calibri" pitchFamily="34" charset="0"/>
              </a:rPr>
              <a:t>Connect them regardless of physical medium, manufacturer, device types</a:t>
            </a:r>
          </a:p>
          <a:p>
            <a:r>
              <a:rPr lang="en-US" altLang="ko-KR" sz="2800" dirty="0" smtClean="0">
                <a:latin typeface="Calibri" pitchFamily="34" charset="0"/>
                <a:cs typeface="Calibri" pitchFamily="34" charset="0"/>
              </a:rPr>
              <a:t>Likely that multiple comm. technologies coexist </a:t>
            </a:r>
          </a:p>
          <a:p>
            <a:pPr lvl="1"/>
            <a:r>
              <a:rPr lang="en-US" altLang="ko-KR" sz="2400" dirty="0" smtClean="0">
                <a:latin typeface="Calibri" pitchFamily="34" charset="0"/>
                <a:cs typeface="Calibri" pitchFamily="34" charset="0"/>
              </a:rPr>
              <a:t>Devices: Bluetooth, UWB</a:t>
            </a:r>
          </a:p>
          <a:p>
            <a:pPr lvl="1"/>
            <a:r>
              <a:rPr lang="en-US" altLang="ko-KR" sz="2400" dirty="0" smtClean="0">
                <a:latin typeface="Calibri" pitchFamily="34" charset="0"/>
                <a:cs typeface="Calibri" pitchFamily="34" charset="0"/>
              </a:rPr>
              <a:t>Home/local: </a:t>
            </a:r>
            <a:r>
              <a:rPr lang="en-US" altLang="ko-KR" sz="2400" dirty="0" err="1" smtClean="0">
                <a:latin typeface="Calibri" pitchFamily="34" charset="0"/>
                <a:cs typeface="Calibri" pitchFamily="34" charset="0"/>
              </a:rPr>
              <a:t>Zigbee</a:t>
            </a:r>
            <a:r>
              <a:rPr lang="en-US" altLang="ko-KR" sz="2400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en-US" altLang="ko-KR" sz="2400" dirty="0" err="1" smtClean="0">
                <a:latin typeface="Calibri" pitchFamily="34" charset="0"/>
                <a:cs typeface="Calibri" pitchFamily="34" charset="0"/>
              </a:rPr>
              <a:t>WiFi</a:t>
            </a:r>
            <a:endParaRPr lang="en-US" altLang="ko-KR" sz="2400" dirty="0" smtClean="0">
              <a:latin typeface="Calibri" pitchFamily="34" charset="0"/>
              <a:cs typeface="Calibri" pitchFamily="34" charset="0"/>
            </a:endParaRPr>
          </a:p>
          <a:p>
            <a:pPr lvl="1"/>
            <a:r>
              <a:rPr lang="en-US" altLang="ko-KR" sz="2400" dirty="0" smtClean="0">
                <a:latin typeface="Calibri" pitchFamily="34" charset="0"/>
                <a:cs typeface="Calibri" pitchFamily="34" charset="0"/>
              </a:rPr>
              <a:t>Meter-Utility: 3G/4G</a:t>
            </a:r>
          </a:p>
          <a:p>
            <a:r>
              <a:rPr lang="en-US" altLang="ko-KR" dirty="0" smtClean="0">
                <a:latin typeface="Calibri" pitchFamily="34" charset="0"/>
                <a:cs typeface="Calibri" pitchFamily="34" charset="0"/>
              </a:rPr>
              <a:t>Standardization effort for interoperability</a:t>
            </a:r>
          </a:p>
          <a:p>
            <a:pPr marL="0" indent="0">
              <a:buNone/>
            </a:pPr>
            <a:endParaRPr lang="ko-KR" altLang="en-US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60687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5" y="0"/>
            <a:ext cx="9144000" cy="52597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79293"/>
            <a:ext cx="7772400" cy="1362075"/>
          </a:xfrm>
        </p:spPr>
        <p:txBody>
          <a:bodyPr/>
          <a:lstStyle/>
          <a:p>
            <a:r>
              <a:rPr lang="en-US" altLang="ko-KR" dirty="0" smtClean="0"/>
              <a:t>Questions?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258137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1000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V2G </a:t>
            </a:r>
            <a:r>
              <a:rPr lang="en-US" altLang="ko-KR" dirty="0" smtClean="0"/>
              <a:t>Interoperability </a:t>
            </a:r>
            <a:r>
              <a:rPr lang="en-US" altLang="ko-KR" dirty="0" smtClean="0"/>
              <a:t>Project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자동차와 충전기 간의 상호운용성 테스트 시스템 개발</a:t>
            </a:r>
            <a:endParaRPr lang="en-US" altLang="ko-KR" dirty="0" smtClean="0"/>
          </a:p>
          <a:p>
            <a:pPr lvl="1"/>
            <a:r>
              <a:rPr lang="ko-KR" altLang="en-US" dirty="0" smtClean="0">
                <a:solidFill>
                  <a:srgbClr val="FF0000"/>
                </a:solidFill>
              </a:rPr>
              <a:t>자동차와 충전기 간의 통신 구현 </a:t>
            </a:r>
            <a:r>
              <a:rPr lang="en-US" altLang="ko-KR" dirty="0" smtClean="0">
                <a:solidFill>
                  <a:srgbClr val="FF0000"/>
                </a:solidFill>
              </a:rPr>
              <a:t>(15118)</a:t>
            </a:r>
          </a:p>
          <a:p>
            <a:pPr lvl="1"/>
            <a:r>
              <a:rPr lang="ko-KR" altLang="en-US" dirty="0" smtClean="0"/>
              <a:t>자동차</a:t>
            </a:r>
            <a:r>
              <a:rPr lang="en-US" altLang="ko-KR" dirty="0" smtClean="0"/>
              <a:t>/</a:t>
            </a:r>
            <a:r>
              <a:rPr lang="ko-KR" altLang="en-US" dirty="0" smtClean="0"/>
              <a:t>충전기의 표준 적합성 테스트 </a:t>
            </a:r>
            <a:r>
              <a:rPr lang="en-US" altLang="ko-KR" dirty="0" smtClean="0"/>
              <a:t>SW</a:t>
            </a:r>
            <a:r>
              <a:rPr lang="ko-KR" altLang="en-US" dirty="0" smtClean="0"/>
              <a:t> 개발</a:t>
            </a:r>
            <a:endParaRPr lang="en-US" altLang="ko-KR" dirty="0" smtClean="0"/>
          </a:p>
          <a:p>
            <a:r>
              <a:rPr lang="en-US" altLang="ko-KR" dirty="0" smtClean="0"/>
              <a:t>Period: 2012~2014</a:t>
            </a:r>
            <a:endParaRPr lang="en-US" altLang="ko-KR" dirty="0" smtClean="0"/>
          </a:p>
          <a:p>
            <a:r>
              <a:rPr lang="en-US" altLang="ko-KR" dirty="0" smtClean="0"/>
              <a:t>Participants: </a:t>
            </a:r>
            <a:r>
              <a:rPr lang="ko-KR" altLang="en-US" dirty="0" smtClean="0"/>
              <a:t>지식경제부</a:t>
            </a:r>
            <a:r>
              <a:rPr lang="en-US" altLang="ko-KR" dirty="0" smtClean="0"/>
              <a:t>,</a:t>
            </a:r>
            <a:r>
              <a:rPr lang="ko-KR" altLang="en-US" dirty="0" smtClean="0"/>
              <a:t> 한국산업기술시험원</a:t>
            </a:r>
            <a:r>
              <a:rPr lang="en-US" altLang="ko-KR" dirty="0" smtClean="0"/>
              <a:t>(KTL)</a:t>
            </a:r>
            <a:r>
              <a:rPr lang="en-US" altLang="ko-KR" dirty="0" smtClean="0"/>
              <a:t>, </a:t>
            </a:r>
            <a:r>
              <a:rPr lang="ko-KR" altLang="en-US" dirty="0" smtClean="0"/>
              <a:t>명지대</a:t>
            </a:r>
            <a:r>
              <a:rPr lang="en-US" altLang="ko-KR" dirty="0" smtClean="0"/>
              <a:t>, PNE</a:t>
            </a:r>
          </a:p>
          <a:p>
            <a:pPr lvl="1"/>
            <a:r>
              <a:rPr lang="ko-KR" altLang="en-US" dirty="0" smtClean="0"/>
              <a:t>장혁수</a:t>
            </a:r>
            <a:r>
              <a:rPr lang="en-US" altLang="ko-KR" dirty="0" smtClean="0"/>
              <a:t>,</a:t>
            </a:r>
            <a:r>
              <a:rPr lang="ko-KR" altLang="en-US" dirty="0" smtClean="0"/>
              <a:t> 김인택</a:t>
            </a:r>
            <a:r>
              <a:rPr lang="en-US" altLang="ko-KR" dirty="0" smtClean="0"/>
              <a:t>,</a:t>
            </a:r>
            <a:r>
              <a:rPr lang="ko-KR" altLang="en-US" dirty="0" smtClean="0"/>
              <a:t> 신민호</a:t>
            </a:r>
            <a:endParaRPr lang="en-US" altLang="ko-KR" dirty="0" smtClean="0"/>
          </a:p>
        </p:txBody>
      </p:sp>
    </p:spTree>
    <p:extLst>
      <p:ext uri="{BB962C8B-B14F-4D97-AF65-F5344CB8AC3E}">
        <p14:creationId xmlns:p14="http://schemas.microsoft.com/office/powerpoint/2010/main" val="5623125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altLang="ko-KR" sz="1400" dirty="0"/>
          </a:p>
          <a:p>
            <a:pPr algn="ctr"/>
            <a:endParaRPr lang="en-US" altLang="ko-KR" sz="1400" dirty="0" smtClean="0"/>
          </a:p>
          <a:p>
            <a:pPr algn="ctr"/>
            <a:endParaRPr lang="en-US" altLang="ko-KR" sz="1400" dirty="0"/>
          </a:p>
          <a:p>
            <a:pPr algn="ctr"/>
            <a:endParaRPr lang="en-US" altLang="ko-KR" sz="1400" dirty="0" smtClean="0"/>
          </a:p>
          <a:p>
            <a:pPr algn="ctr"/>
            <a:endParaRPr lang="en-US" altLang="ko-KR" sz="1400" dirty="0"/>
          </a:p>
          <a:p>
            <a:pPr algn="ctr"/>
            <a:endParaRPr lang="en-US" altLang="ko-KR" sz="1400" dirty="0" smtClean="0"/>
          </a:p>
          <a:p>
            <a:pPr algn="ctr"/>
            <a:endParaRPr lang="en-US" altLang="ko-KR" sz="1400" dirty="0"/>
          </a:p>
          <a:p>
            <a:pPr algn="ctr"/>
            <a:endParaRPr lang="en-US" altLang="ko-KR" sz="1400" dirty="0" smtClean="0"/>
          </a:p>
          <a:p>
            <a:pPr algn="ctr"/>
            <a:endParaRPr lang="en-US" altLang="ko-KR" sz="1400" dirty="0"/>
          </a:p>
          <a:p>
            <a:pPr algn="ctr"/>
            <a:endParaRPr lang="en-US" altLang="ko-KR" sz="1400" dirty="0" smtClean="0"/>
          </a:p>
          <a:p>
            <a:pPr algn="ctr"/>
            <a:endParaRPr lang="en-US" altLang="ko-KR" sz="1400" dirty="0"/>
          </a:p>
          <a:p>
            <a:pPr algn="ctr"/>
            <a:endParaRPr lang="en-US" altLang="ko-KR" sz="1400" dirty="0" smtClean="0"/>
          </a:p>
          <a:p>
            <a:pPr algn="ctr"/>
            <a:endParaRPr lang="en-US" altLang="ko-KR" sz="1400" dirty="0"/>
          </a:p>
          <a:p>
            <a:pPr algn="ctr"/>
            <a:endParaRPr lang="en-US" altLang="ko-KR" sz="1400" dirty="0" smtClean="0"/>
          </a:p>
          <a:p>
            <a:pPr algn="ctr"/>
            <a:endParaRPr lang="en-US" altLang="ko-KR" sz="1400" dirty="0"/>
          </a:p>
          <a:p>
            <a:pPr algn="ctr"/>
            <a:endParaRPr lang="en-US" altLang="ko-KR" sz="1400" dirty="0" smtClean="0"/>
          </a:p>
          <a:p>
            <a:pPr algn="ctr"/>
            <a:endParaRPr lang="en-US" altLang="ko-KR" sz="1400" dirty="0"/>
          </a:p>
          <a:p>
            <a:pPr algn="ctr"/>
            <a:endParaRPr lang="en-US" altLang="ko-KR" sz="1400" dirty="0" smtClean="0"/>
          </a:p>
          <a:p>
            <a:pPr algn="ctr"/>
            <a:endParaRPr lang="en-US" altLang="ko-KR" sz="1400" dirty="0"/>
          </a:p>
          <a:p>
            <a:pPr algn="ctr"/>
            <a:endParaRPr lang="en-US" altLang="ko-KR" sz="1400" dirty="0" smtClean="0"/>
          </a:p>
          <a:p>
            <a:pPr algn="ctr"/>
            <a:endParaRPr lang="en-US" altLang="ko-KR" sz="1400" dirty="0"/>
          </a:p>
          <a:p>
            <a:pPr algn="ctr"/>
            <a:endParaRPr lang="en-US" altLang="ko-KR" sz="1400" dirty="0" smtClean="0"/>
          </a:p>
          <a:p>
            <a:pPr algn="ctr"/>
            <a:endParaRPr lang="en-US" altLang="ko-KR" sz="1400" dirty="0"/>
          </a:p>
          <a:p>
            <a:pPr algn="ctr"/>
            <a:endParaRPr lang="en-US" altLang="ko-KR" sz="1400" dirty="0" smtClean="0"/>
          </a:p>
          <a:p>
            <a:pPr algn="ctr"/>
            <a:endParaRPr lang="en-US" altLang="ko-KR" sz="1400" dirty="0"/>
          </a:p>
          <a:p>
            <a:pPr algn="ctr"/>
            <a:endParaRPr lang="ko-KR" altLang="en-US" sz="1400" dirty="0"/>
          </a:p>
        </p:txBody>
      </p:sp>
      <p:grpSp>
        <p:nvGrpSpPr>
          <p:cNvPr id="16" name="그룹 15"/>
          <p:cNvGrpSpPr/>
          <p:nvPr/>
        </p:nvGrpSpPr>
        <p:grpSpPr>
          <a:xfrm>
            <a:off x="483779" y="849673"/>
            <a:ext cx="1440159" cy="876254"/>
            <a:chOff x="251520" y="332656"/>
            <a:chExt cx="1440159" cy="876254"/>
          </a:xfrm>
        </p:grpSpPr>
        <p:sp>
          <p:nvSpPr>
            <p:cNvPr id="6" name="직사각형 5"/>
            <p:cNvSpPr/>
            <p:nvPr/>
          </p:nvSpPr>
          <p:spPr>
            <a:xfrm>
              <a:off x="251520" y="332656"/>
              <a:ext cx="1440159" cy="876254"/>
            </a:xfrm>
            <a:prstGeom prst="rect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altLang="ko-KR" sz="1400" dirty="0"/>
            </a:p>
            <a:p>
              <a:pPr algn="ctr"/>
              <a:endParaRPr lang="en-US" altLang="ko-KR" sz="1400" dirty="0" smtClean="0"/>
            </a:p>
            <a:p>
              <a:pPr algn="ctr"/>
              <a:endParaRPr lang="en-US" altLang="ko-KR" sz="1400" dirty="0"/>
            </a:p>
            <a:p>
              <a:pPr algn="ctr"/>
              <a:endParaRPr lang="en-US" altLang="ko-KR" sz="1400" dirty="0" smtClean="0"/>
            </a:p>
            <a:p>
              <a:pPr algn="ctr"/>
              <a:endParaRPr lang="en-US" altLang="ko-KR" sz="1400" dirty="0"/>
            </a:p>
            <a:p>
              <a:pPr algn="ctr"/>
              <a:endParaRPr lang="en-US" altLang="ko-KR" sz="1400" dirty="0" smtClean="0"/>
            </a:p>
            <a:p>
              <a:pPr algn="ctr"/>
              <a:endParaRPr lang="en-US" altLang="ko-KR" sz="1400" dirty="0"/>
            </a:p>
            <a:p>
              <a:pPr algn="ctr"/>
              <a:endParaRPr lang="en-US" altLang="ko-KR" sz="1400" dirty="0" smtClean="0"/>
            </a:p>
            <a:p>
              <a:pPr algn="ctr"/>
              <a:endParaRPr lang="en-US" altLang="ko-KR" sz="1400" dirty="0"/>
            </a:p>
            <a:p>
              <a:pPr algn="ctr"/>
              <a:endParaRPr lang="en-US" altLang="ko-KR" sz="1400" dirty="0" smtClean="0"/>
            </a:p>
            <a:p>
              <a:pPr algn="ctr"/>
              <a:endParaRPr lang="en-US" altLang="ko-KR" sz="1400" dirty="0"/>
            </a:p>
            <a:p>
              <a:pPr algn="ctr"/>
              <a:endParaRPr lang="en-US" altLang="ko-KR" sz="1400" dirty="0" smtClean="0"/>
            </a:p>
            <a:p>
              <a:pPr algn="ctr"/>
              <a:endParaRPr lang="en-US" altLang="ko-KR" sz="1400" dirty="0"/>
            </a:p>
            <a:p>
              <a:pPr algn="ctr"/>
              <a:endParaRPr lang="en-US" altLang="ko-KR" sz="1400" dirty="0" smtClean="0"/>
            </a:p>
            <a:p>
              <a:pPr algn="ctr"/>
              <a:endParaRPr lang="en-US" altLang="ko-KR" sz="1400" dirty="0"/>
            </a:p>
            <a:p>
              <a:pPr algn="ctr"/>
              <a:endParaRPr lang="en-US" altLang="ko-KR" sz="1400" dirty="0" smtClean="0"/>
            </a:p>
            <a:p>
              <a:pPr algn="ctr"/>
              <a:endParaRPr lang="en-US" altLang="ko-KR" sz="1400" dirty="0"/>
            </a:p>
            <a:p>
              <a:pPr algn="ctr"/>
              <a:endParaRPr lang="en-US" altLang="ko-KR" sz="1400" dirty="0" smtClean="0"/>
            </a:p>
            <a:p>
              <a:pPr algn="ctr"/>
              <a:endParaRPr lang="en-US" altLang="ko-KR" sz="1400" dirty="0"/>
            </a:p>
            <a:p>
              <a:pPr algn="ctr"/>
              <a:endParaRPr lang="en-US" altLang="ko-KR" sz="1400" dirty="0" smtClean="0"/>
            </a:p>
            <a:p>
              <a:pPr algn="ctr"/>
              <a:endParaRPr lang="en-US" altLang="ko-KR" sz="1400" dirty="0"/>
            </a:p>
            <a:p>
              <a:pPr algn="ctr"/>
              <a:endParaRPr lang="en-US" altLang="ko-KR" sz="1400" dirty="0" smtClean="0"/>
            </a:p>
            <a:p>
              <a:pPr algn="ctr"/>
              <a:endParaRPr lang="en-US" altLang="ko-KR" sz="1400" dirty="0"/>
            </a:p>
            <a:p>
              <a:pPr algn="ctr"/>
              <a:endParaRPr lang="en-US" altLang="ko-KR" sz="1400" dirty="0" smtClean="0"/>
            </a:p>
            <a:p>
              <a:pPr algn="ctr"/>
              <a:endParaRPr lang="en-US" altLang="ko-KR" sz="1400" dirty="0"/>
            </a:p>
            <a:p>
              <a:pPr algn="ctr"/>
              <a:endParaRPr lang="ko-KR" altLang="en-US" sz="1400" dirty="0"/>
            </a:p>
          </p:txBody>
        </p:sp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86011" y="637688"/>
              <a:ext cx="823720" cy="5186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9" name="직사각형 8"/>
          <p:cNvSpPr/>
          <p:nvPr/>
        </p:nvSpPr>
        <p:spPr>
          <a:xfrm>
            <a:off x="4175956" y="627866"/>
            <a:ext cx="972108" cy="114495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33202" y="1399673"/>
            <a:ext cx="6576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EVSE</a:t>
            </a:r>
            <a:endParaRPr lang="ko-KR" altLang="en-US" sz="1600" b="1" dirty="0"/>
          </a:p>
        </p:txBody>
      </p:sp>
      <p:sp>
        <p:nvSpPr>
          <p:cNvPr id="11" name="직사각형 10"/>
          <p:cNvSpPr/>
          <p:nvPr/>
        </p:nvSpPr>
        <p:spPr>
          <a:xfrm>
            <a:off x="4333202" y="692696"/>
            <a:ext cx="657616" cy="7069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4333202" y="876907"/>
            <a:ext cx="6670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SECC</a:t>
            </a:r>
            <a:endParaRPr lang="ko-KR" altLang="en-US" sz="1600" b="1" dirty="0"/>
          </a:p>
        </p:txBody>
      </p:sp>
      <p:grpSp>
        <p:nvGrpSpPr>
          <p:cNvPr id="15" name="그룹 14"/>
          <p:cNvGrpSpPr/>
          <p:nvPr/>
        </p:nvGrpSpPr>
        <p:grpSpPr>
          <a:xfrm>
            <a:off x="7020272" y="585369"/>
            <a:ext cx="1944216" cy="1288966"/>
            <a:chOff x="6793724" y="343422"/>
            <a:chExt cx="1944216" cy="1288966"/>
          </a:xfrm>
        </p:grpSpPr>
        <p:sp>
          <p:nvSpPr>
            <p:cNvPr id="13" name="모서리가 둥근 직사각형 12"/>
            <p:cNvSpPr/>
            <p:nvPr/>
          </p:nvSpPr>
          <p:spPr>
            <a:xfrm>
              <a:off x="6793724" y="343422"/>
              <a:ext cx="1944216" cy="1288966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007707" y="572407"/>
              <a:ext cx="151624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600" b="1" dirty="0" smtClean="0"/>
                <a:t>E-mobility</a:t>
              </a:r>
            </a:p>
            <a:p>
              <a:pPr algn="ctr"/>
              <a:r>
                <a:rPr lang="en-US" altLang="ko-KR" sz="1600" b="1" dirty="0" smtClean="0"/>
                <a:t>Infrastructure</a:t>
              </a:r>
            </a:p>
            <a:p>
              <a:pPr algn="ctr"/>
              <a:r>
                <a:rPr lang="en-US" altLang="ko-KR" sz="1600" b="1" dirty="0" smtClean="0"/>
                <a:t>Operator</a:t>
              </a:r>
              <a:endParaRPr lang="ko-KR" altLang="en-US" sz="1600" b="1" dirty="0"/>
            </a:p>
          </p:txBody>
        </p:sp>
      </p:grpSp>
      <p:sp>
        <p:nvSpPr>
          <p:cNvPr id="104" name="직사각형 103"/>
          <p:cNvSpPr/>
          <p:nvPr/>
        </p:nvSpPr>
        <p:spPr>
          <a:xfrm>
            <a:off x="107504" y="5334620"/>
            <a:ext cx="8928992" cy="144016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06" name="직선 연결선 105"/>
          <p:cNvCxnSpPr/>
          <p:nvPr/>
        </p:nvCxnSpPr>
        <p:spPr>
          <a:xfrm>
            <a:off x="1707915" y="1000867"/>
            <a:ext cx="2720069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직선 연결선 106"/>
          <p:cNvCxnSpPr>
            <a:stCxn id="8" idx="1"/>
          </p:cNvCxnSpPr>
          <p:nvPr/>
        </p:nvCxnSpPr>
        <p:spPr>
          <a:xfrm>
            <a:off x="1441990" y="1414025"/>
            <a:ext cx="273396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직선 연결선 110"/>
          <p:cNvCxnSpPr>
            <a:stCxn id="12" idx="3"/>
          </p:cNvCxnSpPr>
          <p:nvPr/>
        </p:nvCxnSpPr>
        <p:spPr>
          <a:xfrm>
            <a:off x="5000244" y="1046184"/>
            <a:ext cx="2020028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직선 연결선 118"/>
          <p:cNvCxnSpPr/>
          <p:nvPr/>
        </p:nvCxnSpPr>
        <p:spPr>
          <a:xfrm>
            <a:off x="5147114" y="1568950"/>
            <a:ext cx="46587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직선 연결선 121"/>
          <p:cNvCxnSpPr/>
          <p:nvPr/>
        </p:nvCxnSpPr>
        <p:spPr>
          <a:xfrm flipV="1">
            <a:off x="5613942" y="488242"/>
            <a:ext cx="5713" cy="108070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직선 연결선 124"/>
          <p:cNvCxnSpPr/>
          <p:nvPr/>
        </p:nvCxnSpPr>
        <p:spPr>
          <a:xfrm flipH="1">
            <a:off x="3779912" y="488242"/>
            <a:ext cx="237626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직선 연결선 128"/>
          <p:cNvCxnSpPr/>
          <p:nvPr/>
        </p:nvCxnSpPr>
        <p:spPr>
          <a:xfrm flipH="1">
            <a:off x="3067949" y="488242"/>
            <a:ext cx="750307" cy="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직선 연결선 130"/>
          <p:cNvCxnSpPr/>
          <p:nvPr/>
        </p:nvCxnSpPr>
        <p:spPr>
          <a:xfrm flipH="1">
            <a:off x="5959820" y="488242"/>
            <a:ext cx="750307" cy="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직선 연결선 131"/>
          <p:cNvCxnSpPr/>
          <p:nvPr/>
        </p:nvCxnSpPr>
        <p:spPr>
          <a:xfrm flipV="1">
            <a:off x="5620605" y="188640"/>
            <a:ext cx="0" cy="29960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5259" y="18204"/>
            <a:ext cx="713646" cy="539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41" name="직선 연결선 140"/>
          <p:cNvCxnSpPr/>
          <p:nvPr/>
        </p:nvCxnSpPr>
        <p:spPr>
          <a:xfrm flipH="1">
            <a:off x="5620606" y="188640"/>
            <a:ext cx="125565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2" name="TextBox 141"/>
          <p:cNvSpPr txBox="1"/>
          <p:nvPr/>
        </p:nvSpPr>
        <p:spPr>
          <a:xfrm>
            <a:off x="6829298" y="153775"/>
            <a:ext cx="6655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smtClean="0"/>
              <a:t>DSO</a:t>
            </a:r>
            <a:endParaRPr lang="ko-KR" altLang="en-US" b="1" dirty="0"/>
          </a:p>
        </p:txBody>
      </p:sp>
      <p:cxnSp>
        <p:nvCxnSpPr>
          <p:cNvPr id="144" name="직선 연결선 143"/>
          <p:cNvCxnSpPr/>
          <p:nvPr/>
        </p:nvCxnSpPr>
        <p:spPr>
          <a:xfrm flipH="1" flipV="1">
            <a:off x="5612992" y="1568950"/>
            <a:ext cx="3806" cy="347882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63" name="그룹 2062"/>
          <p:cNvGrpSpPr/>
          <p:nvPr/>
        </p:nvGrpSpPr>
        <p:grpSpPr>
          <a:xfrm>
            <a:off x="2699792" y="1986955"/>
            <a:ext cx="3744416" cy="2954213"/>
            <a:chOff x="2699792" y="1986955"/>
            <a:chExt cx="3744416" cy="2954213"/>
          </a:xfrm>
        </p:grpSpPr>
        <p:sp>
          <p:nvSpPr>
            <p:cNvPr id="17" name="직사각형 16"/>
            <p:cNvSpPr/>
            <p:nvPr/>
          </p:nvSpPr>
          <p:spPr>
            <a:xfrm>
              <a:off x="2699792" y="1988840"/>
              <a:ext cx="3744416" cy="2952328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8" name="직사각형 17"/>
            <p:cNvSpPr/>
            <p:nvPr/>
          </p:nvSpPr>
          <p:spPr>
            <a:xfrm>
              <a:off x="2771800" y="2276872"/>
              <a:ext cx="1260140" cy="100811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" name="직사각형 18"/>
            <p:cNvSpPr/>
            <p:nvPr/>
          </p:nvSpPr>
          <p:spPr>
            <a:xfrm>
              <a:off x="2771800" y="3731952"/>
              <a:ext cx="1260140" cy="32588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" name="직사각형 21"/>
            <p:cNvSpPr/>
            <p:nvPr/>
          </p:nvSpPr>
          <p:spPr>
            <a:xfrm>
              <a:off x="2771800" y="4140572"/>
              <a:ext cx="1260140" cy="325884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직사각형 22"/>
            <p:cNvSpPr/>
            <p:nvPr/>
          </p:nvSpPr>
          <p:spPr>
            <a:xfrm>
              <a:off x="2771800" y="4564608"/>
              <a:ext cx="1260140" cy="325884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25" name="직선 연결선 24"/>
            <p:cNvCxnSpPr>
              <a:stCxn id="18" idx="2"/>
              <a:endCxn id="19" idx="0"/>
            </p:cNvCxnSpPr>
            <p:nvPr/>
          </p:nvCxnSpPr>
          <p:spPr>
            <a:xfrm>
              <a:off x="3401870" y="3284984"/>
              <a:ext cx="0" cy="446968"/>
            </a:xfrm>
            <a:prstGeom prst="line">
              <a:avLst/>
            </a:prstGeom>
            <a:ln w="3810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직사각형 25"/>
            <p:cNvSpPr/>
            <p:nvPr/>
          </p:nvSpPr>
          <p:spPr>
            <a:xfrm>
              <a:off x="4891960" y="2276872"/>
              <a:ext cx="1443964" cy="576064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7" name="직사각형 26"/>
            <p:cNvSpPr/>
            <p:nvPr/>
          </p:nvSpPr>
          <p:spPr>
            <a:xfrm>
              <a:off x="4891960" y="3103116"/>
              <a:ext cx="1443964" cy="325884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9" name="직사각형 28"/>
            <p:cNvSpPr/>
            <p:nvPr/>
          </p:nvSpPr>
          <p:spPr>
            <a:xfrm>
              <a:off x="4891010" y="3731890"/>
              <a:ext cx="1443964" cy="325884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0" name="직사각형 29"/>
            <p:cNvSpPr/>
            <p:nvPr/>
          </p:nvSpPr>
          <p:spPr>
            <a:xfrm>
              <a:off x="4891010" y="4140572"/>
              <a:ext cx="1443964" cy="325884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1" name="직사각형 30"/>
            <p:cNvSpPr/>
            <p:nvPr/>
          </p:nvSpPr>
          <p:spPr>
            <a:xfrm>
              <a:off x="4891010" y="4564608"/>
              <a:ext cx="1443964" cy="325884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32" name="직선 연결선 31"/>
            <p:cNvCxnSpPr>
              <a:stCxn id="26" idx="2"/>
              <a:endCxn id="27" idx="0"/>
            </p:cNvCxnSpPr>
            <p:nvPr/>
          </p:nvCxnSpPr>
          <p:spPr>
            <a:xfrm>
              <a:off x="5613942" y="2852936"/>
              <a:ext cx="0" cy="250180"/>
            </a:xfrm>
            <a:prstGeom prst="line">
              <a:avLst/>
            </a:prstGeom>
            <a:ln w="3810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직선 연결선 35"/>
            <p:cNvCxnSpPr>
              <a:stCxn id="27" idx="2"/>
              <a:endCxn id="29" idx="0"/>
            </p:cNvCxnSpPr>
            <p:nvPr/>
          </p:nvCxnSpPr>
          <p:spPr>
            <a:xfrm flipH="1">
              <a:off x="5612992" y="3429000"/>
              <a:ext cx="950" cy="302890"/>
            </a:xfrm>
            <a:prstGeom prst="line">
              <a:avLst/>
            </a:prstGeom>
            <a:ln w="3810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직선 연결선 39"/>
            <p:cNvCxnSpPr>
              <a:stCxn id="19" idx="2"/>
              <a:endCxn id="22" idx="0"/>
            </p:cNvCxnSpPr>
            <p:nvPr/>
          </p:nvCxnSpPr>
          <p:spPr>
            <a:xfrm>
              <a:off x="3401870" y="4057836"/>
              <a:ext cx="0" cy="82736"/>
            </a:xfrm>
            <a:prstGeom prst="line">
              <a:avLst/>
            </a:prstGeom>
            <a:ln w="571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직선 연결선 40"/>
            <p:cNvCxnSpPr>
              <a:stCxn id="22" idx="2"/>
              <a:endCxn id="23" idx="0"/>
            </p:cNvCxnSpPr>
            <p:nvPr/>
          </p:nvCxnSpPr>
          <p:spPr>
            <a:xfrm>
              <a:off x="3401870" y="4466456"/>
              <a:ext cx="0" cy="98152"/>
            </a:xfrm>
            <a:prstGeom prst="line">
              <a:avLst/>
            </a:prstGeom>
            <a:ln w="571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직선 연결선 43"/>
            <p:cNvCxnSpPr>
              <a:stCxn id="29" idx="2"/>
              <a:endCxn id="30" idx="0"/>
            </p:cNvCxnSpPr>
            <p:nvPr/>
          </p:nvCxnSpPr>
          <p:spPr>
            <a:xfrm>
              <a:off x="5612992" y="4057774"/>
              <a:ext cx="0" cy="82798"/>
            </a:xfrm>
            <a:prstGeom prst="line">
              <a:avLst/>
            </a:prstGeom>
            <a:ln w="571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직선 연결선 46"/>
            <p:cNvCxnSpPr>
              <a:stCxn id="30" idx="2"/>
              <a:endCxn id="31" idx="0"/>
            </p:cNvCxnSpPr>
            <p:nvPr/>
          </p:nvCxnSpPr>
          <p:spPr>
            <a:xfrm>
              <a:off x="5612992" y="4466456"/>
              <a:ext cx="0" cy="98152"/>
            </a:xfrm>
            <a:prstGeom prst="line">
              <a:avLst/>
            </a:prstGeom>
            <a:ln w="571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9" name="TextBox 148"/>
            <p:cNvSpPr txBox="1"/>
            <p:nvPr/>
          </p:nvSpPr>
          <p:spPr>
            <a:xfrm>
              <a:off x="2878570" y="1986955"/>
              <a:ext cx="115461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200" b="1" dirty="0" smtClean="0"/>
                <a:t>15118 Server</a:t>
              </a:r>
              <a:endParaRPr lang="ko-KR" altLang="en-US" sz="1200" b="1" dirty="0"/>
            </a:p>
          </p:txBody>
        </p:sp>
        <p:sp>
          <p:nvSpPr>
            <p:cNvPr id="151" name="TextBox 150"/>
            <p:cNvSpPr txBox="1"/>
            <p:nvPr/>
          </p:nvSpPr>
          <p:spPr>
            <a:xfrm>
              <a:off x="2947563" y="2642428"/>
              <a:ext cx="101662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200" b="1" dirty="0" smtClean="0"/>
                <a:t>Application</a:t>
              </a:r>
              <a:endParaRPr lang="ko-KR" altLang="en-US" sz="1200" b="1" dirty="0"/>
            </a:p>
          </p:txBody>
        </p:sp>
        <p:sp>
          <p:nvSpPr>
            <p:cNvPr id="152" name="TextBox 151"/>
            <p:cNvSpPr txBox="1"/>
            <p:nvPr/>
          </p:nvSpPr>
          <p:spPr>
            <a:xfrm>
              <a:off x="3048936" y="3756394"/>
              <a:ext cx="81387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200" b="1" dirty="0" smtClean="0"/>
                <a:t>Network</a:t>
              </a:r>
              <a:endParaRPr lang="ko-KR" altLang="en-US" sz="1200" b="1" dirty="0"/>
            </a:p>
          </p:txBody>
        </p:sp>
        <p:sp>
          <p:nvSpPr>
            <p:cNvPr id="153" name="TextBox 152"/>
            <p:cNvSpPr txBox="1"/>
            <p:nvPr/>
          </p:nvSpPr>
          <p:spPr>
            <a:xfrm>
              <a:off x="3016490" y="4165014"/>
              <a:ext cx="87876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200" b="1" dirty="0" smtClean="0"/>
                <a:t>Data Link</a:t>
              </a:r>
              <a:endParaRPr lang="ko-KR" altLang="en-US" sz="1200" b="1" dirty="0"/>
            </a:p>
          </p:txBody>
        </p:sp>
        <p:sp>
          <p:nvSpPr>
            <p:cNvPr id="154" name="TextBox 153"/>
            <p:cNvSpPr txBox="1"/>
            <p:nvPr/>
          </p:nvSpPr>
          <p:spPr>
            <a:xfrm>
              <a:off x="3072597" y="4589050"/>
              <a:ext cx="76655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200" b="1" dirty="0" smtClean="0"/>
                <a:t>Physical</a:t>
              </a:r>
              <a:endParaRPr lang="ko-KR" altLang="en-US" sz="1200" b="1" dirty="0"/>
            </a:p>
          </p:txBody>
        </p:sp>
        <p:sp>
          <p:nvSpPr>
            <p:cNvPr id="155" name="TextBox 154"/>
            <p:cNvSpPr txBox="1"/>
            <p:nvPr/>
          </p:nvSpPr>
          <p:spPr>
            <a:xfrm>
              <a:off x="5287357" y="1986955"/>
              <a:ext cx="65126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200" b="1" dirty="0" smtClean="0"/>
                <a:t>Server</a:t>
              </a:r>
              <a:endParaRPr lang="ko-KR" altLang="en-US" sz="1200" b="1" dirty="0"/>
            </a:p>
          </p:txBody>
        </p:sp>
        <p:sp>
          <p:nvSpPr>
            <p:cNvPr id="156" name="TextBox 155"/>
            <p:cNvSpPr txBox="1"/>
            <p:nvPr/>
          </p:nvSpPr>
          <p:spPr>
            <a:xfrm>
              <a:off x="5071817" y="2334071"/>
              <a:ext cx="108234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200" b="1" dirty="0" smtClean="0"/>
                <a:t>IEC 61850</a:t>
              </a:r>
            </a:p>
            <a:p>
              <a:r>
                <a:rPr lang="en-US" altLang="ko-KR" sz="1200" b="1" dirty="0" smtClean="0"/>
                <a:t>Meta Model</a:t>
              </a:r>
              <a:endParaRPr lang="ko-KR" altLang="en-US" sz="1200" b="1" dirty="0"/>
            </a:p>
          </p:txBody>
        </p:sp>
        <p:sp>
          <p:nvSpPr>
            <p:cNvPr id="157" name="TextBox 156"/>
            <p:cNvSpPr txBox="1"/>
            <p:nvPr/>
          </p:nvSpPr>
          <p:spPr>
            <a:xfrm>
              <a:off x="5104678" y="3127558"/>
              <a:ext cx="101662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200" b="1" dirty="0" smtClean="0">
                  <a:solidFill>
                    <a:schemeClr val="bg1">
                      <a:lumMod val="50000"/>
                    </a:schemeClr>
                  </a:solidFill>
                </a:rPr>
                <a:t>Application</a:t>
              </a:r>
              <a:endParaRPr lang="ko-KR" altLang="en-US" sz="12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58" name="TextBox 157"/>
            <p:cNvSpPr txBox="1"/>
            <p:nvPr/>
          </p:nvSpPr>
          <p:spPr>
            <a:xfrm>
              <a:off x="5209859" y="3756394"/>
              <a:ext cx="81387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200" b="1" dirty="0" smtClean="0">
                  <a:solidFill>
                    <a:schemeClr val="bg1">
                      <a:lumMod val="50000"/>
                    </a:schemeClr>
                  </a:solidFill>
                </a:rPr>
                <a:t>Network</a:t>
              </a:r>
              <a:endParaRPr lang="ko-KR" altLang="en-US" sz="12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59" name="TextBox 158"/>
            <p:cNvSpPr txBox="1"/>
            <p:nvPr/>
          </p:nvSpPr>
          <p:spPr>
            <a:xfrm>
              <a:off x="5180271" y="4165014"/>
              <a:ext cx="87876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200" b="1" dirty="0" smtClean="0">
                  <a:solidFill>
                    <a:schemeClr val="bg1">
                      <a:lumMod val="50000"/>
                    </a:schemeClr>
                  </a:solidFill>
                </a:rPr>
                <a:t>Data Link</a:t>
              </a:r>
              <a:endParaRPr lang="ko-KR" altLang="en-US" sz="12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60" name="TextBox 159"/>
            <p:cNvSpPr txBox="1"/>
            <p:nvPr/>
          </p:nvSpPr>
          <p:spPr>
            <a:xfrm>
              <a:off x="5236376" y="4589049"/>
              <a:ext cx="76655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200" b="1" dirty="0" smtClean="0">
                  <a:solidFill>
                    <a:schemeClr val="bg1">
                      <a:lumMod val="50000"/>
                    </a:schemeClr>
                  </a:solidFill>
                </a:rPr>
                <a:t>Physical</a:t>
              </a:r>
              <a:endParaRPr lang="ko-KR" altLang="en-US" sz="12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2056" name="그룹 2055"/>
          <p:cNvGrpSpPr/>
          <p:nvPr/>
        </p:nvGrpSpPr>
        <p:grpSpPr>
          <a:xfrm>
            <a:off x="159742" y="2204864"/>
            <a:ext cx="1656184" cy="2736304"/>
            <a:chOff x="179512" y="2132856"/>
            <a:chExt cx="1656184" cy="2736304"/>
          </a:xfrm>
        </p:grpSpPr>
        <p:sp>
          <p:nvSpPr>
            <p:cNvPr id="50" name="직사각형 49"/>
            <p:cNvSpPr/>
            <p:nvPr/>
          </p:nvSpPr>
          <p:spPr>
            <a:xfrm>
              <a:off x="179512" y="2132856"/>
              <a:ext cx="1656184" cy="273630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0" name="직사각형 59"/>
            <p:cNvSpPr/>
            <p:nvPr/>
          </p:nvSpPr>
          <p:spPr>
            <a:xfrm>
              <a:off x="357764" y="2780928"/>
              <a:ext cx="1260140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1" name="직사각형 60"/>
            <p:cNvSpPr/>
            <p:nvPr/>
          </p:nvSpPr>
          <p:spPr>
            <a:xfrm>
              <a:off x="357764" y="3659944"/>
              <a:ext cx="1260140" cy="32588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2" name="직사각형 61"/>
            <p:cNvSpPr/>
            <p:nvPr/>
          </p:nvSpPr>
          <p:spPr>
            <a:xfrm>
              <a:off x="357764" y="4068564"/>
              <a:ext cx="1260140" cy="325884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3" name="직사각형 62"/>
            <p:cNvSpPr/>
            <p:nvPr/>
          </p:nvSpPr>
          <p:spPr>
            <a:xfrm>
              <a:off x="357764" y="4492600"/>
              <a:ext cx="1260140" cy="325884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64" name="직선 연결선 63"/>
            <p:cNvCxnSpPr>
              <a:stCxn id="60" idx="2"/>
              <a:endCxn id="61" idx="0"/>
            </p:cNvCxnSpPr>
            <p:nvPr/>
          </p:nvCxnSpPr>
          <p:spPr>
            <a:xfrm>
              <a:off x="987834" y="3212976"/>
              <a:ext cx="0" cy="446968"/>
            </a:xfrm>
            <a:prstGeom prst="line">
              <a:avLst/>
            </a:prstGeom>
            <a:ln w="3810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1" name="TextBox 160"/>
            <p:cNvSpPr txBox="1"/>
            <p:nvPr/>
          </p:nvSpPr>
          <p:spPr>
            <a:xfrm>
              <a:off x="434637" y="2210961"/>
              <a:ext cx="110639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200" b="1" dirty="0" smtClean="0"/>
                <a:t>15118 Client</a:t>
              </a:r>
              <a:endParaRPr lang="ko-KR" altLang="en-US" sz="1200" b="1" dirty="0"/>
            </a:p>
          </p:txBody>
        </p:sp>
        <p:sp>
          <p:nvSpPr>
            <p:cNvPr id="162" name="TextBox 161"/>
            <p:cNvSpPr txBox="1"/>
            <p:nvPr/>
          </p:nvSpPr>
          <p:spPr>
            <a:xfrm>
              <a:off x="499291" y="2858452"/>
              <a:ext cx="101662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200" b="1" dirty="0" smtClean="0"/>
                <a:t>Application</a:t>
              </a:r>
              <a:endParaRPr lang="ko-KR" altLang="en-US" sz="1200" b="1" dirty="0"/>
            </a:p>
          </p:txBody>
        </p:sp>
        <p:sp>
          <p:nvSpPr>
            <p:cNvPr id="163" name="TextBox 162"/>
            <p:cNvSpPr txBox="1"/>
            <p:nvPr/>
          </p:nvSpPr>
          <p:spPr>
            <a:xfrm>
              <a:off x="600665" y="3684386"/>
              <a:ext cx="81387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200" b="1" dirty="0" smtClean="0"/>
                <a:t>Network</a:t>
              </a:r>
              <a:endParaRPr lang="ko-KR" altLang="en-US" sz="1200" b="1" dirty="0"/>
            </a:p>
          </p:txBody>
        </p:sp>
        <p:sp>
          <p:nvSpPr>
            <p:cNvPr id="164" name="TextBox 163"/>
            <p:cNvSpPr txBox="1"/>
            <p:nvPr/>
          </p:nvSpPr>
          <p:spPr>
            <a:xfrm>
              <a:off x="568220" y="4093006"/>
              <a:ext cx="87876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200" b="1" dirty="0" smtClean="0"/>
                <a:t>Data Link</a:t>
              </a:r>
              <a:endParaRPr lang="ko-KR" altLang="en-US" sz="1200" b="1" dirty="0"/>
            </a:p>
          </p:txBody>
        </p:sp>
        <p:sp>
          <p:nvSpPr>
            <p:cNvPr id="165" name="TextBox 164"/>
            <p:cNvSpPr txBox="1"/>
            <p:nvPr/>
          </p:nvSpPr>
          <p:spPr>
            <a:xfrm>
              <a:off x="624325" y="4519972"/>
              <a:ext cx="76655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200" b="1" dirty="0" smtClean="0"/>
                <a:t>Physical</a:t>
              </a:r>
              <a:endParaRPr lang="ko-KR" altLang="en-US" sz="1200" b="1" dirty="0"/>
            </a:p>
          </p:txBody>
        </p:sp>
      </p:grpSp>
      <p:grpSp>
        <p:nvGrpSpPr>
          <p:cNvPr id="2061" name="그룹 2060"/>
          <p:cNvGrpSpPr/>
          <p:nvPr/>
        </p:nvGrpSpPr>
        <p:grpSpPr>
          <a:xfrm>
            <a:off x="7380311" y="2204864"/>
            <a:ext cx="1584176" cy="2736304"/>
            <a:chOff x="7380312" y="2132856"/>
            <a:chExt cx="1584176" cy="2736304"/>
          </a:xfrm>
        </p:grpSpPr>
        <p:sp>
          <p:nvSpPr>
            <p:cNvPr id="79" name="직사각형 78"/>
            <p:cNvSpPr/>
            <p:nvPr/>
          </p:nvSpPr>
          <p:spPr>
            <a:xfrm>
              <a:off x="7380312" y="2132856"/>
              <a:ext cx="1584176" cy="2736304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5" name="직사각형 84"/>
            <p:cNvSpPr/>
            <p:nvPr/>
          </p:nvSpPr>
          <p:spPr>
            <a:xfrm>
              <a:off x="7518905" y="2492896"/>
              <a:ext cx="1312695" cy="36004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6" name="직사각형 85"/>
            <p:cNvSpPr/>
            <p:nvPr/>
          </p:nvSpPr>
          <p:spPr>
            <a:xfrm>
              <a:off x="7518905" y="3110576"/>
              <a:ext cx="1312695" cy="325884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7" name="직사각형 86"/>
            <p:cNvSpPr/>
            <p:nvPr/>
          </p:nvSpPr>
          <p:spPr>
            <a:xfrm>
              <a:off x="7517955" y="3659882"/>
              <a:ext cx="1312695" cy="325884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8" name="직사각형 87"/>
            <p:cNvSpPr/>
            <p:nvPr/>
          </p:nvSpPr>
          <p:spPr>
            <a:xfrm>
              <a:off x="7517955" y="4068564"/>
              <a:ext cx="1312695" cy="325884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9" name="직사각형 88"/>
            <p:cNvSpPr/>
            <p:nvPr/>
          </p:nvSpPr>
          <p:spPr>
            <a:xfrm>
              <a:off x="7517955" y="4492600"/>
              <a:ext cx="1312695" cy="325884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90" name="직선 연결선 89"/>
            <p:cNvCxnSpPr>
              <a:stCxn id="85" idx="2"/>
              <a:endCxn id="86" idx="0"/>
            </p:cNvCxnSpPr>
            <p:nvPr/>
          </p:nvCxnSpPr>
          <p:spPr>
            <a:xfrm>
              <a:off x="8175253" y="2852936"/>
              <a:ext cx="0" cy="257640"/>
            </a:xfrm>
            <a:prstGeom prst="line">
              <a:avLst/>
            </a:prstGeom>
            <a:ln w="3810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직선 연결선 90"/>
            <p:cNvCxnSpPr>
              <a:stCxn id="86" idx="2"/>
              <a:endCxn id="87" idx="0"/>
            </p:cNvCxnSpPr>
            <p:nvPr/>
          </p:nvCxnSpPr>
          <p:spPr>
            <a:xfrm flipH="1">
              <a:off x="8174303" y="3436460"/>
              <a:ext cx="950" cy="223422"/>
            </a:xfrm>
            <a:prstGeom prst="line">
              <a:avLst/>
            </a:prstGeom>
            <a:ln w="3810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6" name="TextBox 165"/>
            <p:cNvSpPr txBox="1"/>
            <p:nvPr/>
          </p:nvSpPr>
          <p:spPr>
            <a:xfrm>
              <a:off x="7873728" y="2138372"/>
              <a:ext cx="60305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200" b="1" dirty="0" smtClean="0"/>
                <a:t>Client</a:t>
              </a:r>
              <a:endParaRPr lang="ko-KR" altLang="en-US" sz="1200" b="1" dirty="0"/>
            </a:p>
          </p:txBody>
        </p:sp>
        <p:sp>
          <p:nvSpPr>
            <p:cNvPr id="167" name="TextBox 166"/>
            <p:cNvSpPr txBox="1"/>
            <p:nvPr/>
          </p:nvSpPr>
          <p:spPr>
            <a:xfrm>
              <a:off x="7671749" y="2457762"/>
              <a:ext cx="1007007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100" b="1" dirty="0" smtClean="0"/>
                <a:t>IEC 61850</a:t>
              </a:r>
            </a:p>
            <a:p>
              <a:r>
                <a:rPr lang="en-US" altLang="ko-KR" sz="1100" b="1" dirty="0" smtClean="0"/>
                <a:t>Meta Model</a:t>
              </a:r>
              <a:endParaRPr lang="ko-KR" altLang="en-US" sz="1100" b="1" dirty="0"/>
            </a:p>
          </p:txBody>
        </p:sp>
        <p:sp>
          <p:nvSpPr>
            <p:cNvPr id="169" name="TextBox 168"/>
            <p:cNvSpPr txBox="1"/>
            <p:nvPr/>
          </p:nvSpPr>
          <p:spPr>
            <a:xfrm>
              <a:off x="7664087" y="3127558"/>
              <a:ext cx="101662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200" b="1" dirty="0" smtClean="0">
                  <a:solidFill>
                    <a:schemeClr val="bg1">
                      <a:lumMod val="50000"/>
                    </a:schemeClr>
                  </a:solidFill>
                </a:rPr>
                <a:t>Application</a:t>
              </a:r>
              <a:endParaRPr lang="ko-KR" altLang="en-US" sz="12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72" name="TextBox 171"/>
            <p:cNvSpPr txBox="1"/>
            <p:nvPr/>
          </p:nvSpPr>
          <p:spPr>
            <a:xfrm>
              <a:off x="7768314" y="3684324"/>
              <a:ext cx="81387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200" b="1" dirty="0" smtClean="0">
                  <a:solidFill>
                    <a:schemeClr val="bg1">
                      <a:lumMod val="50000"/>
                    </a:schemeClr>
                  </a:solidFill>
                </a:rPr>
                <a:t>Network</a:t>
              </a:r>
              <a:endParaRPr lang="ko-KR" altLang="en-US" sz="12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73" name="TextBox 172"/>
            <p:cNvSpPr txBox="1"/>
            <p:nvPr/>
          </p:nvSpPr>
          <p:spPr>
            <a:xfrm>
              <a:off x="7735869" y="4099204"/>
              <a:ext cx="87876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200" b="1" dirty="0" smtClean="0">
                  <a:solidFill>
                    <a:schemeClr val="bg1">
                      <a:lumMod val="50000"/>
                    </a:schemeClr>
                  </a:solidFill>
                </a:rPr>
                <a:t>Data Link</a:t>
              </a:r>
              <a:endParaRPr lang="ko-KR" altLang="en-US" sz="12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74" name="TextBox 173"/>
            <p:cNvSpPr txBox="1"/>
            <p:nvPr/>
          </p:nvSpPr>
          <p:spPr>
            <a:xfrm>
              <a:off x="7791974" y="4519972"/>
              <a:ext cx="76655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200" b="1" dirty="0" smtClean="0">
                  <a:solidFill>
                    <a:schemeClr val="bg1">
                      <a:lumMod val="50000"/>
                    </a:schemeClr>
                  </a:solidFill>
                </a:rPr>
                <a:t>Physical</a:t>
              </a:r>
              <a:endParaRPr lang="ko-KR" altLang="en-US" sz="12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cxnSp>
        <p:nvCxnSpPr>
          <p:cNvPr id="2052" name="꺾인 연결선 2051"/>
          <p:cNvCxnSpPr>
            <a:stCxn id="23" idx="2"/>
            <a:endCxn id="63" idx="2"/>
          </p:cNvCxnSpPr>
          <p:nvPr/>
        </p:nvCxnSpPr>
        <p:spPr>
          <a:xfrm rot="5400000">
            <a:off x="2184967" y="3673589"/>
            <a:ext cx="12700" cy="2433806"/>
          </a:xfrm>
          <a:prstGeom prst="bentConnector3">
            <a:avLst>
              <a:gd name="adj1" fmla="val 1800000"/>
            </a:avLst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꺾인 연결선 180"/>
          <p:cNvCxnSpPr>
            <a:stCxn id="89" idx="2"/>
            <a:endCxn id="31" idx="2"/>
          </p:cNvCxnSpPr>
          <p:nvPr/>
        </p:nvCxnSpPr>
        <p:spPr>
          <a:xfrm rot="5400000">
            <a:off x="6893647" y="3609837"/>
            <a:ext cx="12700" cy="2561310"/>
          </a:xfrm>
          <a:prstGeom prst="bentConnector3">
            <a:avLst>
              <a:gd name="adj1" fmla="val 1275000"/>
            </a:avLst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9" name="TextBox 188"/>
          <p:cNvSpPr txBox="1"/>
          <p:nvPr/>
        </p:nvSpPr>
        <p:spPr>
          <a:xfrm>
            <a:off x="568304" y="5070851"/>
            <a:ext cx="92365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b="1" dirty="0" smtClean="0"/>
              <a:t>EV &amp; EVCC</a:t>
            </a:r>
            <a:endParaRPr lang="ko-KR" altLang="en-US" sz="1100" b="1" dirty="0"/>
          </a:p>
        </p:txBody>
      </p:sp>
      <p:sp>
        <p:nvSpPr>
          <p:cNvPr id="190" name="TextBox 189"/>
          <p:cNvSpPr txBox="1"/>
          <p:nvPr/>
        </p:nvSpPr>
        <p:spPr>
          <a:xfrm>
            <a:off x="3160541" y="5076561"/>
            <a:ext cx="301236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b="1" dirty="0" smtClean="0"/>
              <a:t>EVSE &amp; SECC (Application Layer Gateway)</a:t>
            </a:r>
            <a:endParaRPr lang="ko-KR" altLang="en-US" sz="1100" b="1" dirty="0"/>
          </a:p>
        </p:txBody>
      </p:sp>
      <p:sp>
        <p:nvSpPr>
          <p:cNvPr id="191" name="TextBox 190"/>
          <p:cNvSpPr txBox="1"/>
          <p:nvPr/>
        </p:nvSpPr>
        <p:spPr>
          <a:xfrm>
            <a:off x="8058408" y="5070851"/>
            <a:ext cx="50045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b="1" dirty="0" err="1" smtClean="0"/>
              <a:t>EIOp</a:t>
            </a:r>
            <a:endParaRPr lang="ko-KR" altLang="en-US" sz="1100" b="1" dirty="0"/>
          </a:p>
        </p:txBody>
      </p:sp>
      <p:cxnSp>
        <p:nvCxnSpPr>
          <p:cNvPr id="2065" name="직선 연결선 2064"/>
          <p:cNvCxnSpPr/>
          <p:nvPr/>
        </p:nvCxnSpPr>
        <p:spPr>
          <a:xfrm>
            <a:off x="252290" y="5517232"/>
            <a:ext cx="342162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직선 연결선 193"/>
          <p:cNvCxnSpPr/>
          <p:nvPr/>
        </p:nvCxnSpPr>
        <p:spPr>
          <a:xfrm>
            <a:off x="252290" y="5805264"/>
            <a:ext cx="34216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직선 연결선 194"/>
          <p:cNvCxnSpPr/>
          <p:nvPr/>
        </p:nvCxnSpPr>
        <p:spPr>
          <a:xfrm>
            <a:off x="252290" y="6054700"/>
            <a:ext cx="342162" cy="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직선 연결선 196"/>
          <p:cNvCxnSpPr/>
          <p:nvPr/>
        </p:nvCxnSpPr>
        <p:spPr>
          <a:xfrm>
            <a:off x="238100" y="6309320"/>
            <a:ext cx="342162" cy="0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1" name="그룹 170"/>
          <p:cNvGrpSpPr/>
          <p:nvPr/>
        </p:nvGrpSpPr>
        <p:grpSpPr>
          <a:xfrm>
            <a:off x="5380053" y="1470787"/>
            <a:ext cx="125241" cy="174564"/>
            <a:chOff x="5380053" y="1470787"/>
            <a:chExt cx="125241" cy="174564"/>
          </a:xfrm>
        </p:grpSpPr>
        <p:cxnSp>
          <p:nvCxnSpPr>
            <p:cNvPr id="204" name="직선 연결선 203"/>
            <p:cNvCxnSpPr/>
            <p:nvPr/>
          </p:nvCxnSpPr>
          <p:spPr>
            <a:xfrm flipV="1">
              <a:off x="5380053" y="1470787"/>
              <a:ext cx="125240" cy="174564"/>
            </a:xfrm>
            <a:prstGeom prst="line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직선 연결선 205"/>
            <p:cNvCxnSpPr/>
            <p:nvPr/>
          </p:nvCxnSpPr>
          <p:spPr>
            <a:xfrm flipH="1" flipV="1">
              <a:off x="5380053" y="1470787"/>
              <a:ext cx="125241" cy="174564"/>
            </a:xfrm>
            <a:prstGeom prst="line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9" name="그룹 218"/>
          <p:cNvGrpSpPr/>
          <p:nvPr/>
        </p:nvGrpSpPr>
        <p:grpSpPr>
          <a:xfrm>
            <a:off x="6451281" y="101358"/>
            <a:ext cx="125241" cy="174564"/>
            <a:chOff x="5380053" y="1470787"/>
            <a:chExt cx="125241" cy="174564"/>
          </a:xfrm>
        </p:grpSpPr>
        <p:cxnSp>
          <p:nvCxnSpPr>
            <p:cNvPr id="220" name="직선 연결선 219"/>
            <p:cNvCxnSpPr/>
            <p:nvPr/>
          </p:nvCxnSpPr>
          <p:spPr>
            <a:xfrm flipV="1">
              <a:off x="5380053" y="1470787"/>
              <a:ext cx="125240" cy="174564"/>
            </a:xfrm>
            <a:prstGeom prst="line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직선 연결선 220"/>
            <p:cNvCxnSpPr/>
            <p:nvPr/>
          </p:nvCxnSpPr>
          <p:spPr>
            <a:xfrm flipH="1" flipV="1">
              <a:off x="5380053" y="1470787"/>
              <a:ext cx="125241" cy="174564"/>
            </a:xfrm>
            <a:prstGeom prst="line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2" name="TextBox 221"/>
          <p:cNvSpPr txBox="1"/>
          <p:nvPr/>
        </p:nvSpPr>
        <p:spPr>
          <a:xfrm>
            <a:off x="612086" y="5386427"/>
            <a:ext cx="178125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b="1" dirty="0" smtClean="0"/>
              <a:t>Logic IEC 61850 Comm.</a:t>
            </a:r>
            <a:endParaRPr lang="ko-KR" altLang="en-US" sz="1100" b="1" dirty="0"/>
          </a:p>
        </p:txBody>
      </p:sp>
      <p:sp>
        <p:nvSpPr>
          <p:cNvPr id="223" name="TextBox 222"/>
          <p:cNvSpPr txBox="1"/>
          <p:nvPr/>
        </p:nvSpPr>
        <p:spPr>
          <a:xfrm>
            <a:off x="612086" y="5649158"/>
            <a:ext cx="207620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b="1" dirty="0" smtClean="0"/>
              <a:t>Logic ISO/IEC 15118 Comm.</a:t>
            </a:r>
            <a:endParaRPr lang="ko-KR" altLang="en-US" sz="1100" b="1" dirty="0"/>
          </a:p>
        </p:txBody>
      </p:sp>
      <p:sp>
        <p:nvSpPr>
          <p:cNvPr id="224" name="TextBox 223"/>
          <p:cNvSpPr txBox="1"/>
          <p:nvPr/>
        </p:nvSpPr>
        <p:spPr>
          <a:xfrm>
            <a:off x="611560" y="5946516"/>
            <a:ext cx="233269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b="1" dirty="0" smtClean="0"/>
              <a:t>ISO/OSI Layer Information Flow</a:t>
            </a:r>
            <a:endParaRPr lang="ko-KR" altLang="en-US" sz="1100" b="1" dirty="0"/>
          </a:p>
        </p:txBody>
      </p:sp>
      <p:sp>
        <p:nvSpPr>
          <p:cNvPr id="225" name="TextBox 224"/>
          <p:cNvSpPr txBox="1"/>
          <p:nvPr/>
        </p:nvSpPr>
        <p:spPr>
          <a:xfrm>
            <a:off x="612086" y="6178515"/>
            <a:ext cx="147668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b="1" dirty="0" smtClean="0"/>
              <a:t>Power Line(Feeder)</a:t>
            </a:r>
            <a:endParaRPr lang="ko-KR" altLang="en-US" sz="1100" b="1" dirty="0"/>
          </a:p>
        </p:txBody>
      </p:sp>
      <p:grpSp>
        <p:nvGrpSpPr>
          <p:cNvPr id="226" name="그룹 225"/>
          <p:cNvGrpSpPr/>
          <p:nvPr/>
        </p:nvGrpSpPr>
        <p:grpSpPr>
          <a:xfrm>
            <a:off x="287229" y="6525344"/>
            <a:ext cx="125241" cy="174564"/>
            <a:chOff x="5380053" y="1470787"/>
            <a:chExt cx="125241" cy="174564"/>
          </a:xfrm>
        </p:grpSpPr>
        <p:cxnSp>
          <p:nvCxnSpPr>
            <p:cNvPr id="227" name="직선 연결선 226"/>
            <p:cNvCxnSpPr/>
            <p:nvPr/>
          </p:nvCxnSpPr>
          <p:spPr>
            <a:xfrm flipV="1">
              <a:off x="5380053" y="1470787"/>
              <a:ext cx="125240" cy="174564"/>
            </a:xfrm>
            <a:prstGeom prst="line">
              <a:avLst/>
            </a:prstGeom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직선 연결선 227"/>
            <p:cNvCxnSpPr/>
            <p:nvPr/>
          </p:nvCxnSpPr>
          <p:spPr>
            <a:xfrm flipH="1" flipV="1">
              <a:off x="5380053" y="1470787"/>
              <a:ext cx="125241" cy="174564"/>
            </a:xfrm>
            <a:prstGeom prst="line">
              <a:avLst/>
            </a:prstGeom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9" name="TextBox 228"/>
          <p:cNvSpPr txBox="1"/>
          <p:nvPr/>
        </p:nvSpPr>
        <p:spPr>
          <a:xfrm>
            <a:off x="612086" y="6481821"/>
            <a:ext cx="204575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b="1" dirty="0" smtClean="0"/>
              <a:t>Point of Common Coupling</a:t>
            </a:r>
            <a:endParaRPr lang="ko-KR" altLang="en-US" sz="1100" b="1" dirty="0"/>
          </a:p>
        </p:txBody>
      </p:sp>
      <p:sp>
        <p:nvSpPr>
          <p:cNvPr id="230" name="직사각형 229"/>
          <p:cNvSpPr/>
          <p:nvPr/>
        </p:nvSpPr>
        <p:spPr>
          <a:xfrm>
            <a:off x="2994992" y="5386427"/>
            <a:ext cx="424880" cy="2028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1" name="직사각형 230"/>
          <p:cNvSpPr/>
          <p:nvPr/>
        </p:nvSpPr>
        <p:spPr>
          <a:xfrm>
            <a:off x="2994992" y="5716492"/>
            <a:ext cx="424880" cy="19427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2" name="직사각형 231"/>
          <p:cNvSpPr/>
          <p:nvPr/>
        </p:nvSpPr>
        <p:spPr>
          <a:xfrm>
            <a:off x="2994992" y="6021288"/>
            <a:ext cx="424880" cy="18683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3" name="직사각형 232"/>
          <p:cNvSpPr/>
          <p:nvPr/>
        </p:nvSpPr>
        <p:spPr>
          <a:xfrm>
            <a:off x="2994992" y="6286741"/>
            <a:ext cx="424880" cy="195079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4" name="TextBox 233"/>
          <p:cNvSpPr txBox="1"/>
          <p:nvPr/>
        </p:nvSpPr>
        <p:spPr>
          <a:xfrm>
            <a:off x="3419872" y="5357028"/>
            <a:ext cx="239039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b="1" dirty="0" smtClean="0"/>
              <a:t>Standardized in ISO/IEC 15118-2</a:t>
            </a:r>
            <a:endParaRPr lang="ko-KR" altLang="en-US" sz="1100" b="1" dirty="0"/>
          </a:p>
        </p:txBody>
      </p:sp>
      <p:sp>
        <p:nvSpPr>
          <p:cNvPr id="235" name="TextBox 234"/>
          <p:cNvSpPr txBox="1"/>
          <p:nvPr/>
        </p:nvSpPr>
        <p:spPr>
          <a:xfrm>
            <a:off x="3420510" y="5674459"/>
            <a:ext cx="239039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b="1" dirty="0" smtClean="0"/>
              <a:t>Standardized in ISO/IEC 15118-3</a:t>
            </a:r>
            <a:endParaRPr lang="ko-KR" altLang="en-US" sz="1100" b="1" dirty="0"/>
          </a:p>
        </p:txBody>
      </p:sp>
      <p:sp>
        <p:nvSpPr>
          <p:cNvPr id="236" name="TextBox 235"/>
          <p:cNvSpPr txBox="1"/>
          <p:nvPr/>
        </p:nvSpPr>
        <p:spPr>
          <a:xfrm>
            <a:off x="3419872" y="5946516"/>
            <a:ext cx="209223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b="1" dirty="0" smtClean="0"/>
              <a:t>Scope of IEC/TR 61850-90-8</a:t>
            </a:r>
            <a:endParaRPr lang="ko-KR" altLang="en-US" sz="1100" b="1" dirty="0"/>
          </a:p>
        </p:txBody>
      </p:sp>
      <p:sp>
        <p:nvSpPr>
          <p:cNvPr id="237" name="TextBox 236"/>
          <p:cNvSpPr txBox="1"/>
          <p:nvPr/>
        </p:nvSpPr>
        <p:spPr>
          <a:xfrm>
            <a:off x="3419872" y="6253475"/>
            <a:ext cx="260520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b="1" dirty="0" smtClean="0"/>
              <a:t>NOT in scope of IEC/TR 61850-90-8</a:t>
            </a:r>
            <a:endParaRPr lang="ko-KR" altLang="en-US" sz="1100" b="1" dirty="0"/>
          </a:p>
        </p:txBody>
      </p:sp>
      <p:sp>
        <p:nvSpPr>
          <p:cNvPr id="238" name="TextBox 237"/>
          <p:cNvSpPr txBox="1"/>
          <p:nvPr/>
        </p:nvSpPr>
        <p:spPr>
          <a:xfrm>
            <a:off x="5948263" y="5900006"/>
            <a:ext cx="5968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EVSE</a:t>
            </a:r>
            <a:endParaRPr lang="ko-KR" altLang="en-US" sz="1400" b="1" dirty="0"/>
          </a:p>
        </p:txBody>
      </p:sp>
      <p:sp>
        <p:nvSpPr>
          <p:cNvPr id="239" name="TextBox 238"/>
          <p:cNvSpPr txBox="1"/>
          <p:nvPr/>
        </p:nvSpPr>
        <p:spPr>
          <a:xfrm>
            <a:off x="5948263" y="5602991"/>
            <a:ext cx="6069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SECC</a:t>
            </a:r>
            <a:endParaRPr lang="ko-KR" altLang="en-US" sz="1400" b="1" dirty="0"/>
          </a:p>
        </p:txBody>
      </p:sp>
      <p:sp>
        <p:nvSpPr>
          <p:cNvPr id="240" name="TextBox 239"/>
          <p:cNvSpPr txBox="1"/>
          <p:nvPr/>
        </p:nvSpPr>
        <p:spPr>
          <a:xfrm>
            <a:off x="5940697" y="6192340"/>
            <a:ext cx="5597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DSO</a:t>
            </a:r>
            <a:endParaRPr lang="ko-KR" altLang="en-US" sz="1400" b="1" dirty="0"/>
          </a:p>
        </p:txBody>
      </p:sp>
      <p:sp>
        <p:nvSpPr>
          <p:cNvPr id="241" name="TextBox 240"/>
          <p:cNvSpPr txBox="1"/>
          <p:nvPr/>
        </p:nvSpPr>
        <p:spPr>
          <a:xfrm>
            <a:off x="5940152" y="5337883"/>
            <a:ext cx="6231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EVCC</a:t>
            </a:r>
            <a:endParaRPr lang="ko-KR" altLang="en-US" sz="1400" b="1" dirty="0"/>
          </a:p>
        </p:txBody>
      </p:sp>
      <p:sp>
        <p:nvSpPr>
          <p:cNvPr id="175" name="왼쪽/오른쪽 화살표 174"/>
          <p:cNvSpPr/>
          <p:nvPr/>
        </p:nvSpPr>
        <p:spPr>
          <a:xfrm>
            <a:off x="4031941" y="2334517"/>
            <a:ext cx="844404" cy="225451"/>
          </a:xfrm>
          <a:prstGeom prst="left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3" name="왼쪽/오른쪽 화살표 242"/>
          <p:cNvSpPr/>
          <p:nvPr/>
        </p:nvSpPr>
        <p:spPr>
          <a:xfrm>
            <a:off x="6362910" y="2549856"/>
            <a:ext cx="1159892" cy="244017"/>
          </a:xfrm>
          <a:prstGeom prst="left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4" name="TextBox 243"/>
          <p:cNvSpPr txBox="1"/>
          <p:nvPr/>
        </p:nvSpPr>
        <p:spPr>
          <a:xfrm>
            <a:off x="3946557" y="2556669"/>
            <a:ext cx="10310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200" b="1" dirty="0" smtClean="0">
                <a:solidFill>
                  <a:srgbClr val="FF0000"/>
                </a:solidFill>
              </a:rPr>
              <a:t>IEC/TR</a:t>
            </a:r>
          </a:p>
          <a:p>
            <a:pPr algn="ctr"/>
            <a:r>
              <a:rPr lang="en-US" altLang="ko-KR" sz="1200" b="1" dirty="0" smtClean="0">
                <a:solidFill>
                  <a:srgbClr val="FF0000"/>
                </a:solidFill>
              </a:rPr>
              <a:t>61850-90-8</a:t>
            </a:r>
            <a:endParaRPr lang="ko-KR" altLang="en-US" sz="1200" b="1" dirty="0">
              <a:solidFill>
                <a:srgbClr val="FF0000"/>
              </a:solidFill>
            </a:endParaRPr>
          </a:p>
        </p:txBody>
      </p:sp>
      <p:sp>
        <p:nvSpPr>
          <p:cNvPr id="245" name="TextBox 244"/>
          <p:cNvSpPr txBox="1"/>
          <p:nvPr/>
        </p:nvSpPr>
        <p:spPr>
          <a:xfrm>
            <a:off x="6653583" y="2709420"/>
            <a:ext cx="5746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200" b="1" dirty="0" smtClean="0">
                <a:solidFill>
                  <a:srgbClr val="FF0000"/>
                </a:solidFill>
              </a:rPr>
              <a:t>IEC</a:t>
            </a:r>
            <a:endParaRPr lang="en-US" altLang="ko-KR" sz="1200" b="1" dirty="0" smtClean="0">
              <a:solidFill>
                <a:srgbClr val="FF0000"/>
              </a:solidFill>
            </a:endParaRPr>
          </a:p>
          <a:p>
            <a:pPr algn="ctr"/>
            <a:r>
              <a:rPr lang="en-US" altLang="ko-KR" sz="1200" b="1" dirty="0" smtClean="0">
                <a:solidFill>
                  <a:srgbClr val="FF0000"/>
                </a:solidFill>
              </a:rPr>
              <a:t>61850</a:t>
            </a:r>
            <a:endParaRPr lang="ko-KR" altLang="en-US" sz="1200" b="1" dirty="0">
              <a:solidFill>
                <a:srgbClr val="FF0000"/>
              </a:solidFill>
            </a:endParaRPr>
          </a:p>
        </p:txBody>
      </p:sp>
      <p:sp>
        <p:nvSpPr>
          <p:cNvPr id="246" name="TextBox 245"/>
          <p:cNvSpPr txBox="1"/>
          <p:nvPr/>
        </p:nvSpPr>
        <p:spPr>
          <a:xfrm>
            <a:off x="6520477" y="5374143"/>
            <a:ext cx="219002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b="1" dirty="0" smtClean="0"/>
              <a:t>EV Communication Controller</a:t>
            </a:r>
            <a:endParaRPr lang="ko-KR" altLang="en-US" sz="1100" b="1" dirty="0"/>
          </a:p>
        </p:txBody>
      </p:sp>
      <p:sp>
        <p:nvSpPr>
          <p:cNvPr id="247" name="TextBox 246"/>
          <p:cNvSpPr txBox="1"/>
          <p:nvPr/>
        </p:nvSpPr>
        <p:spPr>
          <a:xfrm>
            <a:off x="6521788" y="5626074"/>
            <a:ext cx="255390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50" b="1" dirty="0" smtClean="0"/>
              <a:t>Supply Equipment Comm. Controller</a:t>
            </a:r>
            <a:endParaRPr lang="ko-KR" altLang="en-US" sz="1050" b="1" dirty="0"/>
          </a:p>
        </p:txBody>
      </p:sp>
      <p:sp>
        <p:nvSpPr>
          <p:cNvPr id="248" name="TextBox 247"/>
          <p:cNvSpPr txBox="1"/>
          <p:nvPr/>
        </p:nvSpPr>
        <p:spPr>
          <a:xfrm>
            <a:off x="6519847" y="5932437"/>
            <a:ext cx="157286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50" b="1" dirty="0" smtClean="0"/>
              <a:t>EV Supply Equipment</a:t>
            </a:r>
            <a:endParaRPr lang="ko-KR" altLang="en-US" sz="1050" b="1" dirty="0"/>
          </a:p>
        </p:txBody>
      </p:sp>
      <p:sp>
        <p:nvSpPr>
          <p:cNvPr id="249" name="TextBox 248"/>
          <p:cNvSpPr txBox="1"/>
          <p:nvPr/>
        </p:nvSpPr>
        <p:spPr>
          <a:xfrm>
            <a:off x="6519847" y="6219270"/>
            <a:ext cx="208101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50" b="1" dirty="0" smtClean="0"/>
              <a:t>Distribution System Operator</a:t>
            </a:r>
            <a:endParaRPr lang="ko-KR" altLang="en-US" sz="1050" b="1" dirty="0"/>
          </a:p>
        </p:txBody>
      </p:sp>
      <p:sp>
        <p:nvSpPr>
          <p:cNvPr id="250" name="직사각형 249"/>
          <p:cNvSpPr/>
          <p:nvPr/>
        </p:nvSpPr>
        <p:spPr>
          <a:xfrm>
            <a:off x="915827" y="784843"/>
            <a:ext cx="792088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tx1"/>
                </a:solidFill>
              </a:rPr>
              <a:t>EVCC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" name="Left-Right Arrow 1"/>
          <p:cNvSpPr/>
          <p:nvPr/>
        </p:nvSpPr>
        <p:spPr>
          <a:xfrm>
            <a:off x="1815926" y="2852936"/>
            <a:ext cx="841913" cy="274622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TextBox 127"/>
          <p:cNvSpPr txBox="1"/>
          <p:nvPr/>
        </p:nvSpPr>
        <p:spPr>
          <a:xfrm>
            <a:off x="1898043" y="3040241"/>
            <a:ext cx="6661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200" b="1" dirty="0" smtClean="0">
                <a:solidFill>
                  <a:srgbClr val="FF0000"/>
                </a:solidFill>
              </a:rPr>
              <a:t>IEC</a:t>
            </a:r>
            <a:r>
              <a:rPr lang="en-US" altLang="ko-KR" sz="1200" b="1" dirty="0" smtClean="0">
                <a:solidFill>
                  <a:srgbClr val="FF0000"/>
                </a:solidFill>
              </a:rPr>
              <a:t>/ISO</a:t>
            </a:r>
            <a:endParaRPr lang="en-US" altLang="ko-KR" sz="1200" b="1" dirty="0" smtClean="0">
              <a:solidFill>
                <a:srgbClr val="FF0000"/>
              </a:solidFill>
            </a:endParaRPr>
          </a:p>
          <a:p>
            <a:pPr algn="ctr"/>
            <a:r>
              <a:rPr lang="en-US" altLang="ko-KR" sz="1200" b="1" dirty="0" smtClean="0">
                <a:solidFill>
                  <a:srgbClr val="FF0000"/>
                </a:solidFill>
              </a:rPr>
              <a:t>15118</a:t>
            </a:r>
            <a:endParaRPr lang="ko-KR" altLang="en-US" sz="12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08056" y="137597"/>
            <a:ext cx="7836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mtClean="0"/>
              <a:t>충전기</a:t>
            </a:r>
            <a:endParaRPr lang="en-US" dirty="0"/>
          </a:p>
        </p:txBody>
      </p:sp>
      <p:sp>
        <p:nvSpPr>
          <p:cNvPr id="130" name="TextBox 129"/>
          <p:cNvSpPr txBox="1"/>
          <p:nvPr/>
        </p:nvSpPr>
        <p:spPr>
          <a:xfrm>
            <a:off x="814458" y="216037"/>
            <a:ext cx="7836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mtClean="0"/>
              <a:t>전기차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87863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8073"/>
            <a:ext cx="8229600" cy="988679"/>
          </a:xfrm>
        </p:spPr>
        <p:txBody>
          <a:bodyPr/>
          <a:lstStyle/>
          <a:p>
            <a:r>
              <a:rPr lang="en-US" altLang="ko-KR" dirty="0" smtClean="0"/>
              <a:t>IEC/ISO 15118 Protocol Stack</a:t>
            </a:r>
            <a:endParaRPr lang="ko-KR" alt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049" name="_x31975112" descr="EMB00000cfc7009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951"/>
          <a:stretch/>
        </p:blipFill>
        <p:spPr bwMode="auto">
          <a:xfrm>
            <a:off x="713837" y="1158910"/>
            <a:ext cx="7748055" cy="5699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75143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15118: Overall Procedure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altLang="ko-KR" dirty="0" smtClean="0"/>
              <a:t>Connect </a:t>
            </a:r>
            <a:r>
              <a:rPr lang="en-US" altLang="ko-KR" dirty="0" smtClean="0"/>
              <a:t>Data </a:t>
            </a:r>
            <a:r>
              <a:rPr lang="en-US" altLang="ko-KR" dirty="0" smtClean="0"/>
              <a:t>Link: PLC</a:t>
            </a:r>
            <a:endParaRPr lang="en-US" altLang="ko-KR" dirty="0" smtClean="0"/>
          </a:p>
          <a:p>
            <a:pPr marL="514350" indent="-514350">
              <a:buFont typeface="+mj-lt"/>
              <a:buAutoNum type="arabicPeriod"/>
            </a:pPr>
            <a:r>
              <a:rPr lang="en-US" altLang="ko-KR" dirty="0" smtClean="0"/>
              <a:t>Set </a:t>
            </a:r>
            <a:r>
              <a:rPr lang="en-US" altLang="ko-KR" dirty="0" smtClean="0"/>
              <a:t>up IP address (DHCP, SSAS</a:t>
            </a:r>
            <a:r>
              <a:rPr lang="en-US" altLang="ko-KR" dirty="0" smtClean="0"/>
              <a:t>): IPv6 (IPv4)</a:t>
            </a:r>
            <a:endParaRPr lang="en-US" altLang="ko-KR" dirty="0" smtClean="0"/>
          </a:p>
          <a:p>
            <a:pPr marL="514350" indent="-514350">
              <a:buFont typeface="+mj-lt"/>
              <a:buAutoNum type="arabicPeriod"/>
            </a:pPr>
            <a:r>
              <a:rPr lang="en-US" altLang="ko-KR" dirty="0" smtClean="0">
                <a:solidFill>
                  <a:srgbClr val="FF0000"/>
                </a:solidFill>
              </a:rPr>
              <a:t>Find Charger: SDP</a:t>
            </a:r>
            <a:r>
              <a:rPr lang="en-US" altLang="ko-KR" dirty="0">
                <a:solidFill>
                  <a:srgbClr val="FF0000"/>
                </a:solidFill>
              </a:rPr>
              <a:t> </a:t>
            </a:r>
            <a:r>
              <a:rPr lang="en-US" altLang="ko-KR" dirty="0" smtClean="0">
                <a:solidFill>
                  <a:srgbClr val="FF0000"/>
                </a:solidFill>
              </a:rPr>
              <a:t>over UDP</a:t>
            </a:r>
            <a:endParaRPr lang="en-US" altLang="ko-KR" dirty="0" smtClean="0">
              <a:solidFill>
                <a:srgbClr val="FF00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altLang="ko-KR" dirty="0" smtClean="0"/>
              <a:t>TCP connection</a:t>
            </a:r>
            <a:endParaRPr lang="en-US" altLang="ko-KR" dirty="0" smtClean="0"/>
          </a:p>
          <a:p>
            <a:pPr marL="514350" indent="-514350">
              <a:buFont typeface="+mj-lt"/>
              <a:buAutoNum type="arabicPeriod"/>
            </a:pPr>
            <a:r>
              <a:rPr lang="en-US" altLang="ko-KR" dirty="0" smtClean="0"/>
              <a:t>TLS </a:t>
            </a:r>
            <a:r>
              <a:rPr lang="en-US" altLang="ko-KR" dirty="0" smtClean="0"/>
              <a:t>channel establishment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ko-KR" dirty="0" smtClean="0">
                <a:solidFill>
                  <a:srgbClr val="FF0000"/>
                </a:solidFill>
              </a:rPr>
              <a:t>V2G </a:t>
            </a:r>
            <a:r>
              <a:rPr lang="en-US" altLang="ko-KR" dirty="0" smtClean="0">
                <a:solidFill>
                  <a:srgbClr val="FF0000"/>
                </a:solidFill>
              </a:rPr>
              <a:t>setup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altLang="ko-KR" dirty="0" smtClean="0"/>
              <a:t>Handshake, session setup, service discovery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ko-KR" dirty="0" smtClean="0">
                <a:solidFill>
                  <a:srgbClr val="FF0000"/>
                </a:solidFill>
              </a:rPr>
              <a:t>Charging</a:t>
            </a:r>
            <a:endParaRPr lang="en-US" altLang="ko-KR" dirty="0" smtClean="0">
              <a:solidFill>
                <a:srgbClr val="FF0000"/>
              </a:solidFill>
            </a:endParaRPr>
          </a:p>
          <a:p>
            <a:pPr marL="971550" lvl="1" indent="-514350">
              <a:buFont typeface="+mj-lt"/>
              <a:buAutoNum type="arabicPeriod"/>
            </a:pPr>
            <a:r>
              <a:rPr lang="en-US" altLang="ko-KR" dirty="0" smtClean="0"/>
              <a:t>Payment, charge parameter, line lock, </a:t>
            </a:r>
            <a:r>
              <a:rPr lang="en-US" altLang="ko-KR" dirty="0" smtClean="0"/>
              <a:t>power delivery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altLang="ko-KR" dirty="0" smtClean="0"/>
              <a:t>(Loop) </a:t>
            </a:r>
            <a:r>
              <a:rPr lang="en-US" altLang="ko-KR" dirty="0" smtClean="0"/>
              <a:t>metering </a:t>
            </a:r>
            <a:r>
              <a:rPr lang="en-US" altLang="ko-KR" dirty="0" smtClean="0"/>
              <a:t>status, metering </a:t>
            </a:r>
            <a:r>
              <a:rPr lang="en-US" altLang="ko-KR" dirty="0" smtClean="0"/>
              <a:t>receipt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88335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Development Technologies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UDP (SDP), TCP (others) over IPv6(4)</a:t>
            </a:r>
          </a:p>
          <a:p>
            <a:pPr lvl="1"/>
            <a:r>
              <a:rPr lang="en-US" dirty="0" smtClean="0"/>
              <a:t>Socket programming</a:t>
            </a:r>
          </a:p>
          <a:p>
            <a:r>
              <a:rPr lang="en-US" dirty="0" smtClean="0"/>
              <a:t>TLS security: GNUTLS library</a:t>
            </a:r>
          </a:p>
          <a:p>
            <a:r>
              <a:rPr lang="en-US" dirty="0" smtClean="0"/>
              <a:t>XML/EXI programming: OpenV2G library</a:t>
            </a:r>
          </a:p>
          <a:p>
            <a:r>
              <a:rPr lang="en-US" dirty="0" smtClean="0"/>
              <a:t>XML security: GNUTLS library</a:t>
            </a:r>
          </a:p>
          <a:p>
            <a:r>
              <a:rPr lang="en-US" dirty="0" smtClean="0"/>
              <a:t>Multi-threading</a:t>
            </a:r>
          </a:p>
          <a:p>
            <a:pPr lvl="1"/>
            <a:r>
              <a:rPr lang="en-US" dirty="0" err="1" smtClean="0"/>
              <a:t>pthread</a:t>
            </a:r>
            <a:r>
              <a:rPr lang="en-US" dirty="0" smtClean="0"/>
              <a:t> (</a:t>
            </a:r>
            <a:r>
              <a:rPr lang="en-US" dirty="0" err="1" smtClean="0"/>
              <a:t>linux</a:t>
            </a:r>
            <a:r>
              <a:rPr lang="en-US" dirty="0" smtClean="0"/>
              <a:t>), Win32 API(Win)</a:t>
            </a:r>
          </a:p>
          <a:p>
            <a:r>
              <a:rPr lang="en-US" dirty="0" smtClean="0"/>
              <a:t>Shared memory for comm. with 61850</a:t>
            </a:r>
          </a:p>
          <a:p>
            <a:pPr lvl="1"/>
            <a:r>
              <a:rPr lang="en-US" dirty="0" smtClean="0"/>
              <a:t>Win32 API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4751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/>
          <p:cNvSpPr/>
          <p:nvPr/>
        </p:nvSpPr>
        <p:spPr>
          <a:xfrm>
            <a:off x="5458172" y="2384616"/>
            <a:ext cx="2681191" cy="311128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MJU Reference System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1026085" y="2384616"/>
            <a:ext cx="2681190" cy="311127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032071" y="2015284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EVCC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438880" y="2015285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SECC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1847999" y="5709557"/>
            <a:ext cx="5634566" cy="394756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EXI/XML Handling Library (OpenV2G)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1453723" y="3703209"/>
            <a:ext cx="1841500" cy="37041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Handshake</a:t>
            </a:r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5846214" y="3703209"/>
            <a:ext cx="1841500" cy="37041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Handshake</a:t>
            </a:r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1453723" y="4273654"/>
            <a:ext cx="1841500" cy="37041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Setup</a:t>
            </a:r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>
            <a:off x="5846214" y="4273654"/>
            <a:ext cx="1841500" cy="37041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Setup</a:t>
            </a:r>
            <a:endParaRPr lang="en-US" dirty="0"/>
          </a:p>
        </p:txBody>
      </p:sp>
      <p:sp>
        <p:nvSpPr>
          <p:cNvPr id="14" name="Rounded Rectangle 13"/>
          <p:cNvSpPr/>
          <p:nvPr/>
        </p:nvSpPr>
        <p:spPr>
          <a:xfrm>
            <a:off x="1453723" y="4875851"/>
            <a:ext cx="1841500" cy="37041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Charging</a:t>
            </a:r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>
            <a:off x="5846214" y="4875851"/>
            <a:ext cx="1841500" cy="37041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Charging</a:t>
            </a:r>
            <a:endParaRPr lang="en-US" dirty="0"/>
          </a:p>
        </p:txBody>
      </p:sp>
      <p:cxnSp>
        <p:nvCxnSpPr>
          <p:cNvPr id="17" name="Straight Arrow Connector 16"/>
          <p:cNvCxnSpPr>
            <a:stCxn id="10" idx="3"/>
            <a:endCxn id="11" idx="1"/>
          </p:cNvCxnSpPr>
          <p:nvPr/>
        </p:nvCxnSpPr>
        <p:spPr>
          <a:xfrm>
            <a:off x="3295223" y="3888417"/>
            <a:ext cx="2550991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0" idx="2"/>
            <a:endCxn id="12" idx="0"/>
          </p:cNvCxnSpPr>
          <p:nvPr/>
        </p:nvCxnSpPr>
        <p:spPr>
          <a:xfrm>
            <a:off x="2374473" y="4073625"/>
            <a:ext cx="0" cy="20002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2" idx="2"/>
            <a:endCxn id="14" idx="0"/>
          </p:cNvCxnSpPr>
          <p:nvPr/>
        </p:nvCxnSpPr>
        <p:spPr>
          <a:xfrm>
            <a:off x="2374473" y="4644070"/>
            <a:ext cx="0" cy="23178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8" name="Rounded Rectangle 27"/>
          <p:cNvSpPr/>
          <p:nvPr/>
        </p:nvSpPr>
        <p:spPr>
          <a:xfrm>
            <a:off x="1865081" y="6219975"/>
            <a:ext cx="5634566" cy="428898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Security Handling Library (GNUTLS)</a:t>
            </a:r>
            <a:endParaRPr lang="en-US" dirty="0"/>
          </a:p>
        </p:txBody>
      </p:sp>
      <p:cxnSp>
        <p:nvCxnSpPr>
          <p:cNvPr id="29" name="Straight Arrow Connector 28"/>
          <p:cNvCxnSpPr>
            <a:stCxn id="12" idx="3"/>
            <a:endCxn id="13" idx="1"/>
          </p:cNvCxnSpPr>
          <p:nvPr/>
        </p:nvCxnSpPr>
        <p:spPr>
          <a:xfrm>
            <a:off x="3295223" y="4458862"/>
            <a:ext cx="2550991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14" idx="3"/>
            <a:endCxn id="15" idx="1"/>
          </p:cNvCxnSpPr>
          <p:nvPr/>
        </p:nvCxnSpPr>
        <p:spPr>
          <a:xfrm>
            <a:off x="3295223" y="5061059"/>
            <a:ext cx="2550991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5" name="Rounded Rectangle 34"/>
          <p:cNvSpPr/>
          <p:nvPr/>
        </p:nvSpPr>
        <p:spPr>
          <a:xfrm>
            <a:off x="1248328" y="1570255"/>
            <a:ext cx="6816954" cy="445029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 smtClean="0"/>
              <a:t>Front-end Graphical User Interface</a:t>
            </a:r>
            <a:endParaRPr lang="en-US" i="1" dirty="0"/>
          </a:p>
        </p:txBody>
      </p:sp>
      <p:sp>
        <p:nvSpPr>
          <p:cNvPr id="36" name="Rounded Rectangle 35"/>
          <p:cNvSpPr/>
          <p:nvPr/>
        </p:nvSpPr>
        <p:spPr>
          <a:xfrm>
            <a:off x="1447355" y="2589921"/>
            <a:ext cx="1841500" cy="37041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SDP</a:t>
            </a:r>
            <a:endParaRPr lang="en-US" dirty="0"/>
          </a:p>
        </p:txBody>
      </p:sp>
      <p:sp>
        <p:nvSpPr>
          <p:cNvPr id="37" name="Rounded Rectangle 36"/>
          <p:cNvSpPr/>
          <p:nvPr/>
        </p:nvSpPr>
        <p:spPr>
          <a:xfrm>
            <a:off x="5839846" y="2589921"/>
            <a:ext cx="1841500" cy="37041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SDP</a:t>
            </a:r>
            <a:endParaRPr lang="en-US" dirty="0"/>
          </a:p>
        </p:txBody>
      </p:sp>
      <p:cxnSp>
        <p:nvCxnSpPr>
          <p:cNvPr id="38" name="Straight Arrow Connector 37"/>
          <p:cNvCxnSpPr>
            <a:stCxn id="36" idx="3"/>
            <a:endCxn id="37" idx="1"/>
          </p:cNvCxnSpPr>
          <p:nvPr/>
        </p:nvCxnSpPr>
        <p:spPr>
          <a:xfrm>
            <a:off x="3288855" y="2775129"/>
            <a:ext cx="2550991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1" name="Can 40"/>
          <p:cNvSpPr/>
          <p:nvPr/>
        </p:nvSpPr>
        <p:spPr>
          <a:xfrm rot="16200000">
            <a:off x="3699478" y="3853077"/>
            <a:ext cx="1792814" cy="1241246"/>
          </a:xfrm>
          <a:prstGeom prst="can">
            <a:avLst>
              <a:gd name="adj" fmla="val 18179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4372903" y="4202927"/>
            <a:ext cx="555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 smtClean="0"/>
              <a:t>TLS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1447355" y="3096460"/>
            <a:ext cx="1841500" cy="37041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TLS</a:t>
            </a:r>
            <a:endParaRPr lang="en-US" dirty="0"/>
          </a:p>
        </p:txBody>
      </p:sp>
      <p:sp>
        <p:nvSpPr>
          <p:cNvPr id="31" name="Rounded Rectangle 30"/>
          <p:cNvSpPr/>
          <p:nvPr/>
        </p:nvSpPr>
        <p:spPr>
          <a:xfrm>
            <a:off x="5839846" y="3096460"/>
            <a:ext cx="1841500" cy="37041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TLS</a:t>
            </a:r>
            <a:endParaRPr lang="en-US" dirty="0"/>
          </a:p>
        </p:txBody>
      </p:sp>
      <p:cxnSp>
        <p:nvCxnSpPr>
          <p:cNvPr id="33" name="Straight Arrow Connector 32"/>
          <p:cNvCxnSpPr>
            <a:stCxn id="30" idx="3"/>
            <a:endCxn id="31" idx="1"/>
          </p:cNvCxnSpPr>
          <p:nvPr/>
        </p:nvCxnSpPr>
        <p:spPr>
          <a:xfrm>
            <a:off x="3288855" y="3281668"/>
            <a:ext cx="2550991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148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279400"/>
            <a:ext cx="6807200" cy="62992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0" y="0"/>
            <a:ext cx="1979712" cy="40466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Power Grid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307274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8073"/>
            <a:ext cx="8229600" cy="988679"/>
          </a:xfrm>
        </p:spPr>
        <p:txBody>
          <a:bodyPr/>
          <a:lstStyle/>
          <a:p>
            <a:r>
              <a:rPr lang="en-US" altLang="ko-KR" dirty="0" smtClean="0"/>
              <a:t>Development Status (Linux)</a:t>
            </a:r>
            <a:endParaRPr lang="ko-KR" alt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" name="Rectangle 4"/>
          <p:cNvSpPr/>
          <p:nvPr/>
        </p:nvSpPr>
        <p:spPr>
          <a:xfrm>
            <a:off x="1385367" y="5147544"/>
            <a:ext cx="1346389" cy="95562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Data Link &amp; Physical</a:t>
            </a:r>
            <a:endParaRPr lang="en-US" sz="1600" dirty="0"/>
          </a:p>
        </p:txBody>
      </p:sp>
      <p:sp>
        <p:nvSpPr>
          <p:cNvPr id="6" name="Rectangle 5"/>
          <p:cNvSpPr/>
          <p:nvPr/>
        </p:nvSpPr>
        <p:spPr>
          <a:xfrm>
            <a:off x="1385367" y="4574909"/>
            <a:ext cx="1346389" cy="45857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Network</a:t>
            </a:r>
            <a:endParaRPr lang="en-US" sz="1600" dirty="0"/>
          </a:p>
        </p:txBody>
      </p:sp>
      <p:sp>
        <p:nvSpPr>
          <p:cNvPr id="7" name="Rectangle 6"/>
          <p:cNvSpPr/>
          <p:nvPr/>
        </p:nvSpPr>
        <p:spPr>
          <a:xfrm>
            <a:off x="1385367" y="3998297"/>
            <a:ext cx="1346389" cy="45857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Transport</a:t>
            </a:r>
            <a:endParaRPr lang="en-US" sz="1600" dirty="0"/>
          </a:p>
        </p:txBody>
      </p:sp>
      <p:sp>
        <p:nvSpPr>
          <p:cNvPr id="8" name="Rectangle 7"/>
          <p:cNvSpPr/>
          <p:nvPr/>
        </p:nvSpPr>
        <p:spPr>
          <a:xfrm>
            <a:off x="1385367" y="3421685"/>
            <a:ext cx="1346389" cy="45857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Session</a:t>
            </a:r>
            <a:endParaRPr lang="en-US" sz="1600" dirty="0"/>
          </a:p>
        </p:txBody>
      </p:sp>
      <p:sp>
        <p:nvSpPr>
          <p:cNvPr id="9" name="Rectangle 8"/>
          <p:cNvSpPr/>
          <p:nvPr/>
        </p:nvSpPr>
        <p:spPr>
          <a:xfrm>
            <a:off x="1385367" y="2268461"/>
            <a:ext cx="1346389" cy="1035184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Presentation</a:t>
            </a:r>
            <a:endParaRPr lang="en-US" sz="1600" dirty="0"/>
          </a:p>
        </p:txBody>
      </p:sp>
      <p:sp>
        <p:nvSpPr>
          <p:cNvPr id="10" name="Rounded Rectangle 9"/>
          <p:cNvSpPr/>
          <p:nvPr/>
        </p:nvSpPr>
        <p:spPr>
          <a:xfrm>
            <a:off x="2859670" y="2855318"/>
            <a:ext cx="3954388" cy="45857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EXI</a:t>
            </a:r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2861449" y="2291716"/>
            <a:ext cx="3954388" cy="45857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XML</a:t>
            </a:r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2872864" y="3417707"/>
            <a:ext cx="3954388" cy="45857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V2GTP</a:t>
            </a:r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>
            <a:off x="2872864" y="3994319"/>
            <a:ext cx="1899061" cy="45857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TCP</a:t>
            </a:r>
            <a:endParaRPr lang="en-US" dirty="0"/>
          </a:p>
        </p:txBody>
      </p:sp>
      <p:sp>
        <p:nvSpPr>
          <p:cNvPr id="14" name="Rounded Rectangle 13"/>
          <p:cNvSpPr/>
          <p:nvPr/>
        </p:nvSpPr>
        <p:spPr>
          <a:xfrm>
            <a:off x="2872863" y="4570931"/>
            <a:ext cx="2455131" cy="458572"/>
          </a:xfrm>
          <a:prstGeom prst="roundRect">
            <a:avLst/>
          </a:prstGeom>
          <a:ln w="28575" cmpd="sng">
            <a:solidFill>
              <a:srgbClr val="FF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IPv6: DHCP, SLAAC, DAS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2872864" y="5129834"/>
            <a:ext cx="1218720" cy="97333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Basic</a:t>
            </a:r>
          </a:p>
          <a:p>
            <a:pPr algn="ctr"/>
            <a:r>
              <a:rPr lang="en-US" dirty="0" smtClean="0"/>
              <a:t>Signaling</a:t>
            </a:r>
            <a:endParaRPr lang="en-US" dirty="0"/>
          </a:p>
        </p:txBody>
      </p:sp>
      <p:sp>
        <p:nvSpPr>
          <p:cNvPr id="16" name="Rounded Rectangle 15"/>
          <p:cNvSpPr/>
          <p:nvPr/>
        </p:nvSpPr>
        <p:spPr>
          <a:xfrm>
            <a:off x="4177878" y="5147544"/>
            <a:ext cx="2649374" cy="97333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PLC</a:t>
            </a:r>
          </a:p>
          <a:p>
            <a:pPr algn="ctr"/>
            <a:r>
              <a:rPr lang="en-US" dirty="0" smtClean="0"/>
              <a:t>(Power Line Communication)</a:t>
            </a:r>
            <a:endParaRPr lang="en-US" dirty="0"/>
          </a:p>
        </p:txBody>
      </p:sp>
      <p:sp>
        <p:nvSpPr>
          <p:cNvPr id="17" name="Rounded Rectangle 16"/>
          <p:cNvSpPr/>
          <p:nvPr/>
        </p:nvSpPr>
        <p:spPr>
          <a:xfrm>
            <a:off x="5451463" y="4574909"/>
            <a:ext cx="1375789" cy="45857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IPv4: DHCP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4865996" y="3994319"/>
            <a:ext cx="1961256" cy="45857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UDP</a:t>
            </a:r>
            <a:endParaRPr lang="en-US" dirty="0"/>
          </a:p>
        </p:txBody>
      </p:sp>
      <p:sp>
        <p:nvSpPr>
          <p:cNvPr id="19" name="Rounded Rectangle 18"/>
          <p:cNvSpPr/>
          <p:nvPr/>
        </p:nvSpPr>
        <p:spPr>
          <a:xfrm>
            <a:off x="7429442" y="1713852"/>
            <a:ext cx="364516" cy="274150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dirty="0" smtClean="0"/>
              <a:t>TLS (no multithread)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1385367" y="1711388"/>
            <a:ext cx="1346389" cy="45857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Application</a:t>
            </a:r>
            <a:endParaRPr lang="en-US" sz="1600" dirty="0"/>
          </a:p>
        </p:txBody>
      </p:sp>
      <p:sp>
        <p:nvSpPr>
          <p:cNvPr id="21" name="Rounded Rectangle 20"/>
          <p:cNvSpPr/>
          <p:nvPr/>
        </p:nvSpPr>
        <p:spPr>
          <a:xfrm>
            <a:off x="2902262" y="1711388"/>
            <a:ext cx="682016" cy="45857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SDP</a:t>
            </a:r>
            <a:endParaRPr lang="en-US" dirty="0"/>
          </a:p>
        </p:txBody>
      </p:sp>
      <p:sp>
        <p:nvSpPr>
          <p:cNvPr id="22" name="Rounded Rectangle 21"/>
          <p:cNvSpPr/>
          <p:nvPr/>
        </p:nvSpPr>
        <p:spPr>
          <a:xfrm>
            <a:off x="3725383" y="1712620"/>
            <a:ext cx="1499257" cy="45857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AC-Charging</a:t>
            </a:r>
            <a:endParaRPr lang="en-US" dirty="0"/>
          </a:p>
        </p:txBody>
      </p:sp>
      <p:sp>
        <p:nvSpPr>
          <p:cNvPr id="23" name="Rounded Rectangle 22"/>
          <p:cNvSpPr/>
          <p:nvPr/>
        </p:nvSpPr>
        <p:spPr>
          <a:xfrm>
            <a:off x="5327995" y="1713852"/>
            <a:ext cx="1499257" cy="45857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DC-Charging</a:t>
            </a:r>
            <a:endParaRPr lang="en-US" dirty="0"/>
          </a:p>
        </p:txBody>
      </p:sp>
      <p:sp>
        <p:nvSpPr>
          <p:cNvPr id="24" name="Rounded Rectangle 23"/>
          <p:cNvSpPr/>
          <p:nvPr/>
        </p:nvSpPr>
        <p:spPr>
          <a:xfrm>
            <a:off x="6970831" y="1711387"/>
            <a:ext cx="344263" cy="2164891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dirty="0" smtClean="0"/>
              <a:t>XML Security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1414766" y="1375286"/>
            <a:ext cx="1346389" cy="229809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i="1" dirty="0" smtClean="0">
                <a:solidFill>
                  <a:srgbClr val="4F6228"/>
                </a:solidFill>
              </a:rPr>
              <a:t>OSI 7 Layers</a:t>
            </a:r>
            <a:endParaRPr lang="en-US" sz="1600" i="1" dirty="0">
              <a:solidFill>
                <a:srgbClr val="4F6228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902262" y="1375286"/>
            <a:ext cx="3954389" cy="229809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i="1" dirty="0" smtClean="0">
                <a:solidFill>
                  <a:schemeClr val="accent3">
                    <a:lumMod val="50000"/>
                  </a:schemeClr>
                </a:solidFill>
              </a:rPr>
              <a:t>Protocol Suites</a:t>
            </a:r>
            <a:endParaRPr lang="en-US" sz="1600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970831" y="1375286"/>
            <a:ext cx="971986" cy="229809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accent3">
                    <a:lumMod val="50000"/>
                  </a:schemeClr>
                </a:solidFill>
              </a:rPr>
              <a:t>Security</a:t>
            </a:r>
            <a:endParaRPr lang="en-US" sz="16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31462" y="428801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12330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ko-KR" dirty="0" smtClean="0"/>
              <a:t>(TLS) </a:t>
            </a:r>
            <a:r>
              <a:rPr lang="en-US" dirty="0" smtClean="0"/>
              <a:t>TLS for multi-thread</a:t>
            </a:r>
          </a:p>
          <a:p>
            <a:r>
              <a:rPr lang="en-US" dirty="0" smtClean="0"/>
              <a:t>(IPv6) IPv6 socket programming</a:t>
            </a:r>
          </a:p>
          <a:p>
            <a:r>
              <a:rPr lang="en-US" dirty="0" smtClean="0"/>
              <a:t>(EXI) XML/EXI library</a:t>
            </a:r>
          </a:p>
          <a:p>
            <a:r>
              <a:rPr lang="en-US" dirty="0" smtClean="0"/>
              <a:t>(</a:t>
            </a:r>
            <a:r>
              <a:rPr lang="en-US" dirty="0" err="1" smtClean="0"/>
              <a:t>XMLSec</a:t>
            </a:r>
            <a:r>
              <a:rPr lang="en-US" dirty="0" smtClean="0"/>
              <a:t>) XML security</a:t>
            </a:r>
          </a:p>
          <a:p>
            <a:r>
              <a:rPr lang="en-US" dirty="0" smtClean="0"/>
              <a:t>(Win) Windows porting</a:t>
            </a:r>
          </a:p>
          <a:p>
            <a:r>
              <a:rPr lang="en-US" dirty="0" smtClean="0"/>
              <a:t>(GUI) Front-end GUI</a:t>
            </a:r>
          </a:p>
          <a:p>
            <a:r>
              <a:rPr lang="en-US" dirty="0" smtClean="0"/>
              <a:t>(</a:t>
            </a:r>
            <a:r>
              <a:rPr lang="en-US" dirty="0" err="1" smtClean="0"/>
              <a:t>Shmem</a:t>
            </a:r>
            <a:r>
              <a:rPr lang="en-US" dirty="0" smtClean="0"/>
              <a:t>) Shared memory comm. with 61850</a:t>
            </a:r>
          </a:p>
          <a:p>
            <a:r>
              <a:rPr lang="en-US" dirty="0" smtClean="0"/>
              <a:t>(</a:t>
            </a:r>
            <a:r>
              <a:rPr lang="en-US" dirty="0" err="1" smtClean="0"/>
              <a:t>Conf</a:t>
            </a:r>
            <a:r>
              <a:rPr lang="en-US" dirty="0" smtClean="0"/>
              <a:t>) 15118 verification</a:t>
            </a:r>
          </a:p>
          <a:p>
            <a:r>
              <a:rPr lang="en-US" dirty="0" smtClean="0"/>
              <a:t>(Tester) Conformance Test Program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32467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Workflow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2319792" y="1785627"/>
            <a:ext cx="1043591" cy="817363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Win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605045" y="1785626"/>
            <a:ext cx="1230670" cy="817363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TLS-</a:t>
            </a:r>
            <a:r>
              <a:rPr lang="en-US" dirty="0" err="1" smtClean="0"/>
              <a:t>unix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605045" y="3032036"/>
            <a:ext cx="1230670" cy="817363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TLS-win</a:t>
            </a:r>
            <a:endParaRPr lang="en-US" dirty="0"/>
          </a:p>
        </p:txBody>
      </p:sp>
      <p:cxnSp>
        <p:nvCxnSpPr>
          <p:cNvPr id="11" name="Straight Arrow Connector 10"/>
          <p:cNvCxnSpPr>
            <a:stCxn id="8" idx="2"/>
            <a:endCxn id="9" idx="0"/>
          </p:cNvCxnSpPr>
          <p:nvPr/>
        </p:nvCxnSpPr>
        <p:spPr>
          <a:xfrm>
            <a:off x="1220380" y="2602989"/>
            <a:ext cx="0" cy="42904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</p:cxnSp>
      <p:sp>
        <p:nvSpPr>
          <p:cNvPr id="12" name="Rounded Rectangle 11"/>
          <p:cNvSpPr/>
          <p:nvPr/>
        </p:nvSpPr>
        <p:spPr>
          <a:xfrm>
            <a:off x="3985762" y="1785627"/>
            <a:ext cx="1295061" cy="817363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GUI-ruby</a:t>
            </a:r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>
            <a:off x="7382102" y="1785626"/>
            <a:ext cx="1027877" cy="817363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Shmem</a:t>
            </a:r>
            <a:endParaRPr lang="en-US" dirty="0"/>
          </a:p>
        </p:txBody>
      </p:sp>
      <p:sp>
        <p:nvSpPr>
          <p:cNvPr id="14" name="Rounded Rectangle 13"/>
          <p:cNvSpPr/>
          <p:nvPr/>
        </p:nvSpPr>
        <p:spPr>
          <a:xfrm>
            <a:off x="3985762" y="3032037"/>
            <a:ext cx="1295061" cy="817363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GUI-MFC</a:t>
            </a:r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>
            <a:off x="2319792" y="3032037"/>
            <a:ext cx="1043591" cy="817363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IPv6</a:t>
            </a:r>
            <a:endParaRPr lang="en-US" dirty="0"/>
          </a:p>
        </p:txBody>
      </p:sp>
      <p:cxnSp>
        <p:nvCxnSpPr>
          <p:cNvPr id="17" name="Straight Arrow Connector 16"/>
          <p:cNvCxnSpPr>
            <a:stCxn id="5" idx="2"/>
            <a:endCxn id="15" idx="0"/>
          </p:cNvCxnSpPr>
          <p:nvPr/>
        </p:nvCxnSpPr>
        <p:spPr>
          <a:xfrm>
            <a:off x="2841588" y="2602990"/>
            <a:ext cx="0" cy="42904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</p:cxnSp>
      <p:cxnSp>
        <p:nvCxnSpPr>
          <p:cNvPr id="18" name="Straight Arrow Connector 17"/>
          <p:cNvCxnSpPr>
            <a:stCxn id="12" idx="2"/>
            <a:endCxn id="14" idx="0"/>
          </p:cNvCxnSpPr>
          <p:nvPr/>
        </p:nvCxnSpPr>
        <p:spPr>
          <a:xfrm>
            <a:off x="4633293" y="2602990"/>
            <a:ext cx="0" cy="42904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</p:cxnSp>
      <p:sp>
        <p:nvSpPr>
          <p:cNvPr id="27" name="Rounded Rectangle 26"/>
          <p:cNvSpPr/>
          <p:nvPr/>
        </p:nvSpPr>
        <p:spPr>
          <a:xfrm>
            <a:off x="5838715" y="1787129"/>
            <a:ext cx="1027877" cy="817363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EXI</a:t>
            </a:r>
            <a:endParaRPr lang="en-US" dirty="0"/>
          </a:p>
        </p:txBody>
      </p:sp>
      <p:sp>
        <p:nvSpPr>
          <p:cNvPr id="30" name="Rounded Rectangle 29"/>
          <p:cNvSpPr/>
          <p:nvPr/>
        </p:nvSpPr>
        <p:spPr>
          <a:xfrm>
            <a:off x="5838715" y="3009891"/>
            <a:ext cx="1027877" cy="817363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XMLSec</a:t>
            </a:r>
            <a:endParaRPr lang="en-US" dirty="0"/>
          </a:p>
        </p:txBody>
      </p:sp>
      <p:cxnSp>
        <p:nvCxnSpPr>
          <p:cNvPr id="31" name="Straight Arrow Connector 30"/>
          <p:cNvCxnSpPr>
            <a:stCxn id="27" idx="2"/>
            <a:endCxn id="30" idx="0"/>
          </p:cNvCxnSpPr>
          <p:nvPr/>
        </p:nvCxnSpPr>
        <p:spPr>
          <a:xfrm>
            <a:off x="6352654" y="2604492"/>
            <a:ext cx="0" cy="40539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</p:cxnSp>
      <p:sp>
        <p:nvSpPr>
          <p:cNvPr id="34" name="Oval 33"/>
          <p:cNvSpPr/>
          <p:nvPr/>
        </p:nvSpPr>
        <p:spPr>
          <a:xfrm>
            <a:off x="4400685" y="4627536"/>
            <a:ext cx="465215" cy="465269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Elbow Connector 35"/>
          <p:cNvCxnSpPr>
            <a:stCxn id="9" idx="2"/>
            <a:endCxn id="34" idx="2"/>
          </p:cNvCxnSpPr>
          <p:nvPr/>
        </p:nvCxnSpPr>
        <p:spPr>
          <a:xfrm rot="16200000" flipH="1">
            <a:off x="2305146" y="2764632"/>
            <a:ext cx="1010772" cy="3180305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</p:cxnSp>
      <p:cxnSp>
        <p:nvCxnSpPr>
          <p:cNvPr id="37" name="Elbow Connector 36"/>
          <p:cNvCxnSpPr>
            <a:stCxn id="15" idx="2"/>
            <a:endCxn id="34" idx="1"/>
          </p:cNvCxnSpPr>
          <p:nvPr/>
        </p:nvCxnSpPr>
        <p:spPr>
          <a:xfrm rot="16200000" flipH="1">
            <a:off x="3232065" y="3458923"/>
            <a:ext cx="846273" cy="1627226"/>
          </a:xfrm>
          <a:prstGeom prst="bentConnector3">
            <a:avLst>
              <a:gd name="adj1" fmla="val 97549"/>
            </a:avLst>
          </a:prstGeom>
          <a:ln>
            <a:tailEnd type="arrow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</p:cxnSp>
      <p:cxnSp>
        <p:nvCxnSpPr>
          <p:cNvPr id="41" name="Elbow Connector 40"/>
          <p:cNvCxnSpPr>
            <a:stCxn id="30" idx="2"/>
            <a:endCxn id="34" idx="7"/>
          </p:cNvCxnSpPr>
          <p:nvPr/>
        </p:nvCxnSpPr>
        <p:spPr>
          <a:xfrm rot="5400000">
            <a:off x="5141004" y="3484022"/>
            <a:ext cx="868419" cy="1554883"/>
          </a:xfrm>
          <a:prstGeom prst="bentConnector3">
            <a:avLst>
              <a:gd name="adj1" fmla="val 100681"/>
            </a:avLst>
          </a:prstGeom>
          <a:ln>
            <a:tailEnd type="arrow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</p:cxnSp>
      <p:cxnSp>
        <p:nvCxnSpPr>
          <p:cNvPr id="45" name="Elbow Connector 44"/>
          <p:cNvCxnSpPr>
            <a:stCxn id="13" idx="2"/>
            <a:endCxn id="34" idx="6"/>
          </p:cNvCxnSpPr>
          <p:nvPr/>
        </p:nvCxnSpPr>
        <p:spPr>
          <a:xfrm rot="5400000">
            <a:off x="5252380" y="2216510"/>
            <a:ext cx="2257182" cy="3030141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</p:cxnSp>
      <p:cxnSp>
        <p:nvCxnSpPr>
          <p:cNvPr id="49" name="Straight Arrow Connector 48"/>
          <p:cNvCxnSpPr>
            <a:stCxn id="14" idx="2"/>
            <a:endCxn id="34" idx="0"/>
          </p:cNvCxnSpPr>
          <p:nvPr/>
        </p:nvCxnSpPr>
        <p:spPr>
          <a:xfrm>
            <a:off x="4633293" y="3849400"/>
            <a:ext cx="0" cy="7781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</p:cxnSp>
      <p:sp>
        <p:nvSpPr>
          <p:cNvPr id="52" name="Rounded Rectangle 51"/>
          <p:cNvSpPr/>
          <p:nvPr/>
        </p:nvSpPr>
        <p:spPr>
          <a:xfrm>
            <a:off x="3985762" y="5677259"/>
            <a:ext cx="1295061" cy="817363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Reference</a:t>
            </a:r>
          </a:p>
          <a:p>
            <a:pPr algn="ctr"/>
            <a:r>
              <a:rPr lang="en-US" dirty="0" smtClean="0"/>
              <a:t>System</a:t>
            </a:r>
            <a:endParaRPr lang="en-US" dirty="0"/>
          </a:p>
        </p:txBody>
      </p:sp>
      <p:cxnSp>
        <p:nvCxnSpPr>
          <p:cNvPr id="53" name="Straight Arrow Connector 52"/>
          <p:cNvCxnSpPr>
            <a:stCxn id="34" idx="4"/>
            <a:endCxn id="52" idx="0"/>
          </p:cNvCxnSpPr>
          <p:nvPr/>
        </p:nvCxnSpPr>
        <p:spPr>
          <a:xfrm>
            <a:off x="4633293" y="5092805"/>
            <a:ext cx="0" cy="58445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</p:cxnSp>
      <p:cxnSp>
        <p:nvCxnSpPr>
          <p:cNvPr id="56" name="Straight Arrow Connector 55"/>
          <p:cNvCxnSpPr>
            <a:stCxn id="5" idx="3"/>
            <a:endCxn id="12" idx="1"/>
          </p:cNvCxnSpPr>
          <p:nvPr/>
        </p:nvCxnSpPr>
        <p:spPr>
          <a:xfrm>
            <a:off x="3363383" y="2194309"/>
            <a:ext cx="622379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9923574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1098827"/>
              </p:ext>
            </p:extLst>
          </p:nvPr>
        </p:nvGraphicFramePr>
        <p:xfrm>
          <a:off x="264041" y="251498"/>
          <a:ext cx="8650499" cy="63418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9659"/>
                <a:gridCol w="765084"/>
                <a:gridCol w="765084"/>
                <a:gridCol w="765084"/>
                <a:gridCol w="765084"/>
                <a:gridCol w="765084"/>
                <a:gridCol w="765084"/>
                <a:gridCol w="765084"/>
                <a:gridCol w="765084"/>
                <a:gridCol w="765084"/>
                <a:gridCol w="765084"/>
              </a:tblGrid>
              <a:tr h="65840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6/24~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7/1~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7/8~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7/15~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7/22~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7/29~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8/5~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8/12~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8/19~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8/26~</a:t>
                      </a:r>
                      <a:endParaRPr lang="en-US" dirty="0"/>
                    </a:p>
                  </a:txBody>
                  <a:tcPr/>
                </a:tc>
              </a:tr>
              <a:tr h="710427">
                <a:tc>
                  <a:txBody>
                    <a:bodyPr/>
                    <a:lstStyle/>
                    <a:p>
                      <a:r>
                        <a:rPr lang="en-US" dirty="0" smtClean="0"/>
                        <a:t>Events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710427">
                <a:tc>
                  <a:txBody>
                    <a:bodyPr/>
                    <a:lstStyle/>
                    <a:p>
                      <a:r>
                        <a:rPr lang="en-US" dirty="0" smtClean="0"/>
                        <a:t>TLS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710427">
                <a:tc>
                  <a:txBody>
                    <a:bodyPr/>
                    <a:lstStyle/>
                    <a:p>
                      <a:r>
                        <a:rPr lang="en-US" dirty="0" smtClean="0"/>
                        <a:t>Win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710427">
                <a:tc>
                  <a:txBody>
                    <a:bodyPr/>
                    <a:lstStyle/>
                    <a:p>
                      <a:r>
                        <a:rPr lang="en-US" dirty="0" smtClean="0"/>
                        <a:t>GUI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10427">
                <a:tc>
                  <a:txBody>
                    <a:bodyPr/>
                    <a:lstStyle/>
                    <a:p>
                      <a:r>
                        <a:rPr lang="en-US" dirty="0" smtClean="0"/>
                        <a:t>EXI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10427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Shmem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710427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Conf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710427">
                <a:tc>
                  <a:txBody>
                    <a:bodyPr/>
                    <a:lstStyle/>
                    <a:p>
                      <a:r>
                        <a:rPr lang="en-US" dirty="0" smtClean="0"/>
                        <a:t>Tester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6" name="Straight Arrow Connector 5"/>
          <p:cNvCxnSpPr/>
          <p:nvPr/>
        </p:nvCxnSpPr>
        <p:spPr>
          <a:xfrm>
            <a:off x="2904454" y="1320358"/>
            <a:ext cx="2162623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646272" y="1018559"/>
            <a:ext cx="8204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 </a:t>
            </a:r>
            <a:r>
              <a:rPr lang="en-US" dirty="0" err="1" smtClean="0"/>
              <a:t>cho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1258859" y="1988328"/>
            <a:ext cx="765457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337484" y="1654965"/>
            <a:ext cx="582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unix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1258859" y="2681444"/>
            <a:ext cx="928911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337484" y="2335506"/>
            <a:ext cx="5642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Win</a:t>
            </a:r>
            <a:endParaRPr lang="en-US" dirty="0"/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2187770" y="2681444"/>
            <a:ext cx="590950" cy="450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196308" y="2333595"/>
            <a:ext cx="583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IPv6</a:t>
            </a:r>
            <a:endParaRPr lang="en-US" dirty="0"/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1258859" y="3424861"/>
            <a:ext cx="1520774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526079" y="3076857"/>
            <a:ext cx="10347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GUI-ruby</a:t>
            </a:r>
            <a:endParaRPr lang="en-US" dirty="0"/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2779633" y="3424861"/>
            <a:ext cx="1520467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3422865" y="3076857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GUI-MFC</a:t>
            </a:r>
            <a:endParaRPr lang="en-US" dirty="0"/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2779633" y="4116477"/>
            <a:ext cx="928911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2867654" y="3747145"/>
            <a:ext cx="5642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Win</a:t>
            </a:r>
            <a:endParaRPr lang="en-US" dirty="0"/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2187770" y="4833243"/>
            <a:ext cx="59095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2215356" y="4488906"/>
            <a:ext cx="5233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Toy</a:t>
            </a:r>
            <a:endParaRPr lang="en-US" dirty="0"/>
          </a:p>
        </p:txBody>
      </p:sp>
      <p:cxnSp>
        <p:nvCxnSpPr>
          <p:cNvPr id="34" name="Straight Arrow Connector 33"/>
          <p:cNvCxnSpPr/>
          <p:nvPr/>
        </p:nvCxnSpPr>
        <p:spPr>
          <a:xfrm>
            <a:off x="2802339" y="4833243"/>
            <a:ext cx="1497761" cy="2515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3185181" y="4489061"/>
            <a:ext cx="5233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Toy</a:t>
            </a:r>
            <a:endParaRPr lang="en-US" dirty="0"/>
          </a:p>
        </p:txBody>
      </p:sp>
      <p:cxnSp>
        <p:nvCxnSpPr>
          <p:cNvPr id="39" name="Straight Arrow Connector 38"/>
          <p:cNvCxnSpPr/>
          <p:nvPr/>
        </p:nvCxnSpPr>
        <p:spPr>
          <a:xfrm>
            <a:off x="1258859" y="5538935"/>
            <a:ext cx="765457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4300100" y="6244628"/>
            <a:ext cx="3055335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2036882" y="5546445"/>
            <a:ext cx="2263218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1236900" y="5178305"/>
            <a:ext cx="8170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review</a:t>
            </a:r>
            <a:endParaRPr lang="en-US" dirty="0"/>
          </a:p>
        </p:txBody>
      </p:sp>
      <p:sp>
        <p:nvSpPr>
          <p:cNvPr id="49" name="TextBox 48"/>
          <p:cNvSpPr txBox="1"/>
          <p:nvPr/>
        </p:nvSpPr>
        <p:spPr>
          <a:xfrm>
            <a:off x="2436967" y="5190880"/>
            <a:ext cx="1428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code analysis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74892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Person-Skill matrix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86084958"/>
              </p:ext>
            </p:extLst>
          </p:nvPr>
        </p:nvGraphicFramePr>
        <p:xfrm>
          <a:off x="457196" y="1600200"/>
          <a:ext cx="8229601" cy="39578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2960"/>
                <a:gridCol w="521212"/>
                <a:gridCol w="809295"/>
                <a:gridCol w="822141"/>
                <a:gridCol w="1139193"/>
                <a:gridCol w="922576"/>
                <a:gridCol w="817270"/>
                <a:gridCol w="917858"/>
                <a:gridCol w="616096"/>
                <a:gridCol w="841000"/>
              </a:tblGrid>
              <a:tr h="79157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Ruby</a:t>
                      </a:r>
                      <a:endParaRPr lang="en-US" dirty="0"/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Linux </a:t>
                      </a:r>
                      <a:r>
                        <a:rPr lang="en-US" dirty="0" err="1" smtClean="0"/>
                        <a:t>prog</a:t>
                      </a:r>
                      <a:r>
                        <a:rPr lang="en-US" altLang="ko-KR" dirty="0" smtClean="0"/>
                        <a:t>.</a:t>
                      </a:r>
                      <a:endParaRPr lang="en-US" dirty="0"/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Widnows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prog</a:t>
                      </a:r>
                      <a:r>
                        <a:rPr lang="en-US" altLang="ko-KR" dirty="0" smtClean="0"/>
                        <a:t>.</a:t>
                      </a:r>
                      <a:endParaRPr lang="en-US" dirty="0"/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Network</a:t>
                      </a:r>
                      <a:endParaRPr lang="en-US" dirty="0"/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Socket </a:t>
                      </a:r>
                      <a:r>
                        <a:rPr lang="en-US" dirty="0" err="1" smtClean="0"/>
                        <a:t>prog</a:t>
                      </a:r>
                      <a:endParaRPr lang="en-US" dirty="0"/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Multi</a:t>
                      </a:r>
                    </a:p>
                    <a:p>
                      <a:pPr algn="ctr"/>
                      <a:r>
                        <a:rPr lang="en-US" dirty="0" smtClean="0"/>
                        <a:t>thread</a:t>
                      </a:r>
                      <a:endParaRPr lang="en-US" dirty="0"/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MFC</a:t>
                      </a:r>
                      <a:endParaRPr lang="en-US" dirty="0"/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Shared </a:t>
                      </a:r>
                      <a:r>
                        <a:rPr lang="en-US" dirty="0" err="1" smtClean="0"/>
                        <a:t>mem</a:t>
                      </a:r>
                      <a:r>
                        <a:rPr lang="en-US" dirty="0" smtClean="0"/>
                        <a:t>.</a:t>
                      </a:r>
                      <a:endParaRPr lang="en-US" dirty="0"/>
                    </a:p>
                  </a:txBody>
                  <a:tcPr marL="0" marR="0" anchor="ctr"/>
                </a:tc>
              </a:tr>
              <a:tr h="791575">
                <a:tc>
                  <a:txBody>
                    <a:bodyPr/>
                    <a:lstStyle/>
                    <a:p>
                      <a:r>
                        <a:rPr lang="ko-KR" altLang="en-US" dirty="0" smtClean="0"/>
                        <a:t>김상선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E+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H/E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 anchor="ctr"/>
                </a:tc>
              </a:tr>
              <a:tr h="791575">
                <a:tc>
                  <a:txBody>
                    <a:bodyPr/>
                    <a:lstStyle/>
                    <a:p>
                      <a:r>
                        <a:rPr lang="ko-KR" altLang="en-US" dirty="0" smtClean="0"/>
                        <a:t>전거창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E+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H/E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E(j)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 anchor="ctr"/>
                </a:tc>
              </a:tr>
              <a:tr h="791575">
                <a:tc>
                  <a:txBody>
                    <a:bodyPr/>
                    <a:lstStyle/>
                    <a:p>
                      <a:r>
                        <a:rPr lang="ko-KR" altLang="en-US" dirty="0" smtClean="0"/>
                        <a:t>조성우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E+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E/E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 anchor="ctr"/>
                </a:tc>
              </a:tr>
              <a:tr h="791575">
                <a:tc>
                  <a:txBody>
                    <a:bodyPr/>
                    <a:lstStyle/>
                    <a:p>
                      <a:r>
                        <a:rPr lang="ko-KR" altLang="en-US" dirty="0" smtClean="0"/>
                        <a:t>허만재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H/B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57199" y="5830061"/>
            <a:ext cx="82296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 (very good), E (has experience), B (basic knowledge), H (have heard of it), W (what?)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96951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Task Assignment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3638622"/>
              </p:ext>
            </p:extLst>
          </p:nvPr>
        </p:nvGraphicFramePr>
        <p:xfrm>
          <a:off x="570359" y="1600200"/>
          <a:ext cx="7978139" cy="39578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3301"/>
                <a:gridCol w="784982"/>
                <a:gridCol w="784982"/>
                <a:gridCol w="784982"/>
                <a:gridCol w="784982"/>
                <a:gridCol w="784982"/>
                <a:gridCol w="784982"/>
                <a:gridCol w="784982"/>
                <a:gridCol w="784982"/>
                <a:gridCol w="784982"/>
              </a:tblGrid>
              <a:tr h="79157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TLS</a:t>
                      </a:r>
                      <a:endParaRPr lang="en-US" dirty="0"/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IPv6</a:t>
                      </a:r>
                      <a:endParaRPr lang="en-US" dirty="0"/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EXI</a:t>
                      </a:r>
                      <a:endParaRPr lang="en-US" dirty="0"/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XMLSec</a:t>
                      </a:r>
                      <a:endParaRPr lang="en-US" dirty="0"/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GUI</a:t>
                      </a:r>
                      <a:endParaRPr lang="en-US" dirty="0"/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Win</a:t>
                      </a:r>
                      <a:endParaRPr lang="en-US" dirty="0"/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Shmem</a:t>
                      </a:r>
                      <a:endParaRPr lang="en-US" dirty="0"/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Conf</a:t>
                      </a:r>
                      <a:endParaRPr lang="en-US" dirty="0"/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Tester</a:t>
                      </a:r>
                      <a:endParaRPr lang="en-US" dirty="0"/>
                    </a:p>
                  </a:txBody>
                  <a:tcPr marL="0" marR="0" anchor="ctr"/>
                </a:tc>
              </a:tr>
              <a:tr h="791575">
                <a:tc>
                  <a:txBody>
                    <a:bodyPr/>
                    <a:lstStyle/>
                    <a:p>
                      <a:r>
                        <a:rPr lang="ko-KR" altLang="en-US" dirty="0" smtClean="0"/>
                        <a:t>김상선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  <a:tr h="791575">
                <a:tc>
                  <a:txBody>
                    <a:bodyPr/>
                    <a:lstStyle/>
                    <a:p>
                      <a:r>
                        <a:rPr lang="ko-KR" altLang="en-US" dirty="0" smtClean="0"/>
                        <a:t>전거창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  <a:tr h="791575">
                <a:tc>
                  <a:txBody>
                    <a:bodyPr/>
                    <a:lstStyle/>
                    <a:p>
                      <a:r>
                        <a:rPr lang="ko-KR" altLang="en-US" dirty="0" smtClean="0"/>
                        <a:t>조성우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  <a:tr h="791575">
                <a:tc>
                  <a:txBody>
                    <a:bodyPr/>
                    <a:lstStyle/>
                    <a:p>
                      <a:r>
                        <a:rPr lang="ko-KR" altLang="en-US" dirty="0" smtClean="0"/>
                        <a:t>허만재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57199" y="5830061"/>
            <a:ext cx="82296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 (Leading role) P (participate) C (consulting role) B (backup role) M (monitoring)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22161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Team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Dropbox</a:t>
            </a:r>
            <a:r>
              <a:rPr lang="en-US" dirty="0" smtClean="0"/>
              <a:t>: V2G-win</a:t>
            </a:r>
          </a:p>
          <a:p>
            <a:r>
              <a:rPr lang="en-US" dirty="0" smtClean="0"/>
              <a:t>Homepage </a:t>
            </a:r>
            <a:r>
              <a:rPr lang="en-US" altLang="ko-KR" dirty="0" smtClean="0"/>
              <a:t>(</a:t>
            </a:r>
            <a:r>
              <a:rPr lang="ko-KR" altLang="en-US" dirty="0" smtClean="0"/>
              <a:t>허</a:t>
            </a:r>
            <a:r>
              <a:rPr lang="en-US" altLang="ko-KR" dirty="0" smtClean="0"/>
              <a:t>)</a:t>
            </a:r>
            <a:endParaRPr lang="en-US" dirty="0" smtClean="0"/>
          </a:p>
          <a:p>
            <a:r>
              <a:rPr lang="en-US" dirty="0" smtClean="0"/>
              <a:t>Meeting</a:t>
            </a:r>
            <a:r>
              <a:rPr lang="en-US" altLang="ko-KR" dirty="0" smtClean="0"/>
              <a:t>:</a:t>
            </a:r>
            <a:r>
              <a:rPr lang="ko-KR" altLang="en-US" dirty="0" smtClean="0"/>
              <a:t> 매주 </a:t>
            </a:r>
            <a:endParaRPr lang="en-US" dirty="0" smtClean="0"/>
          </a:p>
          <a:p>
            <a:pPr lvl="1"/>
            <a:r>
              <a:rPr lang="en-US" dirty="0" err="1" smtClean="0"/>
              <a:t>GoToMeeting</a:t>
            </a:r>
            <a:endParaRPr lang="en-US" dirty="0" smtClean="0"/>
          </a:p>
          <a:p>
            <a:pPr lvl="1"/>
            <a:r>
              <a:rPr lang="en-US" dirty="0" smtClean="0"/>
              <a:t>Meeting note </a:t>
            </a:r>
            <a:r>
              <a:rPr lang="en-US" altLang="ko-KR" dirty="0" smtClean="0"/>
              <a:t>(</a:t>
            </a:r>
            <a:r>
              <a:rPr lang="ko-KR" altLang="en-US" dirty="0" smtClean="0"/>
              <a:t>허</a:t>
            </a:r>
            <a:r>
              <a:rPr lang="en-US" altLang="ko-KR" dirty="0" smtClean="0"/>
              <a:t>)</a:t>
            </a:r>
            <a:endParaRPr lang="en-US" dirty="0" smtClean="0"/>
          </a:p>
          <a:p>
            <a:r>
              <a:rPr lang="en-US" dirty="0" smtClean="0"/>
              <a:t>Documentation &amp; reporting</a:t>
            </a:r>
          </a:p>
          <a:p>
            <a:pPr lvl="1"/>
            <a:r>
              <a:rPr lang="en-US" dirty="0" smtClean="0"/>
              <a:t>Use progress wiki (everyday, must)</a:t>
            </a:r>
          </a:p>
          <a:p>
            <a:pPr lvl="1"/>
            <a:r>
              <a:rPr lang="en-US" dirty="0" err="1" smtClean="0"/>
              <a:t>Commentation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15425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Development Environment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Windows 7</a:t>
            </a:r>
          </a:p>
          <a:p>
            <a:r>
              <a:rPr lang="en-US" dirty="0" smtClean="0"/>
              <a:t>Visual Studio 2010 – C/MFC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326227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279400"/>
            <a:ext cx="6807200" cy="6299200"/>
          </a:xfrm>
          <a:prstGeom prst="rect">
            <a:avLst/>
          </a:prstGeom>
        </p:spPr>
      </p:pic>
      <p:sp>
        <p:nvSpPr>
          <p:cNvPr id="3" name="Freeform 2"/>
          <p:cNvSpPr/>
          <p:nvPr/>
        </p:nvSpPr>
        <p:spPr>
          <a:xfrm>
            <a:off x="1950720" y="579276"/>
            <a:ext cx="4047744" cy="591156"/>
          </a:xfrm>
          <a:custGeom>
            <a:avLst/>
            <a:gdLst>
              <a:gd name="connsiteX0" fmla="*/ 4047744 w 4047744"/>
              <a:gd name="connsiteY0" fmla="*/ 591156 h 591156"/>
              <a:gd name="connsiteX1" fmla="*/ 2877312 w 4047744"/>
              <a:gd name="connsiteY1" fmla="*/ 5940 h 591156"/>
              <a:gd name="connsiteX2" fmla="*/ 1828800 w 4047744"/>
              <a:gd name="connsiteY2" fmla="*/ 286356 h 591156"/>
              <a:gd name="connsiteX3" fmla="*/ 0 w 4047744"/>
              <a:gd name="connsiteY3" fmla="*/ 249780 h 591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47744" h="591156">
                <a:moveTo>
                  <a:pt x="4047744" y="591156"/>
                </a:moveTo>
                <a:cubicBezTo>
                  <a:pt x="3647440" y="323948"/>
                  <a:pt x="3247136" y="56740"/>
                  <a:pt x="2877312" y="5940"/>
                </a:cubicBezTo>
                <a:cubicBezTo>
                  <a:pt x="2507488" y="-44860"/>
                  <a:pt x="2308352" y="245716"/>
                  <a:pt x="1828800" y="286356"/>
                </a:cubicBezTo>
                <a:cubicBezTo>
                  <a:pt x="1349248" y="326996"/>
                  <a:pt x="674624" y="288388"/>
                  <a:pt x="0" y="249780"/>
                </a:cubicBezTo>
              </a:path>
            </a:pathLst>
          </a:cu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Freeform 5"/>
          <p:cNvSpPr/>
          <p:nvPr/>
        </p:nvSpPr>
        <p:spPr>
          <a:xfrm>
            <a:off x="1900392" y="841248"/>
            <a:ext cx="4853976" cy="1792224"/>
          </a:xfrm>
          <a:custGeom>
            <a:avLst/>
            <a:gdLst>
              <a:gd name="connsiteX0" fmla="*/ 74712 w 5024664"/>
              <a:gd name="connsiteY0" fmla="*/ 0 h 1760192"/>
              <a:gd name="connsiteX1" fmla="*/ 111288 w 5024664"/>
              <a:gd name="connsiteY1" fmla="*/ 829056 h 1760192"/>
              <a:gd name="connsiteX2" fmla="*/ 1135416 w 5024664"/>
              <a:gd name="connsiteY2" fmla="*/ 1743456 h 1760192"/>
              <a:gd name="connsiteX3" fmla="*/ 2610648 w 5024664"/>
              <a:gd name="connsiteY3" fmla="*/ 1414272 h 1760192"/>
              <a:gd name="connsiteX4" fmla="*/ 4122456 w 5024664"/>
              <a:gd name="connsiteY4" fmla="*/ 1328928 h 1760192"/>
              <a:gd name="connsiteX5" fmla="*/ 5024664 w 5024664"/>
              <a:gd name="connsiteY5" fmla="*/ 1755648 h 1760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24664" h="1760192">
                <a:moveTo>
                  <a:pt x="74712" y="0"/>
                </a:moveTo>
                <a:cubicBezTo>
                  <a:pt x="4608" y="269240"/>
                  <a:pt x="-65496" y="538480"/>
                  <a:pt x="111288" y="829056"/>
                </a:cubicBezTo>
                <a:cubicBezTo>
                  <a:pt x="288072" y="1119632"/>
                  <a:pt x="718856" y="1645920"/>
                  <a:pt x="1135416" y="1743456"/>
                </a:cubicBezTo>
                <a:cubicBezTo>
                  <a:pt x="1551976" y="1840992"/>
                  <a:pt x="2112808" y="1483360"/>
                  <a:pt x="2610648" y="1414272"/>
                </a:cubicBezTo>
                <a:cubicBezTo>
                  <a:pt x="3108488" y="1345184"/>
                  <a:pt x="3720120" y="1272032"/>
                  <a:pt x="4122456" y="1328928"/>
                </a:cubicBezTo>
                <a:cubicBezTo>
                  <a:pt x="4524792" y="1385824"/>
                  <a:pt x="4774728" y="1570736"/>
                  <a:pt x="5024664" y="1755648"/>
                </a:cubicBezTo>
              </a:path>
            </a:pathLst>
          </a:cu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Freeform 6"/>
          <p:cNvSpPr/>
          <p:nvPr/>
        </p:nvSpPr>
        <p:spPr>
          <a:xfrm>
            <a:off x="3730752" y="2633472"/>
            <a:ext cx="3023616" cy="2206752"/>
          </a:xfrm>
          <a:custGeom>
            <a:avLst/>
            <a:gdLst>
              <a:gd name="connsiteX0" fmla="*/ 3023616 w 3023616"/>
              <a:gd name="connsiteY0" fmla="*/ 0 h 2206752"/>
              <a:gd name="connsiteX1" fmla="*/ 2182368 w 3023616"/>
              <a:gd name="connsiteY1" fmla="*/ 597408 h 2206752"/>
              <a:gd name="connsiteX2" fmla="*/ 585216 w 3023616"/>
              <a:gd name="connsiteY2" fmla="*/ 1097280 h 2206752"/>
              <a:gd name="connsiteX3" fmla="*/ 0 w 3023616"/>
              <a:gd name="connsiteY3" fmla="*/ 2206752 h 2206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23616" h="2206752">
                <a:moveTo>
                  <a:pt x="3023616" y="0"/>
                </a:moveTo>
                <a:cubicBezTo>
                  <a:pt x="2806192" y="207264"/>
                  <a:pt x="2588768" y="414528"/>
                  <a:pt x="2182368" y="597408"/>
                </a:cubicBezTo>
                <a:cubicBezTo>
                  <a:pt x="1775968" y="780288"/>
                  <a:pt x="948944" y="829056"/>
                  <a:pt x="585216" y="1097280"/>
                </a:cubicBezTo>
                <a:cubicBezTo>
                  <a:pt x="221488" y="1365504"/>
                  <a:pt x="110744" y="1786128"/>
                  <a:pt x="0" y="2206752"/>
                </a:cubicBezTo>
              </a:path>
            </a:pathLst>
          </a:cu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Freeform 7"/>
          <p:cNvSpPr/>
          <p:nvPr/>
        </p:nvSpPr>
        <p:spPr>
          <a:xfrm>
            <a:off x="5307571" y="2633472"/>
            <a:ext cx="1471181" cy="3096768"/>
          </a:xfrm>
          <a:custGeom>
            <a:avLst/>
            <a:gdLst>
              <a:gd name="connsiteX0" fmla="*/ 1471181 w 1471181"/>
              <a:gd name="connsiteY0" fmla="*/ 0 h 3096768"/>
              <a:gd name="connsiteX1" fmla="*/ 983501 w 1471181"/>
              <a:gd name="connsiteY1" fmla="*/ 1036320 h 3096768"/>
              <a:gd name="connsiteX2" fmla="*/ 154445 w 1471181"/>
              <a:gd name="connsiteY2" fmla="*/ 1999488 h 3096768"/>
              <a:gd name="connsiteX3" fmla="*/ 32525 w 1471181"/>
              <a:gd name="connsiteY3" fmla="*/ 2596896 h 3096768"/>
              <a:gd name="connsiteX4" fmla="*/ 544589 w 1471181"/>
              <a:gd name="connsiteY4" fmla="*/ 3096768 h 3096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1181" h="3096768">
                <a:moveTo>
                  <a:pt x="1471181" y="0"/>
                </a:moveTo>
                <a:cubicBezTo>
                  <a:pt x="1337069" y="351536"/>
                  <a:pt x="1202957" y="703072"/>
                  <a:pt x="983501" y="1036320"/>
                </a:cubicBezTo>
                <a:cubicBezTo>
                  <a:pt x="764045" y="1369568"/>
                  <a:pt x="312941" y="1739392"/>
                  <a:pt x="154445" y="1999488"/>
                </a:cubicBezTo>
                <a:cubicBezTo>
                  <a:pt x="-4051" y="2259584"/>
                  <a:pt x="-32499" y="2414016"/>
                  <a:pt x="32525" y="2596896"/>
                </a:cubicBezTo>
                <a:cubicBezTo>
                  <a:pt x="97549" y="2779776"/>
                  <a:pt x="321069" y="2938272"/>
                  <a:pt x="544589" y="3096768"/>
                </a:cubicBezTo>
              </a:path>
            </a:pathLst>
          </a:custGeom>
          <a:ln>
            <a:headEnd type="none" w="med" len="med"/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987824" y="4549128"/>
            <a:ext cx="742928" cy="288032"/>
          </a:xfrm>
          <a:prstGeom prst="straightConnector1">
            <a:avLst/>
          </a:prstGeom>
          <a:ln>
            <a:headEnd type="arrow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" name="Freeform 11"/>
          <p:cNvSpPr/>
          <p:nvPr/>
        </p:nvSpPr>
        <p:spPr>
          <a:xfrm>
            <a:off x="2816352" y="4864608"/>
            <a:ext cx="902208" cy="792480"/>
          </a:xfrm>
          <a:custGeom>
            <a:avLst/>
            <a:gdLst>
              <a:gd name="connsiteX0" fmla="*/ 902208 w 902208"/>
              <a:gd name="connsiteY0" fmla="*/ 0 h 792480"/>
              <a:gd name="connsiteX1" fmla="*/ 731520 w 902208"/>
              <a:gd name="connsiteY1" fmla="*/ 487680 h 792480"/>
              <a:gd name="connsiteX2" fmla="*/ 0 w 902208"/>
              <a:gd name="connsiteY2" fmla="*/ 792480 h 792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02208" h="792480">
                <a:moveTo>
                  <a:pt x="902208" y="0"/>
                </a:moveTo>
                <a:cubicBezTo>
                  <a:pt x="892048" y="177800"/>
                  <a:pt x="881888" y="355600"/>
                  <a:pt x="731520" y="487680"/>
                </a:cubicBezTo>
                <a:cubicBezTo>
                  <a:pt x="581152" y="619760"/>
                  <a:pt x="290576" y="706120"/>
                  <a:pt x="0" y="792480"/>
                </a:cubicBezTo>
              </a:path>
            </a:pathLst>
          </a:custGeom>
          <a:ln>
            <a:headEnd type="none" w="med" len="med"/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Rounded Rectangle 12"/>
          <p:cNvSpPr/>
          <p:nvPr/>
        </p:nvSpPr>
        <p:spPr>
          <a:xfrm>
            <a:off x="342752" y="1472400"/>
            <a:ext cx="4302000" cy="1814400"/>
          </a:xfrm>
          <a:prstGeom prst="roundRect">
            <a:avLst/>
          </a:prstGeom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Font typeface="Arial" pitchFamily="34" charset="0"/>
              <a:buChar char="•"/>
            </a:pPr>
            <a:r>
              <a:rPr lang="en-US" altLang="ko-KR" sz="2400" dirty="0" smtClean="0"/>
              <a:t>Power Grid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altLang="ko-KR" sz="2400" i="1" dirty="0" smtClean="0"/>
              <a:t>One-way</a:t>
            </a:r>
            <a:r>
              <a:rPr lang="en-US" altLang="ko-KR" sz="2400" dirty="0" smtClean="0"/>
              <a:t> power flow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0" y="0"/>
            <a:ext cx="1950720" cy="40466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Power Grid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18110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2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279400"/>
            <a:ext cx="6807200" cy="6299200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342752" y="1472400"/>
            <a:ext cx="4302000" cy="1814400"/>
          </a:xfrm>
          <a:prstGeom prst="roundRect">
            <a:avLst/>
          </a:prstGeom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Font typeface="Arial" pitchFamily="34" charset="0"/>
              <a:buChar char="•"/>
            </a:pPr>
            <a:r>
              <a:rPr lang="en-US" altLang="ko-KR" sz="2400" dirty="0" smtClean="0"/>
              <a:t>Power Grid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altLang="ko-KR" sz="2400" i="1" dirty="0" smtClean="0"/>
              <a:t>One-way</a:t>
            </a:r>
            <a:r>
              <a:rPr lang="en-US" altLang="ko-KR" sz="2400" dirty="0" smtClean="0"/>
              <a:t> power flow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altLang="ko-KR" sz="2400" dirty="0" smtClean="0"/>
              <a:t>Use or discard</a:t>
            </a:r>
            <a:endParaRPr lang="ko-KR" altLang="en-US" sz="2400" dirty="0"/>
          </a:p>
        </p:txBody>
      </p:sp>
      <p:sp>
        <p:nvSpPr>
          <p:cNvPr id="17" name="Pie 16"/>
          <p:cNvSpPr/>
          <p:nvPr/>
        </p:nvSpPr>
        <p:spPr>
          <a:xfrm>
            <a:off x="6444208" y="764704"/>
            <a:ext cx="1296144" cy="1296144"/>
          </a:xfrm>
          <a:prstGeom prst="pie">
            <a:avLst>
              <a:gd name="adj1" fmla="val 10877056"/>
              <a:gd name="adj2" fmla="val 1620000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8" name="Pie 17"/>
          <p:cNvSpPr/>
          <p:nvPr/>
        </p:nvSpPr>
        <p:spPr>
          <a:xfrm>
            <a:off x="6444208" y="776671"/>
            <a:ext cx="1296144" cy="1296144"/>
          </a:xfrm>
          <a:prstGeom prst="pie">
            <a:avLst>
              <a:gd name="adj1" fmla="val 5368015"/>
              <a:gd name="adj2" fmla="val 10903572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9" name="Pie 18"/>
          <p:cNvSpPr/>
          <p:nvPr/>
        </p:nvSpPr>
        <p:spPr>
          <a:xfrm>
            <a:off x="6444208" y="776671"/>
            <a:ext cx="1296144" cy="1296144"/>
          </a:xfrm>
          <a:prstGeom prst="pie">
            <a:avLst>
              <a:gd name="adj1" fmla="val 31211"/>
              <a:gd name="adj2" fmla="val 5371384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0" name="Pie 19"/>
          <p:cNvSpPr/>
          <p:nvPr/>
        </p:nvSpPr>
        <p:spPr>
          <a:xfrm>
            <a:off x="6444208" y="764704"/>
            <a:ext cx="1296144" cy="1296144"/>
          </a:xfrm>
          <a:prstGeom prst="pie">
            <a:avLst>
              <a:gd name="adj1" fmla="val 16170417"/>
              <a:gd name="adj2" fmla="val 89961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6444208" y="764704"/>
            <a:ext cx="1296144" cy="1296144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100</a:t>
            </a:r>
            <a:endParaRPr lang="ko-KR" alt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7653286" y="836712"/>
            <a:ext cx="7351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smtClean="0"/>
              <a:t>Energy</a:t>
            </a:r>
          </a:p>
          <a:p>
            <a:r>
              <a:rPr lang="en-US" altLang="ko-KR" sz="1400" dirty="0" smtClean="0"/>
              <a:t>Waste</a:t>
            </a:r>
            <a:endParaRPr lang="ko-KR" altLang="en-US"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0" y="0"/>
            <a:ext cx="1691680" cy="2794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Power Grid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202793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48148E-6 L -0.41719 0.43055 " pathEditMode="relative" rAng="0" ptsTypes="AA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68" y="21528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11111E-6 L -0.44097 0.60741 " pathEditMode="relative" rAng="0" ptsTypes="AA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049" y="30370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11111E-6 L -0.13385 0.59676 " pathEditMode="relative" rAng="0" ptsTypes="AA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01" y="29838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animClr clrSpc="rgb" dir="cw">
                                      <p:cBhvr>
                                        <p:cTn id="34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set>
                                      <p:cBhvr>
                                        <p:cTn id="35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animClr clrSpc="rgb" dir="cw">
                                      <p:cBhvr>
                                        <p:cTn id="39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set>
                                      <p:cBhvr>
                                        <p:cTn id="40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3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animClr clrSpc="rgb" dir="cw">
                                      <p:cBhvr>
                                        <p:cTn id="44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set>
                                      <p:cBhvr>
                                        <p:cTn id="4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8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17" grpId="2" animBg="1"/>
      <p:bldP spid="18" grpId="0" animBg="1"/>
      <p:bldP spid="18" grpId="1" animBg="1"/>
      <p:bldP spid="18" grpId="2" animBg="1"/>
      <p:bldP spid="19" grpId="0" animBg="1"/>
      <p:bldP spid="19" grpId="1" animBg="1"/>
      <p:bldP spid="19" grpId="2" animBg="1"/>
      <p:bldP spid="20" grpId="0" animBg="1"/>
      <p:bldP spid="20" grpId="1" animBg="1"/>
      <p:bldP spid="20" grpId="2" animBg="1"/>
      <p:bldP spid="16" grpId="0" animBg="1"/>
      <p:bldP spid="16" grpId="1" animBg="1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279400"/>
            <a:ext cx="6807200" cy="6299200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342752" y="1471599"/>
            <a:ext cx="4301256" cy="1813385"/>
          </a:xfrm>
          <a:prstGeom prst="roundRect">
            <a:avLst/>
          </a:prstGeom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Font typeface="Arial" pitchFamily="34" charset="0"/>
              <a:buChar char="•"/>
            </a:pPr>
            <a:r>
              <a:rPr lang="en-US" altLang="ko-KR" sz="2400" dirty="0" smtClean="0"/>
              <a:t>Power Grid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altLang="ko-KR" sz="2400" i="1" dirty="0" smtClean="0"/>
              <a:t>One-way</a:t>
            </a:r>
            <a:r>
              <a:rPr lang="en-US" altLang="ko-KR" sz="2400" dirty="0" smtClean="0"/>
              <a:t> power flow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altLang="ko-KR" sz="2400" dirty="0" smtClean="0"/>
              <a:t>Use or discard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altLang="ko-KR" sz="2400" dirty="0" smtClean="0"/>
              <a:t>Over-provision</a:t>
            </a:r>
            <a:endParaRPr lang="ko-KR" altLang="en-US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7653286" y="836712"/>
            <a:ext cx="7351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smtClean="0"/>
              <a:t>Energy</a:t>
            </a:r>
          </a:p>
          <a:p>
            <a:r>
              <a:rPr lang="en-US" altLang="ko-KR" sz="1400" dirty="0" smtClean="0"/>
              <a:t>Waste</a:t>
            </a:r>
            <a:endParaRPr lang="ko-KR" altLang="en-US" sz="1400" dirty="0"/>
          </a:p>
        </p:txBody>
      </p:sp>
      <p:sp>
        <p:nvSpPr>
          <p:cNvPr id="12" name="Rounded Rectangle 11"/>
          <p:cNvSpPr/>
          <p:nvPr/>
        </p:nvSpPr>
        <p:spPr>
          <a:xfrm>
            <a:off x="0" y="0"/>
            <a:ext cx="1691680" cy="2794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Power Grid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300274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268760"/>
            <a:ext cx="7609334" cy="498157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5536" y="418539"/>
            <a:ext cx="26643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L</a:t>
            </a:r>
            <a:r>
              <a:rPr lang="en-US" altLang="ko-KR" dirty="0" smtClean="0"/>
              <a:t>oad forecasting model</a:t>
            </a:r>
            <a:endParaRPr lang="ko-KR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020272" y="781476"/>
            <a:ext cx="1199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Peak load</a:t>
            </a:r>
            <a:endParaRPr lang="ko-KR" alt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763688" y="1463012"/>
            <a:ext cx="6529214" cy="340148"/>
            <a:chOff x="1763688" y="1463012"/>
            <a:chExt cx="6529214" cy="340148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1763688" y="1772816"/>
              <a:ext cx="6529214" cy="0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2605225" y="1463012"/>
              <a:ext cx="81464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600" dirty="0" smtClean="0"/>
                <a:t>Supply</a:t>
              </a:r>
              <a:endParaRPr lang="ko-KR" altLang="en-US" sz="16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247827" y="1464606"/>
              <a:ext cx="181023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600" dirty="0" smtClean="0"/>
                <a:t>= Peak load * 1.2</a:t>
              </a:r>
              <a:endParaRPr lang="ko-KR" altLang="en-US" sz="1600" dirty="0"/>
            </a:p>
          </p:txBody>
        </p:sp>
      </p:grpSp>
      <p:sp>
        <p:nvSpPr>
          <p:cNvPr id="15" name="Freeform 14"/>
          <p:cNvSpPr/>
          <p:nvPr/>
        </p:nvSpPr>
        <p:spPr>
          <a:xfrm>
            <a:off x="1839686" y="1794588"/>
            <a:ext cx="6379028" cy="1654628"/>
          </a:xfrm>
          <a:custGeom>
            <a:avLst/>
            <a:gdLst>
              <a:gd name="connsiteX0" fmla="*/ 6379028 w 6379028"/>
              <a:gd name="connsiteY0" fmla="*/ 1034143 h 1654628"/>
              <a:gd name="connsiteX1" fmla="*/ 6379028 w 6379028"/>
              <a:gd name="connsiteY1" fmla="*/ 0 h 1654628"/>
              <a:gd name="connsiteX2" fmla="*/ 0 w 6379028"/>
              <a:gd name="connsiteY2" fmla="*/ 0 h 1654628"/>
              <a:gd name="connsiteX3" fmla="*/ 0 w 6379028"/>
              <a:gd name="connsiteY3" fmla="*/ 1055914 h 1654628"/>
              <a:gd name="connsiteX4" fmla="*/ 32657 w 6379028"/>
              <a:gd name="connsiteY4" fmla="*/ 1088571 h 1654628"/>
              <a:gd name="connsiteX5" fmla="*/ 87085 w 6379028"/>
              <a:gd name="connsiteY5" fmla="*/ 1164771 h 1654628"/>
              <a:gd name="connsiteX6" fmla="*/ 119743 w 6379028"/>
              <a:gd name="connsiteY6" fmla="*/ 1219200 h 1654628"/>
              <a:gd name="connsiteX7" fmla="*/ 130628 w 6379028"/>
              <a:gd name="connsiteY7" fmla="*/ 1251857 h 1654628"/>
              <a:gd name="connsiteX8" fmla="*/ 195943 w 6379028"/>
              <a:gd name="connsiteY8" fmla="*/ 1317171 h 1654628"/>
              <a:gd name="connsiteX9" fmla="*/ 217714 w 6379028"/>
              <a:gd name="connsiteY9" fmla="*/ 1338943 h 1654628"/>
              <a:gd name="connsiteX10" fmla="*/ 326571 w 6379028"/>
              <a:gd name="connsiteY10" fmla="*/ 1371600 h 1654628"/>
              <a:gd name="connsiteX11" fmla="*/ 359228 w 6379028"/>
              <a:gd name="connsiteY11" fmla="*/ 1382486 h 1654628"/>
              <a:gd name="connsiteX12" fmla="*/ 424543 w 6379028"/>
              <a:gd name="connsiteY12" fmla="*/ 1415143 h 1654628"/>
              <a:gd name="connsiteX13" fmla="*/ 511628 w 6379028"/>
              <a:gd name="connsiteY13" fmla="*/ 1426028 h 1654628"/>
              <a:gd name="connsiteX14" fmla="*/ 576943 w 6379028"/>
              <a:gd name="connsiteY14" fmla="*/ 1447800 h 1654628"/>
              <a:gd name="connsiteX15" fmla="*/ 609600 w 6379028"/>
              <a:gd name="connsiteY15" fmla="*/ 1458686 h 1654628"/>
              <a:gd name="connsiteX16" fmla="*/ 685800 w 6379028"/>
              <a:gd name="connsiteY16" fmla="*/ 1480457 h 1654628"/>
              <a:gd name="connsiteX17" fmla="*/ 751114 w 6379028"/>
              <a:gd name="connsiteY17" fmla="*/ 1524000 h 1654628"/>
              <a:gd name="connsiteX18" fmla="*/ 816428 w 6379028"/>
              <a:gd name="connsiteY18" fmla="*/ 1545771 h 1654628"/>
              <a:gd name="connsiteX19" fmla="*/ 838200 w 6379028"/>
              <a:gd name="connsiteY19" fmla="*/ 1567543 h 1654628"/>
              <a:gd name="connsiteX20" fmla="*/ 903514 w 6379028"/>
              <a:gd name="connsiteY20" fmla="*/ 1589314 h 1654628"/>
              <a:gd name="connsiteX21" fmla="*/ 936171 w 6379028"/>
              <a:gd name="connsiteY21" fmla="*/ 1600200 h 1654628"/>
              <a:gd name="connsiteX22" fmla="*/ 1001485 w 6379028"/>
              <a:gd name="connsiteY22" fmla="*/ 1621971 h 1654628"/>
              <a:gd name="connsiteX23" fmla="*/ 1088571 w 6379028"/>
              <a:gd name="connsiteY23" fmla="*/ 1632857 h 1654628"/>
              <a:gd name="connsiteX24" fmla="*/ 1132114 w 6379028"/>
              <a:gd name="connsiteY24" fmla="*/ 1643743 h 1654628"/>
              <a:gd name="connsiteX25" fmla="*/ 1219200 w 6379028"/>
              <a:gd name="connsiteY25" fmla="*/ 1654628 h 1654628"/>
              <a:gd name="connsiteX26" fmla="*/ 1469571 w 6379028"/>
              <a:gd name="connsiteY26" fmla="*/ 1643743 h 1654628"/>
              <a:gd name="connsiteX27" fmla="*/ 1534885 w 6379028"/>
              <a:gd name="connsiteY27" fmla="*/ 1621971 h 1654628"/>
              <a:gd name="connsiteX28" fmla="*/ 1567543 w 6379028"/>
              <a:gd name="connsiteY28" fmla="*/ 1611086 h 1654628"/>
              <a:gd name="connsiteX29" fmla="*/ 1621971 w 6379028"/>
              <a:gd name="connsiteY29" fmla="*/ 1578428 h 1654628"/>
              <a:gd name="connsiteX30" fmla="*/ 1665514 w 6379028"/>
              <a:gd name="connsiteY30" fmla="*/ 1524000 h 1654628"/>
              <a:gd name="connsiteX31" fmla="*/ 1709057 w 6379028"/>
              <a:gd name="connsiteY31" fmla="*/ 1480457 h 1654628"/>
              <a:gd name="connsiteX32" fmla="*/ 1730828 w 6379028"/>
              <a:gd name="connsiteY32" fmla="*/ 1447800 h 1654628"/>
              <a:gd name="connsiteX33" fmla="*/ 1752600 w 6379028"/>
              <a:gd name="connsiteY33" fmla="*/ 1404257 h 1654628"/>
              <a:gd name="connsiteX34" fmla="*/ 2471057 w 6379028"/>
              <a:gd name="connsiteY34" fmla="*/ 315686 h 1654628"/>
              <a:gd name="connsiteX35" fmla="*/ 2547257 w 6379028"/>
              <a:gd name="connsiteY35" fmla="*/ 261257 h 1654628"/>
              <a:gd name="connsiteX36" fmla="*/ 2558143 w 6379028"/>
              <a:gd name="connsiteY36" fmla="*/ 228600 h 1654628"/>
              <a:gd name="connsiteX37" fmla="*/ 2612571 w 6379028"/>
              <a:gd name="connsiteY37" fmla="*/ 185057 h 1654628"/>
              <a:gd name="connsiteX38" fmla="*/ 2634343 w 6379028"/>
              <a:gd name="connsiteY38" fmla="*/ 163286 h 1654628"/>
              <a:gd name="connsiteX39" fmla="*/ 2699657 w 6379028"/>
              <a:gd name="connsiteY39" fmla="*/ 141514 h 1654628"/>
              <a:gd name="connsiteX40" fmla="*/ 3189514 w 6379028"/>
              <a:gd name="connsiteY40" fmla="*/ 163286 h 1654628"/>
              <a:gd name="connsiteX41" fmla="*/ 3222171 w 6379028"/>
              <a:gd name="connsiteY41" fmla="*/ 174171 h 1654628"/>
              <a:gd name="connsiteX42" fmla="*/ 3309257 w 6379028"/>
              <a:gd name="connsiteY42" fmla="*/ 228600 h 1654628"/>
              <a:gd name="connsiteX43" fmla="*/ 3363685 w 6379028"/>
              <a:gd name="connsiteY43" fmla="*/ 272143 h 1654628"/>
              <a:gd name="connsiteX44" fmla="*/ 3374571 w 6379028"/>
              <a:gd name="connsiteY44" fmla="*/ 304800 h 1654628"/>
              <a:gd name="connsiteX45" fmla="*/ 3429000 w 6379028"/>
              <a:gd name="connsiteY45" fmla="*/ 337457 h 1654628"/>
              <a:gd name="connsiteX46" fmla="*/ 3450771 w 6379028"/>
              <a:gd name="connsiteY46" fmla="*/ 370114 h 1654628"/>
              <a:gd name="connsiteX47" fmla="*/ 3472543 w 6379028"/>
              <a:gd name="connsiteY47" fmla="*/ 391886 h 1654628"/>
              <a:gd name="connsiteX48" fmla="*/ 3483428 w 6379028"/>
              <a:gd name="connsiteY48" fmla="*/ 424543 h 1654628"/>
              <a:gd name="connsiteX49" fmla="*/ 3505200 w 6379028"/>
              <a:gd name="connsiteY49" fmla="*/ 446314 h 1654628"/>
              <a:gd name="connsiteX50" fmla="*/ 3592285 w 6379028"/>
              <a:gd name="connsiteY50" fmla="*/ 402771 h 1654628"/>
              <a:gd name="connsiteX51" fmla="*/ 3635828 w 6379028"/>
              <a:gd name="connsiteY51" fmla="*/ 359228 h 1654628"/>
              <a:gd name="connsiteX52" fmla="*/ 3657600 w 6379028"/>
              <a:gd name="connsiteY52" fmla="*/ 337457 h 1654628"/>
              <a:gd name="connsiteX53" fmla="*/ 3679371 w 6379028"/>
              <a:gd name="connsiteY53" fmla="*/ 304800 h 1654628"/>
              <a:gd name="connsiteX54" fmla="*/ 3712028 w 6379028"/>
              <a:gd name="connsiteY54" fmla="*/ 293914 h 1654628"/>
              <a:gd name="connsiteX55" fmla="*/ 3962400 w 6379028"/>
              <a:gd name="connsiteY55" fmla="*/ 261257 h 1654628"/>
              <a:gd name="connsiteX56" fmla="*/ 3995057 w 6379028"/>
              <a:gd name="connsiteY56" fmla="*/ 272143 h 1654628"/>
              <a:gd name="connsiteX57" fmla="*/ 4060371 w 6379028"/>
              <a:gd name="connsiteY57" fmla="*/ 304800 h 1654628"/>
              <a:gd name="connsiteX58" fmla="*/ 4256314 w 6379028"/>
              <a:gd name="connsiteY58" fmla="*/ 304800 h 1654628"/>
              <a:gd name="connsiteX59" fmla="*/ 4757057 w 6379028"/>
              <a:gd name="connsiteY59" fmla="*/ 141514 h 1654628"/>
              <a:gd name="connsiteX60" fmla="*/ 4855028 w 6379028"/>
              <a:gd name="connsiteY60" fmla="*/ 130628 h 1654628"/>
              <a:gd name="connsiteX61" fmla="*/ 4887685 w 6379028"/>
              <a:gd name="connsiteY61" fmla="*/ 119743 h 1654628"/>
              <a:gd name="connsiteX62" fmla="*/ 5029200 w 6379028"/>
              <a:gd name="connsiteY62" fmla="*/ 152400 h 1654628"/>
              <a:gd name="connsiteX63" fmla="*/ 5072743 w 6379028"/>
              <a:gd name="connsiteY63" fmla="*/ 174171 h 1654628"/>
              <a:gd name="connsiteX64" fmla="*/ 5138057 w 6379028"/>
              <a:gd name="connsiteY64" fmla="*/ 195943 h 1654628"/>
              <a:gd name="connsiteX65" fmla="*/ 5170714 w 6379028"/>
              <a:gd name="connsiteY65" fmla="*/ 217714 h 1654628"/>
              <a:gd name="connsiteX66" fmla="*/ 5214257 w 6379028"/>
              <a:gd name="connsiteY66" fmla="*/ 261257 h 1654628"/>
              <a:gd name="connsiteX67" fmla="*/ 5279571 w 6379028"/>
              <a:gd name="connsiteY67" fmla="*/ 283028 h 1654628"/>
              <a:gd name="connsiteX68" fmla="*/ 5301343 w 6379028"/>
              <a:gd name="connsiteY68" fmla="*/ 304800 h 1654628"/>
              <a:gd name="connsiteX69" fmla="*/ 5464628 w 6379028"/>
              <a:gd name="connsiteY69" fmla="*/ 457200 h 1654628"/>
              <a:gd name="connsiteX70" fmla="*/ 5551714 w 6379028"/>
              <a:gd name="connsiteY70" fmla="*/ 489857 h 1654628"/>
              <a:gd name="connsiteX71" fmla="*/ 5584371 w 6379028"/>
              <a:gd name="connsiteY71" fmla="*/ 500743 h 1654628"/>
              <a:gd name="connsiteX72" fmla="*/ 5660571 w 6379028"/>
              <a:gd name="connsiteY72" fmla="*/ 566057 h 1654628"/>
              <a:gd name="connsiteX73" fmla="*/ 5693228 w 6379028"/>
              <a:gd name="connsiteY73" fmla="*/ 576943 h 1654628"/>
              <a:gd name="connsiteX74" fmla="*/ 5747657 w 6379028"/>
              <a:gd name="connsiteY74" fmla="*/ 609600 h 1654628"/>
              <a:gd name="connsiteX75" fmla="*/ 5823857 w 6379028"/>
              <a:gd name="connsiteY75" fmla="*/ 653143 h 1654628"/>
              <a:gd name="connsiteX76" fmla="*/ 5889171 w 6379028"/>
              <a:gd name="connsiteY76" fmla="*/ 707571 h 1654628"/>
              <a:gd name="connsiteX77" fmla="*/ 5932714 w 6379028"/>
              <a:gd name="connsiteY77" fmla="*/ 718457 h 1654628"/>
              <a:gd name="connsiteX78" fmla="*/ 5987143 w 6379028"/>
              <a:gd name="connsiteY78" fmla="*/ 762000 h 1654628"/>
              <a:gd name="connsiteX79" fmla="*/ 6063343 w 6379028"/>
              <a:gd name="connsiteY79" fmla="*/ 816428 h 1654628"/>
              <a:gd name="connsiteX80" fmla="*/ 6128657 w 6379028"/>
              <a:gd name="connsiteY80" fmla="*/ 838200 h 1654628"/>
              <a:gd name="connsiteX81" fmla="*/ 6193971 w 6379028"/>
              <a:gd name="connsiteY81" fmla="*/ 870857 h 1654628"/>
              <a:gd name="connsiteX82" fmla="*/ 6248400 w 6379028"/>
              <a:gd name="connsiteY82" fmla="*/ 925286 h 1654628"/>
              <a:gd name="connsiteX83" fmla="*/ 6313714 w 6379028"/>
              <a:gd name="connsiteY83" fmla="*/ 968828 h 1654628"/>
              <a:gd name="connsiteX84" fmla="*/ 6379028 w 6379028"/>
              <a:gd name="connsiteY84" fmla="*/ 1034143 h 1654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6379028" h="1654628">
                <a:moveTo>
                  <a:pt x="6379028" y="1034143"/>
                </a:moveTo>
                <a:lnTo>
                  <a:pt x="6379028" y="0"/>
                </a:lnTo>
                <a:lnTo>
                  <a:pt x="0" y="0"/>
                </a:lnTo>
                <a:lnTo>
                  <a:pt x="0" y="1055914"/>
                </a:lnTo>
                <a:lnTo>
                  <a:pt x="32657" y="1088571"/>
                </a:lnTo>
                <a:cubicBezTo>
                  <a:pt x="50800" y="1113971"/>
                  <a:pt x="71026" y="1138005"/>
                  <a:pt x="87085" y="1164771"/>
                </a:cubicBezTo>
                <a:cubicBezTo>
                  <a:pt x="129478" y="1235426"/>
                  <a:pt x="64579" y="1164036"/>
                  <a:pt x="119743" y="1219200"/>
                </a:cubicBezTo>
                <a:cubicBezTo>
                  <a:pt x="123371" y="1230086"/>
                  <a:pt x="123959" y="1242520"/>
                  <a:pt x="130628" y="1251857"/>
                </a:cubicBezTo>
                <a:cubicBezTo>
                  <a:pt x="130636" y="1251869"/>
                  <a:pt x="185052" y="1306280"/>
                  <a:pt x="195943" y="1317171"/>
                </a:cubicBezTo>
                <a:cubicBezTo>
                  <a:pt x="203200" y="1324428"/>
                  <a:pt x="207757" y="1336454"/>
                  <a:pt x="217714" y="1338943"/>
                </a:cubicBezTo>
                <a:cubicBezTo>
                  <a:pt x="283521" y="1355394"/>
                  <a:pt x="247064" y="1345097"/>
                  <a:pt x="326571" y="1371600"/>
                </a:cubicBezTo>
                <a:cubicBezTo>
                  <a:pt x="337457" y="1375229"/>
                  <a:pt x="349681" y="1376121"/>
                  <a:pt x="359228" y="1382486"/>
                </a:cubicBezTo>
                <a:cubicBezTo>
                  <a:pt x="385374" y="1399917"/>
                  <a:pt x="393558" y="1409510"/>
                  <a:pt x="424543" y="1415143"/>
                </a:cubicBezTo>
                <a:cubicBezTo>
                  <a:pt x="453325" y="1420376"/>
                  <a:pt x="482600" y="1422400"/>
                  <a:pt x="511628" y="1426028"/>
                </a:cubicBezTo>
                <a:lnTo>
                  <a:pt x="576943" y="1447800"/>
                </a:lnTo>
                <a:cubicBezTo>
                  <a:pt x="587829" y="1451429"/>
                  <a:pt x="598468" y="1455903"/>
                  <a:pt x="609600" y="1458686"/>
                </a:cubicBezTo>
                <a:cubicBezTo>
                  <a:pt x="619854" y="1461249"/>
                  <a:pt x="673019" y="1473357"/>
                  <a:pt x="685800" y="1480457"/>
                </a:cubicBezTo>
                <a:cubicBezTo>
                  <a:pt x="708673" y="1493164"/>
                  <a:pt x="726291" y="1515726"/>
                  <a:pt x="751114" y="1524000"/>
                </a:cubicBezTo>
                <a:lnTo>
                  <a:pt x="816428" y="1545771"/>
                </a:lnTo>
                <a:cubicBezTo>
                  <a:pt x="823685" y="1553028"/>
                  <a:pt x="829020" y="1562953"/>
                  <a:pt x="838200" y="1567543"/>
                </a:cubicBezTo>
                <a:cubicBezTo>
                  <a:pt x="858726" y="1577806"/>
                  <a:pt x="881743" y="1582057"/>
                  <a:pt x="903514" y="1589314"/>
                </a:cubicBezTo>
                <a:lnTo>
                  <a:pt x="936171" y="1600200"/>
                </a:lnTo>
                <a:lnTo>
                  <a:pt x="1001485" y="1621971"/>
                </a:lnTo>
                <a:cubicBezTo>
                  <a:pt x="1030514" y="1625600"/>
                  <a:pt x="1059714" y="1628047"/>
                  <a:pt x="1088571" y="1632857"/>
                </a:cubicBezTo>
                <a:cubicBezTo>
                  <a:pt x="1103328" y="1635317"/>
                  <a:pt x="1117356" y="1641283"/>
                  <a:pt x="1132114" y="1643743"/>
                </a:cubicBezTo>
                <a:cubicBezTo>
                  <a:pt x="1160971" y="1648552"/>
                  <a:pt x="1190171" y="1651000"/>
                  <a:pt x="1219200" y="1654628"/>
                </a:cubicBezTo>
                <a:cubicBezTo>
                  <a:pt x="1302657" y="1651000"/>
                  <a:pt x="1386479" y="1652339"/>
                  <a:pt x="1469571" y="1643743"/>
                </a:cubicBezTo>
                <a:cubicBezTo>
                  <a:pt x="1492398" y="1641382"/>
                  <a:pt x="1513114" y="1629228"/>
                  <a:pt x="1534885" y="1621971"/>
                </a:cubicBezTo>
                <a:lnTo>
                  <a:pt x="1567543" y="1611086"/>
                </a:lnTo>
                <a:cubicBezTo>
                  <a:pt x="1622701" y="1555925"/>
                  <a:pt x="1551321" y="1620818"/>
                  <a:pt x="1621971" y="1578428"/>
                </a:cubicBezTo>
                <a:cubicBezTo>
                  <a:pt x="1643772" y="1565348"/>
                  <a:pt x="1649806" y="1542326"/>
                  <a:pt x="1665514" y="1524000"/>
                </a:cubicBezTo>
                <a:cubicBezTo>
                  <a:pt x="1678872" y="1508415"/>
                  <a:pt x="1697671" y="1497536"/>
                  <a:pt x="1709057" y="1480457"/>
                </a:cubicBezTo>
                <a:cubicBezTo>
                  <a:pt x="1716314" y="1469571"/>
                  <a:pt x="1724977" y="1459502"/>
                  <a:pt x="1730828" y="1447800"/>
                </a:cubicBezTo>
                <a:cubicBezTo>
                  <a:pt x="1755845" y="1397767"/>
                  <a:pt x="1728007" y="1428850"/>
                  <a:pt x="1752600" y="1404257"/>
                </a:cubicBezTo>
                <a:lnTo>
                  <a:pt x="2471057" y="315686"/>
                </a:lnTo>
                <a:cubicBezTo>
                  <a:pt x="2496457" y="297543"/>
                  <a:pt x="2525185" y="283329"/>
                  <a:pt x="2547257" y="261257"/>
                </a:cubicBezTo>
                <a:cubicBezTo>
                  <a:pt x="2555371" y="253143"/>
                  <a:pt x="2552239" y="238439"/>
                  <a:pt x="2558143" y="228600"/>
                </a:cubicBezTo>
                <a:cubicBezTo>
                  <a:pt x="2570275" y="208379"/>
                  <a:pt x="2595454" y="198750"/>
                  <a:pt x="2612571" y="185057"/>
                </a:cubicBezTo>
                <a:cubicBezTo>
                  <a:pt x="2620585" y="178646"/>
                  <a:pt x="2625163" y="167876"/>
                  <a:pt x="2634343" y="163286"/>
                </a:cubicBezTo>
                <a:cubicBezTo>
                  <a:pt x="2654869" y="153023"/>
                  <a:pt x="2699657" y="141514"/>
                  <a:pt x="2699657" y="141514"/>
                </a:cubicBezTo>
                <a:cubicBezTo>
                  <a:pt x="2810464" y="144284"/>
                  <a:pt x="3036442" y="125019"/>
                  <a:pt x="3189514" y="163286"/>
                </a:cubicBezTo>
                <a:cubicBezTo>
                  <a:pt x="3200646" y="166069"/>
                  <a:pt x="3211285" y="170543"/>
                  <a:pt x="3222171" y="174171"/>
                </a:cubicBezTo>
                <a:cubicBezTo>
                  <a:pt x="3265081" y="217081"/>
                  <a:pt x="3225452" y="182042"/>
                  <a:pt x="3309257" y="228600"/>
                </a:cubicBezTo>
                <a:cubicBezTo>
                  <a:pt x="3340156" y="245766"/>
                  <a:pt x="3340741" y="249198"/>
                  <a:pt x="3363685" y="272143"/>
                </a:cubicBezTo>
                <a:cubicBezTo>
                  <a:pt x="3367314" y="283029"/>
                  <a:pt x="3368667" y="294961"/>
                  <a:pt x="3374571" y="304800"/>
                </a:cubicBezTo>
                <a:cubicBezTo>
                  <a:pt x="3389513" y="329703"/>
                  <a:pt x="3403314" y="328895"/>
                  <a:pt x="3429000" y="337457"/>
                </a:cubicBezTo>
                <a:cubicBezTo>
                  <a:pt x="3436257" y="348343"/>
                  <a:pt x="3442598" y="359898"/>
                  <a:pt x="3450771" y="370114"/>
                </a:cubicBezTo>
                <a:cubicBezTo>
                  <a:pt x="3457182" y="378128"/>
                  <a:pt x="3467263" y="383085"/>
                  <a:pt x="3472543" y="391886"/>
                </a:cubicBezTo>
                <a:cubicBezTo>
                  <a:pt x="3478446" y="401725"/>
                  <a:pt x="3483428" y="424543"/>
                  <a:pt x="3483428" y="424543"/>
                </a:cubicBezTo>
                <a:lnTo>
                  <a:pt x="3505200" y="446314"/>
                </a:lnTo>
                <a:cubicBezTo>
                  <a:pt x="3534228" y="431800"/>
                  <a:pt x="3565281" y="420774"/>
                  <a:pt x="3592285" y="402771"/>
                </a:cubicBezTo>
                <a:cubicBezTo>
                  <a:pt x="3609364" y="391385"/>
                  <a:pt x="3621314" y="373742"/>
                  <a:pt x="3635828" y="359228"/>
                </a:cubicBezTo>
                <a:cubicBezTo>
                  <a:pt x="3643085" y="351971"/>
                  <a:pt x="3651907" y="345997"/>
                  <a:pt x="3657600" y="337457"/>
                </a:cubicBezTo>
                <a:cubicBezTo>
                  <a:pt x="3664857" y="326571"/>
                  <a:pt x="3669155" y="312973"/>
                  <a:pt x="3679371" y="304800"/>
                </a:cubicBezTo>
                <a:cubicBezTo>
                  <a:pt x="3688331" y="297632"/>
                  <a:pt x="3701142" y="297543"/>
                  <a:pt x="3712028" y="293914"/>
                </a:cubicBezTo>
                <a:cubicBezTo>
                  <a:pt x="3804389" y="201553"/>
                  <a:pt x="3735073" y="249292"/>
                  <a:pt x="3962400" y="261257"/>
                </a:cubicBezTo>
                <a:cubicBezTo>
                  <a:pt x="3973286" y="264886"/>
                  <a:pt x="3984794" y="267011"/>
                  <a:pt x="3995057" y="272143"/>
                </a:cubicBezTo>
                <a:cubicBezTo>
                  <a:pt x="4020354" y="284792"/>
                  <a:pt x="4030131" y="303360"/>
                  <a:pt x="4060371" y="304800"/>
                </a:cubicBezTo>
                <a:cubicBezTo>
                  <a:pt x="4125611" y="307907"/>
                  <a:pt x="4191000" y="304800"/>
                  <a:pt x="4256314" y="304800"/>
                </a:cubicBezTo>
                <a:lnTo>
                  <a:pt x="4757057" y="141514"/>
                </a:lnTo>
                <a:cubicBezTo>
                  <a:pt x="4789714" y="137885"/>
                  <a:pt x="4822617" y="136030"/>
                  <a:pt x="4855028" y="130628"/>
                </a:cubicBezTo>
                <a:cubicBezTo>
                  <a:pt x="4866346" y="128742"/>
                  <a:pt x="4876244" y="118863"/>
                  <a:pt x="4887685" y="119743"/>
                </a:cubicBezTo>
                <a:cubicBezTo>
                  <a:pt x="4906580" y="121197"/>
                  <a:pt x="4992823" y="136810"/>
                  <a:pt x="5029200" y="152400"/>
                </a:cubicBezTo>
                <a:cubicBezTo>
                  <a:pt x="5044115" y="158792"/>
                  <a:pt x="5057676" y="168144"/>
                  <a:pt x="5072743" y="174171"/>
                </a:cubicBezTo>
                <a:cubicBezTo>
                  <a:pt x="5094051" y="182694"/>
                  <a:pt x="5118962" y="183213"/>
                  <a:pt x="5138057" y="195943"/>
                </a:cubicBezTo>
                <a:cubicBezTo>
                  <a:pt x="5148943" y="203200"/>
                  <a:pt x="5160781" y="209200"/>
                  <a:pt x="5170714" y="217714"/>
                </a:cubicBezTo>
                <a:cubicBezTo>
                  <a:pt x="5186299" y="231072"/>
                  <a:pt x="5194784" y="254766"/>
                  <a:pt x="5214257" y="261257"/>
                </a:cubicBezTo>
                <a:lnTo>
                  <a:pt x="5279571" y="283028"/>
                </a:lnTo>
                <a:lnTo>
                  <a:pt x="5301343" y="304800"/>
                </a:lnTo>
                <a:lnTo>
                  <a:pt x="5464628" y="457200"/>
                </a:lnTo>
                <a:lnTo>
                  <a:pt x="5551714" y="489857"/>
                </a:lnTo>
                <a:cubicBezTo>
                  <a:pt x="5562498" y="493778"/>
                  <a:pt x="5575034" y="494074"/>
                  <a:pt x="5584371" y="500743"/>
                </a:cubicBezTo>
                <a:cubicBezTo>
                  <a:pt x="5646866" y="545383"/>
                  <a:pt x="5604652" y="538097"/>
                  <a:pt x="5660571" y="566057"/>
                </a:cubicBezTo>
                <a:cubicBezTo>
                  <a:pt x="5670834" y="571189"/>
                  <a:pt x="5682342" y="573314"/>
                  <a:pt x="5693228" y="576943"/>
                </a:cubicBezTo>
                <a:cubicBezTo>
                  <a:pt x="5744181" y="627894"/>
                  <a:pt x="5681710" y="571916"/>
                  <a:pt x="5747657" y="609600"/>
                </a:cubicBezTo>
                <a:cubicBezTo>
                  <a:pt x="5839921" y="662323"/>
                  <a:pt x="5748980" y="628183"/>
                  <a:pt x="5823857" y="653143"/>
                </a:cubicBezTo>
                <a:cubicBezTo>
                  <a:pt x="5843474" y="672760"/>
                  <a:pt x="5862648" y="696204"/>
                  <a:pt x="5889171" y="707571"/>
                </a:cubicBezTo>
                <a:cubicBezTo>
                  <a:pt x="5902922" y="713464"/>
                  <a:pt x="5918200" y="714828"/>
                  <a:pt x="5932714" y="718457"/>
                </a:cubicBezTo>
                <a:cubicBezTo>
                  <a:pt x="5974026" y="780425"/>
                  <a:pt x="5930517" y="729642"/>
                  <a:pt x="5987143" y="762000"/>
                </a:cubicBezTo>
                <a:cubicBezTo>
                  <a:pt x="6001235" y="770053"/>
                  <a:pt x="6044374" y="807997"/>
                  <a:pt x="6063343" y="816428"/>
                </a:cubicBezTo>
                <a:cubicBezTo>
                  <a:pt x="6084314" y="825748"/>
                  <a:pt x="6109562" y="825470"/>
                  <a:pt x="6128657" y="838200"/>
                </a:cubicBezTo>
                <a:cubicBezTo>
                  <a:pt x="6170861" y="866336"/>
                  <a:pt x="6148903" y="855834"/>
                  <a:pt x="6193971" y="870857"/>
                </a:cubicBezTo>
                <a:cubicBezTo>
                  <a:pt x="6212114" y="889000"/>
                  <a:pt x="6227051" y="911054"/>
                  <a:pt x="6248400" y="925286"/>
                </a:cubicBezTo>
                <a:cubicBezTo>
                  <a:pt x="6270171" y="939800"/>
                  <a:pt x="6295212" y="950326"/>
                  <a:pt x="6313714" y="968828"/>
                </a:cubicBezTo>
                <a:cubicBezTo>
                  <a:pt x="6362994" y="1018108"/>
                  <a:pt x="6338898" y="1003191"/>
                  <a:pt x="6379028" y="1034143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6804248" y="1199649"/>
            <a:ext cx="576064" cy="71718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1763688" y="836712"/>
            <a:ext cx="648072" cy="23762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267744" y="2043538"/>
            <a:ext cx="17443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solidFill>
                  <a:schemeClr val="bg1"/>
                </a:solidFill>
              </a:rPr>
              <a:t>Wasted Energy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0" y="-1"/>
            <a:ext cx="2267744" cy="418539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Over-provision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127757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268760"/>
            <a:ext cx="7609334" cy="4981578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1763688" y="1772816"/>
            <a:ext cx="6529214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605225" y="1463012"/>
            <a:ext cx="8146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 smtClean="0"/>
              <a:t>Supply</a:t>
            </a:r>
            <a:endParaRPr lang="ko-KR" altLang="en-US" sz="1600" dirty="0"/>
          </a:p>
        </p:txBody>
      </p:sp>
      <p:grpSp>
        <p:nvGrpSpPr>
          <p:cNvPr id="3" name="Group 2"/>
          <p:cNvGrpSpPr/>
          <p:nvPr/>
        </p:nvGrpSpPr>
        <p:grpSpPr>
          <a:xfrm>
            <a:off x="5028296" y="787871"/>
            <a:ext cx="3555400" cy="844418"/>
            <a:chOff x="5028296" y="787871"/>
            <a:chExt cx="3555400" cy="844418"/>
          </a:xfrm>
        </p:grpSpPr>
        <p:sp>
          <p:nvSpPr>
            <p:cNvPr id="10" name="TextBox 9"/>
            <p:cNvSpPr txBox="1"/>
            <p:nvPr/>
          </p:nvSpPr>
          <p:spPr>
            <a:xfrm>
              <a:off x="5940152" y="787871"/>
              <a:ext cx="264354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600" dirty="0" smtClean="0"/>
                <a:t>Unexpected peak demand</a:t>
              </a:r>
              <a:endParaRPr lang="ko-KR" altLang="en-US" sz="1600" dirty="0"/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 flipH="1">
              <a:off x="5028296" y="1150808"/>
              <a:ext cx="1055872" cy="48148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Freeform 4"/>
          <p:cNvSpPr/>
          <p:nvPr/>
        </p:nvSpPr>
        <p:spPr>
          <a:xfrm>
            <a:off x="4365171" y="1458686"/>
            <a:ext cx="892629" cy="707571"/>
          </a:xfrm>
          <a:custGeom>
            <a:avLst/>
            <a:gdLst>
              <a:gd name="connsiteX0" fmla="*/ 0 w 892629"/>
              <a:gd name="connsiteY0" fmla="*/ 598714 h 707571"/>
              <a:gd name="connsiteX1" fmla="*/ 43543 w 892629"/>
              <a:gd name="connsiteY1" fmla="*/ 544285 h 707571"/>
              <a:gd name="connsiteX2" fmla="*/ 65315 w 892629"/>
              <a:gd name="connsiteY2" fmla="*/ 522514 h 707571"/>
              <a:gd name="connsiteX3" fmla="*/ 119743 w 892629"/>
              <a:gd name="connsiteY3" fmla="*/ 435428 h 707571"/>
              <a:gd name="connsiteX4" fmla="*/ 174172 w 892629"/>
              <a:gd name="connsiteY4" fmla="*/ 391885 h 707571"/>
              <a:gd name="connsiteX5" fmla="*/ 217715 w 892629"/>
              <a:gd name="connsiteY5" fmla="*/ 337457 h 707571"/>
              <a:gd name="connsiteX6" fmla="*/ 228600 w 892629"/>
              <a:gd name="connsiteY6" fmla="*/ 304800 h 707571"/>
              <a:gd name="connsiteX7" fmla="*/ 261258 w 892629"/>
              <a:gd name="connsiteY7" fmla="*/ 272143 h 707571"/>
              <a:gd name="connsiteX8" fmla="*/ 304800 w 892629"/>
              <a:gd name="connsiteY8" fmla="*/ 195943 h 707571"/>
              <a:gd name="connsiteX9" fmla="*/ 315686 w 892629"/>
              <a:gd name="connsiteY9" fmla="*/ 163285 h 707571"/>
              <a:gd name="connsiteX10" fmla="*/ 337458 w 892629"/>
              <a:gd name="connsiteY10" fmla="*/ 130628 h 707571"/>
              <a:gd name="connsiteX11" fmla="*/ 348343 w 892629"/>
              <a:gd name="connsiteY11" fmla="*/ 97971 h 707571"/>
              <a:gd name="connsiteX12" fmla="*/ 370115 w 892629"/>
              <a:gd name="connsiteY12" fmla="*/ 76200 h 707571"/>
              <a:gd name="connsiteX13" fmla="*/ 424543 w 892629"/>
              <a:gd name="connsiteY13" fmla="*/ 0 h 707571"/>
              <a:gd name="connsiteX14" fmla="*/ 457200 w 892629"/>
              <a:gd name="connsiteY14" fmla="*/ 10885 h 707571"/>
              <a:gd name="connsiteX15" fmla="*/ 478972 w 892629"/>
              <a:gd name="connsiteY15" fmla="*/ 76200 h 707571"/>
              <a:gd name="connsiteX16" fmla="*/ 544286 w 892629"/>
              <a:gd name="connsiteY16" fmla="*/ 119743 h 707571"/>
              <a:gd name="connsiteX17" fmla="*/ 555172 w 892629"/>
              <a:gd name="connsiteY17" fmla="*/ 152400 h 707571"/>
              <a:gd name="connsiteX18" fmla="*/ 576943 w 892629"/>
              <a:gd name="connsiteY18" fmla="*/ 228600 h 707571"/>
              <a:gd name="connsiteX19" fmla="*/ 620486 w 892629"/>
              <a:gd name="connsiteY19" fmla="*/ 217714 h 707571"/>
              <a:gd name="connsiteX20" fmla="*/ 642258 w 892629"/>
              <a:gd name="connsiteY20" fmla="*/ 185057 h 707571"/>
              <a:gd name="connsiteX21" fmla="*/ 664029 w 892629"/>
              <a:gd name="connsiteY21" fmla="*/ 250371 h 707571"/>
              <a:gd name="connsiteX22" fmla="*/ 674915 w 892629"/>
              <a:gd name="connsiteY22" fmla="*/ 283028 h 707571"/>
              <a:gd name="connsiteX23" fmla="*/ 696686 w 892629"/>
              <a:gd name="connsiteY23" fmla="*/ 370114 h 707571"/>
              <a:gd name="connsiteX24" fmla="*/ 718458 w 892629"/>
              <a:gd name="connsiteY24" fmla="*/ 435428 h 707571"/>
              <a:gd name="connsiteX25" fmla="*/ 740229 w 892629"/>
              <a:gd name="connsiteY25" fmla="*/ 457200 h 707571"/>
              <a:gd name="connsiteX26" fmla="*/ 762000 w 892629"/>
              <a:gd name="connsiteY26" fmla="*/ 533400 h 707571"/>
              <a:gd name="connsiteX27" fmla="*/ 772886 w 892629"/>
              <a:gd name="connsiteY27" fmla="*/ 566057 h 707571"/>
              <a:gd name="connsiteX28" fmla="*/ 816429 w 892629"/>
              <a:gd name="connsiteY28" fmla="*/ 609600 h 707571"/>
              <a:gd name="connsiteX29" fmla="*/ 838200 w 892629"/>
              <a:gd name="connsiteY29" fmla="*/ 642257 h 707571"/>
              <a:gd name="connsiteX30" fmla="*/ 892629 w 892629"/>
              <a:gd name="connsiteY30" fmla="*/ 707571 h 707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892629" h="707571">
                <a:moveTo>
                  <a:pt x="0" y="598714"/>
                </a:moveTo>
                <a:cubicBezTo>
                  <a:pt x="14514" y="580571"/>
                  <a:pt x="28422" y="561926"/>
                  <a:pt x="43543" y="544285"/>
                </a:cubicBezTo>
                <a:cubicBezTo>
                  <a:pt x="50222" y="536493"/>
                  <a:pt x="58904" y="530528"/>
                  <a:pt x="65315" y="522514"/>
                </a:cubicBezTo>
                <a:cubicBezTo>
                  <a:pt x="86271" y="496319"/>
                  <a:pt x="100653" y="462154"/>
                  <a:pt x="119743" y="435428"/>
                </a:cubicBezTo>
                <a:cubicBezTo>
                  <a:pt x="133842" y="415689"/>
                  <a:pt x="154550" y="404967"/>
                  <a:pt x="174172" y="391885"/>
                </a:cubicBezTo>
                <a:cubicBezTo>
                  <a:pt x="201535" y="309798"/>
                  <a:pt x="161441" y="407800"/>
                  <a:pt x="217715" y="337457"/>
                </a:cubicBezTo>
                <a:cubicBezTo>
                  <a:pt x="224883" y="328497"/>
                  <a:pt x="222235" y="314347"/>
                  <a:pt x="228600" y="304800"/>
                </a:cubicBezTo>
                <a:cubicBezTo>
                  <a:pt x="237140" y="291991"/>
                  <a:pt x="250372" y="283029"/>
                  <a:pt x="261258" y="272143"/>
                </a:cubicBezTo>
                <a:cubicBezTo>
                  <a:pt x="286215" y="197266"/>
                  <a:pt x="252080" y="288203"/>
                  <a:pt x="304800" y="195943"/>
                </a:cubicBezTo>
                <a:cubicBezTo>
                  <a:pt x="310493" y="185980"/>
                  <a:pt x="310554" y="173548"/>
                  <a:pt x="315686" y="163285"/>
                </a:cubicBezTo>
                <a:cubicBezTo>
                  <a:pt x="321537" y="151583"/>
                  <a:pt x="330201" y="141514"/>
                  <a:pt x="337458" y="130628"/>
                </a:cubicBezTo>
                <a:cubicBezTo>
                  <a:pt x="341086" y="119742"/>
                  <a:pt x="342439" y="107810"/>
                  <a:pt x="348343" y="97971"/>
                </a:cubicBezTo>
                <a:cubicBezTo>
                  <a:pt x="353623" y="89170"/>
                  <a:pt x="365525" y="85380"/>
                  <a:pt x="370115" y="76200"/>
                </a:cubicBezTo>
                <a:cubicBezTo>
                  <a:pt x="410755" y="-5081"/>
                  <a:pt x="362494" y="20682"/>
                  <a:pt x="424543" y="0"/>
                </a:cubicBezTo>
                <a:cubicBezTo>
                  <a:pt x="435429" y="3628"/>
                  <a:pt x="450531" y="1548"/>
                  <a:pt x="457200" y="10885"/>
                </a:cubicBezTo>
                <a:cubicBezTo>
                  <a:pt x="470539" y="29560"/>
                  <a:pt x="459877" y="63470"/>
                  <a:pt x="478972" y="76200"/>
                </a:cubicBezTo>
                <a:lnTo>
                  <a:pt x="544286" y="119743"/>
                </a:lnTo>
                <a:cubicBezTo>
                  <a:pt x="547915" y="130629"/>
                  <a:pt x="552020" y="141367"/>
                  <a:pt x="555172" y="152400"/>
                </a:cubicBezTo>
                <a:cubicBezTo>
                  <a:pt x="582518" y="248107"/>
                  <a:pt x="550838" y="150280"/>
                  <a:pt x="576943" y="228600"/>
                </a:cubicBezTo>
                <a:cubicBezTo>
                  <a:pt x="591457" y="224971"/>
                  <a:pt x="608038" y="226013"/>
                  <a:pt x="620486" y="217714"/>
                </a:cubicBezTo>
                <a:cubicBezTo>
                  <a:pt x="631372" y="210457"/>
                  <a:pt x="631792" y="177207"/>
                  <a:pt x="642258" y="185057"/>
                </a:cubicBezTo>
                <a:cubicBezTo>
                  <a:pt x="660617" y="198826"/>
                  <a:pt x="656772" y="228600"/>
                  <a:pt x="664029" y="250371"/>
                </a:cubicBezTo>
                <a:cubicBezTo>
                  <a:pt x="667658" y="261257"/>
                  <a:pt x="672132" y="271896"/>
                  <a:pt x="674915" y="283028"/>
                </a:cubicBezTo>
                <a:cubicBezTo>
                  <a:pt x="682172" y="312057"/>
                  <a:pt x="687224" y="341728"/>
                  <a:pt x="696686" y="370114"/>
                </a:cubicBezTo>
                <a:cubicBezTo>
                  <a:pt x="703943" y="391885"/>
                  <a:pt x="702231" y="419200"/>
                  <a:pt x="718458" y="435428"/>
                </a:cubicBezTo>
                <a:lnTo>
                  <a:pt x="740229" y="457200"/>
                </a:lnTo>
                <a:cubicBezTo>
                  <a:pt x="766330" y="535500"/>
                  <a:pt x="734663" y="437719"/>
                  <a:pt x="762000" y="533400"/>
                </a:cubicBezTo>
                <a:cubicBezTo>
                  <a:pt x="765152" y="544433"/>
                  <a:pt x="766217" y="556720"/>
                  <a:pt x="772886" y="566057"/>
                </a:cubicBezTo>
                <a:cubicBezTo>
                  <a:pt x="784817" y="582760"/>
                  <a:pt x="805043" y="592521"/>
                  <a:pt x="816429" y="609600"/>
                </a:cubicBezTo>
                <a:cubicBezTo>
                  <a:pt x="823686" y="620486"/>
                  <a:pt x="829686" y="632324"/>
                  <a:pt x="838200" y="642257"/>
                </a:cubicBezTo>
                <a:cubicBezTo>
                  <a:pt x="897338" y="711251"/>
                  <a:pt x="868667" y="659648"/>
                  <a:pt x="892629" y="707571"/>
                </a:cubicBezTo>
              </a:path>
            </a:pathLst>
          </a:cu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Freeform 13"/>
          <p:cNvSpPr/>
          <p:nvPr/>
        </p:nvSpPr>
        <p:spPr>
          <a:xfrm>
            <a:off x="4484914" y="1284514"/>
            <a:ext cx="914400" cy="478972"/>
          </a:xfrm>
          <a:custGeom>
            <a:avLst/>
            <a:gdLst>
              <a:gd name="connsiteX0" fmla="*/ 0 w 914400"/>
              <a:gd name="connsiteY0" fmla="*/ 478972 h 478972"/>
              <a:gd name="connsiteX1" fmla="*/ 10886 w 914400"/>
              <a:gd name="connsiteY1" fmla="*/ 424543 h 478972"/>
              <a:gd name="connsiteX2" fmla="*/ 32657 w 914400"/>
              <a:gd name="connsiteY2" fmla="*/ 359229 h 478972"/>
              <a:gd name="connsiteX3" fmla="*/ 76200 w 914400"/>
              <a:gd name="connsiteY3" fmla="*/ 185057 h 478972"/>
              <a:gd name="connsiteX4" fmla="*/ 97972 w 914400"/>
              <a:gd name="connsiteY4" fmla="*/ 97972 h 478972"/>
              <a:gd name="connsiteX5" fmla="*/ 108857 w 914400"/>
              <a:gd name="connsiteY5" fmla="*/ 54429 h 478972"/>
              <a:gd name="connsiteX6" fmla="*/ 119743 w 914400"/>
              <a:gd name="connsiteY6" fmla="*/ 0 h 478972"/>
              <a:gd name="connsiteX7" fmla="*/ 457200 w 914400"/>
              <a:gd name="connsiteY7" fmla="*/ 21772 h 478972"/>
              <a:gd name="connsiteX8" fmla="*/ 762000 w 914400"/>
              <a:gd name="connsiteY8" fmla="*/ 32657 h 478972"/>
              <a:gd name="connsiteX9" fmla="*/ 772886 w 914400"/>
              <a:gd name="connsiteY9" fmla="*/ 65315 h 478972"/>
              <a:gd name="connsiteX10" fmla="*/ 794657 w 914400"/>
              <a:gd name="connsiteY10" fmla="*/ 119743 h 478972"/>
              <a:gd name="connsiteX11" fmla="*/ 816429 w 914400"/>
              <a:gd name="connsiteY11" fmla="*/ 163286 h 478972"/>
              <a:gd name="connsiteX12" fmla="*/ 838200 w 914400"/>
              <a:gd name="connsiteY12" fmla="*/ 239486 h 478972"/>
              <a:gd name="connsiteX13" fmla="*/ 849086 w 914400"/>
              <a:gd name="connsiteY13" fmla="*/ 272143 h 478972"/>
              <a:gd name="connsiteX14" fmla="*/ 870857 w 914400"/>
              <a:gd name="connsiteY14" fmla="*/ 359229 h 478972"/>
              <a:gd name="connsiteX15" fmla="*/ 892629 w 914400"/>
              <a:gd name="connsiteY15" fmla="*/ 424543 h 478972"/>
              <a:gd name="connsiteX16" fmla="*/ 914400 w 914400"/>
              <a:gd name="connsiteY16" fmla="*/ 468086 h 478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914400" h="478972">
                <a:moveTo>
                  <a:pt x="0" y="478972"/>
                </a:moveTo>
                <a:cubicBezTo>
                  <a:pt x="3629" y="460829"/>
                  <a:pt x="6018" y="442393"/>
                  <a:pt x="10886" y="424543"/>
                </a:cubicBezTo>
                <a:cubicBezTo>
                  <a:pt x="16924" y="402403"/>
                  <a:pt x="27091" y="381493"/>
                  <a:pt x="32657" y="359229"/>
                </a:cubicBezTo>
                <a:lnTo>
                  <a:pt x="76200" y="185057"/>
                </a:lnTo>
                <a:lnTo>
                  <a:pt x="97972" y="97972"/>
                </a:lnTo>
                <a:cubicBezTo>
                  <a:pt x="101600" y="83458"/>
                  <a:pt x="105923" y="69099"/>
                  <a:pt x="108857" y="54429"/>
                </a:cubicBezTo>
                <a:lnTo>
                  <a:pt x="119743" y="0"/>
                </a:lnTo>
                <a:lnTo>
                  <a:pt x="457200" y="21772"/>
                </a:lnTo>
                <a:cubicBezTo>
                  <a:pt x="558734" y="26935"/>
                  <a:pt x="661289" y="18766"/>
                  <a:pt x="762000" y="32657"/>
                </a:cubicBezTo>
                <a:cubicBezTo>
                  <a:pt x="773367" y="34225"/>
                  <a:pt x="768857" y="54571"/>
                  <a:pt x="772886" y="65315"/>
                </a:cubicBezTo>
                <a:cubicBezTo>
                  <a:pt x="779747" y="83611"/>
                  <a:pt x="786721" y="101887"/>
                  <a:pt x="794657" y="119743"/>
                </a:cubicBezTo>
                <a:cubicBezTo>
                  <a:pt x="801248" y="134572"/>
                  <a:pt x="810036" y="148371"/>
                  <a:pt x="816429" y="163286"/>
                </a:cubicBezTo>
                <a:cubicBezTo>
                  <a:pt x="827617" y="189392"/>
                  <a:pt x="830307" y="211859"/>
                  <a:pt x="838200" y="239486"/>
                </a:cubicBezTo>
                <a:cubicBezTo>
                  <a:pt x="841352" y="250519"/>
                  <a:pt x="846067" y="261073"/>
                  <a:pt x="849086" y="272143"/>
                </a:cubicBezTo>
                <a:cubicBezTo>
                  <a:pt x="856959" y="301011"/>
                  <a:pt x="861395" y="330843"/>
                  <a:pt x="870857" y="359229"/>
                </a:cubicBezTo>
                <a:lnTo>
                  <a:pt x="892629" y="424543"/>
                </a:lnTo>
                <a:cubicBezTo>
                  <a:pt x="905138" y="462068"/>
                  <a:pt x="895402" y="449086"/>
                  <a:pt x="914400" y="468086"/>
                </a:cubicBezTo>
              </a:path>
            </a:pathLst>
          </a:cu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2" name="Group 11"/>
          <p:cNvGrpSpPr/>
          <p:nvPr/>
        </p:nvGrpSpPr>
        <p:grpSpPr>
          <a:xfrm>
            <a:off x="4075790" y="437726"/>
            <a:ext cx="1905009" cy="831034"/>
            <a:chOff x="4075790" y="437726"/>
            <a:chExt cx="1905009" cy="831034"/>
          </a:xfrm>
        </p:grpSpPr>
        <p:cxnSp>
          <p:nvCxnSpPr>
            <p:cNvPr id="6" name="Straight Arrow Connector 5"/>
            <p:cNvCxnSpPr>
              <a:stCxn id="17" idx="2"/>
            </p:cNvCxnSpPr>
            <p:nvPr/>
          </p:nvCxnSpPr>
          <p:spPr>
            <a:xfrm>
              <a:off x="5028295" y="776280"/>
              <a:ext cx="1" cy="49248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4075790" y="437726"/>
              <a:ext cx="190500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600" dirty="0" smtClean="0"/>
                <a:t>Emergency Supply</a:t>
              </a:r>
              <a:endParaRPr lang="ko-KR" altLang="en-US" sz="1600" dirty="0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924332" y="1763486"/>
            <a:ext cx="2591884" cy="1881539"/>
            <a:chOff x="3924332" y="1763486"/>
            <a:chExt cx="2591884" cy="1881539"/>
          </a:xfrm>
        </p:grpSpPr>
        <p:cxnSp>
          <p:nvCxnSpPr>
            <p:cNvPr id="21" name="Straight Arrow Connector 20"/>
            <p:cNvCxnSpPr/>
            <p:nvPr/>
          </p:nvCxnSpPr>
          <p:spPr>
            <a:xfrm>
              <a:off x="4235022" y="1763486"/>
              <a:ext cx="0" cy="1161458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ounded Rectangle 21"/>
            <p:cNvSpPr/>
            <p:nvPr/>
          </p:nvSpPr>
          <p:spPr>
            <a:xfrm>
              <a:off x="3924332" y="2924945"/>
              <a:ext cx="2591884" cy="720080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174625" indent="-174625">
                <a:buFont typeface="Arial" pitchFamily="34" charset="0"/>
                <a:buChar char="•"/>
              </a:pPr>
              <a:r>
                <a:rPr lang="en-US" altLang="ko-KR" sz="1600" dirty="0" smtClean="0"/>
                <a:t>Detection</a:t>
              </a:r>
            </a:p>
            <a:p>
              <a:pPr marL="174625" indent="-174625">
                <a:buFont typeface="Arial" pitchFamily="34" charset="0"/>
                <a:buChar char="•"/>
              </a:pPr>
              <a:r>
                <a:rPr lang="en-US" altLang="ko-KR" sz="1600" dirty="0" smtClean="0">
                  <a:sym typeface="Wingdings" pitchFamily="2" charset="2"/>
                </a:rPr>
                <a:t>Turn on </a:t>
              </a:r>
              <a:r>
                <a:rPr lang="en-US" altLang="ko-KR" sz="1600" dirty="0" err="1">
                  <a:solidFill>
                    <a:srgbClr val="FF0000"/>
                  </a:solidFill>
                  <a:sym typeface="Wingdings" pitchFamily="2" charset="2"/>
                </a:rPr>
                <a:t>p</a:t>
              </a:r>
              <a:r>
                <a:rPr lang="en-US" altLang="ko-KR" sz="1600" dirty="0" err="1" smtClean="0">
                  <a:solidFill>
                    <a:srgbClr val="FF0000"/>
                  </a:solidFill>
                  <a:sym typeface="Wingdings" pitchFamily="2" charset="2"/>
                </a:rPr>
                <a:t>eaker</a:t>
              </a:r>
              <a:r>
                <a:rPr lang="en-US" altLang="ko-KR" sz="1600" dirty="0" smtClean="0">
                  <a:solidFill>
                    <a:srgbClr val="FF0000"/>
                  </a:solidFill>
                  <a:sym typeface="Wingdings" pitchFamily="2" charset="2"/>
                </a:rPr>
                <a:t> plants</a:t>
              </a:r>
              <a:endParaRPr lang="en-US" altLang="ko-KR" sz="1600" dirty="0" smtClean="0">
                <a:solidFill>
                  <a:srgbClr val="FF0000"/>
                </a:solidFill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2138124" y="674589"/>
            <a:ext cx="2314129" cy="1066923"/>
            <a:chOff x="2138124" y="674589"/>
            <a:chExt cx="2314129" cy="1066923"/>
          </a:xfrm>
        </p:grpSpPr>
        <p:sp>
          <p:nvSpPr>
            <p:cNvPr id="25" name="Left Brace 24"/>
            <p:cNvSpPr/>
            <p:nvPr/>
          </p:nvSpPr>
          <p:spPr>
            <a:xfrm rot="5400000">
              <a:off x="4294702" y="1583960"/>
              <a:ext cx="97870" cy="217233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26" name="Straight Arrow Connector 25"/>
            <p:cNvCxnSpPr>
              <a:stCxn id="27" idx="2"/>
            </p:cNvCxnSpPr>
            <p:nvPr/>
          </p:nvCxnSpPr>
          <p:spPr>
            <a:xfrm>
              <a:off x="3035261" y="1013143"/>
              <a:ext cx="1308376" cy="60872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2138124" y="674589"/>
              <a:ext cx="179427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600" dirty="0" smtClean="0"/>
                <a:t>Rescue in 10 min</a:t>
              </a:r>
              <a:endParaRPr lang="ko-KR" altLang="en-US" sz="1600" dirty="0"/>
            </a:p>
          </p:txBody>
        </p:sp>
      </p:grpSp>
      <p:sp>
        <p:nvSpPr>
          <p:cNvPr id="31" name="Rounded Rectangle 30"/>
          <p:cNvSpPr/>
          <p:nvPr/>
        </p:nvSpPr>
        <p:spPr>
          <a:xfrm>
            <a:off x="4283968" y="2996952"/>
            <a:ext cx="4301256" cy="1813385"/>
          </a:xfrm>
          <a:prstGeom prst="roundRect">
            <a:avLst/>
          </a:prstGeom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Font typeface="Arial" pitchFamily="34" charset="0"/>
              <a:buChar char="•"/>
            </a:pPr>
            <a:r>
              <a:rPr lang="en-US" altLang="ko-KR" sz="2400" dirty="0" smtClean="0"/>
              <a:t>Over-provision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altLang="ko-KR" sz="2400" dirty="0" smtClean="0"/>
              <a:t>Expensive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altLang="ko-KR" sz="2400" dirty="0" smtClean="0"/>
              <a:t>Inefficient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altLang="ko-KR" sz="2400" dirty="0" smtClean="0"/>
              <a:t>Limited</a:t>
            </a:r>
            <a:endParaRPr lang="ko-KR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7146146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 animBg="1"/>
      <p:bldP spid="3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Solution: match demand to supply</a:t>
            </a:r>
            <a:endParaRPr lang="ko-KR" alt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268760"/>
            <a:ext cx="7609334" cy="4981578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1763688" y="1772816"/>
            <a:ext cx="6529214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605225" y="1463012"/>
            <a:ext cx="8146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 smtClean="0"/>
              <a:t>Supply</a:t>
            </a:r>
            <a:endParaRPr lang="ko-KR" altLang="en-US" sz="1600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4152946" y="2298644"/>
            <a:ext cx="329937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2896387" y="2060848"/>
            <a:ext cx="1891637" cy="100811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3247827" y="2204864"/>
            <a:ext cx="3340397" cy="100811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20130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5193</TotalTime>
  <Words>1229</Words>
  <Application>Microsoft Macintosh PowerPoint</Application>
  <PresentationFormat>On-screen Show (4:3)</PresentationFormat>
  <Paragraphs>463</Paragraphs>
  <Slides>37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Office Theme</vt:lpstr>
      <vt:lpstr>V2G project in 2013 Summer</vt:lpstr>
      <vt:lpstr>Outline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Solution: match demand to supply</vt:lpstr>
      <vt:lpstr>Solution: match demand to supply</vt:lpstr>
      <vt:lpstr>Effect of Demand Shifting</vt:lpstr>
      <vt:lpstr>How? </vt:lpstr>
      <vt:lpstr>Go Green</vt:lpstr>
      <vt:lpstr>PowerPoint Presentation</vt:lpstr>
      <vt:lpstr>Why Electric Vehicle?</vt:lpstr>
      <vt:lpstr>PowerPoint Presentation</vt:lpstr>
      <vt:lpstr>EV Charing Problem</vt:lpstr>
      <vt:lpstr>EV Charging Problem</vt:lpstr>
      <vt:lpstr>Active role of EV in Smart Grid</vt:lpstr>
      <vt:lpstr>Smart Grid and Computer Science</vt:lpstr>
      <vt:lpstr>Smart Grid &amp; Computer Science</vt:lpstr>
      <vt:lpstr>Interoperability</vt:lpstr>
      <vt:lpstr>Questions?</vt:lpstr>
      <vt:lpstr>V2G Interoperability Project</vt:lpstr>
      <vt:lpstr>PowerPoint Presentation</vt:lpstr>
      <vt:lpstr>IEC/ISO 15118 Protocol Stack</vt:lpstr>
      <vt:lpstr>15118: Overall Procedure</vt:lpstr>
      <vt:lpstr>Development Technologies</vt:lpstr>
      <vt:lpstr>MJU Reference System</vt:lpstr>
      <vt:lpstr>Development Status (Linux)</vt:lpstr>
      <vt:lpstr>TODO</vt:lpstr>
      <vt:lpstr>Workflow</vt:lpstr>
      <vt:lpstr>PowerPoint Presentation</vt:lpstr>
      <vt:lpstr>Person-Skill matrix</vt:lpstr>
      <vt:lpstr>Task Assignment</vt:lpstr>
      <vt:lpstr>Team work</vt:lpstr>
      <vt:lpstr>Development Environment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V2G project in 2013 Summer</dc:title>
  <dc:creator>Minho Shin</dc:creator>
  <cp:lastModifiedBy>Minho Shin</cp:lastModifiedBy>
  <cp:revision>50</cp:revision>
  <dcterms:created xsi:type="dcterms:W3CDTF">2013-06-20T18:38:45Z</dcterms:created>
  <dcterms:modified xsi:type="dcterms:W3CDTF">2013-06-24T09:12:03Z</dcterms:modified>
</cp:coreProperties>
</file>