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2"/>
  </p:notesMasterIdLst>
  <p:sldIdLst>
    <p:sldId id="334" r:id="rId2"/>
    <p:sldId id="819" r:id="rId3"/>
    <p:sldId id="820" r:id="rId4"/>
    <p:sldId id="821" r:id="rId5"/>
    <p:sldId id="822" r:id="rId6"/>
    <p:sldId id="823" r:id="rId7"/>
    <p:sldId id="824" r:id="rId8"/>
    <p:sldId id="825" r:id="rId9"/>
    <p:sldId id="826" r:id="rId10"/>
    <p:sldId id="818" r:id="rId11"/>
    <p:sldId id="733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41" r:id="rId20"/>
    <p:sldId id="742" r:id="rId21"/>
    <p:sldId id="827" r:id="rId22"/>
    <p:sldId id="743" r:id="rId23"/>
    <p:sldId id="744" r:id="rId24"/>
    <p:sldId id="745" r:id="rId25"/>
    <p:sldId id="746" r:id="rId26"/>
    <p:sldId id="747" r:id="rId27"/>
    <p:sldId id="748" r:id="rId28"/>
    <p:sldId id="749" r:id="rId29"/>
    <p:sldId id="750" r:id="rId30"/>
    <p:sldId id="751" r:id="rId31"/>
    <p:sldId id="752" r:id="rId32"/>
    <p:sldId id="753" r:id="rId33"/>
    <p:sldId id="754" r:id="rId34"/>
    <p:sldId id="755" r:id="rId35"/>
    <p:sldId id="756" r:id="rId36"/>
    <p:sldId id="757" r:id="rId37"/>
    <p:sldId id="758" r:id="rId38"/>
    <p:sldId id="759" r:id="rId39"/>
    <p:sldId id="760" r:id="rId40"/>
    <p:sldId id="761" r:id="rId41"/>
    <p:sldId id="762" r:id="rId42"/>
    <p:sldId id="763" r:id="rId43"/>
    <p:sldId id="764" r:id="rId44"/>
    <p:sldId id="765" r:id="rId45"/>
    <p:sldId id="766" r:id="rId46"/>
    <p:sldId id="767" r:id="rId47"/>
    <p:sldId id="768" r:id="rId48"/>
    <p:sldId id="769" r:id="rId49"/>
    <p:sldId id="770" r:id="rId50"/>
    <p:sldId id="771" r:id="rId51"/>
    <p:sldId id="772" r:id="rId52"/>
    <p:sldId id="773" r:id="rId53"/>
    <p:sldId id="774" r:id="rId54"/>
    <p:sldId id="775" r:id="rId55"/>
    <p:sldId id="776" r:id="rId56"/>
    <p:sldId id="777" r:id="rId57"/>
    <p:sldId id="778" r:id="rId58"/>
    <p:sldId id="779" r:id="rId59"/>
    <p:sldId id="780" r:id="rId60"/>
    <p:sldId id="781" r:id="rId61"/>
    <p:sldId id="782" r:id="rId62"/>
    <p:sldId id="783" r:id="rId63"/>
    <p:sldId id="784" r:id="rId64"/>
    <p:sldId id="785" r:id="rId65"/>
    <p:sldId id="786" r:id="rId66"/>
    <p:sldId id="787" r:id="rId67"/>
    <p:sldId id="788" r:id="rId68"/>
    <p:sldId id="789" r:id="rId69"/>
    <p:sldId id="790" r:id="rId70"/>
    <p:sldId id="791" r:id="rId71"/>
    <p:sldId id="792" r:id="rId72"/>
    <p:sldId id="793" r:id="rId73"/>
    <p:sldId id="794" r:id="rId74"/>
    <p:sldId id="795" r:id="rId75"/>
    <p:sldId id="796" r:id="rId76"/>
    <p:sldId id="797" r:id="rId77"/>
    <p:sldId id="798" r:id="rId78"/>
    <p:sldId id="800" r:id="rId79"/>
    <p:sldId id="801" r:id="rId80"/>
    <p:sldId id="802" r:id="rId81"/>
    <p:sldId id="803" r:id="rId82"/>
    <p:sldId id="804" r:id="rId83"/>
    <p:sldId id="805" r:id="rId84"/>
    <p:sldId id="806" r:id="rId85"/>
    <p:sldId id="807" r:id="rId86"/>
    <p:sldId id="808" r:id="rId87"/>
    <p:sldId id="809" r:id="rId88"/>
    <p:sldId id="810" r:id="rId89"/>
    <p:sldId id="811" r:id="rId90"/>
    <p:sldId id="812" r:id="rId91"/>
    <p:sldId id="813" r:id="rId92"/>
    <p:sldId id="730" r:id="rId93"/>
    <p:sldId id="731" r:id="rId94"/>
    <p:sldId id="732" r:id="rId95"/>
    <p:sldId id="815" r:id="rId96"/>
    <p:sldId id="816" r:id="rId97"/>
    <p:sldId id="817" r:id="rId98"/>
    <p:sldId id="814" r:id="rId99"/>
    <p:sldId id="666" r:id="rId100"/>
    <p:sldId id="710" r:id="rId101"/>
  </p:sldIdLst>
  <p:sldSz cx="9144000" cy="6858000" type="screen4x3"/>
  <p:notesSz cx="6796088" cy="99282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89D02BE-6429-4701-9572-B96D552108A8}" type="datetimeFigureOut">
              <a:rPr lang="ko-KR" altLang="en-US"/>
              <a:pPr>
                <a:defRPr/>
              </a:pPr>
              <a:t>2012-03-06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71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EC88FB1-0804-4888-A8EC-548C4014FC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275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88FB1-0804-4888-A8EC-548C4014FCAA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mtClean="0"/>
              <a:t>Verschiedene Perspektiven zeigen sich schon bei den unterschiedlichen Definitionen</a:t>
            </a:r>
          </a:p>
          <a:p>
            <a:r>
              <a:rPr lang="de-DE" smtClean="0"/>
              <a:t>Unterschiedliche Perspektiven wurden diskutiert und beschrieben. Im folgenden auf einen Aspekt nur eingehen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5513" y="749300"/>
            <a:ext cx="4946650" cy="3711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 bwMode="auto">
          <a:xfrm>
            <a:off x="906145" y="4717631"/>
            <a:ext cx="4983798" cy="446770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 rot="10800000" flipV="1">
            <a:off x="962526" y="2189746"/>
            <a:ext cx="7495674" cy="78205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673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656221"/>
            <a:ext cx="7772400" cy="111275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28775"/>
            <a:ext cx="82296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rtl="0" fontAlgn="base" latinLnBrk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ea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hyuks.jang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ctrTitle"/>
          </p:nvPr>
        </p:nvSpPr>
        <p:spPr>
          <a:xfrm rot="10800000" flipV="1">
            <a:off x="962024" y="2189163"/>
            <a:ext cx="7496175" cy="13112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ko-KR" sz="4000" dirty="0" smtClean="0"/>
              <a:t>Smart Grid</a:t>
            </a:r>
            <a:endParaRPr lang="en-US" altLang="ko-KR" sz="4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827602"/>
            <a:ext cx="6400800" cy="6731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dirty="0" smtClean="0"/>
              <a:t>Grad-V2G class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dirty="0" smtClean="0"/>
              <a:t>Minho Shin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8799" y="3786190"/>
            <a:ext cx="2339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+mj-lt"/>
              </a:rPr>
              <a:t>2012. 3. 6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What is a </a:t>
            </a:r>
            <a:r>
              <a:rPr lang="de-DE" smtClean="0">
                <a:solidFill>
                  <a:schemeClr val="accent2"/>
                </a:solidFill>
              </a:rPr>
              <a:t>Smart Grid</a:t>
            </a:r>
            <a:r>
              <a:rPr lang="de-DE" smtClean="0"/>
              <a:t>? </a:t>
            </a:r>
            <a:br>
              <a:rPr lang="de-DE" smtClean="0"/>
            </a:br>
            <a:r>
              <a:rPr lang="de-DE" smtClean="0"/>
              <a:t>L</a:t>
            </a:r>
            <a:r>
              <a:rPr lang="en-US" smtClean="0"/>
              <a:t>ike blinded men with an elephant. </a:t>
            </a:r>
            <a:endParaRPr lang="de-DE" smtClean="0"/>
          </a:p>
        </p:txBody>
      </p:sp>
      <p:pic>
        <p:nvPicPr>
          <p:cNvPr id="27651" name="Picture 3" descr="elepha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1327298"/>
            <a:ext cx="6978650" cy="5126038"/>
          </a:xfrm>
          <a:solidFill>
            <a:srgbClr val="EAEAEA"/>
          </a:solidFill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911975" y="5743575"/>
            <a:ext cx="2232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defTabSz="914400"/>
            <a:r>
              <a:rPr lang="de-DE" sz="1000">
                <a:solidFill>
                  <a:schemeClr val="tx1"/>
                </a:solidFill>
              </a:rPr>
              <a:t>Quelle: E-Energy Jahreskongress 2009, </a:t>
            </a:r>
          </a:p>
          <a:p>
            <a:pPr defTabSz="914400"/>
            <a:r>
              <a:rPr lang="de-DE" sz="1000">
                <a:solidFill>
                  <a:schemeClr val="tx1"/>
                </a:solidFill>
              </a:rPr>
              <a:t>Prof. Gunter Dueck </a:t>
            </a:r>
          </a:p>
        </p:txBody>
      </p:sp>
      <p:sp>
        <p:nvSpPr>
          <p:cNvPr id="459781" name="Text Box 5"/>
          <p:cNvSpPr txBox="1">
            <a:spLocks noChangeArrowheads="1"/>
          </p:cNvSpPr>
          <p:nvPr/>
        </p:nvSpPr>
        <p:spPr bwMode="auto">
          <a:xfrm rot="10800000" flipV="1">
            <a:off x="6444208" y="1663754"/>
            <a:ext cx="2327275" cy="52322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DE" sz="1400" dirty="0">
                <a:solidFill>
                  <a:schemeClr val="accent2"/>
                </a:solidFill>
                <a:latin typeface="Arial" charset="0"/>
              </a:rPr>
              <a:t>Various perspectives on a Smart Grid</a:t>
            </a:r>
          </a:p>
        </p:txBody>
      </p:sp>
    </p:spTree>
    <p:extLst>
      <p:ext uri="{BB962C8B-B14F-4D97-AF65-F5344CB8AC3E}">
        <p14:creationId xmlns:p14="http://schemas.microsoft.com/office/powerpoint/2010/main" val="272020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대각선 방향의 모서리가 잘린 사각형 3"/>
          <p:cNvSpPr/>
          <p:nvPr/>
        </p:nvSpPr>
        <p:spPr bwMode="auto">
          <a:xfrm>
            <a:off x="1214438" y="1571639"/>
            <a:ext cx="6715125" cy="4143377"/>
          </a:xfrm>
          <a:prstGeom prst="snip2DiagRect">
            <a:avLst/>
          </a:prstGeom>
          <a:gradFill rotWithShape="0">
            <a:gsLst>
              <a:gs pos="0">
                <a:srgbClr val="FFFFFF">
                  <a:alpha val="89999"/>
                </a:srgbClr>
              </a:gs>
              <a:gs pos="100000">
                <a:srgbClr val="33CCFF">
                  <a:alpha val="60001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4" dir="b"/>
          </a:scene3d>
          <a:sp3d extrusionH="1000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0836" name="Text Box 3"/>
          <p:cNvSpPr txBox="1">
            <a:spLocks noChangeArrowheads="1"/>
          </p:cNvSpPr>
          <p:nvPr/>
        </p:nvSpPr>
        <p:spPr bwMode="auto">
          <a:xfrm>
            <a:off x="1071563" y="1677779"/>
            <a:ext cx="6715125" cy="310854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 anchor="ctr">
            <a:spAutoFit/>
          </a:bodyPr>
          <a:lstStyle/>
          <a:p>
            <a:pPr algn="ctr" eaLnBrk="0" latinLnBrk="0" hangingPunct="0"/>
            <a:r>
              <a:rPr kumimoji="0" lang="en-US" altLang="ko-KR" sz="28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Hyuk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r>
              <a:rPr kumimoji="0" lang="en-US" altLang="ko-KR" sz="28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Soo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Jang, </a:t>
            </a:r>
            <a:r>
              <a:rPr kumimoji="0" lang="en-US" altLang="ko-KR" sz="28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Ph.D.</a:t>
            </a:r>
            <a:endParaRPr kumimoji="0" lang="en-US" altLang="ko-KR" sz="2800" dirty="0"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  <a:p>
            <a:pPr algn="ctr" eaLnBrk="0" latinLnBrk="0" hangingPunct="0"/>
            <a:r>
              <a:rPr kumimoji="0" lang="en-US" altLang="ko-KR" sz="2800" dirty="0" err="1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MyongJi</a:t>
            </a:r>
            <a:r>
              <a:rPr kumimoji="0" lang="en-US" altLang="ko-KR" sz="28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University</a:t>
            </a:r>
          </a:p>
          <a:p>
            <a:pPr algn="ctr" eaLnBrk="0" latinLnBrk="0" hangingPunct="0"/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San 38-2, </a:t>
            </a:r>
            <a:r>
              <a:rPr kumimoji="0" lang="en-US" altLang="ko-KR" sz="28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Namdong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kumimoji="0" lang="en-US" altLang="ko-KR" sz="28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Cheoin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-Ku</a:t>
            </a:r>
          </a:p>
          <a:p>
            <a:pPr algn="ctr" eaLnBrk="0" latinLnBrk="0" hangingPunct="0"/>
            <a:r>
              <a:rPr kumimoji="0" lang="en-US" altLang="ko-KR" sz="28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Yongin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kumimoji="0" lang="en-US" altLang="ko-KR" sz="28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Kyunggi</a:t>
            </a:r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-Do, 449-728 </a:t>
            </a:r>
          </a:p>
          <a:p>
            <a:pPr algn="ctr" eaLnBrk="0" latinLnBrk="0" hangingPunct="0"/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Korea</a:t>
            </a:r>
          </a:p>
          <a:p>
            <a:pPr algn="ctr" eaLnBrk="0" latinLnBrk="0" hangingPunct="0"/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Tel: +</a:t>
            </a:r>
            <a:r>
              <a:rPr kumimoji="0" lang="en-US" altLang="ko-KR" sz="28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82-31-330-6778</a:t>
            </a:r>
            <a:endParaRPr kumimoji="0" lang="en-US" altLang="ko-KR" sz="2800" dirty="0"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  <a:p>
            <a:pPr algn="ctr" eaLnBrk="0" latinLnBrk="0" hangingPunct="0"/>
            <a:r>
              <a:rPr kumimoji="0" lang="en-US" altLang="ko-KR" sz="28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E-Mail: </a:t>
            </a:r>
            <a:r>
              <a:rPr kumimoji="0" lang="en-US" altLang="ko-KR" sz="2800" dirty="0" smtClean="0">
                <a:solidFill>
                  <a:srgbClr val="FF0000"/>
                </a:solidFill>
                <a:latin typeface="Times New Roman" pitchFamily="18" charset="0"/>
                <a:ea typeface="휴먼모음T" pitchFamily="18" charset="-127"/>
                <a:cs typeface="Times New Roman" pitchFamily="18" charset="0"/>
                <a:hlinkClick r:id="rId3"/>
              </a:rPr>
              <a:t>hyuks.jang@gmail.com</a:t>
            </a:r>
            <a:r>
              <a:rPr kumimoji="0" lang="en-US" altLang="ko-KR" sz="2800" dirty="0" smtClean="0">
                <a:solidFill>
                  <a:srgbClr val="FF0000"/>
                </a:solidFill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endParaRPr kumimoji="0" lang="en-US" altLang="ko-KR" sz="2800" dirty="0">
              <a:solidFill>
                <a:srgbClr val="FF0000"/>
              </a:solidFill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0000"/>
                </a:solidFill>
                <a:latin typeface="+mn-lt"/>
              </a:rPr>
              <a:t>Smart Grid??</a:t>
            </a:r>
          </a:p>
          <a:p>
            <a:pPr lvl="1"/>
            <a:r>
              <a:rPr lang="en-US" altLang="ko-KR" dirty="0" smtClean="0">
                <a:solidFill>
                  <a:srgbClr val="0070C1"/>
                </a:solidFill>
                <a:latin typeface="+mn-lt"/>
              </a:rPr>
              <a:t>Modernization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of the electricity delivery system</a:t>
            </a:r>
          </a:p>
          <a:p>
            <a:pPr lvl="1"/>
            <a:r>
              <a:rPr lang="en-US" altLang="ko-KR" dirty="0" smtClean="0">
                <a:solidFill>
                  <a:srgbClr val="0070C1"/>
                </a:solidFill>
                <a:latin typeface="+mn-lt"/>
              </a:rPr>
              <a:t>Monitors, protects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and automatically </a:t>
            </a:r>
            <a:r>
              <a:rPr lang="en-US" altLang="ko-KR" dirty="0" smtClean="0">
                <a:solidFill>
                  <a:srgbClr val="0070C1"/>
                </a:solidFill>
                <a:latin typeface="+mn-lt"/>
              </a:rPr>
              <a:t>optimizes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the operation of its interconnected elements</a:t>
            </a:r>
          </a:p>
          <a:p>
            <a:pPr lvl="1"/>
            <a:r>
              <a:rPr lang="en-US" altLang="ko-KR" dirty="0" smtClean="0">
                <a:solidFill>
                  <a:srgbClr val="0070C1"/>
                </a:solidFill>
                <a:latin typeface="+mn-lt"/>
              </a:rPr>
              <a:t>Two-way flow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of electricity and information to create an automated, widely distributed energy delivery network</a:t>
            </a:r>
          </a:p>
          <a:p>
            <a:pPr marL="457200" lvl="1" indent="0">
              <a:buNone/>
            </a:pPr>
            <a:endParaRPr lang="en-US" altLang="ko-KR" dirty="0" smtClean="0">
              <a:solidFill>
                <a:srgbClr val="000000"/>
              </a:solidFill>
              <a:latin typeface="+mn-lt"/>
            </a:endParaRPr>
          </a:p>
          <a:p>
            <a:pPr lvl="1">
              <a:buFontTx/>
              <a:buChar char="-"/>
            </a:pPr>
            <a:r>
              <a:rPr lang="en-US" altLang="ko-KR" dirty="0" smtClean="0">
                <a:solidFill>
                  <a:srgbClr val="002060"/>
                </a:solidFill>
                <a:latin typeface="+mn-lt"/>
              </a:rPr>
              <a:t>Electrical Infrastructure</a:t>
            </a:r>
          </a:p>
          <a:p>
            <a:pPr lvl="1">
              <a:buFontTx/>
              <a:buChar char="-"/>
            </a:pPr>
            <a:endParaRPr lang="en-US" altLang="ko-KR" dirty="0">
              <a:solidFill>
                <a:srgbClr val="002060"/>
              </a:solidFill>
              <a:latin typeface="+mn-lt"/>
            </a:endParaRPr>
          </a:p>
          <a:p>
            <a:pPr lvl="1">
              <a:buFontTx/>
              <a:buChar char="-"/>
            </a:pPr>
            <a:endParaRPr lang="en-US" altLang="ko-KR" dirty="0" smtClean="0">
              <a:solidFill>
                <a:srgbClr val="002060"/>
              </a:solidFill>
              <a:latin typeface="+mn-lt"/>
            </a:endParaRPr>
          </a:p>
          <a:p>
            <a:pPr lvl="1">
              <a:buFontTx/>
              <a:buChar char="-"/>
            </a:pPr>
            <a:endParaRPr lang="en-US" altLang="ko-KR" dirty="0">
              <a:solidFill>
                <a:srgbClr val="002060"/>
              </a:solidFill>
              <a:latin typeface="+mn-lt"/>
            </a:endParaRPr>
          </a:p>
          <a:p>
            <a:pPr lvl="1">
              <a:buFontTx/>
              <a:buChar char="-"/>
            </a:pPr>
            <a:endParaRPr lang="en-US" altLang="ko-KR" dirty="0" smtClean="0">
              <a:solidFill>
                <a:srgbClr val="002060"/>
              </a:solidFill>
              <a:latin typeface="+mn-lt"/>
            </a:endParaRPr>
          </a:p>
          <a:p>
            <a:pPr lvl="1">
              <a:buFontTx/>
              <a:buChar char="-"/>
            </a:pPr>
            <a:r>
              <a:rPr lang="en-US" altLang="ko-KR" dirty="0"/>
              <a:t>Information Infrastructure</a:t>
            </a:r>
            <a:endParaRPr lang="ko-KR" altLang="en-US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2"/>
            <a:ext cx="67818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26" y="5183336"/>
            <a:ext cx="680085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5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497388"/>
          </a:xfrm>
        </p:spPr>
        <p:txBody>
          <a:bodyPr/>
          <a:lstStyle/>
          <a:p>
            <a:r>
              <a:rPr lang="en-US" altLang="ko-KR" dirty="0" smtClean="0"/>
              <a:t>Today’s power system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6" y="1916832"/>
            <a:ext cx="6527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1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7726"/>
            <a:ext cx="73850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497388"/>
          </a:xfrm>
        </p:spPr>
        <p:txBody>
          <a:bodyPr/>
          <a:lstStyle/>
          <a:p>
            <a:r>
              <a:rPr lang="en-US" altLang="ko-KR" dirty="0" smtClean="0"/>
              <a:t>Future’s Power System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4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97388"/>
          </a:xfrm>
        </p:spPr>
        <p:txBody>
          <a:bodyPr/>
          <a:lstStyle/>
          <a:p>
            <a:r>
              <a:rPr lang="en-US" altLang="ko-KR" dirty="0" smtClean="0"/>
              <a:t>Why … Smart Grid?</a:t>
            </a:r>
          </a:p>
          <a:p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08" y="1896318"/>
            <a:ext cx="6946900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dirty="0" smtClean="0">
                <a:latin typeface="+mn-lt"/>
              </a:rPr>
              <a:t>Smart Grid Benefits</a:t>
            </a:r>
          </a:p>
          <a:p>
            <a:pPr lvl="1"/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Power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reliability and power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quality</a:t>
            </a:r>
          </a:p>
          <a:p>
            <a:pPr lvl="2"/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“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cleaner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” power,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self-healing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power systems through the use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of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automated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control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autonomous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system</a:t>
            </a:r>
          </a:p>
          <a:p>
            <a:pPr lvl="1"/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Safety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and cyber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security</a:t>
            </a:r>
          </a:p>
          <a:p>
            <a:pPr lvl="2"/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Monitors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itself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to detect unsafe or insecure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situations</a:t>
            </a:r>
          </a:p>
          <a:p>
            <a:pPr lvl="2"/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Protects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privacy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of all users and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customers</a:t>
            </a:r>
          </a:p>
          <a:p>
            <a:pPr lvl="1"/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efficiency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benefits</a:t>
            </a:r>
          </a:p>
          <a:p>
            <a:pPr lvl="2"/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Reduce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CO2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and other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pollutants</a:t>
            </a:r>
          </a:p>
          <a:p>
            <a:pPr lvl="2"/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Supports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renewable energy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sources</a:t>
            </a:r>
          </a:p>
          <a:p>
            <a:pPr lvl="1"/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Direct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financial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benefits</a:t>
            </a:r>
          </a:p>
          <a:p>
            <a:pPr lvl="2"/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Customers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have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pricing choice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and access to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energy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information</a:t>
            </a:r>
          </a:p>
          <a:p>
            <a:pPr lvl="2"/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Entrepreneurs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accelerate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technology introduction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into the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generation, distribution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and storage.</a:t>
            </a:r>
            <a:endParaRPr lang="ko-KR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6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 smtClean="0"/>
              <a:t>Smart Grid Characteristics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Enable active participation by consumers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Accommodate all generation and storage options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Enable new products, services, and markets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Provide power quality for the digital economy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Optimize asset utilization and operate efficiently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Anticipate and respond to system disturbances(Self-heal)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2000" dirty="0"/>
              <a:t>– Operate resiliently to attack and natural disaster</a:t>
            </a:r>
            <a:endParaRPr lang="en-US" altLang="ko-KR" sz="2000" dirty="0" smtClean="0"/>
          </a:p>
        </p:txBody>
      </p:sp>
    </p:spTree>
    <p:extLst>
      <p:ext uri="{BB962C8B-B14F-4D97-AF65-F5344CB8AC3E}">
        <p14:creationId xmlns:p14="http://schemas.microsoft.com/office/powerpoint/2010/main" val="34077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Smart Grid </a:t>
            </a:r>
            <a:r>
              <a:rPr lang="en-US" altLang="ko-KR" dirty="0" smtClean="0"/>
              <a:t>challenges</a:t>
            </a:r>
          </a:p>
          <a:p>
            <a:pPr marL="400050" lvl="1" indent="0">
              <a:buNone/>
            </a:pPr>
            <a:r>
              <a:rPr lang="en-US" altLang="ko-KR" sz="2000" dirty="0"/>
              <a:t>– Procedural challenges</a:t>
            </a:r>
          </a:p>
          <a:p>
            <a:pPr marL="800100" lvl="2" indent="0">
              <a:buNone/>
            </a:pPr>
            <a:r>
              <a:rPr lang="en-US" altLang="ko-KR" sz="2000" dirty="0"/>
              <a:t>• Need to understand and address the requirements of all</a:t>
            </a:r>
          </a:p>
          <a:p>
            <a:pPr marL="800100" lvl="2" indent="0">
              <a:buNone/>
            </a:pPr>
            <a:r>
              <a:rPr lang="en-US" altLang="ko-KR" sz="2000" dirty="0"/>
              <a:t>stakeholders</a:t>
            </a:r>
          </a:p>
          <a:p>
            <a:pPr marL="800100" lvl="2" indent="0">
              <a:buNone/>
            </a:pPr>
            <a:r>
              <a:rPr lang="en-US" altLang="ko-KR" sz="2000" dirty="0"/>
              <a:t>• Supports gradual transition and long coexistence of diverse</a:t>
            </a:r>
          </a:p>
          <a:p>
            <a:pPr marL="800100" lvl="2" indent="0">
              <a:buNone/>
            </a:pPr>
            <a:r>
              <a:rPr lang="en-US" altLang="ko-KR" sz="2000" dirty="0"/>
              <a:t>technologies</a:t>
            </a:r>
          </a:p>
          <a:p>
            <a:pPr marL="800100" lvl="2" indent="0">
              <a:buNone/>
            </a:pPr>
            <a:r>
              <a:rPr lang="en-US" altLang="ko-KR" sz="2000" dirty="0"/>
              <a:t>• Standards are built on the consensus of many stakeholders</a:t>
            </a:r>
          </a:p>
          <a:p>
            <a:pPr marL="400050" lvl="1" indent="0">
              <a:buNone/>
            </a:pPr>
            <a:r>
              <a:rPr lang="en-US" altLang="ko-KR" sz="2000" dirty="0"/>
              <a:t>– Technical challenges</a:t>
            </a:r>
          </a:p>
          <a:p>
            <a:pPr marL="800100" lvl="2" indent="0">
              <a:buNone/>
            </a:pPr>
            <a:r>
              <a:rPr lang="en-US" altLang="ko-KR" sz="2000" dirty="0"/>
              <a:t>• Smart equipment like RTUs(remote terminal units), </a:t>
            </a:r>
            <a:r>
              <a:rPr lang="en-US" altLang="ko-KR" sz="2000" dirty="0" smtClean="0"/>
              <a:t>IEDs(intelligent electronic </a:t>
            </a:r>
            <a:r>
              <a:rPr lang="en-US" altLang="ko-KR" sz="2000" dirty="0"/>
              <a:t>devices) inside homes, buildings and industrial facilities</a:t>
            </a:r>
          </a:p>
          <a:p>
            <a:pPr marL="800100" lvl="2" indent="0">
              <a:buNone/>
            </a:pPr>
            <a:r>
              <a:rPr lang="en-US" altLang="ko-KR" sz="2000" dirty="0"/>
              <a:t>• Developing communication protocols</a:t>
            </a:r>
          </a:p>
          <a:p>
            <a:pPr marL="800100" lvl="2" indent="0">
              <a:buNone/>
            </a:pPr>
            <a:r>
              <a:rPr lang="en-US" altLang="ko-KR" sz="2000" dirty="0"/>
              <a:t>• Protection of privacy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858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484784"/>
            <a:ext cx="737235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r>
              <a:rPr lang="en-US" altLang="ko-KR" dirty="0"/>
              <a:t>Requirements of power system </a:t>
            </a:r>
            <a:r>
              <a:rPr lang="en-US" altLang="ko-KR" dirty="0" smtClean="0"/>
              <a:t>management</a:t>
            </a: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9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Grid 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Smart Grid interoperability standards </a:t>
            </a:r>
            <a:r>
              <a:rPr lang="en-US" altLang="ko-KR" dirty="0" smtClean="0"/>
              <a:t>governance</a:t>
            </a:r>
          </a:p>
          <a:p>
            <a:endParaRPr lang="en-US" altLang="ko-KR" dirty="0" smtClean="0"/>
          </a:p>
          <a:p>
            <a:pPr marL="400050" lvl="1" indent="0">
              <a:buNone/>
            </a:pPr>
            <a:r>
              <a:rPr lang="en-US" altLang="ko-KR" sz="2000" dirty="0"/>
              <a:t>– The large number of stakeholders, different considerations,</a:t>
            </a:r>
          </a:p>
          <a:p>
            <a:pPr marL="400050" lvl="1" indent="0">
              <a:buNone/>
            </a:pPr>
            <a:r>
              <a:rPr lang="en-US" altLang="ko-KR" sz="2000" dirty="0"/>
              <a:t>number and complexity of standards available(and missing)</a:t>
            </a:r>
          </a:p>
          <a:p>
            <a:pPr marL="400050" lvl="1" indent="0">
              <a:buNone/>
            </a:pPr>
            <a:r>
              <a:rPr lang="en-US" altLang="ko-KR" sz="2000" dirty="0"/>
              <a:t>requires a more formal nationally-driven governance </a:t>
            </a:r>
            <a:r>
              <a:rPr lang="en-US" altLang="ko-KR" sz="2000" dirty="0" smtClean="0"/>
              <a:t>structure</a:t>
            </a:r>
          </a:p>
          <a:p>
            <a:pPr marL="400050" lvl="1" indent="0">
              <a:buNone/>
            </a:pPr>
            <a:endParaRPr lang="en-US" altLang="ko-KR" sz="2000" dirty="0"/>
          </a:p>
          <a:p>
            <a:pPr marL="400050" lvl="1" indent="0">
              <a:buNone/>
            </a:pPr>
            <a:r>
              <a:rPr lang="en-US" altLang="ko-KR" sz="2000" dirty="0"/>
              <a:t>– Since Smart Grid efforts are underway, and in some cases</a:t>
            </a:r>
          </a:p>
          <a:p>
            <a:pPr marL="400050" lvl="1" indent="0">
              <a:buNone/>
            </a:pPr>
            <a:r>
              <a:rPr lang="en-US" altLang="ko-KR" sz="2000" dirty="0"/>
              <a:t>complete, standards adoption must consider work already</a:t>
            </a:r>
          </a:p>
          <a:p>
            <a:pPr marL="400050" lvl="1" indent="0">
              <a:buNone/>
            </a:pPr>
            <a:r>
              <a:rPr lang="en-US" altLang="ko-KR" sz="2000" dirty="0"/>
              <a:t>completed and </a:t>
            </a:r>
            <a:r>
              <a:rPr lang="en-US" altLang="ko-KR" sz="2000" dirty="0" smtClean="0"/>
              <a:t>underway</a:t>
            </a:r>
          </a:p>
          <a:p>
            <a:pPr marL="400050" lvl="1" indent="0">
              <a:buNone/>
            </a:pPr>
            <a:endParaRPr lang="en-US" altLang="ko-KR" sz="2000" dirty="0"/>
          </a:p>
          <a:p>
            <a:pPr marL="400050" lvl="1" indent="0">
              <a:buNone/>
            </a:pPr>
            <a:r>
              <a:rPr lang="en-US" altLang="ko-KR" sz="2000" dirty="0"/>
              <a:t>– Interoperability discussions and definitions should be</a:t>
            </a:r>
          </a:p>
          <a:p>
            <a:pPr marL="400050" lvl="1" indent="0">
              <a:buNone/>
            </a:pPr>
            <a:r>
              <a:rPr lang="en-US" altLang="ko-KR" sz="2000" dirty="0"/>
              <a:t>expanded to focus on standards across systems(inter-system)</a:t>
            </a:r>
          </a:p>
          <a:p>
            <a:pPr marL="400050" lvl="1" indent="0">
              <a:buNone/>
            </a:pPr>
            <a:r>
              <a:rPr lang="en-US" altLang="ko-KR" sz="2000" dirty="0"/>
              <a:t>rather than just within systems(intra-system)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502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Grid</a:t>
            </a:r>
            <a:endParaRPr lang="en-US" dirty="0"/>
          </a:p>
        </p:txBody>
      </p:sp>
      <p:pic>
        <p:nvPicPr>
          <p:cNvPr id="4" name="Picture 3" descr="power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336704" cy="42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0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Conceptual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/>
          <a:lstStyle/>
          <a:p>
            <a:r>
              <a:rPr lang="en-US" altLang="ko-KR" dirty="0"/>
              <a:t>Conceptual </a:t>
            </a:r>
            <a:r>
              <a:rPr lang="en-US" altLang="ko-KR" dirty="0" smtClean="0"/>
              <a:t>Model</a:t>
            </a:r>
          </a:p>
          <a:p>
            <a:pPr marL="400050" lvl="1" indent="0">
              <a:buNone/>
            </a:pPr>
            <a:r>
              <a:rPr lang="en-US" altLang="ko-KR" sz="2000" dirty="0" smtClean="0"/>
              <a:t>– </a:t>
            </a:r>
            <a:r>
              <a:rPr lang="en-US" altLang="ko-KR" sz="2000" dirty="0">
                <a:solidFill>
                  <a:srgbClr val="FF0000"/>
                </a:solidFill>
              </a:rPr>
              <a:t>Basis</a:t>
            </a:r>
            <a:r>
              <a:rPr lang="en-US" altLang="ko-KR" sz="2000" dirty="0"/>
              <a:t> for discussing the characteristics, uses, behavior, interfaces,</a:t>
            </a:r>
          </a:p>
          <a:p>
            <a:pPr marL="400050" lvl="1" indent="0">
              <a:buNone/>
            </a:pPr>
            <a:r>
              <a:rPr lang="en-US" altLang="ko-KR" sz="2000" dirty="0"/>
              <a:t>requirements, standards of the Smart Grid</a:t>
            </a:r>
          </a:p>
          <a:p>
            <a:pPr marL="400050" lvl="1" indent="0">
              <a:buNone/>
            </a:pPr>
            <a:r>
              <a:rPr lang="en-US" altLang="ko-KR" sz="2000" dirty="0"/>
              <a:t>– To provide a </a:t>
            </a:r>
            <a:r>
              <a:rPr lang="en-US" altLang="ko-KR" sz="2000" dirty="0">
                <a:solidFill>
                  <a:srgbClr val="FF0000"/>
                </a:solidFill>
              </a:rPr>
              <a:t>framework</a:t>
            </a:r>
            <a:r>
              <a:rPr lang="en-US" altLang="ko-KR" sz="2000" dirty="0"/>
              <a:t> for discussing both the existing power</a:t>
            </a:r>
          </a:p>
          <a:p>
            <a:pPr marL="400050" lvl="1" indent="0">
              <a:buNone/>
            </a:pPr>
            <a:r>
              <a:rPr lang="en-US" altLang="ko-KR" sz="2000" dirty="0"/>
              <a:t>system and the evolving Smart </a:t>
            </a:r>
            <a:r>
              <a:rPr lang="en-US" altLang="ko-KR" sz="2000" dirty="0" smtClean="0"/>
              <a:t>Grid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dirty="0"/>
              <a:t>• Domains in the Smart Grid Conceptual Model</a:t>
            </a:r>
          </a:p>
          <a:p>
            <a:pPr marL="400050" lvl="1" indent="0">
              <a:buNone/>
            </a:pPr>
            <a:r>
              <a:rPr lang="en-US" altLang="ko-KR" sz="2000" dirty="0"/>
              <a:t>– Customer</a:t>
            </a:r>
          </a:p>
          <a:p>
            <a:pPr marL="400050" lvl="1" indent="0">
              <a:buNone/>
            </a:pPr>
            <a:r>
              <a:rPr lang="en-US" altLang="ko-KR" sz="2000" dirty="0"/>
              <a:t>– Market</a:t>
            </a:r>
          </a:p>
          <a:p>
            <a:pPr marL="400050" lvl="1" indent="0">
              <a:buNone/>
            </a:pPr>
            <a:r>
              <a:rPr lang="en-US" altLang="ko-KR" sz="2000" dirty="0"/>
              <a:t>– Service provider</a:t>
            </a:r>
          </a:p>
          <a:p>
            <a:pPr marL="400050" lvl="1" indent="0">
              <a:buNone/>
            </a:pPr>
            <a:r>
              <a:rPr lang="en-US" altLang="ko-KR" sz="2000" dirty="0"/>
              <a:t>– Operation</a:t>
            </a:r>
          </a:p>
          <a:p>
            <a:pPr marL="400050" lvl="1" indent="0">
              <a:buNone/>
            </a:pPr>
            <a:r>
              <a:rPr lang="en-US" altLang="ko-KR" sz="2000" dirty="0"/>
              <a:t>– Bulk generation</a:t>
            </a:r>
          </a:p>
          <a:p>
            <a:pPr marL="400050" lvl="1" indent="0">
              <a:buNone/>
            </a:pPr>
            <a:r>
              <a:rPr lang="en-US" altLang="ko-KR" sz="2000" dirty="0"/>
              <a:t>– Transmission</a:t>
            </a:r>
          </a:p>
          <a:p>
            <a:pPr marL="400050" lvl="1" indent="0">
              <a:buNone/>
            </a:pPr>
            <a:r>
              <a:rPr lang="en-US" altLang="ko-KR" sz="2000" dirty="0"/>
              <a:t>– Distribution</a:t>
            </a:r>
            <a:endParaRPr lang="ko-KR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20" y="3645024"/>
            <a:ext cx="4193640" cy="312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5" y="253246"/>
            <a:ext cx="8216729" cy="635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71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Conceptual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Examining the Model in </a:t>
            </a:r>
            <a:r>
              <a:rPr lang="en-US" altLang="ko-KR" dirty="0" smtClean="0"/>
              <a:t>Detail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3" y="1912962"/>
            <a:ext cx="772477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203848" y="3059668"/>
            <a:ext cx="1506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+mn-lt"/>
              </a:rPr>
              <a:t>Transmission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1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Conceptual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 Smart Grid use case represented by a path </a:t>
            </a:r>
            <a:r>
              <a:rPr lang="en-US" altLang="ko-KR" dirty="0" smtClean="0"/>
              <a:t>through the </a:t>
            </a:r>
            <a:r>
              <a:rPr lang="en-US" altLang="ko-KR" dirty="0"/>
              <a:t>conceptual </a:t>
            </a:r>
            <a:r>
              <a:rPr lang="en-US" altLang="ko-KR" dirty="0" smtClean="0"/>
              <a:t>model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255271" cy="356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4221088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+mn-lt"/>
              </a:rPr>
              <a:t>Generation</a:t>
            </a:r>
            <a:endParaRPr lang="ko-KR" alt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4802" y="4427820"/>
            <a:ext cx="1506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+mn-lt"/>
              </a:rPr>
              <a:t>Transmission</a:t>
            </a:r>
            <a:endParaRPr lang="ko-KR" alt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9058" y="5795972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+mn-lt"/>
              </a:rPr>
              <a:t>Distribution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3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Conceptual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• The conceptual model consists of several domains, each of which</a:t>
            </a:r>
          </a:p>
          <a:p>
            <a:pPr marL="0" indent="0">
              <a:buNone/>
            </a:pPr>
            <a:r>
              <a:rPr lang="en-US" altLang="ko-KR" dirty="0"/>
              <a:t>contains many applications and actors that are connected by</a:t>
            </a:r>
          </a:p>
          <a:p>
            <a:pPr marL="0" indent="0">
              <a:buNone/>
            </a:pPr>
            <a:r>
              <a:rPr lang="en-US" altLang="ko-KR" dirty="0"/>
              <a:t>associations, which have interfaces at each end</a:t>
            </a:r>
          </a:p>
          <a:p>
            <a:pPr marL="400050" lvl="1" indent="0">
              <a:buNone/>
            </a:pPr>
            <a:r>
              <a:rPr lang="en-US" altLang="ko-KR" sz="2000" dirty="0"/>
              <a:t>– Actors : devices, computer systems or software programs</a:t>
            </a:r>
          </a:p>
          <a:p>
            <a:pPr marL="400050" lvl="1" indent="0">
              <a:buNone/>
            </a:pPr>
            <a:r>
              <a:rPr lang="en-US" altLang="ko-KR" sz="2000" dirty="0"/>
              <a:t>– Applications : tasks performed by the actors within the domains</a:t>
            </a:r>
          </a:p>
          <a:p>
            <a:pPr marL="400050" lvl="1" indent="0">
              <a:buNone/>
            </a:pPr>
            <a:r>
              <a:rPr lang="en-US" altLang="ko-KR" sz="2000" dirty="0"/>
              <a:t>– Domains : group actors to discover the commonalities that will</a:t>
            </a:r>
          </a:p>
          <a:p>
            <a:pPr marL="400050" lvl="1" indent="0">
              <a:buNone/>
            </a:pPr>
            <a:r>
              <a:rPr lang="en-US" altLang="ko-KR" sz="2000" dirty="0"/>
              <a:t>define the interfaces</a:t>
            </a:r>
          </a:p>
          <a:p>
            <a:pPr marL="400050" lvl="1" indent="0">
              <a:buNone/>
            </a:pPr>
            <a:r>
              <a:rPr lang="en-US" altLang="ko-KR" sz="2000" dirty="0"/>
              <a:t>– Associations : logical connections between actors</a:t>
            </a:r>
          </a:p>
          <a:p>
            <a:pPr marL="400050" lvl="1" indent="0">
              <a:buNone/>
            </a:pPr>
            <a:r>
              <a:rPr lang="en-US" altLang="ko-KR" sz="2000" dirty="0"/>
              <a:t>– Interfaces : electrical connections or communications connections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476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Customer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Enable customers to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manage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their energy usage and generation.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Provide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control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information flow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between the customer and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the other domains.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• Communicates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with the Distribution, Operations, Market and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Service Provider domains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64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Customer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858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5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Customer Domain</a:t>
            </a:r>
            <a:endParaRPr lang="ko-KR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952625"/>
            <a:ext cx="80295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Market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Exchanges price and balance supply and demand.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Communications for Market interactions must be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reliable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traceable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auditable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They must support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e-commerce standards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Extension of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price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DER signals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to each of the Customer sub-domains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Simplification of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market rules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Expanding the capabilities of aggregators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Interoperability across all providers and consumers of market information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1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Market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18" y="1340768"/>
            <a:ext cx="7307382" cy="548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r>
              <a:rPr lang="en-US" sz="3600" dirty="0" smtClean="0"/>
              <a:t>interconnected </a:t>
            </a:r>
            <a:r>
              <a:rPr lang="en-US" sz="3600" dirty="0"/>
              <a:t>network for delivering electricity from suppliers to consumers. </a:t>
            </a:r>
            <a:endParaRPr lang="en-US" sz="3600" dirty="0" smtClean="0"/>
          </a:p>
          <a:p>
            <a:r>
              <a:rPr lang="en-US" sz="3600" dirty="0" smtClean="0"/>
              <a:t>Consists of</a:t>
            </a:r>
          </a:p>
          <a:p>
            <a:pPr lvl="1"/>
            <a:r>
              <a:rPr lang="en-US" sz="3200" dirty="0" smtClean="0"/>
              <a:t>Electricity generation (power plant)</a:t>
            </a:r>
          </a:p>
          <a:p>
            <a:pPr lvl="1"/>
            <a:r>
              <a:rPr lang="en-US" sz="3200" dirty="0" smtClean="0"/>
              <a:t>Electricity transmission (lines, substations)</a:t>
            </a:r>
          </a:p>
          <a:p>
            <a:pPr lvl="1"/>
            <a:r>
              <a:rPr lang="en-US" sz="3200" dirty="0" smtClean="0"/>
              <a:t>Electricity distribution (transformer, substations)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7503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Market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0997"/>
            <a:ext cx="8393049" cy="477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2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Service Provider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Perform services to support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business processes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of power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system producers, distributors and customers.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• Share interfaces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with the Market, Operations and Customer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domains.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Create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new and innovative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services and products.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The priority challenge is to develop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key interfaces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standards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that will enable a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dynamic market-driven ecosystem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.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3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Service Provider </a:t>
            </a:r>
            <a:r>
              <a:rPr lang="en-US" altLang="ko-KR" dirty="0"/>
              <a:t>D</a:t>
            </a:r>
            <a:r>
              <a:rPr lang="en-US" altLang="ko-KR" dirty="0" smtClean="0"/>
              <a:t>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59024"/>
            <a:ext cx="6859184" cy="53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0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Service Provider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1124"/>
            <a:ext cx="8281540" cy="428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6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Operations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Be responsible for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smooth operation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of the power system.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The majority of these functions are the responsibility of 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regulated utility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Smart Grid will enable more of them to be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outsourced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to service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providers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Applications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are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derived from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IEC 61968-1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Interface Reference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Model(IRM) for this domain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17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Operations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625158" cy="512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Operations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1526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0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Bulk Generation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first processes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in the delivery of electricity to customers.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• From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chemical combustion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to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nuclear fission, flowing water, wind,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solar radiation and geothermal heat.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Be electrically connected to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Transmission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domains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• Shares Interfaces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with the Operations, Markets and Transmission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domains.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New requirements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Green house gas emissions controls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Increases in renewable energy sources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Provision of storage to manage the variability of renewable generation.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04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Bulk Generation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31" y="1340768"/>
            <a:ext cx="6763321" cy="509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4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Transmission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Typically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operated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by a Regional Transmission Operator 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Independent System Operator(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RTO/ISO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Transmission Domain includes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remote terminal units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substation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meters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protection relays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power quality monitors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 err="1">
                <a:solidFill>
                  <a:srgbClr val="C10000"/>
                </a:solidFill>
                <a:latin typeface="+mn-lt"/>
              </a:rPr>
              <a:t>phasor</a:t>
            </a:r>
            <a:endParaRPr lang="en-US" altLang="ko-KR" dirty="0">
              <a:solidFill>
                <a:srgbClr val="C10000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measurement units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sag monitors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fault recorders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substation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C10000"/>
                </a:solidFill>
                <a:latin typeface="+mn-lt"/>
              </a:rPr>
              <a:t>user interfaces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Monitored and controlled through a Supervisory Control 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Data Acquisition(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SCADA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)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77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Grid in U.S.A</a:t>
            </a:r>
            <a:endParaRPr lang="en-US" dirty="0"/>
          </a:p>
        </p:txBody>
      </p:sp>
      <p:pic>
        <p:nvPicPr>
          <p:cNvPr id="4" name="Picture 3" descr="UnitedStatesPower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6" cy="5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Transmission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883400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9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Distribution</a:t>
            </a:r>
            <a:r>
              <a:rPr lang="en-US" altLang="ko-KR" b="0" dirty="0" smtClean="0"/>
              <a:t> </a:t>
            </a:r>
            <a:r>
              <a:rPr lang="en-US" altLang="ko-KR" b="0" dirty="0"/>
              <a:t>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Variety of structures, including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radial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looped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or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meshed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Communicate more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closely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with the Operations domain in </a:t>
            </a:r>
            <a:r>
              <a:rPr lang="en-US" altLang="ko-KR" dirty="0" err="1">
                <a:solidFill>
                  <a:srgbClr val="C10000"/>
                </a:solidFill>
                <a:latin typeface="+mn-lt"/>
              </a:rPr>
              <a:t>realtime</a:t>
            </a:r>
            <a:endParaRPr lang="en-US" altLang="ko-KR" dirty="0">
              <a:solidFill>
                <a:srgbClr val="C10000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to manage the </a:t>
            </a:r>
            <a:r>
              <a:rPr lang="en-US" altLang="ko-KR" dirty="0">
                <a:solidFill>
                  <a:srgbClr val="C10000"/>
                </a:solidFill>
                <a:latin typeface="+mn-lt"/>
              </a:rPr>
              <a:t>power flows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associated with a more dynamic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Markets domain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Capacitor banks, </a:t>
            </a:r>
            <a:r>
              <a:rPr lang="en-US" altLang="ko-KR" dirty="0" err="1">
                <a:solidFill>
                  <a:srgbClr val="000000"/>
                </a:solidFill>
                <a:latin typeface="+mn-lt"/>
              </a:rPr>
              <a:t>sectionalizers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ko-KR" dirty="0" err="1">
                <a:solidFill>
                  <a:srgbClr val="000000"/>
                </a:solidFill>
                <a:latin typeface="+mn-lt"/>
              </a:rPr>
              <a:t>reclosers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, protection relays,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storage devices and distributed generators.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95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Distribution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52" y="1352252"/>
            <a:ext cx="67437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02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Bulk Generation, Transmission and</a:t>
            </a:r>
            <a:br>
              <a:rPr lang="en-US" altLang="ko-KR" b="0" dirty="0"/>
            </a:br>
            <a:r>
              <a:rPr lang="en-US" altLang="ko-KR" b="0" dirty="0"/>
              <a:t>Distribution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43586" cy="33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5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Bulk Generation, Transmission and</a:t>
            </a:r>
            <a:br>
              <a:rPr lang="en-US" altLang="ko-KR" b="0" dirty="0"/>
            </a:br>
            <a:r>
              <a:rPr lang="en-US" altLang="ko-KR" b="0" dirty="0"/>
              <a:t>Distribution Domain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44276" cy="361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0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Application and Requirements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+mn-lt"/>
              </a:rPr>
              <a:t>• Requirements for the implementation of Smart Grid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Wide-Area Situational Awareness (WASA)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Demand Response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Electric Storage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Electric Transportation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AMI Systems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Distribution Grid Management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25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Wide-Area Situational Awareness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latin typeface="+mn-lt"/>
              </a:rPr>
              <a:t>• Wide-Area Situational Awareness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Monitoring of the power system across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wide geographic areas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Modern power systems are extremely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large and complex physical objects to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control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Power system is interconnected and </a:t>
            </a:r>
            <a:r>
              <a:rPr lang="en-US" altLang="ko-KR" sz="1400" dirty="0" smtClean="0">
                <a:latin typeface="+mn-lt"/>
              </a:rPr>
              <a:t>have strong </a:t>
            </a:r>
            <a:r>
              <a:rPr lang="en-US" altLang="ko-KR" sz="1400" dirty="0">
                <a:latin typeface="+mn-lt"/>
              </a:rPr>
              <a:t>relationships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Significant advances of active </a:t>
            </a:r>
            <a:r>
              <a:rPr lang="en-US" altLang="ko-KR" sz="1400" dirty="0" smtClean="0">
                <a:latin typeface="+mn-lt"/>
              </a:rPr>
              <a:t>components in </a:t>
            </a:r>
            <a:r>
              <a:rPr lang="en-US" altLang="ko-KR" sz="1400" dirty="0">
                <a:latin typeface="+mn-lt"/>
              </a:rPr>
              <a:t>the customer systems (DER, PEV) </a:t>
            </a:r>
            <a:r>
              <a:rPr lang="en-US" altLang="ko-KR" sz="1400" dirty="0" smtClean="0">
                <a:latin typeface="+mn-lt"/>
              </a:rPr>
              <a:t>will significantly </a:t>
            </a:r>
            <a:r>
              <a:rPr lang="en-US" altLang="ko-KR" sz="1400" dirty="0">
                <a:latin typeface="+mn-lt"/>
              </a:rPr>
              <a:t>impact the </a:t>
            </a:r>
            <a:r>
              <a:rPr lang="en-US" altLang="ko-KR" sz="1400" dirty="0" smtClean="0">
                <a:latin typeface="+mn-lt"/>
              </a:rPr>
              <a:t>transmission system</a:t>
            </a:r>
            <a:endParaRPr lang="ko-KR" altLang="en-US" sz="14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14" y="2060848"/>
            <a:ext cx="4351966" cy="29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4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Wide-Area Situational Awareness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040560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Use Cases (The requirements needed and applications)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– Contingency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Analysis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Inter-Area Oscillation Damping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Inter-area oscillations can be detected through the analysis of </a:t>
            </a:r>
            <a:r>
              <a:rPr lang="en-US" altLang="ko-KR" sz="1800" dirty="0" err="1" smtClean="0">
                <a:solidFill>
                  <a:srgbClr val="000000"/>
                </a:solidFill>
                <a:latin typeface="+mn-lt"/>
              </a:rPr>
              <a:t>phasor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 measurement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units (PMU) located around the system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Wide Area Control System for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Self Healing 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Grid Applications</a:t>
            </a:r>
            <a:endParaRPr lang="en-US" altLang="ko-KR" sz="180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Evaluate power system behavior in real-time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Prepare the system for withstanding possible combinations 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of contingencies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and restore normal operating conditions when 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a contingency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arises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Voltage Security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Designed to detect severe low voltage conditions based on </a:t>
            </a:r>
            <a:r>
              <a:rPr lang="en-US" altLang="ko-KR" sz="1800" dirty="0" err="1" smtClean="0">
                <a:solidFill>
                  <a:srgbClr val="000000"/>
                </a:solidFill>
                <a:latin typeface="+mn-lt"/>
              </a:rPr>
              <a:t>phasor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 measurements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of Power and Voltage and initiate corrective 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action such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as load shed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Monitoring Distribution Operations as a Part of WASA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Voltage, </a:t>
            </a:r>
            <a:r>
              <a:rPr lang="en-US" altLang="ko-KR" sz="1800" dirty="0" err="1">
                <a:solidFill>
                  <a:srgbClr val="000000"/>
                </a:solidFill>
                <a:latin typeface="+mn-lt"/>
              </a:rPr>
              <a:t>Var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, and Watt Control</a:t>
            </a:r>
            <a:endParaRPr lang="ko-KR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91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Demand Response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• Demand Response</a:t>
            </a:r>
          </a:p>
          <a:p>
            <a:pPr marL="400050" lvl="1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– A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temporary change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in electricity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consumption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in response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to market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or power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system conditions</a:t>
            </a:r>
            <a:endParaRPr lang="en-US" altLang="ko-KR" sz="1600" dirty="0">
              <a:solidFill>
                <a:srgbClr val="000000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– Manage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customer consumption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of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electricity 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in response </a:t>
            </a: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to supply</a:t>
            </a:r>
          </a:p>
          <a:p>
            <a:pPr marL="0" indent="0">
              <a:buNone/>
            </a:pP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Conditions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000000"/>
                </a:solidFill>
                <a:latin typeface="+mn-lt"/>
              </a:rPr>
              <a:t>	</a:t>
            </a:r>
            <a:r>
              <a:rPr lang="en-US" altLang="ko-KR" sz="1600" dirty="0" smtClean="0">
                <a:solidFill>
                  <a:srgbClr val="000000"/>
                </a:solidFill>
                <a:latin typeface="+mn-lt"/>
              </a:rPr>
              <a:t>-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Ex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. Making </a:t>
            </a:r>
            <a:r>
              <a:rPr lang="en-US" altLang="ko-KR" sz="1600" dirty="0" smtClean="0">
                <a:solidFill>
                  <a:srgbClr val="0070C1"/>
                </a:solidFill>
                <a:latin typeface="+mn-lt"/>
              </a:rPr>
              <a:t>electric customers reduce their consumption at </a:t>
            </a:r>
            <a:r>
              <a:rPr lang="en-US" altLang="ko-KR" sz="1600" dirty="0">
                <a:solidFill>
                  <a:srgbClr val="0070C1"/>
                </a:solidFill>
                <a:latin typeface="+mn-lt"/>
              </a:rPr>
              <a:t>critical times</a:t>
            </a:r>
            <a:endParaRPr lang="ko-KR" altLang="en-US" sz="1600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39561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5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Demand Response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latin typeface="+mn-lt"/>
              </a:rPr>
              <a:t>• Opportunities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Engage the consumer by allowing market participation and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consumption/billing choices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Control peak power conditions and limit or remove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brownout/blackout instances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Flatten consumption curves and shift consumption times</a:t>
            </a:r>
          </a:p>
          <a:p>
            <a:pPr marL="0" indent="0">
              <a:buNone/>
            </a:pPr>
            <a:r>
              <a:rPr lang="en-US" altLang="ko-KR" sz="1800" dirty="0">
                <a:latin typeface="+mn-lt"/>
              </a:rPr>
              <a:t>• Why it is required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To reduce burden on the electric grid during stressed conditions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Shift consumption of load to time periods when the market price is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cheaper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Flatten consumption curves for a more reliable operation of the grid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Better allocation of generation resources: minimizing the utilization of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expensive fuel</a:t>
            </a:r>
            <a:endParaRPr lang="ko-KR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89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trends in power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Distributed generation</a:t>
            </a:r>
          </a:p>
          <a:p>
            <a:pPr lvl="1"/>
            <a:r>
              <a:rPr lang="en-US" sz="2400" dirty="0" smtClean="0"/>
              <a:t>Solar, Wind</a:t>
            </a:r>
          </a:p>
          <a:p>
            <a:pPr lvl="1"/>
            <a:r>
              <a:rPr lang="en-US" sz="2400" dirty="0" smtClean="0"/>
              <a:t>Anyone can generate electricity, and sell it</a:t>
            </a:r>
          </a:p>
          <a:p>
            <a:r>
              <a:rPr lang="en-US" sz="3200" dirty="0" smtClean="0"/>
              <a:t>Demand Response</a:t>
            </a:r>
          </a:p>
          <a:p>
            <a:pPr lvl="1"/>
            <a:r>
              <a:rPr lang="en-US" sz="2400" dirty="0" smtClean="0"/>
              <a:t>Customers adjust electricity consumption based on the price or needs</a:t>
            </a:r>
          </a:p>
          <a:p>
            <a:r>
              <a:rPr lang="en-US" sz="3200" dirty="0" smtClean="0"/>
              <a:t>Decentralization of power system</a:t>
            </a:r>
          </a:p>
          <a:p>
            <a:pPr lvl="1"/>
            <a:r>
              <a:rPr lang="en-US" sz="2800" dirty="0" err="1" smtClean="0"/>
              <a:t>Microgrid</a:t>
            </a:r>
            <a:endParaRPr lang="en-US" sz="2800" dirty="0" smtClean="0"/>
          </a:p>
          <a:p>
            <a:pPr lvl="1"/>
            <a:endParaRPr lang="en-US" sz="28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22196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Demand Response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Example</a:t>
            </a:r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17" y="1867644"/>
            <a:ext cx="5401931" cy="48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4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Demand Response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+mn-lt"/>
              </a:rPr>
              <a:t>• Effects of Scheduling Power Consumption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Reduction in total usage of power- increase power efficiency </a:t>
            </a:r>
            <a:r>
              <a:rPr lang="en-US" altLang="ko-KR" sz="2000" dirty="0" smtClean="0">
                <a:latin typeface="+mn-lt"/>
              </a:rPr>
              <a:t>and appropriate </a:t>
            </a:r>
            <a:r>
              <a:rPr lang="en-US" altLang="ko-KR" sz="2000" dirty="0">
                <a:latin typeface="+mn-lt"/>
              </a:rPr>
              <a:t>allotment of energy resources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Reduction of installation investments in the generation </a:t>
            </a:r>
            <a:r>
              <a:rPr lang="en-US" altLang="ko-KR" sz="2000" dirty="0" smtClean="0">
                <a:latin typeface="+mn-lt"/>
              </a:rPr>
              <a:t>transmission and </a:t>
            </a:r>
            <a:r>
              <a:rPr lang="en-US" altLang="ko-KR" sz="2000" dirty="0">
                <a:latin typeface="+mn-lt"/>
              </a:rPr>
              <a:t>distribution section of the grid</a:t>
            </a:r>
            <a:endParaRPr lang="ko-KR" altLang="en-US" sz="2000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7" y="3140968"/>
            <a:ext cx="53435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0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Demand Response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Use Cases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– Direct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Load Control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Demand Response Management System Manages Demand in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Response to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Pricing Signal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Customer Reduces Their Usage in Response to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Pricing or Voluntary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Load Reduction Events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External Clients Use the AMI to Interact With Devices at Customer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Site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Customer Uses an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Energy Management System or In-Home Display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Utility procures energy and settles wholesale transactions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Dynamic Pricing- Energy Service Provider Energy and Ancillary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Services Aggregation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Customer Uses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Smart Appliances</a:t>
            </a:r>
            <a:endParaRPr lang="ko-KR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47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Electric Storage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latin typeface="+mn-lt"/>
              </a:rPr>
              <a:t>• Electric Storage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Storing of electricity when energy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is in surplus and </a:t>
            </a:r>
            <a:r>
              <a:rPr lang="en-US" altLang="ko-KR" sz="1400" dirty="0" smtClean="0">
                <a:latin typeface="+mn-lt"/>
              </a:rPr>
              <a:t>discharging when </a:t>
            </a:r>
            <a:r>
              <a:rPr lang="en-US" altLang="ko-KR" sz="1400" dirty="0">
                <a:latin typeface="+mn-lt"/>
              </a:rPr>
              <a:t>in </a:t>
            </a:r>
            <a:r>
              <a:rPr lang="en-US" altLang="ko-KR" sz="1400" dirty="0" smtClean="0">
                <a:latin typeface="+mn-lt"/>
              </a:rPr>
              <a:t>shortage</a:t>
            </a:r>
          </a:p>
          <a:p>
            <a:pPr marL="400050" lvl="1" indent="0">
              <a:buNone/>
            </a:pPr>
            <a:endParaRPr lang="en-US" altLang="ko-KR" sz="1400" dirty="0">
              <a:latin typeface="+mn-lt"/>
            </a:endParaRP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Concept utilized in cars </a:t>
            </a:r>
            <a:r>
              <a:rPr lang="en-US" altLang="ko-KR" sz="1400" dirty="0" smtClean="0">
                <a:latin typeface="+mn-lt"/>
              </a:rPr>
              <a:t>and railway systems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	</a:t>
            </a:r>
            <a:r>
              <a:rPr lang="en-US" altLang="ko-KR" sz="1400" dirty="0" smtClean="0">
                <a:latin typeface="+mn-lt"/>
              </a:rPr>
              <a:t>* Energy </a:t>
            </a:r>
            <a:r>
              <a:rPr lang="en-US" altLang="ko-KR" sz="1400" dirty="0">
                <a:latin typeface="+mn-lt"/>
              </a:rPr>
              <a:t>discharged to </a:t>
            </a:r>
            <a:r>
              <a:rPr lang="en-US" altLang="ko-KR" sz="1400" dirty="0" smtClean="0">
                <a:latin typeface="+mn-lt"/>
              </a:rPr>
              <a:t>motor on </a:t>
            </a:r>
            <a:r>
              <a:rPr lang="en-US" altLang="ko-KR" sz="1400" dirty="0">
                <a:latin typeface="+mn-lt"/>
              </a:rPr>
              <a:t>breaking and stored </a:t>
            </a:r>
            <a:r>
              <a:rPr lang="en-US" altLang="ko-KR" sz="1400" dirty="0" smtClean="0">
                <a:latin typeface="+mn-lt"/>
              </a:rPr>
              <a:t>on accelerating</a:t>
            </a:r>
          </a:p>
          <a:p>
            <a:pPr marL="400050" lvl="1" indent="0">
              <a:buNone/>
            </a:pPr>
            <a:endParaRPr lang="en-US" altLang="ko-KR" sz="1400" dirty="0">
              <a:latin typeface="+mn-lt"/>
            </a:endParaRP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Pumped storage </a:t>
            </a:r>
            <a:r>
              <a:rPr lang="en-US" altLang="ko-KR" sz="1400" dirty="0" smtClean="0">
                <a:latin typeface="+mn-lt"/>
              </a:rPr>
              <a:t>hydroelectric technology </a:t>
            </a:r>
            <a:r>
              <a:rPr lang="en-US" altLang="ko-KR" sz="1400" dirty="0">
                <a:latin typeface="+mn-lt"/>
              </a:rPr>
              <a:t>is the only </a:t>
            </a:r>
            <a:r>
              <a:rPr lang="en-US" altLang="ko-KR" sz="1400" dirty="0" smtClean="0">
                <a:latin typeface="+mn-lt"/>
              </a:rPr>
              <a:t>bulk electricity </a:t>
            </a:r>
            <a:r>
              <a:rPr lang="en-US" altLang="ko-KR" sz="1400" dirty="0">
                <a:latin typeface="+mn-lt"/>
              </a:rPr>
              <a:t>storage </a:t>
            </a:r>
            <a:r>
              <a:rPr lang="en-US" altLang="ko-KR" sz="1400" dirty="0" smtClean="0">
                <a:latin typeface="+mn-lt"/>
              </a:rPr>
              <a:t>technology available </a:t>
            </a:r>
            <a:r>
              <a:rPr lang="en-US" altLang="ko-KR" sz="1400" dirty="0">
                <a:latin typeface="+mn-lt"/>
              </a:rPr>
              <a:t>at the </a:t>
            </a:r>
            <a:r>
              <a:rPr lang="en-US" altLang="ko-KR" sz="1400" dirty="0" smtClean="0">
                <a:latin typeface="+mn-lt"/>
              </a:rPr>
              <a:t>moment</a:t>
            </a:r>
          </a:p>
          <a:p>
            <a:pPr marL="400050" lvl="1" indent="0">
              <a:buNone/>
            </a:pPr>
            <a:endParaRPr lang="en-US" altLang="ko-KR" sz="1400" dirty="0">
              <a:latin typeface="+mn-lt"/>
            </a:endParaRP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– Distributed storage exists (local</a:t>
            </a:r>
          </a:p>
          <a:p>
            <a:pPr marL="400050" lvl="1" indent="0">
              <a:buNone/>
            </a:pPr>
            <a:r>
              <a:rPr lang="en-US" altLang="ko-KR" sz="1400" dirty="0">
                <a:latin typeface="+mn-lt"/>
              </a:rPr>
              <a:t>storage for UPS </a:t>
            </a:r>
            <a:r>
              <a:rPr lang="en-US" altLang="ko-KR" sz="1400" dirty="0" smtClean="0">
                <a:latin typeface="+mn-lt"/>
              </a:rPr>
              <a:t>systems)</a:t>
            </a:r>
            <a:endParaRPr lang="ko-KR" altLang="en-US" sz="1400" dirty="0">
              <a:latin typeface="+mn-lt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32965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Electric Storage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+mn-lt"/>
              </a:rPr>
              <a:t>• Main purpose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Smoothing of load curve- load leveling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Supplying energy when required- saving the energy when not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required</a:t>
            </a:r>
            <a:endParaRPr lang="ko-KR" altLang="en-US" sz="20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794442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6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Storage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latin typeface="+mn-lt"/>
              </a:rPr>
              <a:t>• Benefits of Electric Storage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Reduce the investment costs required to provide energy for peak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demand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Make low duty cycle alternative energy sources viable</a:t>
            </a:r>
          </a:p>
          <a:p>
            <a:pPr marL="400050" lvl="1" indent="0">
              <a:buNone/>
            </a:pPr>
            <a:r>
              <a:rPr lang="en-US" altLang="ko-KR" sz="1800" dirty="0" smtClean="0">
                <a:latin typeface="+mn-lt"/>
              </a:rPr>
              <a:t>	* Store </a:t>
            </a:r>
            <a:r>
              <a:rPr lang="en-US" altLang="ko-KR" sz="1800" dirty="0">
                <a:latin typeface="+mn-lt"/>
              </a:rPr>
              <a:t>the energy from solar energy and other renewable energy for later use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Improve the stability of the system- prevent </a:t>
            </a:r>
            <a:r>
              <a:rPr lang="en-US" altLang="ko-KR" sz="1800" dirty="0" smtClean="0">
                <a:latin typeface="+mn-lt"/>
              </a:rPr>
              <a:t>blackouts</a:t>
            </a:r>
            <a:endParaRPr lang="en-US" altLang="ko-KR" sz="1800" dirty="0">
              <a:latin typeface="+mn-lt"/>
            </a:endParaRPr>
          </a:p>
          <a:p>
            <a:pPr marL="0" indent="0">
              <a:buNone/>
            </a:pPr>
            <a:r>
              <a:rPr lang="en-US" altLang="ko-KR" sz="1800" dirty="0">
                <a:latin typeface="+mn-lt"/>
              </a:rPr>
              <a:t>• Storage functionalities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Generation level- frequency control, spinning reserve, demand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leveling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Transmission level- stability, power quality, reliability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Substation/Distribution- peak shaving, voltage support, power quality,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reduction in capacity investment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End-use level- demand control, interruption protection, voltage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support and power quality</a:t>
            </a:r>
            <a:endParaRPr lang="ko-KR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9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Storage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Use Cases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Energy Storage Owners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Store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Energy from the Power System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Energy is stored when electricity prices are at its lowest cost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Energy Storage Owners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Discharge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Energy into the Power System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Discharge energy when price rates are high or to improve the reliability</a:t>
            </a: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, efficiency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or power quality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Building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Energy Usage Optimization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using Energy Storage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Optimize building energy usage according to real-time time pricing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signals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Utility Dispatches Electric Storage to Support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Intentional Islanding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Electric Storage Used to Provide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Fast Voltage Sag Correction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Impact on Distribution Operations of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Plug-in Vehicles as Electric Storage</a:t>
            </a:r>
            <a:endParaRPr lang="ko-KR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44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</a:t>
            </a:r>
            <a:r>
              <a:rPr lang="en-US" altLang="ko-KR" dirty="0" smtClean="0"/>
              <a:t>Transportation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2400" dirty="0">
                <a:latin typeface="+mn-lt"/>
              </a:rPr>
              <a:t>• Electric Transportation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Utilization of vehicles in the efficient operation of the power grid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Vehicle-to-grid concept:</a:t>
            </a:r>
          </a:p>
          <a:p>
            <a:pPr marL="800100" lvl="2" indent="0">
              <a:buNone/>
            </a:pPr>
            <a:r>
              <a:rPr lang="en-US" altLang="ko-KR" dirty="0">
                <a:latin typeface="+mn-lt"/>
              </a:rPr>
              <a:t>• Flow of Power from vehicle to grid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The vehicle when connected to the grid acts as a generator </a:t>
            </a:r>
            <a:r>
              <a:rPr lang="en-US" altLang="ko-KR" dirty="0" smtClean="0">
                <a:latin typeface="+mn-lt"/>
              </a:rPr>
              <a:t>during peak </a:t>
            </a:r>
            <a:r>
              <a:rPr lang="en-US" altLang="ko-KR" dirty="0">
                <a:latin typeface="+mn-lt"/>
              </a:rPr>
              <a:t>load conditions and a load (charging) in night when </a:t>
            </a:r>
            <a:r>
              <a:rPr lang="en-US" altLang="ko-KR" dirty="0" smtClean="0">
                <a:latin typeface="+mn-lt"/>
              </a:rPr>
              <a:t>the prices </a:t>
            </a:r>
            <a:r>
              <a:rPr lang="en-US" altLang="ko-KR" dirty="0">
                <a:latin typeface="+mn-lt"/>
              </a:rPr>
              <a:t>are low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Another method of energy storage</a:t>
            </a:r>
            <a:endParaRPr lang="ko-KR" altLang="en-US" dirty="0"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15" y="3501008"/>
            <a:ext cx="583741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Transportation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2400" dirty="0">
                <a:latin typeface="+mn-lt"/>
              </a:rPr>
              <a:t>• Benefits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Significantly reduce dependency on oil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Increase the use of renewable sources of energy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Dramatically reduce carbon footprint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Backup for wind/solar power</a:t>
            </a:r>
          </a:p>
          <a:p>
            <a:pPr marL="400050" lvl="1" indent="0">
              <a:buNone/>
            </a:pPr>
            <a:r>
              <a:rPr lang="en-US" altLang="ko-KR" dirty="0">
                <a:latin typeface="+mn-lt"/>
              </a:rPr>
              <a:t>– Provide energy for peak load- act as spinning reserves</a:t>
            </a:r>
            <a:endParaRPr lang="ko-KR" altLang="en-US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39" y="3470325"/>
            <a:ext cx="6554697" cy="226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5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Transportation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+mn-lt"/>
              </a:rPr>
              <a:t>• Load Curve change with Implementation of V2G (</a:t>
            </a:r>
            <a:r>
              <a:rPr lang="en-US" altLang="ko-KR" dirty="0" smtClean="0">
                <a:latin typeface="+mn-lt"/>
              </a:rPr>
              <a:t>Vehicle to- Grid</a:t>
            </a:r>
            <a:r>
              <a:rPr lang="en-US" altLang="ko-KR" dirty="0">
                <a:latin typeface="+mn-lt"/>
              </a:rPr>
              <a:t>)</a:t>
            </a:r>
            <a:endParaRPr lang="ko-KR" altLang="en-US" dirty="0">
              <a:latin typeface="+mn-lt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691680" y="2020198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+mn-lt"/>
              </a:rPr>
              <a:t>BEFORE V2G</a:t>
            </a:r>
            <a:endParaRPr lang="ko-KR" altLang="en-US" dirty="0">
              <a:latin typeface="+mn-lt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580112" y="1988840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+mn-lt"/>
              </a:rPr>
              <a:t>AFTER </a:t>
            </a:r>
            <a:r>
              <a:rPr lang="en-US" altLang="ko-KR" dirty="0">
                <a:solidFill>
                  <a:srgbClr val="FF0000"/>
                </a:solidFill>
                <a:latin typeface="+mn-lt"/>
              </a:rPr>
              <a:t>V2G</a:t>
            </a:r>
            <a:endParaRPr lang="ko-KR" altLang="en-US" dirty="0"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" y="2421814"/>
            <a:ext cx="4645713" cy="367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40083"/>
            <a:ext cx="4320480" cy="363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6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to Smart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PG: carry power from a few generators to many customers</a:t>
            </a:r>
          </a:p>
          <a:p>
            <a:r>
              <a:rPr lang="en-US" sz="3200" dirty="0" smtClean="0"/>
              <a:t>SG: two-way flows of electricity &amp; information between utility and customers</a:t>
            </a:r>
          </a:p>
          <a:p>
            <a:r>
              <a:rPr lang="en-US" sz="3200" dirty="0" smtClean="0"/>
              <a:t>Three focuses</a:t>
            </a:r>
          </a:p>
          <a:p>
            <a:pPr lvl="1"/>
            <a:r>
              <a:rPr lang="en-US" sz="2800" dirty="0" smtClean="0"/>
              <a:t>Infrastructure</a:t>
            </a:r>
          </a:p>
          <a:p>
            <a:pPr lvl="1"/>
            <a:r>
              <a:rPr lang="en-US" sz="2800" dirty="0" smtClean="0"/>
              <a:t>Management system</a:t>
            </a:r>
          </a:p>
          <a:p>
            <a:pPr lvl="1"/>
            <a:r>
              <a:rPr lang="en-US" sz="2800" dirty="0" smtClean="0"/>
              <a:t>Protection 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88227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Transportation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5040560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+mn-lt"/>
              </a:rPr>
              <a:t>• Barriers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Current Grid cannot support mass deployment of PEVs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Introduction of millions of mobile electricity </a:t>
            </a:r>
            <a:r>
              <a:rPr lang="en-US" altLang="ko-KR" sz="2000" dirty="0" smtClean="0">
                <a:latin typeface="+mn-lt"/>
              </a:rPr>
              <a:t>charging and </a:t>
            </a:r>
            <a:r>
              <a:rPr lang="en-US" altLang="ko-KR" sz="2000" dirty="0">
                <a:latin typeface="+mn-lt"/>
              </a:rPr>
              <a:t>discharging devices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Charging time and durability is still a main </a:t>
            </a:r>
            <a:r>
              <a:rPr lang="en-US" altLang="ko-KR" sz="2000" dirty="0" smtClean="0">
                <a:latin typeface="+mn-lt"/>
              </a:rPr>
              <a:t>issue</a:t>
            </a:r>
          </a:p>
          <a:p>
            <a:pPr marL="400050" lvl="1" indent="0">
              <a:buNone/>
            </a:pPr>
            <a:endParaRPr lang="en-US" altLang="ko-KR" sz="2000" dirty="0">
              <a:latin typeface="+mn-lt"/>
            </a:endParaRPr>
          </a:p>
          <a:p>
            <a:pPr marL="0" indent="0">
              <a:buNone/>
            </a:pPr>
            <a:r>
              <a:rPr lang="en-US" altLang="ko-KR" dirty="0">
                <a:latin typeface="+mn-lt"/>
              </a:rPr>
              <a:t>• Two major scenarios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PEV will add significantly to the load that the </a:t>
            </a:r>
            <a:r>
              <a:rPr lang="en-US" altLang="ko-KR" sz="2000" dirty="0" smtClean="0">
                <a:latin typeface="+mn-lt"/>
              </a:rPr>
              <a:t>power system </a:t>
            </a:r>
            <a:r>
              <a:rPr lang="en-US" altLang="ko-KR" sz="2000" dirty="0">
                <a:latin typeface="+mn-lt"/>
              </a:rPr>
              <a:t>will have to serve</a:t>
            </a:r>
          </a:p>
          <a:p>
            <a:pPr marL="800100" lvl="2" indent="0">
              <a:buNone/>
            </a:pPr>
            <a:r>
              <a:rPr lang="en-US" altLang="ko-KR" sz="2000" dirty="0">
                <a:latin typeface="+mn-lt"/>
              </a:rPr>
              <a:t>• If no regulation, coordination, and/or incentives are included,</a:t>
            </a:r>
          </a:p>
          <a:p>
            <a:pPr marL="800100" lvl="2" indent="0">
              <a:buNone/>
            </a:pPr>
            <a:r>
              <a:rPr lang="en-US" altLang="ko-KR" sz="2000" dirty="0">
                <a:latin typeface="+mn-lt"/>
              </a:rPr>
              <a:t>PEV would significantly increase the cost of peak power</a:t>
            </a:r>
          </a:p>
          <a:p>
            <a:pPr marL="400050" lvl="1" indent="0">
              <a:buNone/>
            </a:pPr>
            <a:r>
              <a:rPr lang="en-US" altLang="ko-KR" sz="2000" dirty="0">
                <a:latin typeface="+mn-lt"/>
              </a:rPr>
              <a:t>– PEV will help balance on- and off- peak loads </a:t>
            </a:r>
            <a:r>
              <a:rPr lang="en-US" altLang="ko-KR" sz="2000" dirty="0" smtClean="0">
                <a:latin typeface="+mn-lt"/>
              </a:rPr>
              <a:t>through shifting </a:t>
            </a:r>
            <a:r>
              <a:rPr lang="en-US" altLang="ko-KR" sz="2000" dirty="0">
                <a:latin typeface="+mn-lt"/>
              </a:rPr>
              <a:t>when they are charged or discharged</a:t>
            </a:r>
          </a:p>
          <a:p>
            <a:pPr marL="800100" lvl="2" indent="0">
              <a:buNone/>
            </a:pPr>
            <a:r>
              <a:rPr lang="en-US" altLang="ko-KR" sz="2000" dirty="0">
                <a:latin typeface="+mn-lt"/>
              </a:rPr>
              <a:t>• Also improve energy efficiency and power quality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77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Electric Transportation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Use Cases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Customer Does Not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Enroll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in Any PEV-Specific Program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• Although possibly aware of incentives in PEV-specific programs or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that charging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PEVs may have varying pricing during different time periods, due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to lack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of knowledge some customers may choose not to participate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• Requirements of smart meters and communications infrastructure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Utility/Energy Service Provider Develops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Different Tariffs and </a:t>
            </a:r>
            <a:r>
              <a:rPr lang="en-US" altLang="ko-KR" sz="2000" dirty="0" smtClean="0">
                <a:solidFill>
                  <a:srgbClr val="0070C1"/>
                </a:solidFill>
                <a:latin typeface="+mn-lt"/>
              </a:rPr>
              <a:t>Service Programs</a:t>
            </a:r>
            <a:endParaRPr lang="en-US" altLang="ko-KR" sz="2000" dirty="0">
              <a:solidFill>
                <a:srgbClr val="0070C1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PEV Charges After Customer Establishes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Charging Parameters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Impact of PEV as Load on Distribution Operations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• Distribution operations will need to access all available sources of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information on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when, where, and how fast the PEVs are charging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9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AMI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340768"/>
            <a:ext cx="4392488" cy="5040560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400" dirty="0">
                <a:latin typeface="+mn-lt"/>
              </a:rPr>
              <a:t>• Advanced Metering </a:t>
            </a:r>
            <a:r>
              <a:rPr lang="en-US" altLang="ko-KR" sz="2400" dirty="0" smtClean="0">
                <a:latin typeface="+mn-lt"/>
              </a:rPr>
              <a:t>Infrastructure (</a:t>
            </a:r>
            <a:r>
              <a:rPr lang="en-US" altLang="ko-KR" sz="2400" dirty="0">
                <a:latin typeface="+mn-lt"/>
              </a:rPr>
              <a:t>AMI)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Refer to systems that measure,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collect and analyze energy usage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from smart meters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Provide two-way communications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to exchange information with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customer devices and systems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Provide real-time information of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the present load conditions (how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much load is connected to the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grid) and aid demand response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– Provide the interface for the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smart grid applications and other</a:t>
            </a:r>
          </a:p>
          <a:p>
            <a:pPr marL="400050" lvl="1" indent="0">
              <a:buNone/>
            </a:pPr>
            <a:r>
              <a:rPr lang="en-US" altLang="ko-KR" sz="1800" dirty="0">
                <a:latin typeface="+mn-lt"/>
              </a:rPr>
              <a:t>enabling technologies</a:t>
            </a:r>
            <a:endParaRPr lang="ko-KR" altLang="en-US" sz="1800" dirty="0"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22" y="1772816"/>
            <a:ext cx="4238974" cy="372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AMI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6" y="1453133"/>
            <a:ext cx="7443292" cy="47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8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AMI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1308"/>
            <a:ext cx="8099817" cy="45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AMI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7702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987824" y="1340768"/>
            <a:ext cx="264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rgbClr val="C1504D"/>
                </a:solidFill>
                <a:latin typeface="+mn-lt"/>
              </a:rPr>
              <a:t>SMART HOME</a:t>
            </a:r>
            <a:endParaRPr lang="ko-KR" alt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35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AMI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3704"/>
            <a:ext cx="7932658" cy="485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4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AMI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Use Cases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External Clients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Use AMI System to Interact with Devices at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Customer Site</a:t>
            </a:r>
            <a:endParaRPr lang="en-US" altLang="ko-KR" sz="2000" dirty="0">
              <a:solidFill>
                <a:srgbClr val="000000"/>
              </a:solidFill>
              <a:latin typeface="+mn-lt"/>
            </a:endParaRP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• Third-party monitoring and control capabilities may provide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customers with increased options for programs and services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that cannot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be provided by the utility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Demand Response Management System Manages Demand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Through </a:t>
            </a:r>
            <a:r>
              <a:rPr lang="en-US" altLang="ko-KR" sz="2000" dirty="0" smtClean="0">
                <a:solidFill>
                  <a:srgbClr val="0070C1"/>
                </a:solidFill>
                <a:latin typeface="+mn-lt"/>
              </a:rPr>
              <a:t>Direct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Control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Building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Automation Software/System Optimization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Using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Electric Storage</a:t>
            </a:r>
            <a:endParaRPr lang="en-US" altLang="ko-KR" sz="2000" dirty="0">
              <a:solidFill>
                <a:srgbClr val="000000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Outage Detection and Restoration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Using AMI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• AMI system should provide capabilities to detect and map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outages to the customer portion of the power grid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3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Meter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U.S.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Enhancement of Energy Efficiency using Customer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Participation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• AMI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(Advanced Metering Infrastructure)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The Supply of Smart Meter in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U.S.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Currently, 4.5%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• 40M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of Smart Meters in the future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Google, GE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Development of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Power Meter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for supply to Customers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GE, Cisco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Constructing Smart Grid Systems in Miami, Florida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Supplying Smart Meters to </a:t>
            </a:r>
            <a:r>
              <a:rPr lang="en-US" altLang="ko-KR" sz="1800" dirty="0">
                <a:solidFill>
                  <a:srgbClr val="0070C1"/>
                </a:solidFill>
                <a:latin typeface="+mn-lt"/>
              </a:rPr>
              <a:t>15,000 </a:t>
            </a:r>
            <a:r>
              <a:rPr lang="en-US" altLang="ko-KR" sz="1800" dirty="0" smtClean="0">
                <a:solidFill>
                  <a:srgbClr val="0070C1"/>
                </a:solidFill>
                <a:latin typeface="+mn-lt"/>
              </a:rPr>
              <a:t>homes</a:t>
            </a:r>
          </a:p>
          <a:p>
            <a:pPr marL="0" indent="0"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+mn-lt"/>
              </a:rPr>
              <a:t>• </a:t>
            </a: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Europe</a:t>
            </a:r>
          </a:p>
          <a:p>
            <a:pPr marL="400050" lvl="1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– Supplying Smart Meters to 6% of residents</a:t>
            </a:r>
          </a:p>
          <a:p>
            <a:pPr marL="800100" lvl="2" indent="0">
              <a:buNone/>
            </a:pPr>
            <a:r>
              <a:rPr lang="en-US" altLang="ko-KR" sz="1800" dirty="0">
                <a:solidFill>
                  <a:srgbClr val="000000"/>
                </a:solidFill>
                <a:latin typeface="+mn-lt"/>
              </a:rPr>
              <a:t>• 30~40% in the future</a:t>
            </a:r>
            <a:endParaRPr lang="ko-KR" altLang="en-US" sz="1800" dirty="0">
              <a:latin typeface="+mn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250215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8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0" dirty="0"/>
              <a:t>Cyber Security Considerations </a:t>
            </a:r>
            <a:r>
              <a:rPr lang="en-US" altLang="ko-KR" b="0" dirty="0" smtClean="0"/>
              <a:t>for </a:t>
            </a:r>
            <a:br>
              <a:rPr lang="en-US" altLang="ko-KR" b="0" dirty="0" smtClean="0"/>
            </a:br>
            <a:r>
              <a:rPr lang="en-US" altLang="ko-KR" b="0" dirty="0" smtClean="0"/>
              <a:t>the </a:t>
            </a:r>
            <a:r>
              <a:rPr lang="en-US" altLang="ko-KR" b="0" dirty="0"/>
              <a:t>Smart Grid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Understanding the risk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In the past, the energy sector was focused on managing the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energy sector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infrastructure</a:t>
            </a:r>
          </a:p>
          <a:p>
            <a:pPr marL="800100" lvl="2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• Now, information technology and telecommunications infrastructures are also </a:t>
            </a:r>
            <a:r>
              <a:rPr lang="en-US" altLang="ko-KR" sz="2000" dirty="0" smtClean="0">
                <a:solidFill>
                  <a:srgbClr val="0070C1"/>
                </a:solidFill>
                <a:latin typeface="+mn-lt"/>
              </a:rPr>
              <a:t>more involved</a:t>
            </a:r>
            <a:endParaRPr lang="en-US" altLang="ko-KR" sz="2000" dirty="0">
              <a:solidFill>
                <a:srgbClr val="0070C1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The management and protection of systems and components of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these infrastructures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must also be addressed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Cyber security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is a critical issue due to the increasing potential of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cyber attacks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and incidents as it becomes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more </a:t>
            </a:r>
            <a:r>
              <a:rPr lang="en-US" altLang="ko-KR" sz="2000" dirty="0" err="1" smtClean="0">
                <a:solidFill>
                  <a:srgbClr val="000000"/>
                </a:solidFill>
                <a:latin typeface="+mn-lt"/>
              </a:rPr>
              <a:t>nterconnected</a:t>
            </a:r>
            <a:endParaRPr lang="en-US" altLang="ko-KR" sz="2000" dirty="0">
              <a:solidFill>
                <a:srgbClr val="000000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Cyber security must address not only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deliberate attacks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but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also </a:t>
            </a:r>
            <a:r>
              <a:rPr lang="en-US" altLang="ko-KR" sz="2000" dirty="0" smtClean="0">
                <a:solidFill>
                  <a:srgbClr val="0070C1"/>
                </a:solidFill>
                <a:latin typeface="+mn-lt"/>
              </a:rPr>
              <a:t>inadvertent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compromises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of the information infrastructure due to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user errors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, equipment failures and natural disasters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924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to Smart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Infrastructure</a:t>
            </a:r>
          </a:p>
          <a:p>
            <a:pPr lvl="1"/>
            <a:r>
              <a:rPr lang="en-US" sz="2800" dirty="0" smtClean="0"/>
              <a:t>advanced generation/delivery/consumption</a:t>
            </a:r>
          </a:p>
          <a:p>
            <a:pPr lvl="1"/>
            <a:r>
              <a:rPr lang="en-US" sz="2800" dirty="0" smtClean="0"/>
              <a:t>advanced metering/monitoring/management</a:t>
            </a:r>
          </a:p>
          <a:p>
            <a:pPr lvl="1"/>
            <a:r>
              <a:rPr lang="en-US" sz="2800" dirty="0" smtClean="0"/>
              <a:t>advanced communication</a:t>
            </a:r>
          </a:p>
          <a:p>
            <a:pPr lvl="1"/>
            <a:r>
              <a:rPr lang="en-US" sz="2800" dirty="0" smtClean="0"/>
              <a:t>analog to digital: biggest challenge ever of power industry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39811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0" dirty="0"/>
              <a:t>Cyber Security Considerations for </a:t>
            </a:r>
            <a:br>
              <a:rPr lang="en-US" altLang="ko-KR" b="0" dirty="0"/>
            </a:br>
            <a:r>
              <a:rPr lang="en-US" altLang="ko-KR" b="0" dirty="0"/>
              <a:t>the Smart Grid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Additional risks to the grid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Increasing the complexity of the grid that could introduce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vulnerabilities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increase exposure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to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potential attackers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unintentional errors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Interconnected networks can introduce common vulnerabilities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Increasing vulnerabilities to communication disruptions and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introduction of malicious software that could result in denial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of service or compromise the integrity of software and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systems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Increased number of entry points and paths for potential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adversaries to exploit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Potential for compromise of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data confidentiality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, include the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breach of customer privacy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4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0" dirty="0"/>
              <a:t>Cyber Security Considerations for </a:t>
            </a:r>
            <a:br>
              <a:rPr lang="en-US" altLang="ko-KR" b="0" dirty="0"/>
            </a:br>
            <a:r>
              <a:rPr lang="en-US" altLang="ko-KR" b="0" dirty="0"/>
              <a:t>the Smart Grid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Smart Grid Cyber Security Strategy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IT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telecommunication sectors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have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existing cyber security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standards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to address vulnerabilities and assessment programs to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identify known vulnerabilities in these systems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Requirement of the assessment and selection of these </a:t>
            </a:r>
            <a:r>
              <a:rPr lang="en-US" altLang="ko-KR" sz="2000" dirty="0" smtClean="0">
                <a:solidFill>
                  <a:srgbClr val="000000"/>
                </a:solidFill>
                <a:latin typeface="+mn-lt"/>
              </a:rPr>
              <a:t>pre-existing standards</a:t>
            </a:r>
            <a:endParaRPr lang="en-US" altLang="ko-KR" sz="2000" dirty="0">
              <a:solidFill>
                <a:srgbClr val="000000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en-US" altLang="ko-KR" sz="2000" b="1" dirty="0">
                <a:solidFill>
                  <a:srgbClr val="000000"/>
                </a:solidFill>
                <a:latin typeface="+mn-lt"/>
              </a:rPr>
              <a:t>The tasks for this Smart Grid phase include: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Selection of use cases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with cyber security considerations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Performance of a risk assessment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of the Smart Grid, including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assessing vulnerabilities, threats and impacts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Development of a security architecture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linked to the Smart Grid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conceptual architecture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– Identification of cyber security requirements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risk mitigation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70C1"/>
                </a:solidFill>
                <a:latin typeface="+mn-lt"/>
              </a:rPr>
              <a:t>measures </a:t>
            </a: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to provide adequate protection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0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6. Prioritized Actions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3895"/>
            <a:ext cx="8287160" cy="469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9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6. Prioritized Actions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90236" cy="331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6. Prioritized Actions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37748" cy="52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502386" y="4969776"/>
            <a:ext cx="8257566" cy="1696489"/>
          </a:xfrm>
          <a:custGeom>
            <a:avLst/>
            <a:gdLst>
              <a:gd name="connsiteX0" fmla="*/ 466878 w 8257566"/>
              <a:gd name="connsiteY0" fmla="*/ 224016 h 1696489"/>
              <a:gd name="connsiteX1" fmla="*/ 302286 w 8257566"/>
              <a:gd name="connsiteY1" fmla="*/ 233160 h 1696489"/>
              <a:gd name="connsiteX2" fmla="*/ 274854 w 8257566"/>
              <a:gd name="connsiteY2" fmla="*/ 251448 h 1696489"/>
              <a:gd name="connsiteX3" fmla="*/ 238278 w 8257566"/>
              <a:gd name="connsiteY3" fmla="*/ 269736 h 1696489"/>
              <a:gd name="connsiteX4" fmla="*/ 210846 w 8257566"/>
              <a:gd name="connsiteY4" fmla="*/ 306312 h 1696489"/>
              <a:gd name="connsiteX5" fmla="*/ 155982 w 8257566"/>
              <a:gd name="connsiteY5" fmla="*/ 342888 h 1696489"/>
              <a:gd name="connsiteX6" fmla="*/ 128550 w 8257566"/>
              <a:gd name="connsiteY6" fmla="*/ 379464 h 1696489"/>
              <a:gd name="connsiteX7" fmla="*/ 91974 w 8257566"/>
              <a:gd name="connsiteY7" fmla="*/ 416040 h 1696489"/>
              <a:gd name="connsiteX8" fmla="*/ 55398 w 8257566"/>
              <a:gd name="connsiteY8" fmla="*/ 470904 h 1696489"/>
              <a:gd name="connsiteX9" fmla="*/ 27966 w 8257566"/>
              <a:gd name="connsiteY9" fmla="*/ 507480 h 1696489"/>
              <a:gd name="connsiteX10" fmla="*/ 18822 w 8257566"/>
              <a:gd name="connsiteY10" fmla="*/ 534912 h 1696489"/>
              <a:gd name="connsiteX11" fmla="*/ 534 w 8257566"/>
              <a:gd name="connsiteY11" fmla="*/ 562344 h 1696489"/>
              <a:gd name="connsiteX12" fmla="*/ 9678 w 8257566"/>
              <a:gd name="connsiteY12" fmla="*/ 708648 h 1696489"/>
              <a:gd name="connsiteX13" fmla="*/ 37110 w 8257566"/>
              <a:gd name="connsiteY13" fmla="*/ 790944 h 1696489"/>
              <a:gd name="connsiteX14" fmla="*/ 64542 w 8257566"/>
              <a:gd name="connsiteY14" fmla="*/ 809232 h 1696489"/>
              <a:gd name="connsiteX15" fmla="*/ 73686 w 8257566"/>
              <a:gd name="connsiteY15" fmla="*/ 845808 h 1696489"/>
              <a:gd name="connsiteX16" fmla="*/ 128550 w 8257566"/>
              <a:gd name="connsiteY16" fmla="*/ 882384 h 1696489"/>
              <a:gd name="connsiteX17" fmla="*/ 137694 w 8257566"/>
              <a:gd name="connsiteY17" fmla="*/ 909816 h 1696489"/>
              <a:gd name="connsiteX18" fmla="*/ 201702 w 8257566"/>
              <a:gd name="connsiteY18" fmla="*/ 1001256 h 1696489"/>
              <a:gd name="connsiteX19" fmla="*/ 229134 w 8257566"/>
              <a:gd name="connsiteY19" fmla="*/ 1056120 h 1696489"/>
              <a:gd name="connsiteX20" fmla="*/ 274854 w 8257566"/>
              <a:gd name="connsiteY20" fmla="*/ 1156704 h 1696489"/>
              <a:gd name="connsiteX21" fmla="*/ 311430 w 8257566"/>
              <a:gd name="connsiteY21" fmla="*/ 1193280 h 1696489"/>
              <a:gd name="connsiteX22" fmla="*/ 338862 w 8257566"/>
              <a:gd name="connsiteY22" fmla="*/ 1257288 h 1696489"/>
              <a:gd name="connsiteX23" fmla="*/ 366294 w 8257566"/>
              <a:gd name="connsiteY23" fmla="*/ 1275576 h 1696489"/>
              <a:gd name="connsiteX24" fmla="*/ 375438 w 8257566"/>
              <a:gd name="connsiteY24" fmla="*/ 1312152 h 1696489"/>
              <a:gd name="connsiteX25" fmla="*/ 485166 w 8257566"/>
              <a:gd name="connsiteY25" fmla="*/ 1348728 h 1696489"/>
              <a:gd name="connsiteX26" fmla="*/ 549174 w 8257566"/>
              <a:gd name="connsiteY26" fmla="*/ 1376160 h 1696489"/>
              <a:gd name="connsiteX27" fmla="*/ 613182 w 8257566"/>
              <a:gd name="connsiteY27" fmla="*/ 1394448 h 1696489"/>
              <a:gd name="connsiteX28" fmla="*/ 677190 w 8257566"/>
              <a:gd name="connsiteY28" fmla="*/ 1431024 h 1696489"/>
              <a:gd name="connsiteX29" fmla="*/ 732054 w 8257566"/>
              <a:gd name="connsiteY29" fmla="*/ 1449312 h 1696489"/>
              <a:gd name="connsiteX30" fmla="*/ 741198 w 8257566"/>
              <a:gd name="connsiteY30" fmla="*/ 1531608 h 1696489"/>
              <a:gd name="connsiteX31" fmla="*/ 759486 w 8257566"/>
              <a:gd name="connsiteY31" fmla="*/ 1559040 h 1696489"/>
              <a:gd name="connsiteX32" fmla="*/ 796062 w 8257566"/>
              <a:gd name="connsiteY32" fmla="*/ 1568184 h 1696489"/>
              <a:gd name="connsiteX33" fmla="*/ 914934 w 8257566"/>
              <a:gd name="connsiteY33" fmla="*/ 1577328 h 1696489"/>
              <a:gd name="connsiteX34" fmla="*/ 1426998 w 8257566"/>
              <a:gd name="connsiteY34" fmla="*/ 1595616 h 1696489"/>
              <a:gd name="connsiteX35" fmla="*/ 2807742 w 8257566"/>
              <a:gd name="connsiteY35" fmla="*/ 1613904 h 1696489"/>
              <a:gd name="connsiteX36" fmla="*/ 4462806 w 8257566"/>
              <a:gd name="connsiteY36" fmla="*/ 1632192 h 1696489"/>
              <a:gd name="connsiteX37" fmla="*/ 7855230 w 8257566"/>
              <a:gd name="connsiteY37" fmla="*/ 1623048 h 1696489"/>
              <a:gd name="connsiteX38" fmla="*/ 7937526 w 8257566"/>
              <a:gd name="connsiteY38" fmla="*/ 1595616 h 1696489"/>
              <a:gd name="connsiteX39" fmla="*/ 7964958 w 8257566"/>
              <a:gd name="connsiteY39" fmla="*/ 1586472 h 1696489"/>
              <a:gd name="connsiteX40" fmla="*/ 8001534 w 8257566"/>
              <a:gd name="connsiteY40" fmla="*/ 1568184 h 1696489"/>
              <a:gd name="connsiteX41" fmla="*/ 8028966 w 8257566"/>
              <a:gd name="connsiteY41" fmla="*/ 1559040 h 1696489"/>
              <a:gd name="connsiteX42" fmla="*/ 8056398 w 8257566"/>
              <a:gd name="connsiteY42" fmla="*/ 1540752 h 1696489"/>
              <a:gd name="connsiteX43" fmla="*/ 8111262 w 8257566"/>
              <a:gd name="connsiteY43" fmla="*/ 1522464 h 1696489"/>
              <a:gd name="connsiteX44" fmla="*/ 8147838 w 8257566"/>
              <a:gd name="connsiteY44" fmla="*/ 1467600 h 1696489"/>
              <a:gd name="connsiteX45" fmla="*/ 8166126 w 8257566"/>
              <a:gd name="connsiteY45" fmla="*/ 1440168 h 1696489"/>
              <a:gd name="connsiteX46" fmla="*/ 8202702 w 8257566"/>
              <a:gd name="connsiteY46" fmla="*/ 1339584 h 1696489"/>
              <a:gd name="connsiteX47" fmla="*/ 8211846 w 8257566"/>
              <a:gd name="connsiteY47" fmla="*/ 1293864 h 1696489"/>
              <a:gd name="connsiteX48" fmla="*/ 8220990 w 8257566"/>
              <a:gd name="connsiteY48" fmla="*/ 1266432 h 1696489"/>
              <a:gd name="connsiteX49" fmla="*/ 8230134 w 8257566"/>
              <a:gd name="connsiteY49" fmla="*/ 1184136 h 1696489"/>
              <a:gd name="connsiteX50" fmla="*/ 8239278 w 8257566"/>
              <a:gd name="connsiteY50" fmla="*/ 1156704 h 1696489"/>
              <a:gd name="connsiteX51" fmla="*/ 8257566 w 8257566"/>
              <a:gd name="connsiteY51" fmla="*/ 1092696 h 1696489"/>
              <a:gd name="connsiteX52" fmla="*/ 8248422 w 8257566"/>
              <a:gd name="connsiteY52" fmla="*/ 288024 h 1696489"/>
              <a:gd name="connsiteX53" fmla="*/ 8230134 w 8257566"/>
              <a:gd name="connsiteY53" fmla="*/ 233160 h 1696489"/>
              <a:gd name="connsiteX54" fmla="*/ 8202702 w 8257566"/>
              <a:gd name="connsiteY54" fmla="*/ 178296 h 1696489"/>
              <a:gd name="connsiteX55" fmla="*/ 8175270 w 8257566"/>
              <a:gd name="connsiteY55" fmla="*/ 123432 h 1696489"/>
              <a:gd name="connsiteX56" fmla="*/ 8102118 w 8257566"/>
              <a:gd name="connsiteY56" fmla="*/ 96000 h 1696489"/>
              <a:gd name="connsiteX57" fmla="*/ 7836942 w 8257566"/>
              <a:gd name="connsiteY57" fmla="*/ 86856 h 1696489"/>
              <a:gd name="connsiteX58" fmla="*/ 5806974 w 8257566"/>
              <a:gd name="connsiteY58" fmla="*/ 77712 h 1696489"/>
              <a:gd name="connsiteX59" fmla="*/ 4407942 w 8257566"/>
              <a:gd name="connsiteY59" fmla="*/ 68568 h 1696489"/>
              <a:gd name="connsiteX60" fmla="*/ 2149374 w 8257566"/>
              <a:gd name="connsiteY60" fmla="*/ 41136 h 1696489"/>
              <a:gd name="connsiteX61" fmla="*/ 1737894 w 8257566"/>
              <a:gd name="connsiteY61" fmla="*/ 22848 h 1696489"/>
              <a:gd name="connsiteX62" fmla="*/ 1408710 w 8257566"/>
              <a:gd name="connsiteY62" fmla="*/ 4560 h 1696489"/>
              <a:gd name="connsiteX63" fmla="*/ 503454 w 8257566"/>
              <a:gd name="connsiteY63" fmla="*/ 22848 h 1696489"/>
              <a:gd name="connsiteX64" fmla="*/ 494310 w 8257566"/>
              <a:gd name="connsiteY64" fmla="*/ 132576 h 1696489"/>
              <a:gd name="connsiteX65" fmla="*/ 439446 w 8257566"/>
              <a:gd name="connsiteY65" fmla="*/ 160008 h 1696489"/>
              <a:gd name="connsiteX66" fmla="*/ 375438 w 8257566"/>
              <a:gd name="connsiteY66" fmla="*/ 178296 h 1696489"/>
              <a:gd name="connsiteX67" fmla="*/ 302286 w 8257566"/>
              <a:gd name="connsiteY67" fmla="*/ 214872 h 169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8257566" h="1696489">
                <a:moveTo>
                  <a:pt x="466878" y="224016"/>
                </a:moveTo>
                <a:cubicBezTo>
                  <a:pt x="412014" y="227064"/>
                  <a:pt x="356682" y="225389"/>
                  <a:pt x="302286" y="233160"/>
                </a:cubicBezTo>
                <a:cubicBezTo>
                  <a:pt x="291407" y="234714"/>
                  <a:pt x="284396" y="245996"/>
                  <a:pt x="274854" y="251448"/>
                </a:cubicBezTo>
                <a:cubicBezTo>
                  <a:pt x="263019" y="258211"/>
                  <a:pt x="250470" y="263640"/>
                  <a:pt x="238278" y="269736"/>
                </a:cubicBezTo>
                <a:cubicBezTo>
                  <a:pt x="229134" y="281928"/>
                  <a:pt x="222237" y="296187"/>
                  <a:pt x="210846" y="306312"/>
                </a:cubicBezTo>
                <a:cubicBezTo>
                  <a:pt x="194418" y="320914"/>
                  <a:pt x="169170" y="325304"/>
                  <a:pt x="155982" y="342888"/>
                </a:cubicBezTo>
                <a:cubicBezTo>
                  <a:pt x="146838" y="355080"/>
                  <a:pt x="138586" y="367995"/>
                  <a:pt x="128550" y="379464"/>
                </a:cubicBezTo>
                <a:cubicBezTo>
                  <a:pt x="117196" y="392440"/>
                  <a:pt x="102745" y="402576"/>
                  <a:pt x="91974" y="416040"/>
                </a:cubicBezTo>
                <a:cubicBezTo>
                  <a:pt x="78244" y="433203"/>
                  <a:pt x="68586" y="453320"/>
                  <a:pt x="55398" y="470904"/>
                </a:cubicBezTo>
                <a:lnTo>
                  <a:pt x="27966" y="507480"/>
                </a:lnTo>
                <a:cubicBezTo>
                  <a:pt x="24918" y="516624"/>
                  <a:pt x="23133" y="526291"/>
                  <a:pt x="18822" y="534912"/>
                </a:cubicBezTo>
                <a:cubicBezTo>
                  <a:pt x="13907" y="544742"/>
                  <a:pt x="1112" y="551369"/>
                  <a:pt x="534" y="562344"/>
                </a:cubicBezTo>
                <a:cubicBezTo>
                  <a:pt x="-2034" y="611140"/>
                  <a:pt x="5254" y="659986"/>
                  <a:pt x="9678" y="708648"/>
                </a:cubicBezTo>
                <a:cubicBezTo>
                  <a:pt x="12743" y="742365"/>
                  <a:pt x="13212" y="767046"/>
                  <a:pt x="37110" y="790944"/>
                </a:cubicBezTo>
                <a:cubicBezTo>
                  <a:pt x="44881" y="798715"/>
                  <a:pt x="55398" y="803136"/>
                  <a:pt x="64542" y="809232"/>
                </a:cubicBezTo>
                <a:cubicBezTo>
                  <a:pt x="67590" y="821424"/>
                  <a:pt x="64800" y="836922"/>
                  <a:pt x="73686" y="845808"/>
                </a:cubicBezTo>
                <a:cubicBezTo>
                  <a:pt x="141909" y="914031"/>
                  <a:pt x="84939" y="795163"/>
                  <a:pt x="128550" y="882384"/>
                </a:cubicBezTo>
                <a:cubicBezTo>
                  <a:pt x="132861" y="891005"/>
                  <a:pt x="132912" y="901447"/>
                  <a:pt x="137694" y="909816"/>
                </a:cubicBezTo>
                <a:cubicBezTo>
                  <a:pt x="154387" y="939028"/>
                  <a:pt x="191180" y="969691"/>
                  <a:pt x="201702" y="1001256"/>
                </a:cubicBezTo>
                <a:cubicBezTo>
                  <a:pt x="224686" y="1070207"/>
                  <a:pt x="193682" y="985216"/>
                  <a:pt x="229134" y="1056120"/>
                </a:cubicBezTo>
                <a:cubicBezTo>
                  <a:pt x="250209" y="1098269"/>
                  <a:pt x="224607" y="1106457"/>
                  <a:pt x="274854" y="1156704"/>
                </a:cubicBezTo>
                <a:lnTo>
                  <a:pt x="311430" y="1193280"/>
                </a:lnTo>
                <a:cubicBezTo>
                  <a:pt x="318425" y="1221261"/>
                  <a:pt x="317813" y="1236239"/>
                  <a:pt x="338862" y="1257288"/>
                </a:cubicBezTo>
                <a:cubicBezTo>
                  <a:pt x="346633" y="1265059"/>
                  <a:pt x="357150" y="1269480"/>
                  <a:pt x="366294" y="1275576"/>
                </a:cubicBezTo>
                <a:cubicBezTo>
                  <a:pt x="369342" y="1287768"/>
                  <a:pt x="370488" y="1300601"/>
                  <a:pt x="375438" y="1312152"/>
                </a:cubicBezTo>
                <a:cubicBezTo>
                  <a:pt x="397554" y="1363755"/>
                  <a:pt x="419483" y="1342160"/>
                  <a:pt x="485166" y="1348728"/>
                </a:cubicBezTo>
                <a:cubicBezTo>
                  <a:pt x="549499" y="1370172"/>
                  <a:pt x="470079" y="1342262"/>
                  <a:pt x="549174" y="1376160"/>
                </a:cubicBezTo>
                <a:cubicBezTo>
                  <a:pt x="567539" y="1384031"/>
                  <a:pt x="594621" y="1389808"/>
                  <a:pt x="613182" y="1394448"/>
                </a:cubicBezTo>
                <a:cubicBezTo>
                  <a:pt x="653111" y="1434377"/>
                  <a:pt x="624560" y="1415235"/>
                  <a:pt x="677190" y="1431024"/>
                </a:cubicBezTo>
                <a:cubicBezTo>
                  <a:pt x="695654" y="1436563"/>
                  <a:pt x="732054" y="1449312"/>
                  <a:pt x="732054" y="1449312"/>
                </a:cubicBezTo>
                <a:cubicBezTo>
                  <a:pt x="735102" y="1476744"/>
                  <a:pt x="734504" y="1504831"/>
                  <a:pt x="741198" y="1531608"/>
                </a:cubicBezTo>
                <a:cubicBezTo>
                  <a:pt x="743863" y="1542270"/>
                  <a:pt x="750342" y="1552944"/>
                  <a:pt x="759486" y="1559040"/>
                </a:cubicBezTo>
                <a:cubicBezTo>
                  <a:pt x="769943" y="1566011"/>
                  <a:pt x="783581" y="1566716"/>
                  <a:pt x="796062" y="1568184"/>
                </a:cubicBezTo>
                <a:cubicBezTo>
                  <a:pt x="835531" y="1572827"/>
                  <a:pt x="875230" y="1575602"/>
                  <a:pt x="914934" y="1577328"/>
                </a:cubicBezTo>
                <a:lnTo>
                  <a:pt x="1426998" y="1595616"/>
                </a:lnTo>
                <a:cubicBezTo>
                  <a:pt x="1687087" y="1602118"/>
                  <a:pt x="2619509" y="1611740"/>
                  <a:pt x="2807742" y="1613904"/>
                </a:cubicBezTo>
                <a:cubicBezTo>
                  <a:pt x="3331151" y="1788374"/>
                  <a:pt x="3911084" y="1632192"/>
                  <a:pt x="4462806" y="1632192"/>
                </a:cubicBezTo>
                <a:lnTo>
                  <a:pt x="7855230" y="1623048"/>
                </a:lnTo>
                <a:lnTo>
                  <a:pt x="7937526" y="1595616"/>
                </a:lnTo>
                <a:cubicBezTo>
                  <a:pt x="7946670" y="1592568"/>
                  <a:pt x="7956337" y="1590783"/>
                  <a:pt x="7964958" y="1586472"/>
                </a:cubicBezTo>
                <a:cubicBezTo>
                  <a:pt x="7977150" y="1580376"/>
                  <a:pt x="7989005" y="1573554"/>
                  <a:pt x="8001534" y="1568184"/>
                </a:cubicBezTo>
                <a:cubicBezTo>
                  <a:pt x="8010393" y="1564387"/>
                  <a:pt x="8020345" y="1563351"/>
                  <a:pt x="8028966" y="1559040"/>
                </a:cubicBezTo>
                <a:cubicBezTo>
                  <a:pt x="8038796" y="1554125"/>
                  <a:pt x="8046355" y="1545215"/>
                  <a:pt x="8056398" y="1540752"/>
                </a:cubicBezTo>
                <a:cubicBezTo>
                  <a:pt x="8074014" y="1532923"/>
                  <a:pt x="8111262" y="1522464"/>
                  <a:pt x="8111262" y="1522464"/>
                </a:cubicBezTo>
                <a:lnTo>
                  <a:pt x="8147838" y="1467600"/>
                </a:lnTo>
                <a:lnTo>
                  <a:pt x="8166126" y="1440168"/>
                </a:lnTo>
                <a:cubicBezTo>
                  <a:pt x="8187079" y="1356354"/>
                  <a:pt x="8170472" y="1387929"/>
                  <a:pt x="8202702" y="1339584"/>
                </a:cubicBezTo>
                <a:cubicBezTo>
                  <a:pt x="8205750" y="1324344"/>
                  <a:pt x="8208077" y="1308942"/>
                  <a:pt x="8211846" y="1293864"/>
                </a:cubicBezTo>
                <a:cubicBezTo>
                  <a:pt x="8214184" y="1284513"/>
                  <a:pt x="8219405" y="1275939"/>
                  <a:pt x="8220990" y="1266432"/>
                </a:cubicBezTo>
                <a:cubicBezTo>
                  <a:pt x="8225528" y="1239207"/>
                  <a:pt x="8225596" y="1211361"/>
                  <a:pt x="8230134" y="1184136"/>
                </a:cubicBezTo>
                <a:cubicBezTo>
                  <a:pt x="8231719" y="1174629"/>
                  <a:pt x="8236630" y="1165972"/>
                  <a:pt x="8239278" y="1156704"/>
                </a:cubicBezTo>
                <a:cubicBezTo>
                  <a:pt x="8262241" y="1076332"/>
                  <a:pt x="8235642" y="1158469"/>
                  <a:pt x="8257566" y="1092696"/>
                </a:cubicBezTo>
                <a:cubicBezTo>
                  <a:pt x="8254518" y="824472"/>
                  <a:pt x="8256979" y="556129"/>
                  <a:pt x="8248422" y="288024"/>
                </a:cubicBezTo>
                <a:cubicBezTo>
                  <a:pt x="8247807" y="268757"/>
                  <a:pt x="8236230" y="251448"/>
                  <a:pt x="8230134" y="233160"/>
                </a:cubicBezTo>
                <a:cubicBezTo>
                  <a:pt x="8207150" y="164209"/>
                  <a:pt x="8238154" y="249200"/>
                  <a:pt x="8202702" y="178296"/>
                </a:cubicBezTo>
                <a:cubicBezTo>
                  <a:pt x="8191111" y="155115"/>
                  <a:pt x="8197732" y="142150"/>
                  <a:pt x="8175270" y="123432"/>
                </a:cubicBezTo>
                <a:cubicBezTo>
                  <a:pt x="8161319" y="111807"/>
                  <a:pt x="8120695" y="97126"/>
                  <a:pt x="8102118" y="96000"/>
                </a:cubicBezTo>
                <a:cubicBezTo>
                  <a:pt x="8013835" y="90650"/>
                  <a:pt x="7925384" y="87561"/>
                  <a:pt x="7836942" y="86856"/>
                </a:cubicBezTo>
                <a:lnTo>
                  <a:pt x="5806974" y="77712"/>
                </a:lnTo>
                <a:lnTo>
                  <a:pt x="4407942" y="68568"/>
                </a:lnTo>
                <a:lnTo>
                  <a:pt x="2149374" y="41136"/>
                </a:lnTo>
                <a:cubicBezTo>
                  <a:pt x="1949873" y="38956"/>
                  <a:pt x="1909207" y="32731"/>
                  <a:pt x="1737894" y="22848"/>
                </a:cubicBezTo>
                <a:lnTo>
                  <a:pt x="1408710" y="4560"/>
                </a:lnTo>
                <a:cubicBezTo>
                  <a:pt x="1106958" y="10656"/>
                  <a:pt x="802353" y="-18998"/>
                  <a:pt x="503454" y="22848"/>
                </a:cubicBezTo>
                <a:cubicBezTo>
                  <a:pt x="467106" y="27937"/>
                  <a:pt x="504393" y="97285"/>
                  <a:pt x="494310" y="132576"/>
                </a:cubicBezTo>
                <a:cubicBezTo>
                  <a:pt x="490748" y="145044"/>
                  <a:pt x="449335" y="157183"/>
                  <a:pt x="439446" y="160008"/>
                </a:cubicBezTo>
                <a:cubicBezTo>
                  <a:pt x="429697" y="162793"/>
                  <a:pt x="387045" y="171848"/>
                  <a:pt x="375438" y="178296"/>
                </a:cubicBezTo>
                <a:cubicBezTo>
                  <a:pt x="303515" y="218253"/>
                  <a:pt x="345878" y="214872"/>
                  <a:pt x="302286" y="21487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4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6. Prioritized Actions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4429"/>
            <a:ext cx="8352928" cy="480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182880" y="4097916"/>
            <a:ext cx="8723478" cy="2238876"/>
          </a:xfrm>
          <a:custGeom>
            <a:avLst/>
            <a:gdLst>
              <a:gd name="connsiteX0" fmla="*/ 1435608 w 8723478"/>
              <a:gd name="connsiteY0" fmla="*/ 90036 h 2238876"/>
              <a:gd name="connsiteX1" fmla="*/ 1152144 w 8723478"/>
              <a:gd name="connsiteY1" fmla="*/ 108324 h 2238876"/>
              <a:gd name="connsiteX2" fmla="*/ 1124712 w 8723478"/>
              <a:gd name="connsiteY2" fmla="*/ 117468 h 2238876"/>
              <a:gd name="connsiteX3" fmla="*/ 1078992 w 8723478"/>
              <a:gd name="connsiteY3" fmla="*/ 126612 h 2238876"/>
              <a:gd name="connsiteX4" fmla="*/ 1051560 w 8723478"/>
              <a:gd name="connsiteY4" fmla="*/ 135756 h 2238876"/>
              <a:gd name="connsiteX5" fmla="*/ 1005840 w 8723478"/>
              <a:gd name="connsiteY5" fmla="*/ 144900 h 2238876"/>
              <a:gd name="connsiteX6" fmla="*/ 960120 w 8723478"/>
              <a:gd name="connsiteY6" fmla="*/ 163188 h 2238876"/>
              <a:gd name="connsiteX7" fmla="*/ 923544 w 8723478"/>
              <a:gd name="connsiteY7" fmla="*/ 172332 h 2238876"/>
              <a:gd name="connsiteX8" fmla="*/ 804672 w 8723478"/>
              <a:gd name="connsiteY8" fmla="*/ 227196 h 2238876"/>
              <a:gd name="connsiteX9" fmla="*/ 768096 w 8723478"/>
              <a:gd name="connsiteY9" fmla="*/ 282060 h 2238876"/>
              <a:gd name="connsiteX10" fmla="*/ 758952 w 8723478"/>
              <a:gd name="connsiteY10" fmla="*/ 309492 h 2238876"/>
              <a:gd name="connsiteX11" fmla="*/ 713232 w 8723478"/>
              <a:gd name="connsiteY11" fmla="*/ 382644 h 2238876"/>
              <a:gd name="connsiteX12" fmla="*/ 685800 w 8723478"/>
              <a:gd name="connsiteY12" fmla="*/ 437508 h 2238876"/>
              <a:gd name="connsiteX13" fmla="*/ 649224 w 8723478"/>
              <a:gd name="connsiteY13" fmla="*/ 510660 h 2238876"/>
              <a:gd name="connsiteX14" fmla="*/ 612648 w 8723478"/>
              <a:gd name="connsiteY14" fmla="*/ 565524 h 2238876"/>
              <a:gd name="connsiteX15" fmla="*/ 576072 w 8723478"/>
              <a:gd name="connsiteY15" fmla="*/ 638676 h 2238876"/>
              <a:gd name="connsiteX16" fmla="*/ 557784 w 8723478"/>
              <a:gd name="connsiteY16" fmla="*/ 666108 h 2238876"/>
              <a:gd name="connsiteX17" fmla="*/ 502920 w 8723478"/>
              <a:gd name="connsiteY17" fmla="*/ 711828 h 2238876"/>
              <a:gd name="connsiteX18" fmla="*/ 475488 w 8723478"/>
              <a:gd name="connsiteY18" fmla="*/ 757548 h 2238876"/>
              <a:gd name="connsiteX19" fmla="*/ 448056 w 8723478"/>
              <a:gd name="connsiteY19" fmla="*/ 784980 h 2238876"/>
              <a:gd name="connsiteX20" fmla="*/ 429768 w 8723478"/>
              <a:gd name="connsiteY20" fmla="*/ 812412 h 2238876"/>
              <a:gd name="connsiteX21" fmla="*/ 402336 w 8723478"/>
              <a:gd name="connsiteY21" fmla="*/ 821556 h 2238876"/>
              <a:gd name="connsiteX22" fmla="*/ 365760 w 8723478"/>
              <a:gd name="connsiteY22" fmla="*/ 848988 h 2238876"/>
              <a:gd name="connsiteX23" fmla="*/ 338328 w 8723478"/>
              <a:gd name="connsiteY23" fmla="*/ 876420 h 2238876"/>
              <a:gd name="connsiteX24" fmla="*/ 310896 w 8723478"/>
              <a:gd name="connsiteY24" fmla="*/ 885564 h 2238876"/>
              <a:gd name="connsiteX25" fmla="*/ 237744 w 8723478"/>
              <a:gd name="connsiteY25" fmla="*/ 940428 h 2238876"/>
              <a:gd name="connsiteX26" fmla="*/ 164592 w 8723478"/>
              <a:gd name="connsiteY26" fmla="*/ 967860 h 2238876"/>
              <a:gd name="connsiteX27" fmla="*/ 100584 w 8723478"/>
              <a:gd name="connsiteY27" fmla="*/ 1013580 h 2238876"/>
              <a:gd name="connsiteX28" fmla="*/ 9144 w 8723478"/>
              <a:gd name="connsiteY28" fmla="*/ 1123308 h 2238876"/>
              <a:gd name="connsiteX29" fmla="*/ 0 w 8723478"/>
              <a:gd name="connsiteY29" fmla="*/ 1150740 h 2238876"/>
              <a:gd name="connsiteX30" fmla="*/ 27432 w 8723478"/>
              <a:gd name="connsiteY30" fmla="*/ 1415916 h 2238876"/>
              <a:gd name="connsiteX31" fmla="*/ 36576 w 8723478"/>
              <a:gd name="connsiteY31" fmla="*/ 1452492 h 2238876"/>
              <a:gd name="connsiteX32" fmla="*/ 64008 w 8723478"/>
              <a:gd name="connsiteY32" fmla="*/ 1507356 h 2238876"/>
              <a:gd name="connsiteX33" fmla="*/ 109728 w 8723478"/>
              <a:gd name="connsiteY33" fmla="*/ 1571364 h 2238876"/>
              <a:gd name="connsiteX34" fmla="*/ 146304 w 8723478"/>
              <a:gd name="connsiteY34" fmla="*/ 1580508 h 2238876"/>
              <a:gd name="connsiteX35" fmla="*/ 201168 w 8723478"/>
              <a:gd name="connsiteY35" fmla="*/ 1626228 h 2238876"/>
              <a:gd name="connsiteX36" fmla="*/ 237744 w 8723478"/>
              <a:gd name="connsiteY36" fmla="*/ 1635372 h 2238876"/>
              <a:gd name="connsiteX37" fmla="*/ 283464 w 8723478"/>
              <a:gd name="connsiteY37" fmla="*/ 1671948 h 2238876"/>
              <a:gd name="connsiteX38" fmla="*/ 310896 w 8723478"/>
              <a:gd name="connsiteY38" fmla="*/ 1699380 h 2238876"/>
              <a:gd name="connsiteX39" fmla="*/ 347472 w 8723478"/>
              <a:gd name="connsiteY39" fmla="*/ 1708524 h 2238876"/>
              <a:gd name="connsiteX40" fmla="*/ 374904 w 8723478"/>
              <a:gd name="connsiteY40" fmla="*/ 1717668 h 2238876"/>
              <a:gd name="connsiteX41" fmla="*/ 411480 w 8723478"/>
              <a:gd name="connsiteY41" fmla="*/ 1745100 h 2238876"/>
              <a:gd name="connsiteX42" fmla="*/ 475488 w 8723478"/>
              <a:gd name="connsiteY42" fmla="*/ 1763388 h 2238876"/>
              <a:gd name="connsiteX43" fmla="*/ 512064 w 8723478"/>
              <a:gd name="connsiteY43" fmla="*/ 1781676 h 2238876"/>
              <a:gd name="connsiteX44" fmla="*/ 612648 w 8723478"/>
              <a:gd name="connsiteY44" fmla="*/ 1799964 h 2238876"/>
              <a:gd name="connsiteX45" fmla="*/ 649224 w 8723478"/>
              <a:gd name="connsiteY45" fmla="*/ 1818252 h 2238876"/>
              <a:gd name="connsiteX46" fmla="*/ 804672 w 8723478"/>
              <a:gd name="connsiteY46" fmla="*/ 1836540 h 2238876"/>
              <a:gd name="connsiteX47" fmla="*/ 1024128 w 8723478"/>
              <a:gd name="connsiteY47" fmla="*/ 1882260 h 2238876"/>
              <a:gd name="connsiteX48" fmla="*/ 1051560 w 8723478"/>
              <a:gd name="connsiteY48" fmla="*/ 1900548 h 2238876"/>
              <a:gd name="connsiteX49" fmla="*/ 1124712 w 8723478"/>
              <a:gd name="connsiteY49" fmla="*/ 1909692 h 2238876"/>
              <a:gd name="connsiteX50" fmla="*/ 1179576 w 8723478"/>
              <a:gd name="connsiteY50" fmla="*/ 1918836 h 2238876"/>
              <a:gd name="connsiteX51" fmla="*/ 1261872 w 8723478"/>
              <a:gd name="connsiteY51" fmla="*/ 1955412 h 2238876"/>
              <a:gd name="connsiteX52" fmla="*/ 1371600 w 8723478"/>
              <a:gd name="connsiteY52" fmla="*/ 1973700 h 2238876"/>
              <a:gd name="connsiteX53" fmla="*/ 1453896 w 8723478"/>
              <a:gd name="connsiteY53" fmla="*/ 1991988 h 2238876"/>
              <a:gd name="connsiteX54" fmla="*/ 1801368 w 8723478"/>
              <a:gd name="connsiteY54" fmla="*/ 2010276 h 2238876"/>
              <a:gd name="connsiteX55" fmla="*/ 1865376 w 8723478"/>
              <a:gd name="connsiteY55" fmla="*/ 2019420 h 2238876"/>
              <a:gd name="connsiteX56" fmla="*/ 1975104 w 8723478"/>
              <a:gd name="connsiteY56" fmla="*/ 2028564 h 2238876"/>
              <a:gd name="connsiteX57" fmla="*/ 2084832 w 8723478"/>
              <a:gd name="connsiteY57" fmla="*/ 2065140 h 2238876"/>
              <a:gd name="connsiteX58" fmla="*/ 3026664 w 8723478"/>
              <a:gd name="connsiteY58" fmla="*/ 2083428 h 2238876"/>
              <a:gd name="connsiteX59" fmla="*/ 4279392 w 8723478"/>
              <a:gd name="connsiteY59" fmla="*/ 2101716 h 2238876"/>
              <a:gd name="connsiteX60" fmla="*/ 4425696 w 8723478"/>
              <a:gd name="connsiteY60" fmla="*/ 2129148 h 2238876"/>
              <a:gd name="connsiteX61" fmla="*/ 4462272 w 8723478"/>
              <a:gd name="connsiteY61" fmla="*/ 2138292 h 2238876"/>
              <a:gd name="connsiteX62" fmla="*/ 4645152 w 8723478"/>
              <a:gd name="connsiteY62" fmla="*/ 2147436 h 2238876"/>
              <a:gd name="connsiteX63" fmla="*/ 4709160 w 8723478"/>
              <a:gd name="connsiteY63" fmla="*/ 2174868 h 2238876"/>
              <a:gd name="connsiteX64" fmla="*/ 4764024 w 8723478"/>
              <a:gd name="connsiteY64" fmla="*/ 2184012 h 2238876"/>
              <a:gd name="connsiteX65" fmla="*/ 4818888 w 8723478"/>
              <a:gd name="connsiteY65" fmla="*/ 2202300 h 2238876"/>
              <a:gd name="connsiteX66" fmla="*/ 5047488 w 8723478"/>
              <a:gd name="connsiteY66" fmla="*/ 2211444 h 2238876"/>
              <a:gd name="connsiteX67" fmla="*/ 5349240 w 8723478"/>
              <a:gd name="connsiteY67" fmla="*/ 2238876 h 2238876"/>
              <a:gd name="connsiteX68" fmla="*/ 6464808 w 8723478"/>
              <a:gd name="connsiteY68" fmla="*/ 2229732 h 2238876"/>
              <a:gd name="connsiteX69" fmla="*/ 6519672 w 8723478"/>
              <a:gd name="connsiteY69" fmla="*/ 2220588 h 2238876"/>
              <a:gd name="connsiteX70" fmla="*/ 7808976 w 8723478"/>
              <a:gd name="connsiteY70" fmla="*/ 2174868 h 2238876"/>
              <a:gd name="connsiteX71" fmla="*/ 7863840 w 8723478"/>
              <a:gd name="connsiteY71" fmla="*/ 2147436 h 2238876"/>
              <a:gd name="connsiteX72" fmla="*/ 7927848 w 8723478"/>
              <a:gd name="connsiteY72" fmla="*/ 2129148 h 2238876"/>
              <a:gd name="connsiteX73" fmla="*/ 8010144 w 8723478"/>
              <a:gd name="connsiteY73" fmla="*/ 2101716 h 2238876"/>
              <a:gd name="connsiteX74" fmla="*/ 8046720 w 8723478"/>
              <a:gd name="connsiteY74" fmla="*/ 2092572 h 2238876"/>
              <a:gd name="connsiteX75" fmla="*/ 8101584 w 8723478"/>
              <a:gd name="connsiteY75" fmla="*/ 2065140 h 2238876"/>
              <a:gd name="connsiteX76" fmla="*/ 8138160 w 8723478"/>
              <a:gd name="connsiteY76" fmla="*/ 2055996 h 2238876"/>
              <a:gd name="connsiteX77" fmla="*/ 8202168 w 8723478"/>
              <a:gd name="connsiteY77" fmla="*/ 2037708 h 2238876"/>
              <a:gd name="connsiteX78" fmla="*/ 8275320 w 8723478"/>
              <a:gd name="connsiteY78" fmla="*/ 2001132 h 2238876"/>
              <a:gd name="connsiteX79" fmla="*/ 8311896 w 8723478"/>
              <a:gd name="connsiteY79" fmla="*/ 1982844 h 2238876"/>
              <a:gd name="connsiteX80" fmla="*/ 8366760 w 8723478"/>
              <a:gd name="connsiteY80" fmla="*/ 1964556 h 2238876"/>
              <a:gd name="connsiteX81" fmla="*/ 8449056 w 8723478"/>
              <a:gd name="connsiteY81" fmla="*/ 1937124 h 2238876"/>
              <a:gd name="connsiteX82" fmla="*/ 8531352 w 8723478"/>
              <a:gd name="connsiteY82" fmla="*/ 1909692 h 2238876"/>
              <a:gd name="connsiteX83" fmla="*/ 8558784 w 8723478"/>
              <a:gd name="connsiteY83" fmla="*/ 1900548 h 2238876"/>
              <a:gd name="connsiteX84" fmla="*/ 8586216 w 8723478"/>
              <a:gd name="connsiteY84" fmla="*/ 1873116 h 2238876"/>
              <a:gd name="connsiteX85" fmla="*/ 8595360 w 8723478"/>
              <a:gd name="connsiteY85" fmla="*/ 1809108 h 2238876"/>
              <a:gd name="connsiteX86" fmla="*/ 8613648 w 8723478"/>
              <a:gd name="connsiteY86" fmla="*/ 1754244 h 2238876"/>
              <a:gd name="connsiteX87" fmla="*/ 8631936 w 8723478"/>
              <a:gd name="connsiteY87" fmla="*/ 1717668 h 2238876"/>
              <a:gd name="connsiteX88" fmla="*/ 8650224 w 8723478"/>
              <a:gd name="connsiteY88" fmla="*/ 1644516 h 2238876"/>
              <a:gd name="connsiteX89" fmla="*/ 8686800 w 8723478"/>
              <a:gd name="connsiteY89" fmla="*/ 1534788 h 2238876"/>
              <a:gd name="connsiteX90" fmla="*/ 8695944 w 8723478"/>
              <a:gd name="connsiteY90" fmla="*/ 1498212 h 2238876"/>
              <a:gd name="connsiteX91" fmla="*/ 8714232 w 8723478"/>
              <a:gd name="connsiteY91" fmla="*/ 1461636 h 2238876"/>
              <a:gd name="connsiteX92" fmla="*/ 8723376 w 8723478"/>
              <a:gd name="connsiteY92" fmla="*/ 1351908 h 2238876"/>
              <a:gd name="connsiteX93" fmla="*/ 8714232 w 8723478"/>
              <a:gd name="connsiteY93" fmla="*/ 656964 h 2238876"/>
              <a:gd name="connsiteX94" fmla="*/ 8686800 w 8723478"/>
              <a:gd name="connsiteY94" fmla="*/ 574668 h 2238876"/>
              <a:gd name="connsiteX95" fmla="*/ 8659368 w 8723478"/>
              <a:gd name="connsiteY95" fmla="*/ 400932 h 2238876"/>
              <a:gd name="connsiteX96" fmla="*/ 8641080 w 8723478"/>
              <a:gd name="connsiteY96" fmla="*/ 254628 h 2238876"/>
              <a:gd name="connsiteX97" fmla="*/ 8622792 w 8723478"/>
              <a:gd name="connsiteY97" fmla="*/ 227196 h 2238876"/>
              <a:gd name="connsiteX98" fmla="*/ 8613648 w 8723478"/>
              <a:gd name="connsiteY98" fmla="*/ 199764 h 2238876"/>
              <a:gd name="connsiteX99" fmla="*/ 8586216 w 8723478"/>
              <a:gd name="connsiteY99" fmla="*/ 172332 h 2238876"/>
              <a:gd name="connsiteX100" fmla="*/ 8558784 w 8723478"/>
              <a:gd name="connsiteY100" fmla="*/ 126612 h 2238876"/>
              <a:gd name="connsiteX101" fmla="*/ 8522208 w 8723478"/>
              <a:gd name="connsiteY101" fmla="*/ 117468 h 2238876"/>
              <a:gd name="connsiteX102" fmla="*/ 8476488 w 8723478"/>
              <a:gd name="connsiteY102" fmla="*/ 99180 h 2238876"/>
              <a:gd name="connsiteX103" fmla="*/ 8421624 w 8723478"/>
              <a:gd name="connsiteY103" fmla="*/ 80892 h 2238876"/>
              <a:gd name="connsiteX104" fmla="*/ 8119872 w 8723478"/>
              <a:gd name="connsiteY104" fmla="*/ 62604 h 2238876"/>
              <a:gd name="connsiteX105" fmla="*/ 8074152 w 8723478"/>
              <a:gd name="connsiteY105" fmla="*/ 53460 h 2238876"/>
              <a:gd name="connsiteX106" fmla="*/ 7159752 w 8723478"/>
              <a:gd name="connsiteY106" fmla="*/ 80892 h 2238876"/>
              <a:gd name="connsiteX107" fmla="*/ 7114032 w 8723478"/>
              <a:gd name="connsiteY107" fmla="*/ 99180 h 2238876"/>
              <a:gd name="connsiteX108" fmla="*/ 6272784 w 8723478"/>
              <a:gd name="connsiteY108" fmla="*/ 117468 h 2238876"/>
              <a:gd name="connsiteX109" fmla="*/ 5449824 w 8723478"/>
              <a:gd name="connsiteY109" fmla="*/ 99180 h 2238876"/>
              <a:gd name="connsiteX110" fmla="*/ 4928616 w 8723478"/>
              <a:gd name="connsiteY110" fmla="*/ 108324 h 2238876"/>
              <a:gd name="connsiteX111" fmla="*/ 4873752 w 8723478"/>
              <a:gd name="connsiteY111" fmla="*/ 126612 h 2238876"/>
              <a:gd name="connsiteX112" fmla="*/ 4608576 w 8723478"/>
              <a:gd name="connsiteY112" fmla="*/ 135756 h 2238876"/>
              <a:gd name="connsiteX113" fmla="*/ 3456432 w 8723478"/>
              <a:gd name="connsiteY113" fmla="*/ 163188 h 2238876"/>
              <a:gd name="connsiteX114" fmla="*/ 3291840 w 8723478"/>
              <a:gd name="connsiteY114" fmla="*/ 181476 h 2238876"/>
              <a:gd name="connsiteX115" fmla="*/ 3008376 w 8723478"/>
              <a:gd name="connsiteY115" fmla="*/ 172332 h 2238876"/>
              <a:gd name="connsiteX116" fmla="*/ 2907792 w 8723478"/>
              <a:gd name="connsiteY116" fmla="*/ 154044 h 2238876"/>
              <a:gd name="connsiteX117" fmla="*/ 2843784 w 8723478"/>
              <a:gd name="connsiteY117" fmla="*/ 144900 h 2238876"/>
              <a:gd name="connsiteX118" fmla="*/ 2788920 w 8723478"/>
              <a:gd name="connsiteY118" fmla="*/ 135756 h 2238876"/>
              <a:gd name="connsiteX119" fmla="*/ 2615184 w 8723478"/>
              <a:gd name="connsiteY119" fmla="*/ 99180 h 2238876"/>
              <a:gd name="connsiteX120" fmla="*/ 2496312 w 8723478"/>
              <a:gd name="connsiteY120" fmla="*/ 90036 h 2238876"/>
              <a:gd name="connsiteX121" fmla="*/ 2304288 w 8723478"/>
              <a:gd name="connsiteY121" fmla="*/ 62604 h 2238876"/>
              <a:gd name="connsiteX122" fmla="*/ 2066544 w 8723478"/>
              <a:gd name="connsiteY122" fmla="*/ 44316 h 2238876"/>
              <a:gd name="connsiteX123" fmla="*/ 2002536 w 8723478"/>
              <a:gd name="connsiteY123" fmla="*/ 35172 h 2238876"/>
              <a:gd name="connsiteX124" fmla="*/ 1920240 w 8723478"/>
              <a:gd name="connsiteY124" fmla="*/ 26028 h 2238876"/>
              <a:gd name="connsiteX125" fmla="*/ 1892808 w 8723478"/>
              <a:gd name="connsiteY125" fmla="*/ 16884 h 2238876"/>
              <a:gd name="connsiteX126" fmla="*/ 1316736 w 8723478"/>
              <a:gd name="connsiteY126" fmla="*/ 35172 h 2238876"/>
              <a:gd name="connsiteX127" fmla="*/ 1252728 w 8723478"/>
              <a:gd name="connsiteY127" fmla="*/ 80892 h 2238876"/>
              <a:gd name="connsiteX128" fmla="*/ 1225296 w 8723478"/>
              <a:gd name="connsiteY128" fmla="*/ 90036 h 223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8723478" h="2238876">
                <a:moveTo>
                  <a:pt x="1435608" y="90036"/>
                </a:moveTo>
                <a:cubicBezTo>
                  <a:pt x="1372965" y="92883"/>
                  <a:pt x="1232858" y="94872"/>
                  <a:pt x="1152144" y="108324"/>
                </a:cubicBezTo>
                <a:cubicBezTo>
                  <a:pt x="1142637" y="109909"/>
                  <a:pt x="1134063" y="115130"/>
                  <a:pt x="1124712" y="117468"/>
                </a:cubicBezTo>
                <a:cubicBezTo>
                  <a:pt x="1109634" y="121237"/>
                  <a:pt x="1094070" y="122843"/>
                  <a:pt x="1078992" y="126612"/>
                </a:cubicBezTo>
                <a:cubicBezTo>
                  <a:pt x="1069641" y="128950"/>
                  <a:pt x="1060911" y="133418"/>
                  <a:pt x="1051560" y="135756"/>
                </a:cubicBezTo>
                <a:cubicBezTo>
                  <a:pt x="1036482" y="139525"/>
                  <a:pt x="1020726" y="140434"/>
                  <a:pt x="1005840" y="144900"/>
                </a:cubicBezTo>
                <a:cubicBezTo>
                  <a:pt x="990118" y="149617"/>
                  <a:pt x="975692" y="157997"/>
                  <a:pt x="960120" y="163188"/>
                </a:cubicBezTo>
                <a:cubicBezTo>
                  <a:pt x="948198" y="167162"/>
                  <a:pt x="935379" y="168105"/>
                  <a:pt x="923544" y="172332"/>
                </a:cubicBezTo>
                <a:cubicBezTo>
                  <a:pt x="835974" y="203607"/>
                  <a:pt x="854707" y="193839"/>
                  <a:pt x="804672" y="227196"/>
                </a:cubicBezTo>
                <a:cubicBezTo>
                  <a:pt x="782930" y="292423"/>
                  <a:pt x="813759" y="213565"/>
                  <a:pt x="768096" y="282060"/>
                </a:cubicBezTo>
                <a:cubicBezTo>
                  <a:pt x="762749" y="290080"/>
                  <a:pt x="762749" y="300633"/>
                  <a:pt x="758952" y="309492"/>
                </a:cubicBezTo>
                <a:cubicBezTo>
                  <a:pt x="742216" y="348542"/>
                  <a:pt x="739487" y="347637"/>
                  <a:pt x="713232" y="382644"/>
                </a:cubicBezTo>
                <a:cubicBezTo>
                  <a:pt x="694690" y="438269"/>
                  <a:pt x="716187" y="381798"/>
                  <a:pt x="685800" y="437508"/>
                </a:cubicBezTo>
                <a:cubicBezTo>
                  <a:pt x="672745" y="461441"/>
                  <a:pt x="664346" y="487977"/>
                  <a:pt x="649224" y="510660"/>
                </a:cubicBezTo>
                <a:cubicBezTo>
                  <a:pt x="637032" y="528948"/>
                  <a:pt x="619599" y="544672"/>
                  <a:pt x="612648" y="565524"/>
                </a:cubicBezTo>
                <a:cubicBezTo>
                  <a:pt x="598720" y="607307"/>
                  <a:pt x="606921" y="589318"/>
                  <a:pt x="576072" y="638676"/>
                </a:cubicBezTo>
                <a:cubicBezTo>
                  <a:pt x="570247" y="647995"/>
                  <a:pt x="565555" y="658337"/>
                  <a:pt x="557784" y="666108"/>
                </a:cubicBezTo>
                <a:cubicBezTo>
                  <a:pt x="511317" y="712575"/>
                  <a:pt x="547860" y="651908"/>
                  <a:pt x="502920" y="711828"/>
                </a:cubicBezTo>
                <a:cubicBezTo>
                  <a:pt x="492256" y="726046"/>
                  <a:pt x="486152" y="743330"/>
                  <a:pt x="475488" y="757548"/>
                </a:cubicBezTo>
                <a:cubicBezTo>
                  <a:pt x="467729" y="767893"/>
                  <a:pt x="456335" y="775046"/>
                  <a:pt x="448056" y="784980"/>
                </a:cubicBezTo>
                <a:cubicBezTo>
                  <a:pt x="441021" y="793423"/>
                  <a:pt x="438350" y="805547"/>
                  <a:pt x="429768" y="812412"/>
                </a:cubicBezTo>
                <a:cubicBezTo>
                  <a:pt x="422242" y="818433"/>
                  <a:pt x="411480" y="818508"/>
                  <a:pt x="402336" y="821556"/>
                </a:cubicBezTo>
                <a:cubicBezTo>
                  <a:pt x="390144" y="830700"/>
                  <a:pt x="377331" y="839070"/>
                  <a:pt x="365760" y="848988"/>
                </a:cubicBezTo>
                <a:cubicBezTo>
                  <a:pt x="355942" y="857404"/>
                  <a:pt x="349088" y="869247"/>
                  <a:pt x="338328" y="876420"/>
                </a:cubicBezTo>
                <a:cubicBezTo>
                  <a:pt x="330308" y="881767"/>
                  <a:pt x="319517" y="881253"/>
                  <a:pt x="310896" y="885564"/>
                </a:cubicBezTo>
                <a:cubicBezTo>
                  <a:pt x="278856" y="901584"/>
                  <a:pt x="271389" y="920241"/>
                  <a:pt x="237744" y="940428"/>
                </a:cubicBezTo>
                <a:cubicBezTo>
                  <a:pt x="224077" y="948628"/>
                  <a:pt x="183519" y="961551"/>
                  <a:pt x="164592" y="967860"/>
                </a:cubicBezTo>
                <a:cubicBezTo>
                  <a:pt x="59014" y="1073438"/>
                  <a:pt x="220940" y="917295"/>
                  <a:pt x="100584" y="1013580"/>
                </a:cubicBezTo>
                <a:cubicBezTo>
                  <a:pt x="77433" y="1032101"/>
                  <a:pt x="19907" y="1091019"/>
                  <a:pt x="9144" y="1123308"/>
                </a:cubicBezTo>
                <a:lnTo>
                  <a:pt x="0" y="1150740"/>
                </a:lnTo>
                <a:cubicBezTo>
                  <a:pt x="12167" y="1296739"/>
                  <a:pt x="5461" y="1317048"/>
                  <a:pt x="27432" y="1415916"/>
                </a:cubicBezTo>
                <a:cubicBezTo>
                  <a:pt x="30158" y="1428184"/>
                  <a:pt x="31909" y="1440824"/>
                  <a:pt x="36576" y="1452492"/>
                </a:cubicBezTo>
                <a:cubicBezTo>
                  <a:pt x="44170" y="1471476"/>
                  <a:pt x="54078" y="1489482"/>
                  <a:pt x="64008" y="1507356"/>
                </a:cubicBezTo>
                <a:cubicBezTo>
                  <a:pt x="69370" y="1517008"/>
                  <a:pt x="105350" y="1568237"/>
                  <a:pt x="109728" y="1571364"/>
                </a:cubicBezTo>
                <a:cubicBezTo>
                  <a:pt x="119954" y="1578669"/>
                  <a:pt x="134112" y="1577460"/>
                  <a:pt x="146304" y="1580508"/>
                </a:cubicBezTo>
                <a:cubicBezTo>
                  <a:pt x="162782" y="1596986"/>
                  <a:pt x="178889" y="1616680"/>
                  <a:pt x="201168" y="1626228"/>
                </a:cubicBezTo>
                <a:cubicBezTo>
                  <a:pt x="212719" y="1631178"/>
                  <a:pt x="225552" y="1632324"/>
                  <a:pt x="237744" y="1635372"/>
                </a:cubicBezTo>
                <a:cubicBezTo>
                  <a:pt x="278644" y="1696723"/>
                  <a:pt x="230463" y="1636614"/>
                  <a:pt x="283464" y="1671948"/>
                </a:cubicBezTo>
                <a:cubicBezTo>
                  <a:pt x="294224" y="1679121"/>
                  <a:pt x="299668" y="1692964"/>
                  <a:pt x="310896" y="1699380"/>
                </a:cubicBezTo>
                <a:cubicBezTo>
                  <a:pt x="321807" y="1705615"/>
                  <a:pt x="335388" y="1705072"/>
                  <a:pt x="347472" y="1708524"/>
                </a:cubicBezTo>
                <a:cubicBezTo>
                  <a:pt x="356740" y="1711172"/>
                  <a:pt x="365760" y="1714620"/>
                  <a:pt x="374904" y="1717668"/>
                </a:cubicBezTo>
                <a:cubicBezTo>
                  <a:pt x="387096" y="1726812"/>
                  <a:pt x="398248" y="1737539"/>
                  <a:pt x="411480" y="1745100"/>
                </a:cubicBezTo>
                <a:cubicBezTo>
                  <a:pt x="425548" y="1753139"/>
                  <a:pt x="462531" y="1758529"/>
                  <a:pt x="475488" y="1763388"/>
                </a:cubicBezTo>
                <a:cubicBezTo>
                  <a:pt x="488251" y="1768174"/>
                  <a:pt x="499132" y="1777365"/>
                  <a:pt x="512064" y="1781676"/>
                </a:cubicBezTo>
                <a:cubicBezTo>
                  <a:pt x="524844" y="1785936"/>
                  <a:pt x="603436" y="1798429"/>
                  <a:pt x="612648" y="1799964"/>
                </a:cubicBezTo>
                <a:cubicBezTo>
                  <a:pt x="624840" y="1806060"/>
                  <a:pt x="636695" y="1812882"/>
                  <a:pt x="649224" y="1818252"/>
                </a:cubicBezTo>
                <a:cubicBezTo>
                  <a:pt x="699103" y="1839629"/>
                  <a:pt x="747547" y="1832460"/>
                  <a:pt x="804672" y="1836540"/>
                </a:cubicBezTo>
                <a:cubicBezTo>
                  <a:pt x="999875" y="1875581"/>
                  <a:pt x="927241" y="1858038"/>
                  <a:pt x="1024128" y="1882260"/>
                </a:cubicBezTo>
                <a:cubicBezTo>
                  <a:pt x="1033272" y="1888356"/>
                  <a:pt x="1040958" y="1897656"/>
                  <a:pt x="1051560" y="1900548"/>
                </a:cubicBezTo>
                <a:cubicBezTo>
                  <a:pt x="1075268" y="1907014"/>
                  <a:pt x="1100385" y="1906217"/>
                  <a:pt x="1124712" y="1909692"/>
                </a:cubicBezTo>
                <a:cubicBezTo>
                  <a:pt x="1143066" y="1912314"/>
                  <a:pt x="1161288" y="1915788"/>
                  <a:pt x="1179576" y="1918836"/>
                </a:cubicBezTo>
                <a:cubicBezTo>
                  <a:pt x="1200669" y="1929382"/>
                  <a:pt x="1239819" y="1950223"/>
                  <a:pt x="1261872" y="1955412"/>
                </a:cubicBezTo>
                <a:cubicBezTo>
                  <a:pt x="1297967" y="1963905"/>
                  <a:pt x="1335155" y="1966866"/>
                  <a:pt x="1371600" y="1973700"/>
                </a:cubicBezTo>
                <a:cubicBezTo>
                  <a:pt x="1398758" y="1978792"/>
                  <a:pt x="1426147" y="1990052"/>
                  <a:pt x="1453896" y="1991988"/>
                </a:cubicBezTo>
                <a:cubicBezTo>
                  <a:pt x="1569599" y="2000060"/>
                  <a:pt x="1685544" y="2004180"/>
                  <a:pt x="1801368" y="2010276"/>
                </a:cubicBezTo>
                <a:cubicBezTo>
                  <a:pt x="1822704" y="2013324"/>
                  <a:pt x="1843942" y="2017164"/>
                  <a:pt x="1865376" y="2019420"/>
                </a:cubicBezTo>
                <a:cubicBezTo>
                  <a:pt x="1901877" y="2023262"/>
                  <a:pt x="1939114" y="2021366"/>
                  <a:pt x="1975104" y="2028564"/>
                </a:cubicBezTo>
                <a:cubicBezTo>
                  <a:pt x="1981034" y="2029750"/>
                  <a:pt x="2061109" y="2064475"/>
                  <a:pt x="2084832" y="2065140"/>
                </a:cubicBezTo>
                <a:lnTo>
                  <a:pt x="3026664" y="2083428"/>
                </a:lnTo>
                <a:cubicBezTo>
                  <a:pt x="3877113" y="2100784"/>
                  <a:pt x="2946803" y="2087387"/>
                  <a:pt x="4279392" y="2101716"/>
                </a:cubicBezTo>
                <a:cubicBezTo>
                  <a:pt x="4378980" y="2134912"/>
                  <a:pt x="4290185" y="2109789"/>
                  <a:pt x="4425696" y="2129148"/>
                </a:cubicBezTo>
                <a:cubicBezTo>
                  <a:pt x="4438137" y="2130925"/>
                  <a:pt x="4449748" y="2137248"/>
                  <a:pt x="4462272" y="2138292"/>
                </a:cubicBezTo>
                <a:cubicBezTo>
                  <a:pt x="4523097" y="2143361"/>
                  <a:pt x="4584192" y="2144388"/>
                  <a:pt x="4645152" y="2147436"/>
                </a:cubicBezTo>
                <a:cubicBezTo>
                  <a:pt x="4667516" y="2158618"/>
                  <a:pt x="4684942" y="2169486"/>
                  <a:pt x="4709160" y="2174868"/>
                </a:cubicBezTo>
                <a:cubicBezTo>
                  <a:pt x="4727259" y="2178890"/>
                  <a:pt x="4746037" y="2179515"/>
                  <a:pt x="4764024" y="2184012"/>
                </a:cubicBezTo>
                <a:cubicBezTo>
                  <a:pt x="4782726" y="2188687"/>
                  <a:pt x="4799700" y="2200443"/>
                  <a:pt x="4818888" y="2202300"/>
                </a:cubicBezTo>
                <a:cubicBezTo>
                  <a:pt x="4894794" y="2209646"/>
                  <a:pt x="4971288" y="2208396"/>
                  <a:pt x="5047488" y="2211444"/>
                </a:cubicBezTo>
                <a:cubicBezTo>
                  <a:pt x="5153939" y="2226651"/>
                  <a:pt x="5223654" y="2238027"/>
                  <a:pt x="5349240" y="2238876"/>
                </a:cubicBezTo>
                <a:lnTo>
                  <a:pt x="6464808" y="2229732"/>
                </a:lnTo>
                <a:cubicBezTo>
                  <a:pt x="6483096" y="2226684"/>
                  <a:pt x="6501175" y="2221855"/>
                  <a:pt x="6519672" y="2220588"/>
                </a:cubicBezTo>
                <a:cubicBezTo>
                  <a:pt x="7223518" y="2172379"/>
                  <a:pt x="7075480" y="2184780"/>
                  <a:pt x="7808976" y="2174868"/>
                </a:cubicBezTo>
                <a:cubicBezTo>
                  <a:pt x="7877927" y="2151884"/>
                  <a:pt x="7792936" y="2182888"/>
                  <a:pt x="7863840" y="2147436"/>
                </a:cubicBezTo>
                <a:cubicBezTo>
                  <a:pt x="7879655" y="2139529"/>
                  <a:pt x="7912613" y="2133836"/>
                  <a:pt x="7927848" y="2129148"/>
                </a:cubicBezTo>
                <a:cubicBezTo>
                  <a:pt x="7955485" y="2120644"/>
                  <a:pt x="7982091" y="2108729"/>
                  <a:pt x="8010144" y="2101716"/>
                </a:cubicBezTo>
                <a:cubicBezTo>
                  <a:pt x="8022336" y="2098668"/>
                  <a:pt x="8034636" y="2096024"/>
                  <a:pt x="8046720" y="2092572"/>
                </a:cubicBezTo>
                <a:cubicBezTo>
                  <a:pt x="8123781" y="2070555"/>
                  <a:pt x="8021434" y="2099490"/>
                  <a:pt x="8101584" y="2065140"/>
                </a:cubicBezTo>
                <a:cubicBezTo>
                  <a:pt x="8113135" y="2060190"/>
                  <a:pt x="8126076" y="2059448"/>
                  <a:pt x="8138160" y="2055996"/>
                </a:cubicBezTo>
                <a:cubicBezTo>
                  <a:pt x="8229987" y="2029760"/>
                  <a:pt x="8087825" y="2066294"/>
                  <a:pt x="8202168" y="2037708"/>
                </a:cubicBezTo>
                <a:cubicBezTo>
                  <a:pt x="8269559" y="1987165"/>
                  <a:pt x="8206839" y="2026812"/>
                  <a:pt x="8275320" y="2001132"/>
                </a:cubicBezTo>
                <a:cubicBezTo>
                  <a:pt x="8288083" y="1996346"/>
                  <a:pt x="8299240" y="1987906"/>
                  <a:pt x="8311896" y="1982844"/>
                </a:cubicBezTo>
                <a:cubicBezTo>
                  <a:pt x="8329794" y="1975685"/>
                  <a:pt x="8348472" y="1970652"/>
                  <a:pt x="8366760" y="1964556"/>
                </a:cubicBezTo>
                <a:lnTo>
                  <a:pt x="8449056" y="1937124"/>
                </a:lnTo>
                <a:lnTo>
                  <a:pt x="8531352" y="1909692"/>
                </a:lnTo>
                <a:lnTo>
                  <a:pt x="8558784" y="1900548"/>
                </a:lnTo>
                <a:cubicBezTo>
                  <a:pt x="8567928" y="1891404"/>
                  <a:pt x="8581413" y="1885123"/>
                  <a:pt x="8586216" y="1873116"/>
                </a:cubicBezTo>
                <a:cubicBezTo>
                  <a:pt x="8594220" y="1853105"/>
                  <a:pt x="8590514" y="1830109"/>
                  <a:pt x="8595360" y="1809108"/>
                </a:cubicBezTo>
                <a:cubicBezTo>
                  <a:pt x="8599695" y="1790324"/>
                  <a:pt x="8606489" y="1772142"/>
                  <a:pt x="8613648" y="1754244"/>
                </a:cubicBezTo>
                <a:cubicBezTo>
                  <a:pt x="8618710" y="1741588"/>
                  <a:pt x="8627625" y="1730600"/>
                  <a:pt x="8631936" y="1717668"/>
                </a:cubicBezTo>
                <a:cubicBezTo>
                  <a:pt x="8639884" y="1693823"/>
                  <a:pt x="8642276" y="1668361"/>
                  <a:pt x="8650224" y="1644516"/>
                </a:cubicBezTo>
                <a:cubicBezTo>
                  <a:pt x="8662416" y="1607940"/>
                  <a:pt x="8677449" y="1572191"/>
                  <a:pt x="8686800" y="1534788"/>
                </a:cubicBezTo>
                <a:cubicBezTo>
                  <a:pt x="8689848" y="1522596"/>
                  <a:pt x="8691531" y="1509979"/>
                  <a:pt x="8695944" y="1498212"/>
                </a:cubicBezTo>
                <a:cubicBezTo>
                  <a:pt x="8700730" y="1485449"/>
                  <a:pt x="8708136" y="1473828"/>
                  <a:pt x="8714232" y="1461636"/>
                </a:cubicBezTo>
                <a:cubicBezTo>
                  <a:pt x="8717280" y="1425060"/>
                  <a:pt x="8723376" y="1388611"/>
                  <a:pt x="8723376" y="1351908"/>
                </a:cubicBezTo>
                <a:cubicBezTo>
                  <a:pt x="8723376" y="1120240"/>
                  <a:pt x="8725122" y="888376"/>
                  <a:pt x="8714232" y="656964"/>
                </a:cubicBezTo>
                <a:cubicBezTo>
                  <a:pt x="8712873" y="628080"/>
                  <a:pt x="8691310" y="603230"/>
                  <a:pt x="8686800" y="574668"/>
                </a:cubicBezTo>
                <a:cubicBezTo>
                  <a:pt x="8677656" y="516756"/>
                  <a:pt x="8664237" y="459359"/>
                  <a:pt x="8659368" y="400932"/>
                </a:cubicBezTo>
                <a:cubicBezTo>
                  <a:pt x="8658267" y="387721"/>
                  <a:pt x="8656014" y="289475"/>
                  <a:pt x="8641080" y="254628"/>
                </a:cubicBezTo>
                <a:cubicBezTo>
                  <a:pt x="8636751" y="244527"/>
                  <a:pt x="8627707" y="237026"/>
                  <a:pt x="8622792" y="227196"/>
                </a:cubicBezTo>
                <a:cubicBezTo>
                  <a:pt x="8618481" y="218575"/>
                  <a:pt x="8618995" y="207784"/>
                  <a:pt x="8613648" y="199764"/>
                </a:cubicBezTo>
                <a:cubicBezTo>
                  <a:pt x="8606475" y="189004"/>
                  <a:pt x="8593975" y="182677"/>
                  <a:pt x="8586216" y="172332"/>
                </a:cubicBezTo>
                <a:cubicBezTo>
                  <a:pt x="8575552" y="158114"/>
                  <a:pt x="8572278" y="138178"/>
                  <a:pt x="8558784" y="126612"/>
                </a:cubicBezTo>
                <a:cubicBezTo>
                  <a:pt x="8549242" y="118433"/>
                  <a:pt x="8534130" y="121442"/>
                  <a:pt x="8522208" y="117468"/>
                </a:cubicBezTo>
                <a:cubicBezTo>
                  <a:pt x="8506636" y="112277"/>
                  <a:pt x="8491914" y="104789"/>
                  <a:pt x="8476488" y="99180"/>
                </a:cubicBezTo>
                <a:cubicBezTo>
                  <a:pt x="8458371" y="92592"/>
                  <a:pt x="8440571" y="84445"/>
                  <a:pt x="8421624" y="80892"/>
                </a:cubicBezTo>
                <a:cubicBezTo>
                  <a:pt x="8358336" y="69026"/>
                  <a:pt x="8136353" y="63321"/>
                  <a:pt x="8119872" y="62604"/>
                </a:cubicBezTo>
                <a:cubicBezTo>
                  <a:pt x="8104632" y="59556"/>
                  <a:pt x="8089693" y="53300"/>
                  <a:pt x="8074152" y="53460"/>
                </a:cubicBezTo>
                <a:cubicBezTo>
                  <a:pt x="7294622" y="61496"/>
                  <a:pt x="7503661" y="37903"/>
                  <a:pt x="7159752" y="80892"/>
                </a:cubicBezTo>
                <a:cubicBezTo>
                  <a:pt x="7144512" y="86988"/>
                  <a:pt x="7128975" y="92388"/>
                  <a:pt x="7114032" y="99180"/>
                </a:cubicBezTo>
                <a:cubicBezTo>
                  <a:pt x="6797533" y="243043"/>
                  <a:pt x="7427892" y="137157"/>
                  <a:pt x="6272784" y="117468"/>
                </a:cubicBezTo>
                <a:lnTo>
                  <a:pt x="5449824" y="99180"/>
                </a:lnTo>
                <a:cubicBezTo>
                  <a:pt x="5276088" y="102228"/>
                  <a:pt x="5102182" y="100059"/>
                  <a:pt x="4928616" y="108324"/>
                </a:cubicBezTo>
                <a:cubicBezTo>
                  <a:pt x="4909361" y="109241"/>
                  <a:pt x="4892959" y="124966"/>
                  <a:pt x="4873752" y="126612"/>
                </a:cubicBezTo>
                <a:cubicBezTo>
                  <a:pt x="4785631" y="134165"/>
                  <a:pt x="4696968" y="132708"/>
                  <a:pt x="4608576" y="135756"/>
                </a:cubicBezTo>
                <a:cubicBezTo>
                  <a:pt x="4209102" y="235625"/>
                  <a:pt x="4646610" y="129183"/>
                  <a:pt x="3456432" y="163188"/>
                </a:cubicBezTo>
                <a:cubicBezTo>
                  <a:pt x="3401253" y="164765"/>
                  <a:pt x="3346704" y="175380"/>
                  <a:pt x="3291840" y="181476"/>
                </a:cubicBezTo>
                <a:cubicBezTo>
                  <a:pt x="3197352" y="178428"/>
                  <a:pt x="3102673" y="179067"/>
                  <a:pt x="3008376" y="172332"/>
                </a:cubicBezTo>
                <a:cubicBezTo>
                  <a:pt x="2974385" y="169904"/>
                  <a:pt x="2941406" y="159646"/>
                  <a:pt x="2907792" y="154044"/>
                </a:cubicBezTo>
                <a:cubicBezTo>
                  <a:pt x="2886533" y="150501"/>
                  <a:pt x="2865086" y="148177"/>
                  <a:pt x="2843784" y="144900"/>
                </a:cubicBezTo>
                <a:cubicBezTo>
                  <a:pt x="2825459" y="142081"/>
                  <a:pt x="2807208" y="138804"/>
                  <a:pt x="2788920" y="135756"/>
                </a:cubicBezTo>
                <a:cubicBezTo>
                  <a:pt x="2721940" y="91103"/>
                  <a:pt x="2766377" y="114821"/>
                  <a:pt x="2615184" y="99180"/>
                </a:cubicBezTo>
                <a:cubicBezTo>
                  <a:pt x="2575654" y="95091"/>
                  <a:pt x="2535781" y="94679"/>
                  <a:pt x="2496312" y="90036"/>
                </a:cubicBezTo>
                <a:cubicBezTo>
                  <a:pt x="2432097" y="82481"/>
                  <a:pt x="2368583" y="69444"/>
                  <a:pt x="2304288" y="62604"/>
                </a:cubicBezTo>
                <a:cubicBezTo>
                  <a:pt x="2225252" y="54196"/>
                  <a:pt x="2145700" y="51512"/>
                  <a:pt x="2066544" y="44316"/>
                </a:cubicBezTo>
                <a:cubicBezTo>
                  <a:pt x="2045080" y="42365"/>
                  <a:pt x="2023922" y="37845"/>
                  <a:pt x="2002536" y="35172"/>
                </a:cubicBezTo>
                <a:cubicBezTo>
                  <a:pt x="1975148" y="31749"/>
                  <a:pt x="1947672" y="29076"/>
                  <a:pt x="1920240" y="26028"/>
                </a:cubicBezTo>
                <a:cubicBezTo>
                  <a:pt x="1911096" y="22980"/>
                  <a:pt x="1902447" y="16884"/>
                  <a:pt x="1892808" y="16884"/>
                </a:cubicBezTo>
                <a:cubicBezTo>
                  <a:pt x="1362445" y="16884"/>
                  <a:pt x="1516216" y="-31321"/>
                  <a:pt x="1316736" y="35172"/>
                </a:cubicBezTo>
                <a:cubicBezTo>
                  <a:pt x="1308452" y="41385"/>
                  <a:pt x="1266099" y="74207"/>
                  <a:pt x="1252728" y="80892"/>
                </a:cubicBezTo>
                <a:cubicBezTo>
                  <a:pt x="1244107" y="85203"/>
                  <a:pt x="1225296" y="90036"/>
                  <a:pt x="1225296" y="900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1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6. Prioritized Actions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1032"/>
            <a:ext cx="8280820" cy="48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274320" y="3977640"/>
            <a:ext cx="8732520" cy="1316736"/>
          </a:xfrm>
          <a:custGeom>
            <a:avLst/>
            <a:gdLst>
              <a:gd name="connsiteX0" fmla="*/ 1042416 w 8732520"/>
              <a:gd name="connsiteY0" fmla="*/ 137160 h 1316736"/>
              <a:gd name="connsiteX1" fmla="*/ 731520 w 8732520"/>
              <a:gd name="connsiteY1" fmla="*/ 146304 h 1316736"/>
              <a:gd name="connsiteX2" fmla="*/ 685800 w 8732520"/>
              <a:gd name="connsiteY2" fmla="*/ 173736 h 1316736"/>
              <a:gd name="connsiteX3" fmla="*/ 493776 w 8732520"/>
              <a:gd name="connsiteY3" fmla="*/ 182880 h 1316736"/>
              <a:gd name="connsiteX4" fmla="*/ 420624 w 8732520"/>
              <a:gd name="connsiteY4" fmla="*/ 201168 h 1316736"/>
              <a:gd name="connsiteX5" fmla="*/ 347472 w 8732520"/>
              <a:gd name="connsiteY5" fmla="*/ 237744 h 1316736"/>
              <a:gd name="connsiteX6" fmla="*/ 274320 w 8732520"/>
              <a:gd name="connsiteY6" fmla="*/ 256032 h 1316736"/>
              <a:gd name="connsiteX7" fmla="*/ 237744 w 8732520"/>
              <a:gd name="connsiteY7" fmla="*/ 274320 h 1316736"/>
              <a:gd name="connsiteX8" fmla="*/ 164592 w 8732520"/>
              <a:gd name="connsiteY8" fmla="*/ 292608 h 1316736"/>
              <a:gd name="connsiteX9" fmla="*/ 82296 w 8732520"/>
              <a:gd name="connsiteY9" fmla="*/ 356616 h 1316736"/>
              <a:gd name="connsiteX10" fmla="*/ 27432 w 8732520"/>
              <a:gd name="connsiteY10" fmla="*/ 402336 h 1316736"/>
              <a:gd name="connsiteX11" fmla="*/ 18288 w 8732520"/>
              <a:gd name="connsiteY11" fmla="*/ 429768 h 1316736"/>
              <a:gd name="connsiteX12" fmla="*/ 0 w 8732520"/>
              <a:gd name="connsiteY12" fmla="*/ 457200 h 1316736"/>
              <a:gd name="connsiteX13" fmla="*/ 18288 w 8732520"/>
              <a:gd name="connsiteY13" fmla="*/ 594360 h 1316736"/>
              <a:gd name="connsiteX14" fmla="*/ 36576 w 8732520"/>
              <a:gd name="connsiteY14" fmla="*/ 621792 h 1316736"/>
              <a:gd name="connsiteX15" fmla="*/ 118872 w 8732520"/>
              <a:gd name="connsiteY15" fmla="*/ 694944 h 1316736"/>
              <a:gd name="connsiteX16" fmla="*/ 155448 w 8732520"/>
              <a:gd name="connsiteY16" fmla="*/ 731520 h 1316736"/>
              <a:gd name="connsiteX17" fmla="*/ 182880 w 8732520"/>
              <a:gd name="connsiteY17" fmla="*/ 777240 h 1316736"/>
              <a:gd name="connsiteX18" fmla="*/ 246888 w 8732520"/>
              <a:gd name="connsiteY18" fmla="*/ 832104 h 1316736"/>
              <a:gd name="connsiteX19" fmla="*/ 274320 w 8732520"/>
              <a:gd name="connsiteY19" fmla="*/ 841248 h 1316736"/>
              <a:gd name="connsiteX20" fmla="*/ 420624 w 8732520"/>
              <a:gd name="connsiteY20" fmla="*/ 941832 h 1316736"/>
              <a:gd name="connsiteX21" fmla="*/ 475488 w 8732520"/>
              <a:gd name="connsiteY21" fmla="*/ 950976 h 1316736"/>
              <a:gd name="connsiteX22" fmla="*/ 667512 w 8732520"/>
              <a:gd name="connsiteY22" fmla="*/ 978408 h 1316736"/>
              <a:gd name="connsiteX23" fmla="*/ 777240 w 8732520"/>
              <a:gd name="connsiteY23" fmla="*/ 996696 h 1316736"/>
              <a:gd name="connsiteX24" fmla="*/ 3319272 w 8732520"/>
              <a:gd name="connsiteY24" fmla="*/ 1014984 h 1316736"/>
              <a:gd name="connsiteX25" fmla="*/ 3374136 w 8732520"/>
              <a:gd name="connsiteY25" fmla="*/ 1042416 h 1316736"/>
              <a:gd name="connsiteX26" fmla="*/ 3429000 w 8732520"/>
              <a:gd name="connsiteY26" fmla="*/ 1051560 h 1316736"/>
              <a:gd name="connsiteX27" fmla="*/ 3611880 w 8732520"/>
              <a:gd name="connsiteY27" fmla="*/ 1069848 h 1316736"/>
              <a:gd name="connsiteX28" fmla="*/ 4105656 w 8732520"/>
              <a:gd name="connsiteY28" fmla="*/ 1078992 h 1316736"/>
              <a:gd name="connsiteX29" fmla="*/ 4187952 w 8732520"/>
              <a:gd name="connsiteY29" fmla="*/ 1097280 h 1316736"/>
              <a:gd name="connsiteX30" fmla="*/ 4224528 w 8732520"/>
              <a:gd name="connsiteY30" fmla="*/ 1115568 h 1316736"/>
              <a:gd name="connsiteX31" fmla="*/ 4279392 w 8732520"/>
              <a:gd name="connsiteY31" fmla="*/ 1124712 h 1316736"/>
              <a:gd name="connsiteX32" fmla="*/ 4325112 w 8732520"/>
              <a:gd name="connsiteY32" fmla="*/ 1133856 h 1316736"/>
              <a:gd name="connsiteX33" fmla="*/ 4462272 w 8732520"/>
              <a:gd name="connsiteY33" fmla="*/ 1152144 h 1316736"/>
              <a:gd name="connsiteX34" fmla="*/ 4553712 w 8732520"/>
              <a:gd name="connsiteY34" fmla="*/ 1170432 h 1316736"/>
              <a:gd name="connsiteX35" fmla="*/ 4928616 w 8732520"/>
              <a:gd name="connsiteY35" fmla="*/ 1207008 h 1316736"/>
              <a:gd name="connsiteX36" fmla="*/ 5020056 w 8732520"/>
              <a:gd name="connsiteY36" fmla="*/ 1243584 h 1316736"/>
              <a:gd name="connsiteX37" fmla="*/ 5074920 w 8732520"/>
              <a:gd name="connsiteY37" fmla="*/ 1252728 h 1316736"/>
              <a:gd name="connsiteX38" fmla="*/ 5129784 w 8732520"/>
              <a:gd name="connsiteY38" fmla="*/ 1280160 h 1316736"/>
              <a:gd name="connsiteX39" fmla="*/ 5806440 w 8732520"/>
              <a:gd name="connsiteY39" fmla="*/ 1316736 h 1316736"/>
              <a:gd name="connsiteX40" fmla="*/ 5980176 w 8732520"/>
              <a:gd name="connsiteY40" fmla="*/ 1307592 h 1316736"/>
              <a:gd name="connsiteX41" fmla="*/ 6044184 w 8732520"/>
              <a:gd name="connsiteY41" fmla="*/ 1289304 h 1316736"/>
              <a:gd name="connsiteX42" fmla="*/ 7370064 w 8732520"/>
              <a:gd name="connsiteY42" fmla="*/ 1271016 h 1316736"/>
              <a:gd name="connsiteX43" fmla="*/ 7488936 w 8732520"/>
              <a:gd name="connsiteY43" fmla="*/ 1252728 h 1316736"/>
              <a:gd name="connsiteX44" fmla="*/ 7534656 w 8732520"/>
              <a:gd name="connsiteY44" fmla="*/ 1234440 h 1316736"/>
              <a:gd name="connsiteX45" fmla="*/ 7589520 w 8732520"/>
              <a:gd name="connsiteY45" fmla="*/ 1225296 h 1316736"/>
              <a:gd name="connsiteX46" fmla="*/ 7690104 w 8732520"/>
              <a:gd name="connsiteY46" fmla="*/ 1188720 h 1316736"/>
              <a:gd name="connsiteX47" fmla="*/ 7744968 w 8732520"/>
              <a:gd name="connsiteY47" fmla="*/ 1161288 h 1316736"/>
              <a:gd name="connsiteX48" fmla="*/ 7863840 w 8732520"/>
              <a:gd name="connsiteY48" fmla="*/ 1133856 h 1316736"/>
              <a:gd name="connsiteX49" fmla="*/ 7991856 w 8732520"/>
              <a:gd name="connsiteY49" fmla="*/ 1097280 h 1316736"/>
              <a:gd name="connsiteX50" fmla="*/ 8028432 w 8732520"/>
              <a:gd name="connsiteY50" fmla="*/ 1069848 h 1316736"/>
              <a:gd name="connsiteX51" fmla="*/ 8083296 w 8732520"/>
              <a:gd name="connsiteY51" fmla="*/ 1042416 h 1316736"/>
              <a:gd name="connsiteX52" fmla="*/ 8138160 w 8732520"/>
              <a:gd name="connsiteY52" fmla="*/ 1024128 h 1316736"/>
              <a:gd name="connsiteX53" fmla="*/ 8174736 w 8732520"/>
              <a:gd name="connsiteY53" fmla="*/ 996696 h 1316736"/>
              <a:gd name="connsiteX54" fmla="*/ 8211312 w 8732520"/>
              <a:gd name="connsiteY54" fmla="*/ 987552 h 1316736"/>
              <a:gd name="connsiteX55" fmla="*/ 8330184 w 8732520"/>
              <a:gd name="connsiteY55" fmla="*/ 941832 h 1316736"/>
              <a:gd name="connsiteX56" fmla="*/ 8357616 w 8732520"/>
              <a:gd name="connsiteY56" fmla="*/ 932688 h 1316736"/>
              <a:gd name="connsiteX57" fmla="*/ 8403336 w 8732520"/>
              <a:gd name="connsiteY57" fmla="*/ 905256 h 1316736"/>
              <a:gd name="connsiteX58" fmla="*/ 8430768 w 8732520"/>
              <a:gd name="connsiteY58" fmla="*/ 896112 h 1316736"/>
              <a:gd name="connsiteX59" fmla="*/ 8458200 w 8732520"/>
              <a:gd name="connsiteY59" fmla="*/ 877824 h 1316736"/>
              <a:gd name="connsiteX60" fmla="*/ 8494776 w 8732520"/>
              <a:gd name="connsiteY60" fmla="*/ 859536 h 1316736"/>
              <a:gd name="connsiteX61" fmla="*/ 8531352 w 8732520"/>
              <a:gd name="connsiteY61" fmla="*/ 832104 h 1316736"/>
              <a:gd name="connsiteX62" fmla="*/ 8595360 w 8732520"/>
              <a:gd name="connsiteY62" fmla="*/ 804672 h 1316736"/>
              <a:gd name="connsiteX63" fmla="*/ 8622792 w 8732520"/>
              <a:gd name="connsiteY63" fmla="*/ 777240 h 1316736"/>
              <a:gd name="connsiteX64" fmla="*/ 8650224 w 8732520"/>
              <a:gd name="connsiteY64" fmla="*/ 768096 h 1316736"/>
              <a:gd name="connsiteX65" fmla="*/ 8668512 w 8732520"/>
              <a:gd name="connsiteY65" fmla="*/ 731520 h 1316736"/>
              <a:gd name="connsiteX66" fmla="*/ 8705088 w 8732520"/>
              <a:gd name="connsiteY66" fmla="*/ 649224 h 1316736"/>
              <a:gd name="connsiteX67" fmla="*/ 8723376 w 8732520"/>
              <a:gd name="connsiteY67" fmla="*/ 594360 h 1316736"/>
              <a:gd name="connsiteX68" fmla="*/ 8732520 w 8732520"/>
              <a:gd name="connsiteY68" fmla="*/ 566928 h 1316736"/>
              <a:gd name="connsiteX69" fmla="*/ 8723376 w 8732520"/>
              <a:gd name="connsiteY69" fmla="*/ 384048 h 1316736"/>
              <a:gd name="connsiteX70" fmla="*/ 8686800 w 8732520"/>
              <a:gd name="connsiteY70" fmla="*/ 338328 h 1316736"/>
              <a:gd name="connsiteX71" fmla="*/ 8659368 w 8732520"/>
              <a:gd name="connsiteY71" fmla="*/ 283464 h 1316736"/>
              <a:gd name="connsiteX72" fmla="*/ 8595360 w 8732520"/>
              <a:gd name="connsiteY72" fmla="*/ 246888 h 1316736"/>
              <a:gd name="connsiteX73" fmla="*/ 8540496 w 8732520"/>
              <a:gd name="connsiteY73" fmla="*/ 210312 h 1316736"/>
              <a:gd name="connsiteX74" fmla="*/ 8412480 w 8732520"/>
              <a:gd name="connsiteY74" fmla="*/ 173736 h 1316736"/>
              <a:gd name="connsiteX75" fmla="*/ 5806440 w 8732520"/>
              <a:gd name="connsiteY75" fmla="*/ 164592 h 1316736"/>
              <a:gd name="connsiteX76" fmla="*/ 5596128 w 8732520"/>
              <a:gd name="connsiteY76" fmla="*/ 137160 h 1316736"/>
              <a:gd name="connsiteX77" fmla="*/ 5458968 w 8732520"/>
              <a:gd name="connsiteY77" fmla="*/ 109728 h 1316736"/>
              <a:gd name="connsiteX78" fmla="*/ 5394960 w 8732520"/>
              <a:gd name="connsiteY78" fmla="*/ 91440 h 1316736"/>
              <a:gd name="connsiteX79" fmla="*/ 5321808 w 8732520"/>
              <a:gd name="connsiteY79" fmla="*/ 73152 h 1316736"/>
              <a:gd name="connsiteX80" fmla="*/ 5257800 w 8732520"/>
              <a:gd name="connsiteY80" fmla="*/ 54864 h 1316736"/>
              <a:gd name="connsiteX81" fmla="*/ 4553712 w 8732520"/>
              <a:gd name="connsiteY81" fmla="*/ 45720 h 1316736"/>
              <a:gd name="connsiteX82" fmla="*/ 4526280 w 8732520"/>
              <a:gd name="connsiteY82" fmla="*/ 36576 h 1316736"/>
              <a:gd name="connsiteX83" fmla="*/ 4471416 w 8732520"/>
              <a:gd name="connsiteY83" fmla="*/ 27432 h 1316736"/>
              <a:gd name="connsiteX84" fmla="*/ 4443984 w 8732520"/>
              <a:gd name="connsiteY84" fmla="*/ 9144 h 1316736"/>
              <a:gd name="connsiteX85" fmla="*/ 4370832 w 8732520"/>
              <a:gd name="connsiteY85" fmla="*/ 0 h 1316736"/>
              <a:gd name="connsiteX86" fmla="*/ 3977640 w 8732520"/>
              <a:gd name="connsiteY86" fmla="*/ 9144 h 1316736"/>
              <a:gd name="connsiteX87" fmla="*/ 3849624 w 8732520"/>
              <a:gd name="connsiteY87" fmla="*/ 45720 h 1316736"/>
              <a:gd name="connsiteX88" fmla="*/ 3803904 w 8732520"/>
              <a:gd name="connsiteY88" fmla="*/ 73152 h 1316736"/>
              <a:gd name="connsiteX89" fmla="*/ 2880360 w 8732520"/>
              <a:gd name="connsiteY89" fmla="*/ 82296 h 1316736"/>
              <a:gd name="connsiteX90" fmla="*/ 1335024 w 8732520"/>
              <a:gd name="connsiteY90" fmla="*/ 73152 h 1316736"/>
              <a:gd name="connsiteX91" fmla="*/ 1261872 w 8732520"/>
              <a:gd name="connsiteY91" fmla="*/ 54864 h 1316736"/>
              <a:gd name="connsiteX92" fmla="*/ 1078992 w 8732520"/>
              <a:gd name="connsiteY92" fmla="*/ 64008 h 1316736"/>
              <a:gd name="connsiteX93" fmla="*/ 1024128 w 8732520"/>
              <a:gd name="connsiteY93" fmla="*/ 82296 h 1316736"/>
              <a:gd name="connsiteX94" fmla="*/ 996696 w 8732520"/>
              <a:gd name="connsiteY94" fmla="*/ 91440 h 1316736"/>
              <a:gd name="connsiteX95" fmla="*/ 914400 w 8732520"/>
              <a:gd name="connsiteY95" fmla="*/ 137160 h 1316736"/>
              <a:gd name="connsiteX96" fmla="*/ 896112 w 8732520"/>
              <a:gd name="connsiteY96" fmla="*/ 137160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732520" h="1316736">
                <a:moveTo>
                  <a:pt x="1042416" y="137160"/>
                </a:moveTo>
                <a:cubicBezTo>
                  <a:pt x="938784" y="140208"/>
                  <a:pt x="834656" y="135726"/>
                  <a:pt x="731520" y="146304"/>
                </a:cubicBezTo>
                <a:cubicBezTo>
                  <a:pt x="713840" y="148117"/>
                  <a:pt x="703366" y="171034"/>
                  <a:pt x="685800" y="173736"/>
                </a:cubicBezTo>
                <a:cubicBezTo>
                  <a:pt x="622465" y="183480"/>
                  <a:pt x="557784" y="179832"/>
                  <a:pt x="493776" y="182880"/>
                </a:cubicBezTo>
                <a:cubicBezTo>
                  <a:pt x="469392" y="188976"/>
                  <a:pt x="443105" y="189928"/>
                  <a:pt x="420624" y="201168"/>
                </a:cubicBezTo>
                <a:cubicBezTo>
                  <a:pt x="396240" y="213360"/>
                  <a:pt x="373920" y="231132"/>
                  <a:pt x="347472" y="237744"/>
                </a:cubicBezTo>
                <a:cubicBezTo>
                  <a:pt x="323088" y="243840"/>
                  <a:pt x="298165" y="248084"/>
                  <a:pt x="274320" y="256032"/>
                </a:cubicBezTo>
                <a:cubicBezTo>
                  <a:pt x="261388" y="260343"/>
                  <a:pt x="250676" y="270009"/>
                  <a:pt x="237744" y="274320"/>
                </a:cubicBezTo>
                <a:cubicBezTo>
                  <a:pt x="217477" y="281076"/>
                  <a:pt x="185122" y="281203"/>
                  <a:pt x="164592" y="292608"/>
                </a:cubicBezTo>
                <a:cubicBezTo>
                  <a:pt x="81393" y="338830"/>
                  <a:pt x="135610" y="312187"/>
                  <a:pt x="82296" y="356616"/>
                </a:cubicBezTo>
                <a:cubicBezTo>
                  <a:pt x="5913" y="420269"/>
                  <a:pt x="107575" y="322193"/>
                  <a:pt x="27432" y="402336"/>
                </a:cubicBezTo>
                <a:cubicBezTo>
                  <a:pt x="24384" y="411480"/>
                  <a:pt x="22599" y="421147"/>
                  <a:pt x="18288" y="429768"/>
                </a:cubicBezTo>
                <a:cubicBezTo>
                  <a:pt x="13373" y="439598"/>
                  <a:pt x="0" y="446210"/>
                  <a:pt x="0" y="457200"/>
                </a:cubicBezTo>
                <a:cubicBezTo>
                  <a:pt x="0" y="503325"/>
                  <a:pt x="8282" y="549334"/>
                  <a:pt x="18288" y="594360"/>
                </a:cubicBezTo>
                <a:cubicBezTo>
                  <a:pt x="20672" y="605088"/>
                  <a:pt x="29424" y="613448"/>
                  <a:pt x="36576" y="621792"/>
                </a:cubicBezTo>
                <a:cubicBezTo>
                  <a:pt x="64054" y="653850"/>
                  <a:pt x="85607" y="668332"/>
                  <a:pt x="118872" y="694944"/>
                </a:cubicBezTo>
                <a:cubicBezTo>
                  <a:pt x="143256" y="768096"/>
                  <a:pt x="106680" y="682752"/>
                  <a:pt x="155448" y="731520"/>
                </a:cubicBezTo>
                <a:cubicBezTo>
                  <a:pt x="168015" y="744087"/>
                  <a:pt x="172216" y="763022"/>
                  <a:pt x="182880" y="777240"/>
                </a:cubicBezTo>
                <a:cubicBezTo>
                  <a:pt x="195041" y="793454"/>
                  <a:pt x="230664" y="822833"/>
                  <a:pt x="246888" y="832104"/>
                </a:cubicBezTo>
                <a:cubicBezTo>
                  <a:pt x="255257" y="836886"/>
                  <a:pt x="265176" y="838200"/>
                  <a:pt x="274320" y="841248"/>
                </a:cubicBezTo>
                <a:cubicBezTo>
                  <a:pt x="320516" y="878205"/>
                  <a:pt x="362910" y="922594"/>
                  <a:pt x="420624" y="941832"/>
                </a:cubicBezTo>
                <a:cubicBezTo>
                  <a:pt x="438213" y="947695"/>
                  <a:pt x="457200" y="947928"/>
                  <a:pt x="475488" y="950976"/>
                </a:cubicBezTo>
                <a:cubicBezTo>
                  <a:pt x="562484" y="994474"/>
                  <a:pt x="483247" y="960859"/>
                  <a:pt x="667512" y="978408"/>
                </a:cubicBezTo>
                <a:cubicBezTo>
                  <a:pt x="779090" y="989035"/>
                  <a:pt x="591576" y="994748"/>
                  <a:pt x="777240" y="996696"/>
                </a:cubicBezTo>
                <a:lnTo>
                  <a:pt x="3319272" y="1014984"/>
                </a:lnTo>
                <a:cubicBezTo>
                  <a:pt x="3337560" y="1024128"/>
                  <a:pt x="3354739" y="1035950"/>
                  <a:pt x="3374136" y="1042416"/>
                </a:cubicBezTo>
                <a:cubicBezTo>
                  <a:pt x="3391725" y="1048279"/>
                  <a:pt x="3410582" y="1049435"/>
                  <a:pt x="3429000" y="1051560"/>
                </a:cubicBezTo>
                <a:cubicBezTo>
                  <a:pt x="3489860" y="1058582"/>
                  <a:pt x="3550666" y="1067366"/>
                  <a:pt x="3611880" y="1069848"/>
                </a:cubicBezTo>
                <a:cubicBezTo>
                  <a:pt x="3776365" y="1076516"/>
                  <a:pt x="3941064" y="1075944"/>
                  <a:pt x="4105656" y="1078992"/>
                </a:cubicBezTo>
                <a:cubicBezTo>
                  <a:pt x="4118071" y="1081475"/>
                  <a:pt x="4173194" y="1091746"/>
                  <a:pt x="4187952" y="1097280"/>
                </a:cubicBezTo>
                <a:cubicBezTo>
                  <a:pt x="4200715" y="1102066"/>
                  <a:pt x="4211472" y="1111651"/>
                  <a:pt x="4224528" y="1115568"/>
                </a:cubicBezTo>
                <a:cubicBezTo>
                  <a:pt x="4242286" y="1120896"/>
                  <a:pt x="4261151" y="1121395"/>
                  <a:pt x="4279392" y="1124712"/>
                </a:cubicBezTo>
                <a:cubicBezTo>
                  <a:pt x="4294683" y="1127492"/>
                  <a:pt x="4309742" y="1131551"/>
                  <a:pt x="4325112" y="1133856"/>
                </a:cubicBezTo>
                <a:cubicBezTo>
                  <a:pt x="4370726" y="1140698"/>
                  <a:pt x="4416727" y="1144857"/>
                  <a:pt x="4462272" y="1152144"/>
                </a:cubicBezTo>
                <a:cubicBezTo>
                  <a:pt x="4492965" y="1157055"/>
                  <a:pt x="4522818" y="1166999"/>
                  <a:pt x="4553712" y="1170432"/>
                </a:cubicBezTo>
                <a:cubicBezTo>
                  <a:pt x="5046973" y="1225239"/>
                  <a:pt x="4741342" y="1175796"/>
                  <a:pt x="4928616" y="1207008"/>
                </a:cubicBezTo>
                <a:cubicBezTo>
                  <a:pt x="4959096" y="1219200"/>
                  <a:pt x="4988722" y="1233792"/>
                  <a:pt x="5020056" y="1243584"/>
                </a:cubicBezTo>
                <a:cubicBezTo>
                  <a:pt x="5037752" y="1249114"/>
                  <a:pt x="5057331" y="1246865"/>
                  <a:pt x="5074920" y="1252728"/>
                </a:cubicBezTo>
                <a:cubicBezTo>
                  <a:pt x="5094317" y="1259194"/>
                  <a:pt x="5109631" y="1276705"/>
                  <a:pt x="5129784" y="1280160"/>
                </a:cubicBezTo>
                <a:cubicBezTo>
                  <a:pt x="5348433" y="1317643"/>
                  <a:pt x="5588635" y="1311896"/>
                  <a:pt x="5806440" y="1316736"/>
                </a:cubicBezTo>
                <a:cubicBezTo>
                  <a:pt x="5864352" y="1313688"/>
                  <a:pt x="5922422" y="1312842"/>
                  <a:pt x="5980176" y="1307592"/>
                </a:cubicBezTo>
                <a:cubicBezTo>
                  <a:pt x="6039927" y="1302160"/>
                  <a:pt x="5971663" y="1290764"/>
                  <a:pt x="6044184" y="1289304"/>
                </a:cubicBezTo>
                <a:lnTo>
                  <a:pt x="7370064" y="1271016"/>
                </a:lnTo>
                <a:cubicBezTo>
                  <a:pt x="7409688" y="1264920"/>
                  <a:pt x="7449800" y="1261425"/>
                  <a:pt x="7488936" y="1252728"/>
                </a:cubicBezTo>
                <a:cubicBezTo>
                  <a:pt x="7504959" y="1249167"/>
                  <a:pt x="7518820" y="1238759"/>
                  <a:pt x="7534656" y="1234440"/>
                </a:cubicBezTo>
                <a:cubicBezTo>
                  <a:pt x="7552543" y="1229562"/>
                  <a:pt x="7571232" y="1228344"/>
                  <a:pt x="7589520" y="1225296"/>
                </a:cubicBezTo>
                <a:cubicBezTo>
                  <a:pt x="7762116" y="1138998"/>
                  <a:pt x="7545411" y="1241336"/>
                  <a:pt x="7690104" y="1188720"/>
                </a:cubicBezTo>
                <a:cubicBezTo>
                  <a:pt x="7709320" y="1181733"/>
                  <a:pt x="7726094" y="1169152"/>
                  <a:pt x="7744968" y="1161288"/>
                </a:cubicBezTo>
                <a:cubicBezTo>
                  <a:pt x="7797358" y="1139459"/>
                  <a:pt x="7806375" y="1142065"/>
                  <a:pt x="7863840" y="1133856"/>
                </a:cubicBezTo>
                <a:cubicBezTo>
                  <a:pt x="7946137" y="1072133"/>
                  <a:pt x="7842610" y="1139922"/>
                  <a:pt x="7991856" y="1097280"/>
                </a:cubicBezTo>
                <a:cubicBezTo>
                  <a:pt x="8006510" y="1093093"/>
                  <a:pt x="8015364" y="1077689"/>
                  <a:pt x="8028432" y="1069848"/>
                </a:cubicBezTo>
                <a:cubicBezTo>
                  <a:pt x="8045965" y="1059328"/>
                  <a:pt x="8064422" y="1050280"/>
                  <a:pt x="8083296" y="1042416"/>
                </a:cubicBezTo>
                <a:cubicBezTo>
                  <a:pt x="8101090" y="1035002"/>
                  <a:pt x="8138160" y="1024128"/>
                  <a:pt x="8138160" y="1024128"/>
                </a:cubicBezTo>
                <a:cubicBezTo>
                  <a:pt x="8150352" y="1014984"/>
                  <a:pt x="8161105" y="1003512"/>
                  <a:pt x="8174736" y="996696"/>
                </a:cubicBezTo>
                <a:cubicBezTo>
                  <a:pt x="8185976" y="991076"/>
                  <a:pt x="8199301" y="991248"/>
                  <a:pt x="8211312" y="987552"/>
                </a:cubicBezTo>
                <a:cubicBezTo>
                  <a:pt x="8364608" y="940384"/>
                  <a:pt x="8240371" y="980323"/>
                  <a:pt x="8330184" y="941832"/>
                </a:cubicBezTo>
                <a:cubicBezTo>
                  <a:pt x="8339043" y="938035"/>
                  <a:pt x="8348995" y="936999"/>
                  <a:pt x="8357616" y="932688"/>
                </a:cubicBezTo>
                <a:cubicBezTo>
                  <a:pt x="8373512" y="924740"/>
                  <a:pt x="8387440" y="913204"/>
                  <a:pt x="8403336" y="905256"/>
                </a:cubicBezTo>
                <a:cubicBezTo>
                  <a:pt x="8411957" y="900945"/>
                  <a:pt x="8422147" y="900423"/>
                  <a:pt x="8430768" y="896112"/>
                </a:cubicBezTo>
                <a:cubicBezTo>
                  <a:pt x="8440598" y="891197"/>
                  <a:pt x="8448658" y="883276"/>
                  <a:pt x="8458200" y="877824"/>
                </a:cubicBezTo>
                <a:cubicBezTo>
                  <a:pt x="8470035" y="871061"/>
                  <a:pt x="8483217" y="866760"/>
                  <a:pt x="8494776" y="859536"/>
                </a:cubicBezTo>
                <a:cubicBezTo>
                  <a:pt x="8507699" y="851459"/>
                  <a:pt x="8518429" y="840181"/>
                  <a:pt x="8531352" y="832104"/>
                </a:cubicBezTo>
                <a:cubicBezTo>
                  <a:pt x="8557179" y="815962"/>
                  <a:pt x="8568693" y="813561"/>
                  <a:pt x="8595360" y="804672"/>
                </a:cubicBezTo>
                <a:cubicBezTo>
                  <a:pt x="8604504" y="795528"/>
                  <a:pt x="8612032" y="784413"/>
                  <a:pt x="8622792" y="777240"/>
                </a:cubicBezTo>
                <a:cubicBezTo>
                  <a:pt x="8630812" y="771893"/>
                  <a:pt x="8643408" y="774912"/>
                  <a:pt x="8650224" y="768096"/>
                </a:cubicBezTo>
                <a:cubicBezTo>
                  <a:pt x="8659863" y="758457"/>
                  <a:pt x="8661749" y="743355"/>
                  <a:pt x="8668512" y="731520"/>
                </a:cubicBezTo>
                <a:cubicBezTo>
                  <a:pt x="8703289" y="670660"/>
                  <a:pt x="8673158" y="745015"/>
                  <a:pt x="8705088" y="649224"/>
                </a:cubicBezTo>
                <a:lnTo>
                  <a:pt x="8723376" y="594360"/>
                </a:lnTo>
                <a:lnTo>
                  <a:pt x="8732520" y="566928"/>
                </a:lnTo>
                <a:cubicBezTo>
                  <a:pt x="8729472" y="505968"/>
                  <a:pt x="8735346" y="443899"/>
                  <a:pt x="8723376" y="384048"/>
                </a:cubicBezTo>
                <a:cubicBezTo>
                  <a:pt x="8719548" y="364910"/>
                  <a:pt x="8697278" y="354794"/>
                  <a:pt x="8686800" y="338328"/>
                </a:cubicBezTo>
                <a:cubicBezTo>
                  <a:pt x="8675823" y="321078"/>
                  <a:pt x="8671921" y="299604"/>
                  <a:pt x="8659368" y="283464"/>
                </a:cubicBezTo>
                <a:cubicBezTo>
                  <a:pt x="8627416" y="242383"/>
                  <a:pt x="8629449" y="265826"/>
                  <a:pt x="8595360" y="246888"/>
                </a:cubicBezTo>
                <a:cubicBezTo>
                  <a:pt x="8576147" y="236214"/>
                  <a:pt x="8559848" y="220732"/>
                  <a:pt x="8540496" y="210312"/>
                </a:cubicBezTo>
                <a:cubicBezTo>
                  <a:pt x="8497973" y="187415"/>
                  <a:pt x="8461126" y="174069"/>
                  <a:pt x="8412480" y="173736"/>
                </a:cubicBezTo>
                <a:lnTo>
                  <a:pt x="5806440" y="164592"/>
                </a:lnTo>
                <a:cubicBezTo>
                  <a:pt x="5617167" y="150033"/>
                  <a:pt x="5757361" y="165613"/>
                  <a:pt x="5596128" y="137160"/>
                </a:cubicBezTo>
                <a:cubicBezTo>
                  <a:pt x="5506256" y="121300"/>
                  <a:pt x="5554175" y="136930"/>
                  <a:pt x="5458968" y="109728"/>
                </a:cubicBezTo>
                <a:lnTo>
                  <a:pt x="5394960" y="91440"/>
                </a:lnTo>
                <a:cubicBezTo>
                  <a:pt x="5370674" y="84964"/>
                  <a:pt x="5345975" y="80057"/>
                  <a:pt x="5321808" y="73152"/>
                </a:cubicBezTo>
                <a:cubicBezTo>
                  <a:pt x="5300472" y="67056"/>
                  <a:pt x="5279976" y="55656"/>
                  <a:pt x="5257800" y="54864"/>
                </a:cubicBezTo>
                <a:cubicBezTo>
                  <a:pt x="5023234" y="46487"/>
                  <a:pt x="4788408" y="48768"/>
                  <a:pt x="4553712" y="45720"/>
                </a:cubicBezTo>
                <a:cubicBezTo>
                  <a:pt x="4544568" y="42672"/>
                  <a:pt x="4535689" y="38667"/>
                  <a:pt x="4526280" y="36576"/>
                </a:cubicBezTo>
                <a:cubicBezTo>
                  <a:pt x="4508181" y="32554"/>
                  <a:pt x="4489005" y="33295"/>
                  <a:pt x="4471416" y="27432"/>
                </a:cubicBezTo>
                <a:cubicBezTo>
                  <a:pt x="4460990" y="23957"/>
                  <a:pt x="4454586" y="12036"/>
                  <a:pt x="4443984" y="9144"/>
                </a:cubicBezTo>
                <a:cubicBezTo>
                  <a:pt x="4420276" y="2678"/>
                  <a:pt x="4395216" y="3048"/>
                  <a:pt x="4370832" y="0"/>
                </a:cubicBezTo>
                <a:lnTo>
                  <a:pt x="3977640" y="9144"/>
                </a:lnTo>
                <a:cubicBezTo>
                  <a:pt x="3946718" y="10432"/>
                  <a:pt x="3866379" y="38539"/>
                  <a:pt x="3849624" y="45720"/>
                </a:cubicBezTo>
                <a:cubicBezTo>
                  <a:pt x="3833288" y="52721"/>
                  <a:pt x="3821664" y="72482"/>
                  <a:pt x="3803904" y="73152"/>
                </a:cubicBezTo>
                <a:cubicBezTo>
                  <a:pt x="3496260" y="84761"/>
                  <a:pt x="3188208" y="79248"/>
                  <a:pt x="2880360" y="82296"/>
                </a:cubicBezTo>
                <a:lnTo>
                  <a:pt x="1335024" y="73152"/>
                </a:lnTo>
                <a:cubicBezTo>
                  <a:pt x="1309893" y="72726"/>
                  <a:pt x="1261872" y="54864"/>
                  <a:pt x="1261872" y="54864"/>
                </a:cubicBezTo>
                <a:cubicBezTo>
                  <a:pt x="1200912" y="57912"/>
                  <a:pt x="1139626" y="57012"/>
                  <a:pt x="1078992" y="64008"/>
                </a:cubicBezTo>
                <a:cubicBezTo>
                  <a:pt x="1059842" y="66218"/>
                  <a:pt x="1042416" y="76200"/>
                  <a:pt x="1024128" y="82296"/>
                </a:cubicBezTo>
                <a:cubicBezTo>
                  <a:pt x="1014984" y="85344"/>
                  <a:pt x="1004716" y="86093"/>
                  <a:pt x="996696" y="91440"/>
                </a:cubicBezTo>
                <a:cubicBezTo>
                  <a:pt x="965270" y="112390"/>
                  <a:pt x="948888" y="130262"/>
                  <a:pt x="914400" y="137160"/>
                </a:cubicBezTo>
                <a:cubicBezTo>
                  <a:pt x="908422" y="138356"/>
                  <a:pt x="902208" y="137160"/>
                  <a:pt x="896112" y="1371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5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6. Prioritized Actions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8" y="1268760"/>
            <a:ext cx="867921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3633"/>
            <a:ext cx="8336359" cy="39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5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1520"/>
            <a:ext cx="8531389" cy="471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320040" y="3721608"/>
            <a:ext cx="182880" cy="109728"/>
          </a:xfrm>
          <a:custGeom>
            <a:avLst/>
            <a:gdLst>
              <a:gd name="connsiteX0" fmla="*/ 0 w 182880"/>
              <a:gd name="connsiteY0" fmla="*/ 54864 h 109728"/>
              <a:gd name="connsiteX1" fmla="*/ 45720 w 182880"/>
              <a:gd name="connsiteY1" fmla="*/ 73152 h 109728"/>
              <a:gd name="connsiteX2" fmla="*/ 91440 w 182880"/>
              <a:gd name="connsiteY2" fmla="*/ 109728 h 109728"/>
              <a:gd name="connsiteX3" fmla="*/ 146304 w 182880"/>
              <a:gd name="connsiteY3" fmla="*/ 64008 h 109728"/>
              <a:gd name="connsiteX4" fmla="*/ 182880 w 182880"/>
              <a:gd name="connsiteY4" fmla="*/ 9144 h 109728"/>
              <a:gd name="connsiteX5" fmla="*/ 155448 w 182880"/>
              <a:gd name="connsiteY5" fmla="*/ 0 h 10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109728">
                <a:moveTo>
                  <a:pt x="0" y="54864"/>
                </a:moveTo>
                <a:cubicBezTo>
                  <a:pt x="15240" y="60960"/>
                  <a:pt x="32363" y="63612"/>
                  <a:pt x="45720" y="73152"/>
                </a:cubicBezTo>
                <a:cubicBezTo>
                  <a:pt x="118101" y="124853"/>
                  <a:pt x="10829" y="82858"/>
                  <a:pt x="91440" y="109728"/>
                </a:cubicBezTo>
                <a:cubicBezTo>
                  <a:pt x="115824" y="93472"/>
                  <a:pt x="127349" y="88379"/>
                  <a:pt x="146304" y="64008"/>
                </a:cubicBezTo>
                <a:cubicBezTo>
                  <a:pt x="159798" y="46658"/>
                  <a:pt x="182880" y="9144"/>
                  <a:pt x="182880" y="9144"/>
                </a:cubicBezTo>
                <a:lnTo>
                  <a:pt x="15544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/>
        </p:nvSpPr>
        <p:spPr>
          <a:xfrm>
            <a:off x="402336" y="4197096"/>
            <a:ext cx="182880" cy="109728"/>
          </a:xfrm>
          <a:custGeom>
            <a:avLst/>
            <a:gdLst>
              <a:gd name="connsiteX0" fmla="*/ 0 w 182880"/>
              <a:gd name="connsiteY0" fmla="*/ 9144 h 109728"/>
              <a:gd name="connsiteX1" fmla="*/ 27432 w 182880"/>
              <a:gd name="connsiteY1" fmla="*/ 54864 h 109728"/>
              <a:gd name="connsiteX2" fmla="*/ 45720 w 182880"/>
              <a:gd name="connsiteY2" fmla="*/ 109728 h 109728"/>
              <a:gd name="connsiteX3" fmla="*/ 100584 w 182880"/>
              <a:gd name="connsiteY3" fmla="*/ 100584 h 109728"/>
              <a:gd name="connsiteX4" fmla="*/ 118872 w 182880"/>
              <a:gd name="connsiteY4" fmla="*/ 64008 h 109728"/>
              <a:gd name="connsiteX5" fmla="*/ 164592 w 182880"/>
              <a:gd name="connsiteY5" fmla="*/ 9144 h 109728"/>
              <a:gd name="connsiteX6" fmla="*/ 182880 w 182880"/>
              <a:gd name="connsiteY6" fmla="*/ 0 h 10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" h="109728">
                <a:moveTo>
                  <a:pt x="0" y="9144"/>
                </a:moveTo>
                <a:cubicBezTo>
                  <a:pt x="9144" y="24384"/>
                  <a:pt x="20078" y="38684"/>
                  <a:pt x="27432" y="54864"/>
                </a:cubicBezTo>
                <a:cubicBezTo>
                  <a:pt x="35409" y="72413"/>
                  <a:pt x="45720" y="109728"/>
                  <a:pt x="45720" y="109728"/>
                </a:cubicBezTo>
                <a:cubicBezTo>
                  <a:pt x="64008" y="106680"/>
                  <a:pt x="84862" y="110410"/>
                  <a:pt x="100584" y="100584"/>
                </a:cubicBezTo>
                <a:cubicBezTo>
                  <a:pt x="112143" y="93360"/>
                  <a:pt x="112109" y="75843"/>
                  <a:pt x="118872" y="64008"/>
                </a:cubicBezTo>
                <a:cubicBezTo>
                  <a:pt x="131335" y="42198"/>
                  <a:pt x="144684" y="25070"/>
                  <a:pt x="164592" y="9144"/>
                </a:cubicBezTo>
                <a:cubicBezTo>
                  <a:pt x="169914" y="4886"/>
                  <a:pt x="176784" y="3048"/>
                  <a:pt x="18288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 5"/>
          <p:cNvSpPr/>
          <p:nvPr/>
        </p:nvSpPr>
        <p:spPr>
          <a:xfrm>
            <a:off x="347472" y="4690872"/>
            <a:ext cx="201168" cy="128016"/>
          </a:xfrm>
          <a:custGeom>
            <a:avLst/>
            <a:gdLst>
              <a:gd name="connsiteX0" fmla="*/ 0 w 201168"/>
              <a:gd name="connsiteY0" fmla="*/ 18288 h 128016"/>
              <a:gd name="connsiteX1" fmla="*/ 27432 w 201168"/>
              <a:gd name="connsiteY1" fmla="*/ 64008 h 128016"/>
              <a:gd name="connsiteX2" fmla="*/ 54864 w 201168"/>
              <a:gd name="connsiteY2" fmla="*/ 118872 h 128016"/>
              <a:gd name="connsiteX3" fmla="*/ 82296 w 201168"/>
              <a:gd name="connsiteY3" fmla="*/ 128016 h 128016"/>
              <a:gd name="connsiteX4" fmla="*/ 118872 w 201168"/>
              <a:gd name="connsiteY4" fmla="*/ 118872 h 128016"/>
              <a:gd name="connsiteX5" fmla="*/ 155448 w 201168"/>
              <a:gd name="connsiteY5" fmla="*/ 64008 h 128016"/>
              <a:gd name="connsiteX6" fmla="*/ 201168 w 201168"/>
              <a:gd name="connsiteY6" fmla="*/ 0 h 12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168" h="128016">
                <a:moveTo>
                  <a:pt x="0" y="18288"/>
                </a:moveTo>
                <a:cubicBezTo>
                  <a:pt x="9144" y="33528"/>
                  <a:pt x="19484" y="48112"/>
                  <a:pt x="27432" y="64008"/>
                </a:cubicBezTo>
                <a:cubicBezTo>
                  <a:pt x="38475" y="86095"/>
                  <a:pt x="33026" y="101402"/>
                  <a:pt x="54864" y="118872"/>
                </a:cubicBezTo>
                <a:cubicBezTo>
                  <a:pt x="62390" y="124893"/>
                  <a:pt x="73152" y="124968"/>
                  <a:pt x="82296" y="128016"/>
                </a:cubicBezTo>
                <a:cubicBezTo>
                  <a:pt x="94488" y="124968"/>
                  <a:pt x="107961" y="125107"/>
                  <a:pt x="118872" y="118872"/>
                </a:cubicBezTo>
                <a:cubicBezTo>
                  <a:pt x="158514" y="96219"/>
                  <a:pt x="138194" y="95066"/>
                  <a:pt x="155448" y="64008"/>
                </a:cubicBezTo>
                <a:cubicBezTo>
                  <a:pt x="179802" y="20170"/>
                  <a:pt x="179348" y="21820"/>
                  <a:pt x="20116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 6"/>
          <p:cNvSpPr/>
          <p:nvPr/>
        </p:nvSpPr>
        <p:spPr>
          <a:xfrm>
            <a:off x="228600" y="2377440"/>
            <a:ext cx="292608" cy="256947"/>
          </a:xfrm>
          <a:custGeom>
            <a:avLst/>
            <a:gdLst>
              <a:gd name="connsiteX0" fmla="*/ 0 w 292608"/>
              <a:gd name="connsiteY0" fmla="*/ 0 h 256947"/>
              <a:gd name="connsiteX1" fmla="*/ 18288 w 292608"/>
              <a:gd name="connsiteY1" fmla="*/ 45720 h 256947"/>
              <a:gd name="connsiteX2" fmla="*/ 36576 w 292608"/>
              <a:gd name="connsiteY2" fmla="*/ 100584 h 256947"/>
              <a:gd name="connsiteX3" fmla="*/ 82296 w 292608"/>
              <a:gd name="connsiteY3" fmla="*/ 182880 h 256947"/>
              <a:gd name="connsiteX4" fmla="*/ 109728 w 292608"/>
              <a:gd name="connsiteY4" fmla="*/ 201168 h 256947"/>
              <a:gd name="connsiteX5" fmla="*/ 137160 w 292608"/>
              <a:gd name="connsiteY5" fmla="*/ 256032 h 256947"/>
              <a:gd name="connsiteX6" fmla="*/ 173736 w 292608"/>
              <a:gd name="connsiteY6" fmla="*/ 246888 h 256947"/>
              <a:gd name="connsiteX7" fmla="*/ 265176 w 292608"/>
              <a:gd name="connsiteY7" fmla="*/ 155448 h 256947"/>
              <a:gd name="connsiteX8" fmla="*/ 283464 w 292608"/>
              <a:gd name="connsiteY8" fmla="*/ 128016 h 256947"/>
              <a:gd name="connsiteX9" fmla="*/ 292608 w 292608"/>
              <a:gd name="connsiteY9" fmla="*/ 100584 h 25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" h="256947">
                <a:moveTo>
                  <a:pt x="0" y="0"/>
                </a:moveTo>
                <a:cubicBezTo>
                  <a:pt x="6096" y="15240"/>
                  <a:pt x="12679" y="30294"/>
                  <a:pt x="18288" y="45720"/>
                </a:cubicBezTo>
                <a:cubicBezTo>
                  <a:pt x="24876" y="63837"/>
                  <a:pt x="30480" y="82296"/>
                  <a:pt x="36576" y="100584"/>
                </a:cubicBezTo>
                <a:cubicBezTo>
                  <a:pt x="46105" y="129170"/>
                  <a:pt x="55346" y="164913"/>
                  <a:pt x="82296" y="182880"/>
                </a:cubicBezTo>
                <a:lnTo>
                  <a:pt x="109728" y="201168"/>
                </a:lnTo>
                <a:cubicBezTo>
                  <a:pt x="113278" y="211819"/>
                  <a:pt x="123866" y="251601"/>
                  <a:pt x="137160" y="256032"/>
                </a:cubicBezTo>
                <a:cubicBezTo>
                  <a:pt x="149082" y="260006"/>
                  <a:pt x="161544" y="249936"/>
                  <a:pt x="173736" y="246888"/>
                </a:cubicBezTo>
                <a:cubicBezTo>
                  <a:pt x="246888" y="198120"/>
                  <a:pt x="216408" y="228600"/>
                  <a:pt x="265176" y="155448"/>
                </a:cubicBezTo>
                <a:cubicBezTo>
                  <a:pt x="271272" y="146304"/>
                  <a:pt x="279989" y="138442"/>
                  <a:pt x="283464" y="128016"/>
                </a:cubicBezTo>
                <a:lnTo>
                  <a:pt x="292608" y="1005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82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to Smart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Management system</a:t>
            </a:r>
          </a:p>
          <a:p>
            <a:pPr lvl="1"/>
            <a:r>
              <a:rPr lang="en-US" sz="2800" dirty="0" smtClean="0"/>
              <a:t>management and control of smart grid</a:t>
            </a:r>
          </a:p>
          <a:p>
            <a:pPr lvl="1"/>
            <a:r>
              <a:rPr lang="en-US" sz="2800" dirty="0" smtClean="0"/>
              <a:t>aims for energy efficiency, cost efficiency, emission</a:t>
            </a:r>
          </a:p>
          <a:p>
            <a:pPr lvl="1"/>
            <a:r>
              <a:rPr lang="en-US" sz="2800" dirty="0" smtClean="0"/>
              <a:t>by optimization, machine learning, game theory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3254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677023" cy="487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178698" y="4590288"/>
            <a:ext cx="168774" cy="206195"/>
          </a:xfrm>
          <a:custGeom>
            <a:avLst/>
            <a:gdLst>
              <a:gd name="connsiteX0" fmla="*/ 13326 w 168774"/>
              <a:gd name="connsiteY0" fmla="*/ 0 h 206195"/>
              <a:gd name="connsiteX1" fmla="*/ 13326 w 168774"/>
              <a:gd name="connsiteY1" fmla="*/ 201168 h 206195"/>
              <a:gd name="connsiteX2" fmla="*/ 59046 w 168774"/>
              <a:gd name="connsiteY2" fmla="*/ 192024 h 206195"/>
              <a:gd name="connsiteX3" fmla="*/ 141342 w 168774"/>
              <a:gd name="connsiteY3" fmla="*/ 137160 h 206195"/>
              <a:gd name="connsiteX4" fmla="*/ 168774 w 168774"/>
              <a:gd name="connsiteY4" fmla="*/ 118872 h 20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74" h="206195">
                <a:moveTo>
                  <a:pt x="13326" y="0"/>
                </a:moveTo>
                <a:cubicBezTo>
                  <a:pt x="4454" y="62103"/>
                  <a:pt x="-11607" y="142991"/>
                  <a:pt x="13326" y="201168"/>
                </a:cubicBezTo>
                <a:cubicBezTo>
                  <a:pt x="19448" y="215453"/>
                  <a:pt x="43806" y="195072"/>
                  <a:pt x="59046" y="192024"/>
                </a:cubicBezTo>
                <a:lnTo>
                  <a:pt x="141342" y="137160"/>
                </a:lnTo>
                <a:lnTo>
                  <a:pt x="168774" y="11887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/>
        </p:nvSpPr>
        <p:spPr>
          <a:xfrm>
            <a:off x="224113" y="5084064"/>
            <a:ext cx="141647" cy="192266"/>
          </a:xfrm>
          <a:custGeom>
            <a:avLst/>
            <a:gdLst>
              <a:gd name="connsiteX0" fmla="*/ 4487 w 141647"/>
              <a:gd name="connsiteY0" fmla="*/ 0 h 192266"/>
              <a:gd name="connsiteX1" fmla="*/ 13631 w 141647"/>
              <a:gd name="connsiteY1" fmla="*/ 182880 h 192266"/>
              <a:gd name="connsiteX2" fmla="*/ 86783 w 141647"/>
              <a:gd name="connsiteY2" fmla="*/ 173736 h 192266"/>
              <a:gd name="connsiteX3" fmla="*/ 141647 w 141647"/>
              <a:gd name="connsiteY3" fmla="*/ 137160 h 19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647" h="192266">
                <a:moveTo>
                  <a:pt x="4487" y="0"/>
                </a:moveTo>
                <a:cubicBezTo>
                  <a:pt x="7535" y="60960"/>
                  <a:pt x="-12498" y="127719"/>
                  <a:pt x="13631" y="182880"/>
                </a:cubicBezTo>
                <a:cubicBezTo>
                  <a:pt x="24151" y="205088"/>
                  <a:pt x="63641" y="182001"/>
                  <a:pt x="86783" y="173736"/>
                </a:cubicBezTo>
                <a:cubicBezTo>
                  <a:pt x="107482" y="166344"/>
                  <a:pt x="141647" y="137160"/>
                  <a:pt x="141647" y="1371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1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0948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227078" y="2359152"/>
            <a:ext cx="230122" cy="146304"/>
          </a:xfrm>
          <a:custGeom>
            <a:avLst/>
            <a:gdLst>
              <a:gd name="connsiteX0" fmla="*/ 1522 w 230122"/>
              <a:gd name="connsiteY0" fmla="*/ 0 h 146304"/>
              <a:gd name="connsiteX1" fmla="*/ 38098 w 230122"/>
              <a:gd name="connsiteY1" fmla="*/ 137160 h 146304"/>
              <a:gd name="connsiteX2" fmla="*/ 65530 w 230122"/>
              <a:gd name="connsiteY2" fmla="*/ 146304 h 146304"/>
              <a:gd name="connsiteX3" fmla="*/ 166114 w 230122"/>
              <a:gd name="connsiteY3" fmla="*/ 118872 h 146304"/>
              <a:gd name="connsiteX4" fmla="*/ 184402 w 230122"/>
              <a:gd name="connsiteY4" fmla="*/ 91440 h 146304"/>
              <a:gd name="connsiteX5" fmla="*/ 211834 w 230122"/>
              <a:gd name="connsiteY5" fmla="*/ 73152 h 146304"/>
              <a:gd name="connsiteX6" fmla="*/ 230122 w 230122"/>
              <a:gd name="connsiteY6" fmla="*/ 18288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122" h="146304">
                <a:moveTo>
                  <a:pt x="1522" y="0"/>
                </a:moveTo>
                <a:cubicBezTo>
                  <a:pt x="8592" y="91908"/>
                  <a:pt x="-21594" y="107314"/>
                  <a:pt x="38098" y="137160"/>
                </a:cubicBezTo>
                <a:cubicBezTo>
                  <a:pt x="46719" y="141471"/>
                  <a:pt x="56386" y="143256"/>
                  <a:pt x="65530" y="146304"/>
                </a:cubicBezTo>
                <a:cubicBezTo>
                  <a:pt x="100399" y="141323"/>
                  <a:pt x="137224" y="142947"/>
                  <a:pt x="166114" y="118872"/>
                </a:cubicBezTo>
                <a:cubicBezTo>
                  <a:pt x="174557" y="111837"/>
                  <a:pt x="176631" y="99211"/>
                  <a:pt x="184402" y="91440"/>
                </a:cubicBezTo>
                <a:cubicBezTo>
                  <a:pt x="192173" y="83669"/>
                  <a:pt x="202690" y="79248"/>
                  <a:pt x="211834" y="73152"/>
                </a:cubicBezTo>
                <a:lnTo>
                  <a:pt x="230122" y="182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5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 smtClean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4558"/>
            <a:ext cx="8222103" cy="430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6174"/>
            <a:ext cx="8354859" cy="467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228600" y="1938528"/>
            <a:ext cx="374904" cy="228600"/>
          </a:xfrm>
          <a:custGeom>
            <a:avLst/>
            <a:gdLst>
              <a:gd name="connsiteX0" fmla="*/ 0 w 374904"/>
              <a:gd name="connsiteY0" fmla="*/ 0 h 228600"/>
              <a:gd name="connsiteX1" fmla="*/ 9144 w 374904"/>
              <a:gd name="connsiteY1" fmla="*/ 100584 h 228600"/>
              <a:gd name="connsiteX2" fmla="*/ 18288 w 374904"/>
              <a:gd name="connsiteY2" fmla="*/ 173736 h 228600"/>
              <a:gd name="connsiteX3" fmla="*/ 54864 w 374904"/>
              <a:gd name="connsiteY3" fmla="*/ 228600 h 228600"/>
              <a:gd name="connsiteX4" fmla="*/ 128016 w 374904"/>
              <a:gd name="connsiteY4" fmla="*/ 210312 h 228600"/>
              <a:gd name="connsiteX5" fmla="*/ 155448 w 374904"/>
              <a:gd name="connsiteY5" fmla="*/ 173736 h 228600"/>
              <a:gd name="connsiteX6" fmla="*/ 192024 w 374904"/>
              <a:gd name="connsiteY6" fmla="*/ 155448 h 228600"/>
              <a:gd name="connsiteX7" fmla="*/ 256032 w 374904"/>
              <a:gd name="connsiteY7" fmla="*/ 109728 h 228600"/>
              <a:gd name="connsiteX8" fmla="*/ 347472 w 374904"/>
              <a:gd name="connsiteY8" fmla="*/ 54864 h 228600"/>
              <a:gd name="connsiteX9" fmla="*/ 374904 w 374904"/>
              <a:gd name="connsiteY9" fmla="*/ 45720 h 228600"/>
              <a:gd name="connsiteX10" fmla="*/ 365760 w 374904"/>
              <a:gd name="connsiteY10" fmla="*/ 36576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904" h="228600">
                <a:moveTo>
                  <a:pt x="0" y="0"/>
                </a:moveTo>
                <a:cubicBezTo>
                  <a:pt x="3048" y="33528"/>
                  <a:pt x="5620" y="67103"/>
                  <a:pt x="9144" y="100584"/>
                </a:cubicBezTo>
                <a:cubicBezTo>
                  <a:pt x="11716" y="125023"/>
                  <a:pt x="10023" y="150594"/>
                  <a:pt x="18288" y="173736"/>
                </a:cubicBezTo>
                <a:cubicBezTo>
                  <a:pt x="25680" y="194435"/>
                  <a:pt x="54864" y="228600"/>
                  <a:pt x="54864" y="228600"/>
                </a:cubicBezTo>
                <a:cubicBezTo>
                  <a:pt x="56346" y="228304"/>
                  <a:pt x="119137" y="217711"/>
                  <a:pt x="128016" y="210312"/>
                </a:cubicBezTo>
                <a:cubicBezTo>
                  <a:pt x="139724" y="200556"/>
                  <a:pt x="143877" y="183654"/>
                  <a:pt x="155448" y="173736"/>
                </a:cubicBezTo>
                <a:cubicBezTo>
                  <a:pt x="165797" y="164865"/>
                  <a:pt x="180189" y="162211"/>
                  <a:pt x="192024" y="155448"/>
                </a:cubicBezTo>
                <a:cubicBezTo>
                  <a:pt x="215146" y="142235"/>
                  <a:pt x="234226" y="124992"/>
                  <a:pt x="256032" y="109728"/>
                </a:cubicBezTo>
                <a:cubicBezTo>
                  <a:pt x="290245" y="85779"/>
                  <a:pt x="311078" y="70461"/>
                  <a:pt x="347472" y="54864"/>
                </a:cubicBezTo>
                <a:cubicBezTo>
                  <a:pt x="356331" y="51067"/>
                  <a:pt x="368088" y="52536"/>
                  <a:pt x="374904" y="45720"/>
                </a:cubicBezTo>
                <a:lnTo>
                  <a:pt x="365760" y="3657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/>
        </p:nvSpPr>
        <p:spPr>
          <a:xfrm>
            <a:off x="310896" y="2889504"/>
            <a:ext cx="228600" cy="210719"/>
          </a:xfrm>
          <a:custGeom>
            <a:avLst/>
            <a:gdLst>
              <a:gd name="connsiteX0" fmla="*/ 0 w 228600"/>
              <a:gd name="connsiteY0" fmla="*/ 0 h 210719"/>
              <a:gd name="connsiteX1" fmla="*/ 9144 w 228600"/>
              <a:gd name="connsiteY1" fmla="*/ 192024 h 210719"/>
              <a:gd name="connsiteX2" fmla="*/ 36576 w 228600"/>
              <a:gd name="connsiteY2" fmla="*/ 210312 h 210719"/>
              <a:gd name="connsiteX3" fmla="*/ 128016 w 228600"/>
              <a:gd name="connsiteY3" fmla="*/ 201168 h 210719"/>
              <a:gd name="connsiteX4" fmla="*/ 173736 w 228600"/>
              <a:gd name="connsiteY4" fmla="*/ 182880 h 210719"/>
              <a:gd name="connsiteX5" fmla="*/ 228600 w 228600"/>
              <a:gd name="connsiteY5" fmla="*/ 146304 h 21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210719">
                <a:moveTo>
                  <a:pt x="0" y="0"/>
                </a:moveTo>
                <a:cubicBezTo>
                  <a:pt x="3048" y="64008"/>
                  <a:pt x="-1836" y="128891"/>
                  <a:pt x="9144" y="192024"/>
                </a:cubicBezTo>
                <a:cubicBezTo>
                  <a:pt x="11027" y="202851"/>
                  <a:pt x="25619" y="209469"/>
                  <a:pt x="36576" y="210312"/>
                </a:cubicBezTo>
                <a:cubicBezTo>
                  <a:pt x="67118" y="212661"/>
                  <a:pt x="97536" y="204216"/>
                  <a:pt x="128016" y="201168"/>
                </a:cubicBezTo>
                <a:cubicBezTo>
                  <a:pt x="143256" y="195072"/>
                  <a:pt x="159326" y="190740"/>
                  <a:pt x="173736" y="182880"/>
                </a:cubicBezTo>
                <a:cubicBezTo>
                  <a:pt x="193032" y="172355"/>
                  <a:pt x="228600" y="146304"/>
                  <a:pt x="228600" y="1463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6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7" y="1412776"/>
            <a:ext cx="858041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3799"/>
            <a:ext cx="8229352" cy="45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자유형 4"/>
          <p:cNvSpPr/>
          <p:nvPr/>
        </p:nvSpPr>
        <p:spPr>
          <a:xfrm>
            <a:off x="228600" y="1883664"/>
            <a:ext cx="338328" cy="246888"/>
          </a:xfrm>
          <a:custGeom>
            <a:avLst/>
            <a:gdLst>
              <a:gd name="connsiteX0" fmla="*/ 0 w 338328"/>
              <a:gd name="connsiteY0" fmla="*/ 0 h 246888"/>
              <a:gd name="connsiteX1" fmla="*/ 36576 w 338328"/>
              <a:gd name="connsiteY1" fmla="*/ 73152 h 246888"/>
              <a:gd name="connsiteX2" fmla="*/ 54864 w 338328"/>
              <a:gd name="connsiteY2" fmla="*/ 109728 h 246888"/>
              <a:gd name="connsiteX3" fmla="*/ 109728 w 338328"/>
              <a:gd name="connsiteY3" fmla="*/ 246888 h 246888"/>
              <a:gd name="connsiteX4" fmla="*/ 173736 w 338328"/>
              <a:gd name="connsiteY4" fmla="*/ 219456 h 246888"/>
              <a:gd name="connsiteX5" fmla="*/ 210312 w 338328"/>
              <a:gd name="connsiteY5" fmla="*/ 164592 h 246888"/>
              <a:gd name="connsiteX6" fmla="*/ 246888 w 338328"/>
              <a:gd name="connsiteY6" fmla="*/ 146304 h 246888"/>
              <a:gd name="connsiteX7" fmla="*/ 301752 w 338328"/>
              <a:gd name="connsiteY7" fmla="*/ 109728 h 246888"/>
              <a:gd name="connsiteX8" fmla="*/ 338328 w 338328"/>
              <a:gd name="connsiteY8" fmla="*/ 82296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328" h="246888">
                <a:moveTo>
                  <a:pt x="0" y="0"/>
                </a:moveTo>
                <a:cubicBezTo>
                  <a:pt x="16811" y="84054"/>
                  <a:pt x="-6115" y="13385"/>
                  <a:pt x="36576" y="73152"/>
                </a:cubicBezTo>
                <a:cubicBezTo>
                  <a:pt x="44499" y="84244"/>
                  <a:pt x="49400" y="97240"/>
                  <a:pt x="54864" y="109728"/>
                </a:cubicBezTo>
                <a:cubicBezTo>
                  <a:pt x="96383" y="204628"/>
                  <a:pt x="89978" y="187637"/>
                  <a:pt x="109728" y="246888"/>
                </a:cubicBezTo>
                <a:cubicBezTo>
                  <a:pt x="131691" y="241397"/>
                  <a:pt x="157949" y="239190"/>
                  <a:pt x="173736" y="219456"/>
                </a:cubicBezTo>
                <a:cubicBezTo>
                  <a:pt x="216584" y="165896"/>
                  <a:pt x="136332" y="217435"/>
                  <a:pt x="210312" y="164592"/>
                </a:cubicBezTo>
                <a:cubicBezTo>
                  <a:pt x="221404" y="156669"/>
                  <a:pt x="235199" y="153317"/>
                  <a:pt x="246888" y="146304"/>
                </a:cubicBezTo>
                <a:cubicBezTo>
                  <a:pt x="265735" y="134996"/>
                  <a:pt x="283464" y="121920"/>
                  <a:pt x="301752" y="109728"/>
                </a:cubicBezTo>
                <a:cubicBezTo>
                  <a:pt x="332771" y="89049"/>
                  <a:pt x="321413" y="99211"/>
                  <a:pt x="338328" y="822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 5"/>
          <p:cNvSpPr/>
          <p:nvPr/>
        </p:nvSpPr>
        <p:spPr>
          <a:xfrm>
            <a:off x="246888" y="2404872"/>
            <a:ext cx="256032" cy="128016"/>
          </a:xfrm>
          <a:custGeom>
            <a:avLst/>
            <a:gdLst>
              <a:gd name="connsiteX0" fmla="*/ 0 w 256032"/>
              <a:gd name="connsiteY0" fmla="*/ 9144 h 128016"/>
              <a:gd name="connsiteX1" fmla="*/ 54864 w 256032"/>
              <a:gd name="connsiteY1" fmla="*/ 82296 h 128016"/>
              <a:gd name="connsiteX2" fmla="*/ 64008 w 256032"/>
              <a:gd name="connsiteY2" fmla="*/ 109728 h 128016"/>
              <a:gd name="connsiteX3" fmla="*/ 118872 w 256032"/>
              <a:gd name="connsiteY3" fmla="*/ 128016 h 128016"/>
              <a:gd name="connsiteX4" fmla="*/ 173736 w 256032"/>
              <a:gd name="connsiteY4" fmla="*/ 118872 h 128016"/>
              <a:gd name="connsiteX5" fmla="*/ 182880 w 256032"/>
              <a:gd name="connsiteY5" fmla="*/ 91440 h 128016"/>
              <a:gd name="connsiteX6" fmla="*/ 201168 w 256032"/>
              <a:gd name="connsiteY6" fmla="*/ 64008 h 128016"/>
              <a:gd name="connsiteX7" fmla="*/ 256032 w 256032"/>
              <a:gd name="connsiteY7" fmla="*/ 0 h 12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" h="128016">
                <a:moveTo>
                  <a:pt x="0" y="9144"/>
                </a:moveTo>
                <a:cubicBezTo>
                  <a:pt x="8972" y="20359"/>
                  <a:pt x="45159" y="62887"/>
                  <a:pt x="54864" y="82296"/>
                </a:cubicBezTo>
                <a:cubicBezTo>
                  <a:pt x="59175" y="90917"/>
                  <a:pt x="56165" y="104126"/>
                  <a:pt x="64008" y="109728"/>
                </a:cubicBezTo>
                <a:cubicBezTo>
                  <a:pt x="79695" y="120933"/>
                  <a:pt x="118872" y="128016"/>
                  <a:pt x="118872" y="128016"/>
                </a:cubicBezTo>
                <a:cubicBezTo>
                  <a:pt x="137160" y="124968"/>
                  <a:pt x="157639" y="128071"/>
                  <a:pt x="173736" y="118872"/>
                </a:cubicBezTo>
                <a:cubicBezTo>
                  <a:pt x="182105" y="114090"/>
                  <a:pt x="178569" y="100061"/>
                  <a:pt x="182880" y="91440"/>
                </a:cubicBezTo>
                <a:cubicBezTo>
                  <a:pt x="187795" y="81610"/>
                  <a:pt x="194574" y="72800"/>
                  <a:pt x="201168" y="64008"/>
                </a:cubicBezTo>
                <a:cubicBezTo>
                  <a:pt x="232639" y="22046"/>
                  <a:pt x="228577" y="27455"/>
                  <a:pt x="25603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 6"/>
          <p:cNvSpPr/>
          <p:nvPr/>
        </p:nvSpPr>
        <p:spPr>
          <a:xfrm>
            <a:off x="128016" y="2862072"/>
            <a:ext cx="283464" cy="201168"/>
          </a:xfrm>
          <a:custGeom>
            <a:avLst/>
            <a:gdLst>
              <a:gd name="connsiteX0" fmla="*/ 0 w 283464"/>
              <a:gd name="connsiteY0" fmla="*/ 109728 h 201168"/>
              <a:gd name="connsiteX1" fmla="*/ 36576 w 283464"/>
              <a:gd name="connsiteY1" fmla="*/ 155448 h 201168"/>
              <a:gd name="connsiteX2" fmla="*/ 54864 w 283464"/>
              <a:gd name="connsiteY2" fmla="*/ 182880 h 201168"/>
              <a:gd name="connsiteX3" fmla="*/ 82296 w 283464"/>
              <a:gd name="connsiteY3" fmla="*/ 201168 h 201168"/>
              <a:gd name="connsiteX4" fmla="*/ 109728 w 283464"/>
              <a:gd name="connsiteY4" fmla="*/ 182880 h 201168"/>
              <a:gd name="connsiteX5" fmla="*/ 146304 w 283464"/>
              <a:gd name="connsiteY5" fmla="*/ 128016 h 201168"/>
              <a:gd name="connsiteX6" fmla="*/ 164592 w 283464"/>
              <a:gd name="connsiteY6" fmla="*/ 100584 h 201168"/>
              <a:gd name="connsiteX7" fmla="*/ 265176 w 283464"/>
              <a:gd name="connsiteY7" fmla="*/ 9144 h 201168"/>
              <a:gd name="connsiteX8" fmla="*/ 283464 w 283464"/>
              <a:gd name="connsiteY8" fmla="*/ 0 h 20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464" h="201168">
                <a:moveTo>
                  <a:pt x="0" y="109728"/>
                </a:moveTo>
                <a:cubicBezTo>
                  <a:pt x="12192" y="124968"/>
                  <a:pt x="24866" y="139835"/>
                  <a:pt x="36576" y="155448"/>
                </a:cubicBezTo>
                <a:cubicBezTo>
                  <a:pt x="43170" y="164240"/>
                  <a:pt x="47093" y="175109"/>
                  <a:pt x="54864" y="182880"/>
                </a:cubicBezTo>
                <a:cubicBezTo>
                  <a:pt x="62635" y="190651"/>
                  <a:pt x="73152" y="195072"/>
                  <a:pt x="82296" y="201168"/>
                </a:cubicBezTo>
                <a:cubicBezTo>
                  <a:pt x="91440" y="195072"/>
                  <a:pt x="102491" y="191151"/>
                  <a:pt x="109728" y="182880"/>
                </a:cubicBezTo>
                <a:cubicBezTo>
                  <a:pt x="124202" y="166339"/>
                  <a:pt x="134112" y="146304"/>
                  <a:pt x="146304" y="128016"/>
                </a:cubicBezTo>
                <a:cubicBezTo>
                  <a:pt x="152400" y="118872"/>
                  <a:pt x="156821" y="108355"/>
                  <a:pt x="164592" y="100584"/>
                </a:cubicBezTo>
                <a:cubicBezTo>
                  <a:pt x="216163" y="49013"/>
                  <a:pt x="218406" y="37206"/>
                  <a:pt x="265176" y="9144"/>
                </a:cubicBezTo>
                <a:cubicBezTo>
                  <a:pt x="271020" y="5637"/>
                  <a:pt x="277368" y="3048"/>
                  <a:pt x="2834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228600" y="3529584"/>
            <a:ext cx="265176" cy="201168"/>
          </a:xfrm>
          <a:custGeom>
            <a:avLst/>
            <a:gdLst>
              <a:gd name="connsiteX0" fmla="*/ 0 w 265176"/>
              <a:gd name="connsiteY0" fmla="*/ 0 h 201168"/>
              <a:gd name="connsiteX1" fmla="*/ 45720 w 265176"/>
              <a:gd name="connsiteY1" fmla="*/ 27432 h 201168"/>
              <a:gd name="connsiteX2" fmla="*/ 54864 w 265176"/>
              <a:gd name="connsiteY2" fmla="*/ 54864 h 201168"/>
              <a:gd name="connsiteX3" fmla="*/ 64008 w 265176"/>
              <a:gd name="connsiteY3" fmla="*/ 100584 h 201168"/>
              <a:gd name="connsiteX4" fmla="*/ 82296 w 265176"/>
              <a:gd name="connsiteY4" fmla="*/ 164592 h 201168"/>
              <a:gd name="connsiteX5" fmla="*/ 100584 w 265176"/>
              <a:gd name="connsiteY5" fmla="*/ 192024 h 201168"/>
              <a:gd name="connsiteX6" fmla="*/ 128016 w 265176"/>
              <a:gd name="connsiteY6" fmla="*/ 201168 h 201168"/>
              <a:gd name="connsiteX7" fmla="*/ 182880 w 265176"/>
              <a:gd name="connsiteY7" fmla="*/ 118872 h 201168"/>
              <a:gd name="connsiteX8" fmla="*/ 201168 w 265176"/>
              <a:gd name="connsiteY8" fmla="*/ 91440 h 201168"/>
              <a:gd name="connsiteX9" fmla="*/ 237744 w 265176"/>
              <a:gd name="connsiteY9" fmla="*/ 64008 h 201168"/>
              <a:gd name="connsiteX10" fmla="*/ 265176 w 265176"/>
              <a:gd name="connsiteY10" fmla="*/ 18288 h 20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176" h="201168">
                <a:moveTo>
                  <a:pt x="0" y="0"/>
                </a:moveTo>
                <a:cubicBezTo>
                  <a:pt x="15240" y="9144"/>
                  <a:pt x="33153" y="14865"/>
                  <a:pt x="45720" y="27432"/>
                </a:cubicBezTo>
                <a:cubicBezTo>
                  <a:pt x="52536" y="34248"/>
                  <a:pt x="52526" y="45513"/>
                  <a:pt x="54864" y="54864"/>
                </a:cubicBezTo>
                <a:cubicBezTo>
                  <a:pt x="58633" y="69942"/>
                  <a:pt x="60637" y="85412"/>
                  <a:pt x="64008" y="100584"/>
                </a:cubicBezTo>
                <a:cubicBezTo>
                  <a:pt x="66352" y="111131"/>
                  <a:pt x="76186" y="152373"/>
                  <a:pt x="82296" y="164592"/>
                </a:cubicBezTo>
                <a:cubicBezTo>
                  <a:pt x="87211" y="174422"/>
                  <a:pt x="92002" y="185159"/>
                  <a:pt x="100584" y="192024"/>
                </a:cubicBezTo>
                <a:cubicBezTo>
                  <a:pt x="108110" y="198045"/>
                  <a:pt x="118872" y="198120"/>
                  <a:pt x="128016" y="201168"/>
                </a:cubicBezTo>
                <a:lnTo>
                  <a:pt x="182880" y="118872"/>
                </a:lnTo>
                <a:cubicBezTo>
                  <a:pt x="188976" y="109728"/>
                  <a:pt x="192376" y="98034"/>
                  <a:pt x="201168" y="91440"/>
                </a:cubicBezTo>
                <a:cubicBezTo>
                  <a:pt x="213360" y="82296"/>
                  <a:pt x="226968" y="74784"/>
                  <a:pt x="237744" y="64008"/>
                </a:cubicBezTo>
                <a:cubicBezTo>
                  <a:pt x="248778" y="52974"/>
                  <a:pt x="257960" y="32719"/>
                  <a:pt x="265176" y="182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 8"/>
          <p:cNvSpPr/>
          <p:nvPr/>
        </p:nvSpPr>
        <p:spPr>
          <a:xfrm>
            <a:off x="402336" y="4187952"/>
            <a:ext cx="192024" cy="219456"/>
          </a:xfrm>
          <a:custGeom>
            <a:avLst/>
            <a:gdLst>
              <a:gd name="connsiteX0" fmla="*/ 0 w 192024"/>
              <a:gd name="connsiteY0" fmla="*/ 0 h 219456"/>
              <a:gd name="connsiteX1" fmla="*/ 36576 w 192024"/>
              <a:gd name="connsiteY1" fmla="*/ 91440 h 219456"/>
              <a:gd name="connsiteX2" fmla="*/ 54864 w 192024"/>
              <a:gd name="connsiteY2" fmla="*/ 155448 h 219456"/>
              <a:gd name="connsiteX3" fmla="*/ 64008 w 192024"/>
              <a:gd name="connsiteY3" fmla="*/ 201168 h 219456"/>
              <a:gd name="connsiteX4" fmla="*/ 91440 w 192024"/>
              <a:gd name="connsiteY4" fmla="*/ 219456 h 219456"/>
              <a:gd name="connsiteX5" fmla="*/ 128016 w 192024"/>
              <a:gd name="connsiteY5" fmla="*/ 164592 h 219456"/>
              <a:gd name="connsiteX6" fmla="*/ 137160 w 192024"/>
              <a:gd name="connsiteY6" fmla="*/ 137160 h 219456"/>
              <a:gd name="connsiteX7" fmla="*/ 155448 w 192024"/>
              <a:gd name="connsiteY7" fmla="*/ 109728 h 219456"/>
              <a:gd name="connsiteX8" fmla="*/ 164592 w 192024"/>
              <a:gd name="connsiteY8" fmla="*/ 82296 h 219456"/>
              <a:gd name="connsiteX9" fmla="*/ 192024 w 192024"/>
              <a:gd name="connsiteY9" fmla="*/ 64008 h 21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024" h="219456">
                <a:moveTo>
                  <a:pt x="0" y="0"/>
                </a:moveTo>
                <a:cubicBezTo>
                  <a:pt x="16072" y="80359"/>
                  <a:pt x="-2789" y="12711"/>
                  <a:pt x="36576" y="91440"/>
                </a:cubicBezTo>
                <a:cubicBezTo>
                  <a:pt x="42686" y="103659"/>
                  <a:pt x="52520" y="144901"/>
                  <a:pt x="54864" y="155448"/>
                </a:cubicBezTo>
                <a:cubicBezTo>
                  <a:pt x="58235" y="170620"/>
                  <a:pt x="56297" y="187674"/>
                  <a:pt x="64008" y="201168"/>
                </a:cubicBezTo>
                <a:cubicBezTo>
                  <a:pt x="69460" y="210710"/>
                  <a:pt x="82296" y="213360"/>
                  <a:pt x="91440" y="219456"/>
                </a:cubicBezTo>
                <a:cubicBezTo>
                  <a:pt x="103632" y="201168"/>
                  <a:pt x="121065" y="185444"/>
                  <a:pt x="128016" y="164592"/>
                </a:cubicBezTo>
                <a:cubicBezTo>
                  <a:pt x="131064" y="155448"/>
                  <a:pt x="132849" y="145781"/>
                  <a:pt x="137160" y="137160"/>
                </a:cubicBezTo>
                <a:cubicBezTo>
                  <a:pt x="142075" y="127330"/>
                  <a:pt x="150533" y="119558"/>
                  <a:pt x="155448" y="109728"/>
                </a:cubicBezTo>
                <a:cubicBezTo>
                  <a:pt x="159759" y="101107"/>
                  <a:pt x="158571" y="89822"/>
                  <a:pt x="164592" y="82296"/>
                </a:cubicBezTo>
                <a:cubicBezTo>
                  <a:pt x="171457" y="73714"/>
                  <a:pt x="192024" y="64008"/>
                  <a:pt x="192024" y="6400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238813" y="5312664"/>
            <a:ext cx="373835" cy="155448"/>
          </a:xfrm>
          <a:custGeom>
            <a:avLst/>
            <a:gdLst>
              <a:gd name="connsiteX0" fmla="*/ 8075 w 373835"/>
              <a:gd name="connsiteY0" fmla="*/ 0 h 155448"/>
              <a:gd name="connsiteX1" fmla="*/ 44651 w 373835"/>
              <a:gd name="connsiteY1" fmla="*/ 155448 h 155448"/>
              <a:gd name="connsiteX2" fmla="*/ 90371 w 373835"/>
              <a:gd name="connsiteY2" fmla="*/ 146304 h 155448"/>
              <a:gd name="connsiteX3" fmla="*/ 126947 w 373835"/>
              <a:gd name="connsiteY3" fmla="*/ 137160 h 155448"/>
              <a:gd name="connsiteX4" fmla="*/ 172667 w 373835"/>
              <a:gd name="connsiteY4" fmla="*/ 109728 h 155448"/>
              <a:gd name="connsiteX5" fmla="*/ 209243 w 373835"/>
              <a:gd name="connsiteY5" fmla="*/ 100584 h 155448"/>
              <a:gd name="connsiteX6" fmla="*/ 236675 w 373835"/>
              <a:gd name="connsiteY6" fmla="*/ 91440 h 155448"/>
              <a:gd name="connsiteX7" fmla="*/ 273251 w 373835"/>
              <a:gd name="connsiteY7" fmla="*/ 73152 h 155448"/>
              <a:gd name="connsiteX8" fmla="*/ 337259 w 373835"/>
              <a:gd name="connsiteY8" fmla="*/ 54864 h 155448"/>
              <a:gd name="connsiteX9" fmla="*/ 373835 w 373835"/>
              <a:gd name="connsiteY9" fmla="*/ 27432 h 15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835" h="155448">
                <a:moveTo>
                  <a:pt x="8075" y="0"/>
                </a:moveTo>
                <a:cubicBezTo>
                  <a:pt x="10027" y="31235"/>
                  <a:pt x="-27599" y="155448"/>
                  <a:pt x="44651" y="155448"/>
                </a:cubicBezTo>
                <a:cubicBezTo>
                  <a:pt x="60193" y="155448"/>
                  <a:pt x="75199" y="149675"/>
                  <a:pt x="90371" y="146304"/>
                </a:cubicBezTo>
                <a:cubicBezTo>
                  <a:pt x="102639" y="143578"/>
                  <a:pt x="114755" y="140208"/>
                  <a:pt x="126947" y="137160"/>
                </a:cubicBezTo>
                <a:cubicBezTo>
                  <a:pt x="142187" y="128016"/>
                  <a:pt x="156426" y="116946"/>
                  <a:pt x="172667" y="109728"/>
                </a:cubicBezTo>
                <a:cubicBezTo>
                  <a:pt x="184151" y="104624"/>
                  <a:pt x="197159" y="104036"/>
                  <a:pt x="209243" y="100584"/>
                </a:cubicBezTo>
                <a:cubicBezTo>
                  <a:pt x="218511" y="97936"/>
                  <a:pt x="227816" y="95237"/>
                  <a:pt x="236675" y="91440"/>
                </a:cubicBezTo>
                <a:cubicBezTo>
                  <a:pt x="249204" y="86070"/>
                  <a:pt x="260488" y="77938"/>
                  <a:pt x="273251" y="73152"/>
                </a:cubicBezTo>
                <a:cubicBezTo>
                  <a:pt x="296689" y="64363"/>
                  <a:pt x="315153" y="65917"/>
                  <a:pt x="337259" y="54864"/>
                </a:cubicBezTo>
                <a:cubicBezTo>
                  <a:pt x="357938" y="44524"/>
                  <a:pt x="360976" y="40291"/>
                  <a:pt x="373835" y="274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자유형 10"/>
          <p:cNvSpPr/>
          <p:nvPr/>
        </p:nvSpPr>
        <p:spPr>
          <a:xfrm>
            <a:off x="246888" y="5751576"/>
            <a:ext cx="237779" cy="137160"/>
          </a:xfrm>
          <a:custGeom>
            <a:avLst/>
            <a:gdLst>
              <a:gd name="connsiteX0" fmla="*/ 0 w 237779"/>
              <a:gd name="connsiteY0" fmla="*/ 18288 h 137160"/>
              <a:gd name="connsiteX1" fmla="*/ 36576 w 237779"/>
              <a:gd name="connsiteY1" fmla="*/ 64008 h 137160"/>
              <a:gd name="connsiteX2" fmla="*/ 82296 w 237779"/>
              <a:gd name="connsiteY2" fmla="*/ 137160 h 137160"/>
              <a:gd name="connsiteX3" fmla="*/ 128016 w 237779"/>
              <a:gd name="connsiteY3" fmla="*/ 128016 h 137160"/>
              <a:gd name="connsiteX4" fmla="*/ 155448 w 237779"/>
              <a:gd name="connsiteY4" fmla="*/ 118872 h 137160"/>
              <a:gd name="connsiteX5" fmla="*/ 192024 w 237779"/>
              <a:gd name="connsiteY5" fmla="*/ 64008 h 137160"/>
              <a:gd name="connsiteX6" fmla="*/ 219456 w 237779"/>
              <a:gd name="connsiteY6" fmla="*/ 36576 h 137160"/>
              <a:gd name="connsiteX7" fmla="*/ 237744 w 237779"/>
              <a:gd name="connsiteY7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779" h="137160">
                <a:moveTo>
                  <a:pt x="0" y="18288"/>
                </a:moveTo>
                <a:cubicBezTo>
                  <a:pt x="12192" y="33528"/>
                  <a:pt x="27230" y="46874"/>
                  <a:pt x="36576" y="64008"/>
                </a:cubicBezTo>
                <a:cubicBezTo>
                  <a:pt x="80103" y="143807"/>
                  <a:pt x="26417" y="99908"/>
                  <a:pt x="82296" y="137160"/>
                </a:cubicBezTo>
                <a:cubicBezTo>
                  <a:pt x="97536" y="134112"/>
                  <a:pt x="112938" y="131785"/>
                  <a:pt x="128016" y="128016"/>
                </a:cubicBezTo>
                <a:cubicBezTo>
                  <a:pt x="137367" y="125678"/>
                  <a:pt x="148632" y="125688"/>
                  <a:pt x="155448" y="118872"/>
                </a:cubicBezTo>
                <a:cubicBezTo>
                  <a:pt x="170990" y="103330"/>
                  <a:pt x="176482" y="79550"/>
                  <a:pt x="192024" y="64008"/>
                </a:cubicBezTo>
                <a:cubicBezTo>
                  <a:pt x="201168" y="54864"/>
                  <a:pt x="211177" y="46510"/>
                  <a:pt x="219456" y="36576"/>
                </a:cubicBezTo>
                <a:cubicBezTo>
                  <a:pt x="239435" y="12602"/>
                  <a:pt x="237744" y="18471"/>
                  <a:pt x="23774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3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7325"/>
            <a:ext cx="8748389" cy="434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Additional standards mentioned during the comment period</a:t>
            </a:r>
            <a:endParaRPr lang="ko-KR" alt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208912" cy="42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338328" y="3849624"/>
            <a:ext cx="256032" cy="173736"/>
          </a:xfrm>
          <a:custGeom>
            <a:avLst/>
            <a:gdLst>
              <a:gd name="connsiteX0" fmla="*/ 0 w 256032"/>
              <a:gd name="connsiteY0" fmla="*/ 0 h 173736"/>
              <a:gd name="connsiteX1" fmla="*/ 27432 w 256032"/>
              <a:gd name="connsiteY1" fmla="*/ 45720 h 173736"/>
              <a:gd name="connsiteX2" fmla="*/ 64008 w 256032"/>
              <a:gd name="connsiteY2" fmla="*/ 137160 h 173736"/>
              <a:gd name="connsiteX3" fmla="*/ 82296 w 256032"/>
              <a:gd name="connsiteY3" fmla="*/ 164592 h 173736"/>
              <a:gd name="connsiteX4" fmla="*/ 109728 w 256032"/>
              <a:gd name="connsiteY4" fmla="*/ 173736 h 173736"/>
              <a:gd name="connsiteX5" fmla="*/ 173736 w 256032"/>
              <a:gd name="connsiteY5" fmla="*/ 118872 h 173736"/>
              <a:gd name="connsiteX6" fmla="*/ 256032 w 256032"/>
              <a:gd name="connsiteY6" fmla="*/ 36576 h 17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032" h="173736">
                <a:moveTo>
                  <a:pt x="0" y="0"/>
                </a:moveTo>
                <a:cubicBezTo>
                  <a:pt x="9144" y="15240"/>
                  <a:pt x="20078" y="29540"/>
                  <a:pt x="27432" y="45720"/>
                </a:cubicBezTo>
                <a:cubicBezTo>
                  <a:pt x="69064" y="137310"/>
                  <a:pt x="23640" y="66517"/>
                  <a:pt x="64008" y="137160"/>
                </a:cubicBezTo>
                <a:cubicBezTo>
                  <a:pt x="69460" y="146702"/>
                  <a:pt x="73714" y="157727"/>
                  <a:pt x="82296" y="164592"/>
                </a:cubicBezTo>
                <a:cubicBezTo>
                  <a:pt x="89822" y="170613"/>
                  <a:pt x="100584" y="170688"/>
                  <a:pt x="109728" y="173736"/>
                </a:cubicBezTo>
                <a:cubicBezTo>
                  <a:pt x="160093" y="156948"/>
                  <a:pt x="122193" y="175100"/>
                  <a:pt x="173736" y="118872"/>
                </a:cubicBezTo>
                <a:lnTo>
                  <a:pt x="256032" y="3657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/>
        </p:nvSpPr>
        <p:spPr>
          <a:xfrm>
            <a:off x="310896" y="4233672"/>
            <a:ext cx="266303" cy="182880"/>
          </a:xfrm>
          <a:custGeom>
            <a:avLst/>
            <a:gdLst>
              <a:gd name="connsiteX0" fmla="*/ 0 w 266303"/>
              <a:gd name="connsiteY0" fmla="*/ 0 h 182880"/>
              <a:gd name="connsiteX1" fmla="*/ 18288 w 266303"/>
              <a:gd name="connsiteY1" fmla="*/ 54864 h 182880"/>
              <a:gd name="connsiteX2" fmla="*/ 36576 w 266303"/>
              <a:gd name="connsiteY2" fmla="*/ 146304 h 182880"/>
              <a:gd name="connsiteX3" fmla="*/ 54864 w 266303"/>
              <a:gd name="connsiteY3" fmla="*/ 173736 h 182880"/>
              <a:gd name="connsiteX4" fmla="*/ 82296 w 266303"/>
              <a:gd name="connsiteY4" fmla="*/ 182880 h 182880"/>
              <a:gd name="connsiteX5" fmla="*/ 128016 w 266303"/>
              <a:gd name="connsiteY5" fmla="*/ 146304 h 182880"/>
              <a:gd name="connsiteX6" fmla="*/ 155448 w 266303"/>
              <a:gd name="connsiteY6" fmla="*/ 128016 h 182880"/>
              <a:gd name="connsiteX7" fmla="*/ 182880 w 266303"/>
              <a:gd name="connsiteY7" fmla="*/ 100584 h 182880"/>
              <a:gd name="connsiteX8" fmla="*/ 210312 w 266303"/>
              <a:gd name="connsiteY8" fmla="*/ 91440 h 182880"/>
              <a:gd name="connsiteX9" fmla="*/ 237744 w 266303"/>
              <a:gd name="connsiteY9" fmla="*/ 73152 h 182880"/>
              <a:gd name="connsiteX10" fmla="*/ 265176 w 266303"/>
              <a:gd name="connsiteY10" fmla="*/ 64008 h 182880"/>
              <a:gd name="connsiteX11" fmla="*/ 265176 w 266303"/>
              <a:gd name="connsiteY11" fmla="*/ 54864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03" h="182880">
                <a:moveTo>
                  <a:pt x="0" y="0"/>
                </a:moveTo>
                <a:cubicBezTo>
                  <a:pt x="6096" y="18288"/>
                  <a:pt x="13613" y="36162"/>
                  <a:pt x="18288" y="54864"/>
                </a:cubicBezTo>
                <a:cubicBezTo>
                  <a:pt x="22826" y="73017"/>
                  <a:pt x="27458" y="125028"/>
                  <a:pt x="36576" y="146304"/>
                </a:cubicBezTo>
                <a:cubicBezTo>
                  <a:pt x="40905" y="156405"/>
                  <a:pt x="46282" y="166871"/>
                  <a:pt x="54864" y="173736"/>
                </a:cubicBezTo>
                <a:cubicBezTo>
                  <a:pt x="62390" y="179757"/>
                  <a:pt x="73152" y="179832"/>
                  <a:pt x="82296" y="182880"/>
                </a:cubicBezTo>
                <a:cubicBezTo>
                  <a:pt x="135700" y="165079"/>
                  <a:pt x="86656" y="187664"/>
                  <a:pt x="128016" y="146304"/>
                </a:cubicBezTo>
                <a:cubicBezTo>
                  <a:pt x="135787" y="138533"/>
                  <a:pt x="147005" y="135051"/>
                  <a:pt x="155448" y="128016"/>
                </a:cubicBezTo>
                <a:cubicBezTo>
                  <a:pt x="165382" y="119737"/>
                  <a:pt x="172120" y="107757"/>
                  <a:pt x="182880" y="100584"/>
                </a:cubicBezTo>
                <a:cubicBezTo>
                  <a:pt x="190900" y="95237"/>
                  <a:pt x="201691" y="95751"/>
                  <a:pt x="210312" y="91440"/>
                </a:cubicBezTo>
                <a:cubicBezTo>
                  <a:pt x="220142" y="86525"/>
                  <a:pt x="227914" y="78067"/>
                  <a:pt x="237744" y="73152"/>
                </a:cubicBezTo>
                <a:cubicBezTo>
                  <a:pt x="246365" y="68841"/>
                  <a:pt x="257156" y="69355"/>
                  <a:pt x="265176" y="64008"/>
                </a:cubicBezTo>
                <a:cubicBezTo>
                  <a:pt x="267712" y="62317"/>
                  <a:pt x="265176" y="57912"/>
                  <a:pt x="265176" y="548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 5"/>
          <p:cNvSpPr/>
          <p:nvPr/>
        </p:nvSpPr>
        <p:spPr>
          <a:xfrm>
            <a:off x="374904" y="4636008"/>
            <a:ext cx="283494" cy="128423"/>
          </a:xfrm>
          <a:custGeom>
            <a:avLst/>
            <a:gdLst>
              <a:gd name="connsiteX0" fmla="*/ 0 w 283494"/>
              <a:gd name="connsiteY0" fmla="*/ 9144 h 128423"/>
              <a:gd name="connsiteX1" fmla="*/ 9144 w 283494"/>
              <a:gd name="connsiteY1" fmla="*/ 109728 h 128423"/>
              <a:gd name="connsiteX2" fmla="*/ 36576 w 283494"/>
              <a:gd name="connsiteY2" fmla="*/ 128016 h 128423"/>
              <a:gd name="connsiteX3" fmla="*/ 128016 w 283494"/>
              <a:gd name="connsiteY3" fmla="*/ 118872 h 128423"/>
              <a:gd name="connsiteX4" fmla="*/ 219456 w 283494"/>
              <a:gd name="connsiteY4" fmla="*/ 45720 h 128423"/>
              <a:gd name="connsiteX5" fmla="*/ 246888 w 283494"/>
              <a:gd name="connsiteY5" fmla="*/ 36576 h 128423"/>
              <a:gd name="connsiteX6" fmla="*/ 283464 w 283494"/>
              <a:gd name="connsiteY6" fmla="*/ 0 h 12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494" h="128423">
                <a:moveTo>
                  <a:pt x="0" y="9144"/>
                </a:moveTo>
                <a:cubicBezTo>
                  <a:pt x="3048" y="42672"/>
                  <a:pt x="-757" y="77550"/>
                  <a:pt x="9144" y="109728"/>
                </a:cubicBezTo>
                <a:cubicBezTo>
                  <a:pt x="12376" y="120232"/>
                  <a:pt x="25619" y="127173"/>
                  <a:pt x="36576" y="128016"/>
                </a:cubicBezTo>
                <a:cubicBezTo>
                  <a:pt x="67118" y="130365"/>
                  <a:pt x="97536" y="121920"/>
                  <a:pt x="128016" y="118872"/>
                </a:cubicBezTo>
                <a:cubicBezTo>
                  <a:pt x="152987" y="93901"/>
                  <a:pt x="184851" y="57255"/>
                  <a:pt x="219456" y="45720"/>
                </a:cubicBezTo>
                <a:lnTo>
                  <a:pt x="246888" y="36576"/>
                </a:lnTo>
                <a:cubicBezTo>
                  <a:pt x="285902" y="7315"/>
                  <a:pt x="283464" y="24384"/>
                  <a:pt x="2834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33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72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265176" y="2862072"/>
            <a:ext cx="182880" cy="201168"/>
          </a:xfrm>
          <a:custGeom>
            <a:avLst/>
            <a:gdLst>
              <a:gd name="connsiteX0" fmla="*/ 0 w 182880"/>
              <a:gd name="connsiteY0" fmla="*/ 0 h 201168"/>
              <a:gd name="connsiteX1" fmla="*/ 9144 w 182880"/>
              <a:gd name="connsiteY1" fmla="*/ 64008 h 201168"/>
              <a:gd name="connsiteX2" fmla="*/ 27432 w 182880"/>
              <a:gd name="connsiteY2" fmla="*/ 128016 h 201168"/>
              <a:gd name="connsiteX3" fmla="*/ 45720 w 182880"/>
              <a:gd name="connsiteY3" fmla="*/ 201168 h 201168"/>
              <a:gd name="connsiteX4" fmla="*/ 146304 w 182880"/>
              <a:gd name="connsiteY4" fmla="*/ 155448 h 201168"/>
              <a:gd name="connsiteX5" fmla="*/ 182880 w 182880"/>
              <a:gd name="connsiteY5" fmla="*/ 118872 h 20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201168">
                <a:moveTo>
                  <a:pt x="0" y="0"/>
                </a:moveTo>
                <a:cubicBezTo>
                  <a:pt x="3048" y="21336"/>
                  <a:pt x="5289" y="42803"/>
                  <a:pt x="9144" y="64008"/>
                </a:cubicBezTo>
                <a:cubicBezTo>
                  <a:pt x="20547" y="126722"/>
                  <a:pt x="14375" y="75786"/>
                  <a:pt x="27432" y="128016"/>
                </a:cubicBezTo>
                <a:lnTo>
                  <a:pt x="45720" y="201168"/>
                </a:lnTo>
                <a:cubicBezTo>
                  <a:pt x="112993" y="187713"/>
                  <a:pt x="78508" y="200645"/>
                  <a:pt x="146304" y="155448"/>
                </a:cubicBezTo>
                <a:cubicBezTo>
                  <a:pt x="179407" y="133379"/>
                  <a:pt x="168821" y="146990"/>
                  <a:pt x="182880" y="1188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/>
        </p:nvSpPr>
        <p:spPr>
          <a:xfrm>
            <a:off x="256032" y="3364992"/>
            <a:ext cx="256032" cy="201168"/>
          </a:xfrm>
          <a:custGeom>
            <a:avLst/>
            <a:gdLst>
              <a:gd name="connsiteX0" fmla="*/ 0 w 256032"/>
              <a:gd name="connsiteY0" fmla="*/ 0 h 201168"/>
              <a:gd name="connsiteX1" fmla="*/ 36576 w 256032"/>
              <a:gd name="connsiteY1" fmla="*/ 73152 h 201168"/>
              <a:gd name="connsiteX2" fmla="*/ 54864 w 256032"/>
              <a:gd name="connsiteY2" fmla="*/ 164592 h 201168"/>
              <a:gd name="connsiteX3" fmla="*/ 64008 w 256032"/>
              <a:gd name="connsiteY3" fmla="*/ 192024 h 201168"/>
              <a:gd name="connsiteX4" fmla="*/ 91440 w 256032"/>
              <a:gd name="connsiteY4" fmla="*/ 201168 h 201168"/>
              <a:gd name="connsiteX5" fmla="*/ 182880 w 256032"/>
              <a:gd name="connsiteY5" fmla="*/ 137160 h 201168"/>
              <a:gd name="connsiteX6" fmla="*/ 237744 w 256032"/>
              <a:gd name="connsiteY6" fmla="*/ 82296 h 201168"/>
              <a:gd name="connsiteX7" fmla="*/ 256032 w 256032"/>
              <a:gd name="connsiteY7" fmla="*/ 54864 h 20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" h="201168">
                <a:moveTo>
                  <a:pt x="0" y="0"/>
                </a:moveTo>
                <a:cubicBezTo>
                  <a:pt x="18779" y="31298"/>
                  <a:pt x="29194" y="41163"/>
                  <a:pt x="36576" y="73152"/>
                </a:cubicBezTo>
                <a:cubicBezTo>
                  <a:pt x="43565" y="103440"/>
                  <a:pt x="45034" y="135103"/>
                  <a:pt x="54864" y="164592"/>
                </a:cubicBezTo>
                <a:cubicBezTo>
                  <a:pt x="57912" y="173736"/>
                  <a:pt x="57192" y="185208"/>
                  <a:pt x="64008" y="192024"/>
                </a:cubicBezTo>
                <a:cubicBezTo>
                  <a:pt x="70824" y="198840"/>
                  <a:pt x="82296" y="198120"/>
                  <a:pt x="91440" y="201168"/>
                </a:cubicBezTo>
                <a:cubicBezTo>
                  <a:pt x="174215" y="173576"/>
                  <a:pt x="124749" y="201104"/>
                  <a:pt x="182880" y="137160"/>
                </a:cubicBezTo>
                <a:cubicBezTo>
                  <a:pt x="200277" y="118023"/>
                  <a:pt x="223398" y="103815"/>
                  <a:pt x="237744" y="82296"/>
                </a:cubicBezTo>
                <a:lnTo>
                  <a:pt x="256032" y="5486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7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Standards identified by NIST</a:t>
            </a:r>
            <a:endParaRPr lang="ko-KR" alt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9928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3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to Smart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Protection system</a:t>
            </a:r>
          </a:p>
          <a:p>
            <a:pPr lvl="1"/>
            <a:r>
              <a:rPr lang="en-US" sz="2800" dirty="0" smtClean="0"/>
              <a:t>Smart grid: better mechanism against power failure, but opens new vulnerabilities</a:t>
            </a:r>
          </a:p>
          <a:p>
            <a:pPr lvl="1"/>
            <a:r>
              <a:rPr lang="en-US" sz="2800" dirty="0" smtClean="0"/>
              <a:t>System reliability</a:t>
            </a:r>
          </a:p>
          <a:p>
            <a:pPr lvl="1"/>
            <a:r>
              <a:rPr lang="en-US" sz="2800" dirty="0" smtClean="0"/>
              <a:t>Failure protection</a:t>
            </a:r>
          </a:p>
          <a:p>
            <a:pPr lvl="1"/>
            <a:r>
              <a:rPr lang="en-US" sz="2800" dirty="0" smtClean="0"/>
              <a:t>Security</a:t>
            </a:r>
          </a:p>
          <a:p>
            <a:pPr lvl="1"/>
            <a:r>
              <a:rPr lang="en-US" sz="2800" dirty="0" smtClean="0"/>
              <a:t>Privacy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57072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Standards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Additional standards for further review</a:t>
            </a:r>
            <a:endParaRPr lang="ko-KR" alt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2237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자유형 3"/>
          <p:cNvSpPr/>
          <p:nvPr/>
        </p:nvSpPr>
        <p:spPr>
          <a:xfrm>
            <a:off x="265176" y="3145536"/>
            <a:ext cx="155448" cy="100584"/>
          </a:xfrm>
          <a:custGeom>
            <a:avLst/>
            <a:gdLst>
              <a:gd name="connsiteX0" fmla="*/ 0 w 155448"/>
              <a:gd name="connsiteY0" fmla="*/ 0 h 100584"/>
              <a:gd name="connsiteX1" fmla="*/ 27432 w 155448"/>
              <a:gd name="connsiteY1" fmla="*/ 45720 h 100584"/>
              <a:gd name="connsiteX2" fmla="*/ 36576 w 155448"/>
              <a:gd name="connsiteY2" fmla="*/ 82296 h 100584"/>
              <a:gd name="connsiteX3" fmla="*/ 64008 w 155448"/>
              <a:gd name="connsiteY3" fmla="*/ 100584 h 100584"/>
              <a:gd name="connsiteX4" fmla="*/ 109728 w 155448"/>
              <a:gd name="connsiteY4" fmla="*/ 64008 h 100584"/>
              <a:gd name="connsiteX5" fmla="*/ 155448 w 155448"/>
              <a:gd name="connsiteY5" fmla="*/ 36576 h 1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48" h="100584">
                <a:moveTo>
                  <a:pt x="0" y="0"/>
                </a:moveTo>
                <a:cubicBezTo>
                  <a:pt x="9144" y="15240"/>
                  <a:pt x="20214" y="29479"/>
                  <a:pt x="27432" y="45720"/>
                </a:cubicBezTo>
                <a:cubicBezTo>
                  <a:pt x="32536" y="57204"/>
                  <a:pt x="29605" y="71839"/>
                  <a:pt x="36576" y="82296"/>
                </a:cubicBezTo>
                <a:cubicBezTo>
                  <a:pt x="42672" y="91440"/>
                  <a:pt x="54864" y="94488"/>
                  <a:pt x="64008" y="100584"/>
                </a:cubicBezTo>
                <a:cubicBezTo>
                  <a:pt x="117412" y="82783"/>
                  <a:pt x="68368" y="105368"/>
                  <a:pt x="109728" y="64008"/>
                </a:cubicBezTo>
                <a:cubicBezTo>
                  <a:pt x="120762" y="52974"/>
                  <a:pt x="141017" y="43792"/>
                  <a:pt x="155448" y="365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/>
        </p:nvSpPr>
        <p:spPr>
          <a:xfrm>
            <a:off x="301752" y="3639312"/>
            <a:ext cx="365760" cy="182880"/>
          </a:xfrm>
          <a:custGeom>
            <a:avLst/>
            <a:gdLst>
              <a:gd name="connsiteX0" fmla="*/ 0 w 365760"/>
              <a:gd name="connsiteY0" fmla="*/ 0 h 182880"/>
              <a:gd name="connsiteX1" fmla="*/ 36576 w 365760"/>
              <a:gd name="connsiteY1" fmla="*/ 73152 h 182880"/>
              <a:gd name="connsiteX2" fmla="*/ 64008 w 365760"/>
              <a:gd name="connsiteY2" fmla="*/ 173736 h 182880"/>
              <a:gd name="connsiteX3" fmla="*/ 91440 w 365760"/>
              <a:gd name="connsiteY3" fmla="*/ 182880 h 182880"/>
              <a:gd name="connsiteX4" fmla="*/ 155448 w 365760"/>
              <a:gd name="connsiteY4" fmla="*/ 173736 h 182880"/>
              <a:gd name="connsiteX5" fmla="*/ 210312 w 365760"/>
              <a:gd name="connsiteY5" fmla="*/ 146304 h 182880"/>
              <a:gd name="connsiteX6" fmla="*/ 265176 w 365760"/>
              <a:gd name="connsiteY6" fmla="*/ 118872 h 182880"/>
              <a:gd name="connsiteX7" fmla="*/ 338328 w 365760"/>
              <a:gd name="connsiteY7" fmla="*/ 73152 h 182880"/>
              <a:gd name="connsiteX8" fmla="*/ 365760 w 365760"/>
              <a:gd name="connsiteY8" fmla="*/ 64008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" h="182880">
                <a:moveTo>
                  <a:pt x="0" y="0"/>
                </a:moveTo>
                <a:cubicBezTo>
                  <a:pt x="20724" y="34539"/>
                  <a:pt x="28139" y="39405"/>
                  <a:pt x="36576" y="73152"/>
                </a:cubicBezTo>
                <a:cubicBezTo>
                  <a:pt x="39421" y="84530"/>
                  <a:pt x="53308" y="170169"/>
                  <a:pt x="64008" y="173736"/>
                </a:cubicBezTo>
                <a:lnTo>
                  <a:pt x="91440" y="182880"/>
                </a:lnTo>
                <a:cubicBezTo>
                  <a:pt x="112776" y="179832"/>
                  <a:pt x="134314" y="177963"/>
                  <a:pt x="155448" y="173736"/>
                </a:cubicBezTo>
                <a:cubicBezTo>
                  <a:pt x="193754" y="166075"/>
                  <a:pt x="174349" y="164286"/>
                  <a:pt x="210312" y="146304"/>
                </a:cubicBezTo>
                <a:cubicBezTo>
                  <a:pt x="286028" y="108446"/>
                  <a:pt x="186560" y="171283"/>
                  <a:pt x="265176" y="118872"/>
                </a:cubicBezTo>
                <a:cubicBezTo>
                  <a:pt x="294157" y="75400"/>
                  <a:pt x="273038" y="94915"/>
                  <a:pt x="338328" y="73152"/>
                </a:cubicBezTo>
                <a:lnTo>
                  <a:pt x="365760" y="6400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 5"/>
          <p:cNvSpPr/>
          <p:nvPr/>
        </p:nvSpPr>
        <p:spPr>
          <a:xfrm>
            <a:off x="301752" y="4251960"/>
            <a:ext cx="448056" cy="210312"/>
          </a:xfrm>
          <a:custGeom>
            <a:avLst/>
            <a:gdLst>
              <a:gd name="connsiteX0" fmla="*/ 0 w 448056"/>
              <a:gd name="connsiteY0" fmla="*/ 0 h 210312"/>
              <a:gd name="connsiteX1" fmla="*/ 36576 w 448056"/>
              <a:gd name="connsiteY1" fmla="*/ 64008 h 210312"/>
              <a:gd name="connsiteX2" fmla="*/ 54864 w 448056"/>
              <a:gd name="connsiteY2" fmla="*/ 91440 h 210312"/>
              <a:gd name="connsiteX3" fmla="*/ 64008 w 448056"/>
              <a:gd name="connsiteY3" fmla="*/ 118872 h 210312"/>
              <a:gd name="connsiteX4" fmla="*/ 100584 w 448056"/>
              <a:gd name="connsiteY4" fmla="*/ 173736 h 210312"/>
              <a:gd name="connsiteX5" fmla="*/ 109728 w 448056"/>
              <a:gd name="connsiteY5" fmla="*/ 201168 h 210312"/>
              <a:gd name="connsiteX6" fmla="*/ 137160 w 448056"/>
              <a:gd name="connsiteY6" fmla="*/ 210312 h 210312"/>
              <a:gd name="connsiteX7" fmla="*/ 292608 w 448056"/>
              <a:gd name="connsiteY7" fmla="*/ 164592 h 210312"/>
              <a:gd name="connsiteX8" fmla="*/ 374904 w 448056"/>
              <a:gd name="connsiteY8" fmla="*/ 109728 h 210312"/>
              <a:gd name="connsiteX9" fmla="*/ 420624 w 448056"/>
              <a:gd name="connsiteY9" fmla="*/ 73152 h 210312"/>
              <a:gd name="connsiteX10" fmla="*/ 448056 w 448056"/>
              <a:gd name="connsiteY10" fmla="*/ 54864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8056" h="210312">
                <a:moveTo>
                  <a:pt x="0" y="0"/>
                </a:moveTo>
                <a:cubicBezTo>
                  <a:pt x="12192" y="21336"/>
                  <a:pt x="23933" y="42936"/>
                  <a:pt x="36576" y="64008"/>
                </a:cubicBezTo>
                <a:cubicBezTo>
                  <a:pt x="42230" y="73432"/>
                  <a:pt x="49949" y="81610"/>
                  <a:pt x="54864" y="91440"/>
                </a:cubicBezTo>
                <a:cubicBezTo>
                  <a:pt x="59175" y="100061"/>
                  <a:pt x="59327" y="110446"/>
                  <a:pt x="64008" y="118872"/>
                </a:cubicBezTo>
                <a:cubicBezTo>
                  <a:pt x="74682" y="138085"/>
                  <a:pt x="93633" y="152884"/>
                  <a:pt x="100584" y="173736"/>
                </a:cubicBezTo>
                <a:cubicBezTo>
                  <a:pt x="103632" y="182880"/>
                  <a:pt x="102912" y="194352"/>
                  <a:pt x="109728" y="201168"/>
                </a:cubicBezTo>
                <a:cubicBezTo>
                  <a:pt x="116544" y="207984"/>
                  <a:pt x="128016" y="207264"/>
                  <a:pt x="137160" y="210312"/>
                </a:cubicBezTo>
                <a:cubicBezTo>
                  <a:pt x="156858" y="205388"/>
                  <a:pt x="258012" y="185350"/>
                  <a:pt x="292608" y="164592"/>
                </a:cubicBezTo>
                <a:cubicBezTo>
                  <a:pt x="461700" y="63137"/>
                  <a:pt x="242139" y="176111"/>
                  <a:pt x="374904" y="109728"/>
                </a:cubicBezTo>
                <a:cubicBezTo>
                  <a:pt x="405733" y="63485"/>
                  <a:pt x="376457" y="95236"/>
                  <a:pt x="420624" y="73152"/>
                </a:cubicBezTo>
                <a:cubicBezTo>
                  <a:pt x="430454" y="68237"/>
                  <a:pt x="448056" y="54864"/>
                  <a:pt x="448056" y="548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5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Smart Grid will provide a </a:t>
            </a:r>
            <a:r>
              <a:rPr lang="en-US" altLang="ko-KR" dirty="0">
                <a:solidFill>
                  <a:srgbClr val="0070C1"/>
                </a:solidFill>
                <a:latin typeface="+mn-lt"/>
              </a:rPr>
              <a:t>two-way flow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of electricity </a:t>
            </a:r>
            <a:r>
              <a:rPr lang="en-US" altLang="ko-KR" dirty="0" smtClean="0">
                <a:solidFill>
                  <a:srgbClr val="000000"/>
                </a:solidFill>
                <a:latin typeface="+mn-lt"/>
              </a:rPr>
              <a:t>and information 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for a more effective operation of the modern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power grid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• Enable the introduction of more renewable energy and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FF0000"/>
                </a:solidFill>
                <a:latin typeface="+mn-lt"/>
              </a:rPr>
              <a:t>PHEVs</a:t>
            </a:r>
            <a:r>
              <a:rPr lang="en-US" altLang="ko-KR" dirty="0">
                <a:solidFill>
                  <a:srgbClr val="000000"/>
                </a:solidFill>
                <a:latin typeface="+mn-lt"/>
              </a:rPr>
              <a:t> and respond to system changes more effectively by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+mn-lt"/>
              </a:rPr>
              <a:t>utilizing the following enabling technologies: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Wide area situational awareness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Demand response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Electricity storage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Electric vehicles</a:t>
            </a:r>
          </a:p>
          <a:p>
            <a:pPr marL="400050" lvl="1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+mn-lt"/>
              </a:rPr>
              <a:t>– AMI systems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01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b="1" dirty="0">
                <a:ea typeface="굴림" charset="-127"/>
              </a:rPr>
              <a:t>Drivers of Smart Grid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9144000" cy="441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Increasing demand: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High Aggregate Technical &amp; Non Technical, Losses:18%-62%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Ageing assets…transformers, feeders etc.,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Grid to carry more power: Need for, Reliability and greater Security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Billing and collections: Profitability of distribution companies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Energy mix: Need for Renewable to reduce carbon footprint</a:t>
            </a:r>
          </a:p>
          <a:p>
            <a:pPr>
              <a:lnSpc>
                <a:spcPct val="150000"/>
              </a:lnSpc>
            </a:pP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75906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b="1" dirty="0">
                <a:ea typeface="굴림" charset="-127"/>
              </a:rPr>
              <a:t>Implementation leads to …..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ea typeface="굴림" charset="-127"/>
              </a:rPr>
              <a:t> Deliver sustainable </a:t>
            </a:r>
            <a:r>
              <a:rPr lang="en-US" altLang="ko-KR" dirty="0" smtClean="0">
                <a:ea typeface="굴림" charset="-127"/>
              </a:rPr>
              <a:t>energy</a:t>
            </a:r>
            <a:endParaRPr lang="en-US" altLang="ko-KR" dirty="0">
              <a:ea typeface="굴림" charset="-127"/>
            </a:endParaRPr>
          </a:p>
          <a:p>
            <a:r>
              <a:rPr lang="en-US" altLang="ko-KR" dirty="0">
                <a:ea typeface="굴림" charset="-127"/>
              </a:rPr>
              <a:t> Increased efficiency</a:t>
            </a:r>
          </a:p>
          <a:p>
            <a:r>
              <a:rPr lang="en-US" altLang="ko-KR" dirty="0">
                <a:ea typeface="굴림" charset="-127"/>
              </a:rPr>
              <a:t> Empower consumers</a:t>
            </a:r>
          </a:p>
          <a:p>
            <a:r>
              <a:rPr lang="en-US" altLang="ko-KR" dirty="0">
                <a:ea typeface="굴림" charset="-127"/>
              </a:rPr>
              <a:t> Improve reliability</a:t>
            </a:r>
          </a:p>
          <a:p>
            <a:r>
              <a:rPr lang="en-US" altLang="ko-KR" dirty="0">
                <a:ea typeface="굴림" charset="-127"/>
              </a:rPr>
              <a:t> Smart Grid</a:t>
            </a:r>
          </a:p>
          <a:p>
            <a:pPr>
              <a:buFont typeface="Wingdings" pitchFamily="2" charset="2"/>
              <a:buNone/>
            </a:pP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3874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b="1" dirty="0">
                <a:ea typeface="굴림" charset="-127"/>
              </a:rPr>
              <a:t>New Technologies for…..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ea typeface="굴림" charset="-127"/>
              </a:rPr>
              <a:t>Energy Storage to support a Resilient Smart Grid </a:t>
            </a:r>
          </a:p>
          <a:p>
            <a:pPr lvl="1">
              <a:buFontTx/>
              <a:buNone/>
            </a:pPr>
            <a:r>
              <a:rPr lang="en-US" altLang="ko-KR" sz="2000" dirty="0">
                <a:ea typeface="굴림" charset="-127"/>
              </a:rPr>
              <a:t>(Comparing &amp; evaluating cost competitiveness of:</a:t>
            </a:r>
          </a:p>
          <a:p>
            <a:pPr lvl="1">
              <a:buFontTx/>
              <a:buNone/>
            </a:pPr>
            <a:r>
              <a:rPr lang="en-US" altLang="ko-KR" sz="2000" dirty="0">
                <a:ea typeface="굴림" charset="-127"/>
              </a:rPr>
              <a:t>    Compressed air, pumped hydro, ultra capacitors, flywheels, battery tech, fuel cells.)</a:t>
            </a:r>
          </a:p>
          <a:p>
            <a:pPr lvl="2"/>
            <a:endParaRPr lang="en-US" altLang="ko-KR" sz="2000" dirty="0">
              <a:ea typeface="굴림" charset="-127"/>
            </a:endParaRPr>
          </a:p>
          <a:p>
            <a:r>
              <a:rPr lang="en-US" altLang="ko-KR" dirty="0">
                <a:ea typeface="굴림" charset="-127"/>
              </a:rPr>
              <a:t>Smart Grid &amp; Electric Vehicle Integration</a:t>
            </a:r>
          </a:p>
          <a:p>
            <a:pPr lvl="1">
              <a:buFontTx/>
              <a:buNone/>
            </a:pPr>
            <a:r>
              <a:rPr lang="en-US" altLang="ko-KR" sz="2000" dirty="0">
                <a:ea typeface="굴림" charset="-127"/>
              </a:rPr>
              <a:t>	(How can electric Vehicle optimize the use of renewable energy resources, improve efficiency)</a:t>
            </a:r>
          </a:p>
        </p:txBody>
      </p:sp>
    </p:spTree>
    <p:extLst>
      <p:ext uri="{BB962C8B-B14F-4D97-AF65-F5344CB8AC3E}">
        <p14:creationId xmlns:p14="http://schemas.microsoft.com/office/powerpoint/2010/main" val="1776537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적합성 검사 </a:t>
            </a:r>
            <a:r>
              <a:rPr lang="en-US" altLang="ko-KR" dirty="0" smtClean="0"/>
              <a:t>(Conformance</a:t>
            </a:r>
            <a:r>
              <a:rPr lang="ko-KR" altLang="en-US" dirty="0" smtClean="0"/>
              <a:t> </a:t>
            </a:r>
            <a:r>
              <a:rPr lang="en-US" altLang="ko-KR" dirty="0" smtClean="0"/>
              <a:t>Testing)</a:t>
            </a:r>
          </a:p>
          <a:p>
            <a:pPr lvl="1"/>
            <a:r>
              <a:rPr lang="ko-KR" altLang="en-US" dirty="0" smtClean="0"/>
              <a:t>표준 또는 기준에 대한 검사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상호운용성이</a:t>
            </a:r>
            <a:r>
              <a:rPr lang="ko-KR" altLang="en-US" dirty="0" smtClean="0"/>
              <a:t> 되기 위한 필요조건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시험내용은 표준에 포함되는 경우는 많음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시험절차는 표준에 없는 경우가 많음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smtClean="0"/>
              <a:t>시험절차를 작성하는 기관</a:t>
            </a:r>
            <a:r>
              <a:rPr lang="en-US" altLang="ko-KR" dirty="0" smtClean="0"/>
              <a:t>(?) </a:t>
            </a:r>
            <a:r>
              <a:rPr lang="ko-KR" altLang="en-US" dirty="0" smtClean="0"/>
              <a:t>필요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시험기관을 지정하고 관리하는 기관 필요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시험 도구를 개발하여 시험을 시행하는 기관 필요</a:t>
            </a:r>
            <a:endParaRPr lang="en-US" altLang="ko-KR" dirty="0" smtClean="0"/>
          </a:p>
          <a:p>
            <a:r>
              <a:rPr lang="ko-KR" altLang="en-US" dirty="0" smtClean="0"/>
              <a:t>시험을 통과하면 인증</a:t>
            </a:r>
            <a:endParaRPr lang="en-US" altLang="ko-KR" dirty="0" smtClean="0"/>
          </a:p>
          <a:p>
            <a:pPr lvl="1"/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29537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</a:t>
            </a:r>
            <a:r>
              <a:rPr lang="ko-KR" altLang="en-US" dirty="0"/>
              <a:t>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상호운용성</a:t>
            </a:r>
            <a:r>
              <a:rPr lang="ko-KR" altLang="en-US" dirty="0" smtClean="0"/>
              <a:t> 검사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서로 간에 연동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표준 중에 연동이 안 되는 것이 있을까</a:t>
            </a:r>
            <a:r>
              <a:rPr lang="en-US" altLang="ko-KR" dirty="0" smtClean="0"/>
              <a:t>?</a:t>
            </a:r>
          </a:p>
          <a:p>
            <a:pPr lvl="3"/>
            <a:r>
              <a:rPr lang="ko-KR" altLang="en-US" dirty="0" smtClean="0"/>
              <a:t>얼마나 쉽게 연동</a:t>
            </a:r>
            <a:r>
              <a:rPr lang="en-US" altLang="ko-KR" dirty="0" smtClean="0"/>
              <a:t>?</a:t>
            </a:r>
          </a:p>
          <a:p>
            <a:pPr lvl="1"/>
            <a:r>
              <a:rPr lang="ko-KR" altLang="en-US" dirty="0" smtClean="0"/>
              <a:t>개발 어플리케이션에 따라 달라질 가능성 있음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연동 시나리오를 개발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연동이 되려는 제품 제조업체 간 노력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시나리오에 통과한 것을 인증하기는 어려움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SGIP</a:t>
            </a:r>
            <a:r>
              <a:rPr lang="ko-KR" altLang="en-US" dirty="0" smtClean="0"/>
              <a:t> </a:t>
            </a:r>
            <a:r>
              <a:rPr lang="en-US" altLang="ko-KR" dirty="0" smtClean="0"/>
              <a:t>T&amp;C flow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44104" cy="53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1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과제 </a:t>
            </a:r>
            <a:r>
              <a:rPr lang="en-US" altLang="ko-KR" dirty="0" smtClean="0"/>
              <a:t>(5 – 10</a:t>
            </a:r>
            <a:r>
              <a:rPr lang="ko-KR" altLang="en-US" dirty="0" smtClean="0"/>
              <a:t>페이지 문서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페이지 </a:t>
            </a:r>
            <a:r>
              <a:rPr lang="en-US" altLang="ko-KR" dirty="0" err="1" smtClean="0"/>
              <a:t>ppt</a:t>
            </a:r>
            <a:r>
              <a:rPr lang="en-US" altLang="ko-KR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cap="all" dirty="0" err="1" smtClean="0"/>
              <a:t>스마트그리드</a:t>
            </a:r>
            <a:r>
              <a:rPr lang="en-US" altLang="ko-KR" b="1" cap="all" dirty="0" smtClean="0"/>
              <a:t> </a:t>
            </a:r>
            <a:r>
              <a:rPr lang="ko-KR" altLang="en-US" b="1" cap="all" dirty="0" smtClean="0"/>
              <a:t>검사 및 인증 개요</a:t>
            </a:r>
            <a:endParaRPr lang="en-US" altLang="ko-KR" b="1" cap="all" dirty="0" smtClean="0"/>
          </a:p>
          <a:p>
            <a:pPr lvl="1"/>
            <a:r>
              <a:rPr lang="en-US" altLang="ko-KR" b="1" cap="all" dirty="0" smtClean="0"/>
              <a:t>Existing </a:t>
            </a:r>
            <a:r>
              <a:rPr lang="en-US" altLang="ko-KR" b="1" cap="all" dirty="0"/>
              <a:t>Conformity Assessment Program </a:t>
            </a:r>
            <a:r>
              <a:rPr lang="en-US" altLang="ko-KR" b="1" cap="all" dirty="0" smtClean="0"/>
              <a:t>Landscape - </a:t>
            </a:r>
            <a:r>
              <a:rPr lang="ko-KR" altLang="en-US" b="1" cap="all" dirty="0" smtClean="0"/>
              <a:t>대현</a:t>
            </a:r>
            <a:endParaRPr lang="ko-KR" altLang="ko-KR" b="1" cap="all" dirty="0"/>
          </a:p>
          <a:p>
            <a:pPr lvl="2"/>
            <a:r>
              <a:rPr lang="en-US" altLang="ko-KR" dirty="0" err="1" smtClean="0"/>
              <a:t>Enernex</a:t>
            </a:r>
            <a:r>
              <a:rPr lang="ko-KR" altLang="en-US" dirty="0" smtClean="0"/>
              <a:t>  </a:t>
            </a:r>
            <a:r>
              <a:rPr lang="en-US" altLang="ko-KR" dirty="0" smtClean="0"/>
              <a:t>report </a:t>
            </a:r>
          </a:p>
          <a:p>
            <a:pPr lvl="2"/>
            <a:endParaRPr lang="en-US" altLang="ko-KR" dirty="0" smtClean="0"/>
          </a:p>
          <a:p>
            <a:pPr lvl="1"/>
            <a:r>
              <a:rPr lang="fi-FI" altLang="ko-KR" dirty="0"/>
              <a:t>BACnet ANSI ASHRAE 135-2008/ISO </a:t>
            </a:r>
            <a:r>
              <a:rPr lang="fi-FI" altLang="ko-KR" dirty="0" smtClean="0"/>
              <a:t>16484-5 </a:t>
            </a:r>
            <a:r>
              <a:rPr lang="ko-KR" altLang="en-US" dirty="0" smtClean="0"/>
              <a:t>자료조사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성준</a:t>
            </a:r>
            <a:endParaRPr lang="en-US" altLang="ko-KR" dirty="0" smtClean="0"/>
          </a:p>
          <a:p>
            <a:pPr marL="457200" lvl="1" indent="0">
              <a:buNone/>
            </a:pPr>
            <a:r>
              <a:rPr lang="en-US" altLang="ko-KR" dirty="0" smtClean="0"/>
              <a:t>	</a:t>
            </a:r>
          </a:p>
          <a:p>
            <a:r>
              <a:rPr lang="ko-KR" altLang="en-US" dirty="0"/>
              <a:t>충전기</a:t>
            </a:r>
            <a:r>
              <a:rPr lang="en-US" altLang="ko-KR" dirty="0"/>
              <a:t>/</a:t>
            </a:r>
            <a:r>
              <a:rPr lang="ko-KR" altLang="en-US" dirty="0"/>
              <a:t>전력망간</a:t>
            </a:r>
            <a:r>
              <a:rPr lang="en-US" altLang="ko-KR" dirty="0"/>
              <a:t>, </a:t>
            </a:r>
            <a:r>
              <a:rPr lang="ko-KR" altLang="en-US" dirty="0" err="1"/>
              <a:t>전기차</a:t>
            </a:r>
            <a:r>
              <a:rPr lang="en-US" altLang="ko-KR" dirty="0"/>
              <a:t>/</a:t>
            </a:r>
            <a:r>
              <a:rPr lang="ko-KR" altLang="en-US" dirty="0"/>
              <a:t>전력망간 상호운용성 </a:t>
            </a:r>
            <a:r>
              <a:rPr lang="ko-KR" altLang="en-US" dirty="0" smtClean="0"/>
              <a:t>표준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종필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재명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67" y="3573016"/>
            <a:ext cx="774167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5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3"/>
          <p:cNvSpPr>
            <a:spLocks noChangeArrowheads="1" noChangeShapeType="1" noTextEdit="1"/>
          </p:cNvSpPr>
          <p:nvPr/>
        </p:nvSpPr>
        <p:spPr bwMode="gray">
          <a:xfrm>
            <a:off x="2057400" y="5119688"/>
            <a:ext cx="50292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5400" b="1" kern="10" dirty="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+mn-lt"/>
              </a:rPr>
              <a:t>Thank You !</a:t>
            </a:r>
            <a:endParaRPr lang="ko-KR" altLang="en-US" sz="5400" b="1" kern="10" dirty="0">
              <a:ln w="17780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505050"/>
                  </a:gs>
                  <a:gs pos="49001">
                    <a:srgbClr val="595959"/>
                  </a:gs>
                  <a:gs pos="50000">
                    <a:srgbClr val="000000"/>
                  </a:gs>
                  <a:gs pos="95000">
                    <a:srgbClr val="000000"/>
                  </a:gs>
                  <a:gs pos="100000">
                    <a:srgbClr val="000000"/>
                  </a:gs>
                </a:gsLst>
                <a:lin ang="5400000"/>
              </a:gradFill>
              <a:effectLst>
                <a:outerShdw algn="tl" rotWithShape="0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428736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+mn-lt"/>
              </a:rPr>
              <a:t>질의응답</a:t>
            </a:r>
            <a:endParaRPr lang="ko-KR" altLang="en-US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cs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Accs_white(1)</Template>
  <TotalTime>2466</TotalTime>
  <Words>3140</Words>
  <Application>Microsoft Office PowerPoint</Application>
  <PresentationFormat>On-screen Show (4:3)</PresentationFormat>
  <Paragraphs>549</Paragraphs>
  <Slides>100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Accs_white</vt:lpstr>
      <vt:lpstr>Smart Grid</vt:lpstr>
      <vt:lpstr>Power Grid</vt:lpstr>
      <vt:lpstr>Power Grid</vt:lpstr>
      <vt:lpstr>Power Grid in U.S.A</vt:lpstr>
      <vt:lpstr>New trends in power grid</vt:lpstr>
      <vt:lpstr>Transition to Smart Grid</vt:lpstr>
      <vt:lpstr>Transition to Smart Grid</vt:lpstr>
      <vt:lpstr>Transition to Smart Grid</vt:lpstr>
      <vt:lpstr>Transition to Smart Grid</vt:lpstr>
      <vt:lpstr>What is a Smart Grid?  Like blinded men with an elephant. </vt:lpstr>
      <vt:lpstr>Smart Grid Vision</vt:lpstr>
      <vt:lpstr>Smart Grid Vision</vt:lpstr>
      <vt:lpstr>Smart Grid Vision</vt:lpstr>
      <vt:lpstr>Smart Grid Vision</vt:lpstr>
      <vt:lpstr>Smart Grid Vision</vt:lpstr>
      <vt:lpstr>Smart Grid Vision</vt:lpstr>
      <vt:lpstr>Smart Grid Vision</vt:lpstr>
      <vt:lpstr>Smart Grid Vision</vt:lpstr>
      <vt:lpstr>Smart Grid Vision</vt:lpstr>
      <vt:lpstr>Conceptual Model</vt:lpstr>
      <vt:lpstr>PowerPoint Presentation</vt:lpstr>
      <vt:lpstr>Conceptual Model</vt:lpstr>
      <vt:lpstr>Conceptual Model</vt:lpstr>
      <vt:lpstr>Conceptual Model</vt:lpstr>
      <vt:lpstr>Customer Domain</vt:lpstr>
      <vt:lpstr>Customer Domain</vt:lpstr>
      <vt:lpstr>Customer Domain</vt:lpstr>
      <vt:lpstr>Market Domain</vt:lpstr>
      <vt:lpstr>Market Domain</vt:lpstr>
      <vt:lpstr>Market Domain</vt:lpstr>
      <vt:lpstr>Service Provider Domain</vt:lpstr>
      <vt:lpstr>Service Provider Domain</vt:lpstr>
      <vt:lpstr>Service Provider Domain</vt:lpstr>
      <vt:lpstr>Operations Domain</vt:lpstr>
      <vt:lpstr>Operations Domain</vt:lpstr>
      <vt:lpstr>Operations Domain</vt:lpstr>
      <vt:lpstr>Bulk Generation Domain</vt:lpstr>
      <vt:lpstr>Bulk Generation Domain</vt:lpstr>
      <vt:lpstr>Transmission Domain</vt:lpstr>
      <vt:lpstr>Transmission Domain</vt:lpstr>
      <vt:lpstr>Distribution Domain</vt:lpstr>
      <vt:lpstr>Distribution Domain</vt:lpstr>
      <vt:lpstr>Bulk Generation, Transmission and Distribution Domain</vt:lpstr>
      <vt:lpstr>Bulk Generation, Transmission and Distribution Domain</vt:lpstr>
      <vt:lpstr>Application and Requirements</vt:lpstr>
      <vt:lpstr>Wide-Area Situational Awareness</vt:lpstr>
      <vt:lpstr>Wide-Area Situational Awareness</vt:lpstr>
      <vt:lpstr>Demand Response</vt:lpstr>
      <vt:lpstr>Demand Response</vt:lpstr>
      <vt:lpstr>Demand Response</vt:lpstr>
      <vt:lpstr>Demand Response</vt:lpstr>
      <vt:lpstr>Demand Response</vt:lpstr>
      <vt:lpstr>Electric Storage</vt:lpstr>
      <vt:lpstr>Electric Storage</vt:lpstr>
      <vt:lpstr>Electric Storage</vt:lpstr>
      <vt:lpstr>Electric Storage</vt:lpstr>
      <vt:lpstr>Electric Transportation</vt:lpstr>
      <vt:lpstr>Electric Transportation</vt:lpstr>
      <vt:lpstr>Electric Transportation</vt:lpstr>
      <vt:lpstr>Electric Transportation</vt:lpstr>
      <vt:lpstr>Electric Transportation</vt:lpstr>
      <vt:lpstr>AMI Systems</vt:lpstr>
      <vt:lpstr>AMI Systems</vt:lpstr>
      <vt:lpstr>AMI Systems</vt:lpstr>
      <vt:lpstr>AMI Systems</vt:lpstr>
      <vt:lpstr>AMI Systems</vt:lpstr>
      <vt:lpstr>AMI Systems</vt:lpstr>
      <vt:lpstr>Smart Meter</vt:lpstr>
      <vt:lpstr>Cyber Security Considerations for  the Smart Grid</vt:lpstr>
      <vt:lpstr>Cyber Security Considerations for  the Smart Grid</vt:lpstr>
      <vt:lpstr>Cyber Security Considerations for  the Smart Grid</vt:lpstr>
      <vt:lpstr>6. Prioritized Actions</vt:lpstr>
      <vt:lpstr>6. Prioritized Actions</vt:lpstr>
      <vt:lpstr>6. Prioritized Actions</vt:lpstr>
      <vt:lpstr>6. Prioritized Actions</vt:lpstr>
      <vt:lpstr>6. Prioritized Actions</vt:lpstr>
      <vt:lpstr>6. Prioritized Actions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Standards</vt:lpstr>
      <vt:lpstr>Conclusion</vt:lpstr>
      <vt:lpstr>Drivers of Smart Grid</vt:lpstr>
      <vt:lpstr>Implementation leads to …..</vt:lpstr>
      <vt:lpstr>New Technologies for…..</vt:lpstr>
      <vt:lpstr>인증</vt:lpstr>
      <vt:lpstr>인증</vt:lpstr>
      <vt:lpstr>SGIP T&amp;C flow</vt:lpstr>
      <vt:lpstr>과제 (5 – 10페이지 문서, 5페이지 ppt)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sugarain</dc:creator>
  <cp:lastModifiedBy>Minho Shin</cp:lastModifiedBy>
  <cp:revision>359</cp:revision>
  <dcterms:created xsi:type="dcterms:W3CDTF">2009-08-30T13:47:28Z</dcterms:created>
  <dcterms:modified xsi:type="dcterms:W3CDTF">2012-03-06T07:53:21Z</dcterms:modified>
</cp:coreProperties>
</file>