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7" r:id="rId2"/>
    <p:sldId id="276" r:id="rId3"/>
    <p:sldId id="259" r:id="rId4"/>
    <p:sldId id="258" r:id="rId5"/>
    <p:sldId id="260" r:id="rId6"/>
    <p:sldId id="261" r:id="rId7"/>
    <p:sldId id="262" r:id="rId8"/>
    <p:sldId id="265" r:id="rId9"/>
    <p:sldId id="263" r:id="rId10"/>
    <p:sldId id="264" r:id="rId11"/>
    <p:sldId id="266" r:id="rId12"/>
    <p:sldId id="268" r:id="rId13"/>
    <p:sldId id="267"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860" autoAdjust="0"/>
  </p:normalViewPr>
  <p:slideViewPr>
    <p:cSldViewPr>
      <p:cViewPr varScale="1">
        <p:scale>
          <a:sx n="103" d="100"/>
          <a:sy n="103" d="100"/>
        </p:scale>
        <p:origin x="-210"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0.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EA7F52E-AFDA-4D85-88BC-6A86AECB4235}" type="datetimeFigureOut">
              <a:rPr lang="en-US" smtClean="0"/>
              <a:t>6/11/2014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CDF42D-F12A-403C-BD06-1213855530AB}" type="slidenum">
              <a:rPr lang="en-US" smtClean="0"/>
              <a:t>‹#›</a:t>
            </a:fld>
            <a:endParaRPr lang="en-US"/>
          </a:p>
        </p:txBody>
      </p:sp>
    </p:spTree>
    <p:extLst>
      <p:ext uri="{BB962C8B-B14F-4D97-AF65-F5344CB8AC3E}">
        <p14:creationId xmlns:p14="http://schemas.microsoft.com/office/powerpoint/2010/main" val="234100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792D2CF-A01B-4515-8B40-3DC34258267A}"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Homogeneous: </a:t>
            </a:r>
            <a:r>
              <a:rPr lang="en-US" sz="1200" b="0" i="0" u="none" strike="noStrike" kern="1200" baseline="0" dirty="0" smtClean="0">
                <a:solidFill>
                  <a:schemeClr val="tx1"/>
                </a:solidFill>
                <a:latin typeface="+mn-lt"/>
                <a:ea typeface="+mn-ea"/>
                <a:cs typeface="+mn-cs"/>
              </a:rPr>
              <a:t>each node in the cluster has the same computing power and tasks in each node have the same operation rate</a:t>
            </a:r>
            <a:endParaRPr lang="en-US" dirty="0"/>
          </a:p>
        </p:txBody>
      </p:sp>
      <p:sp>
        <p:nvSpPr>
          <p:cNvPr id="4" name="Slide Number Placeholder 3"/>
          <p:cNvSpPr>
            <a:spLocks noGrp="1"/>
          </p:cNvSpPr>
          <p:nvPr>
            <p:ph type="sldNum" sz="quarter" idx="10"/>
          </p:nvPr>
        </p:nvSpPr>
        <p:spPr/>
        <p:txBody>
          <a:bodyPr/>
          <a:lstStyle/>
          <a:p>
            <a:fld id="{89CDF42D-F12A-403C-BD06-1213855530AB}" type="slidenum">
              <a:rPr lang="en-US" smtClean="0"/>
              <a:t>3</a:t>
            </a:fld>
            <a:endParaRPr lang="en-US"/>
          </a:p>
        </p:txBody>
      </p:sp>
    </p:spTree>
    <p:extLst>
      <p:ext uri="{BB962C8B-B14F-4D97-AF65-F5344CB8AC3E}">
        <p14:creationId xmlns:p14="http://schemas.microsoft.com/office/powerpoint/2010/main" val="31378721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HDFS manages storage and MAP Reduce drives the computing. Inside HDFS, you have Name node and data node. Name node is also called admin node. It manages the activities happening at data node. In map reduce you have job tracker and task tracker. Job tracker manages the task trackers.</a:t>
            </a:r>
            <a:endParaRPr lang="en-US" dirty="0"/>
          </a:p>
        </p:txBody>
      </p:sp>
      <p:sp>
        <p:nvSpPr>
          <p:cNvPr id="4" name="Slide Number Placeholder 3"/>
          <p:cNvSpPr>
            <a:spLocks noGrp="1"/>
          </p:cNvSpPr>
          <p:nvPr>
            <p:ph type="sldNum" sz="quarter" idx="10"/>
          </p:nvPr>
        </p:nvSpPr>
        <p:spPr/>
        <p:txBody>
          <a:bodyPr/>
          <a:lstStyle/>
          <a:p>
            <a:fld id="{89CDF42D-F12A-403C-BD06-1213855530AB}" type="slidenum">
              <a:rPr lang="en-US" smtClean="0"/>
              <a:t>5</a:t>
            </a:fld>
            <a:endParaRPr lang="en-US"/>
          </a:p>
        </p:txBody>
      </p:sp>
    </p:spTree>
    <p:extLst>
      <p:ext uri="{BB962C8B-B14F-4D97-AF65-F5344CB8AC3E}">
        <p14:creationId xmlns:p14="http://schemas.microsoft.com/office/powerpoint/2010/main" val="16954840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data-local, that is, the </a:t>
            </a:r>
            <a:r>
              <a:rPr lang="en-US" dirty="0" err="1" smtClean="0"/>
              <a:t>tasktracker</a:t>
            </a:r>
            <a:r>
              <a:rPr lang="en-US" dirty="0" smtClean="0"/>
              <a:t> is running on the same node as the split</a:t>
            </a:r>
          </a:p>
          <a:p>
            <a:r>
              <a:rPr lang="en-US" dirty="0" smtClean="0"/>
              <a:t>rack-local: on the same rack, but not the same node, as the split.</a:t>
            </a:r>
            <a:endParaRPr lang="en-US" dirty="0"/>
          </a:p>
        </p:txBody>
      </p:sp>
      <p:sp>
        <p:nvSpPr>
          <p:cNvPr id="4" name="Slide Number Placeholder 3"/>
          <p:cNvSpPr>
            <a:spLocks noGrp="1"/>
          </p:cNvSpPr>
          <p:nvPr>
            <p:ph type="sldNum" sz="quarter" idx="10"/>
          </p:nvPr>
        </p:nvSpPr>
        <p:spPr/>
        <p:txBody>
          <a:bodyPr/>
          <a:lstStyle/>
          <a:p>
            <a:fld id="{89CDF42D-F12A-403C-BD06-1213855530AB}" type="slidenum">
              <a:rPr lang="en-US" smtClean="0"/>
              <a:t>7</a:t>
            </a:fld>
            <a:endParaRPr lang="en-US"/>
          </a:p>
        </p:txBody>
      </p:sp>
    </p:spTree>
    <p:extLst>
      <p:ext uri="{BB962C8B-B14F-4D97-AF65-F5344CB8AC3E}">
        <p14:creationId xmlns:p14="http://schemas.microsoft.com/office/powerpoint/2010/main" val="42631313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CDF42D-F12A-403C-BD06-1213855530AB}" type="slidenum">
              <a:rPr lang="en-US" smtClean="0"/>
              <a:t>10</a:t>
            </a:fld>
            <a:endParaRPr lang="en-US"/>
          </a:p>
        </p:txBody>
      </p:sp>
    </p:spTree>
    <p:extLst>
      <p:ext uri="{BB962C8B-B14F-4D97-AF65-F5344CB8AC3E}">
        <p14:creationId xmlns:p14="http://schemas.microsoft.com/office/powerpoint/2010/main" val="2330369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dirty="0" smtClean="0"/>
              <a:t>The speculative execution mechanism may reduce the performance of the cluster</a:t>
            </a:r>
          </a:p>
          <a:p>
            <a:endParaRPr lang="en-US" dirty="0"/>
          </a:p>
        </p:txBody>
      </p:sp>
      <p:sp>
        <p:nvSpPr>
          <p:cNvPr id="4" name="Slide Number Placeholder 3"/>
          <p:cNvSpPr>
            <a:spLocks noGrp="1"/>
          </p:cNvSpPr>
          <p:nvPr>
            <p:ph type="sldNum" sz="quarter" idx="10"/>
          </p:nvPr>
        </p:nvSpPr>
        <p:spPr/>
        <p:txBody>
          <a:bodyPr/>
          <a:lstStyle/>
          <a:p>
            <a:fld id="{89CDF42D-F12A-403C-BD06-1213855530AB}" type="slidenum">
              <a:rPr lang="en-US" smtClean="0"/>
              <a:t>11</a:t>
            </a:fld>
            <a:endParaRPr lang="en-US"/>
          </a:p>
        </p:txBody>
      </p:sp>
    </p:spTree>
    <p:extLst>
      <p:ext uri="{BB962C8B-B14F-4D97-AF65-F5344CB8AC3E}">
        <p14:creationId xmlns:p14="http://schemas.microsoft.com/office/powerpoint/2010/main" val="5120122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grpSp>
        <p:nvGrpSpPr>
          <p:cNvPr id="9" name="Group 8"/>
          <p:cNvGrpSpPr/>
          <p:nvPr/>
        </p:nvGrpSpPr>
        <p:grpSpPr>
          <a:xfrm>
            <a:off x="-1574" y="0"/>
            <a:ext cx="9144000" cy="6858000"/>
            <a:chOff x="-1574" y="0"/>
            <a:chExt cx="9144000" cy="6858000"/>
          </a:xfrm>
        </p:grpSpPr>
        <p:pic>
          <p:nvPicPr>
            <p:cNvPr id="7" name="Rectangle 6"/>
            <p:cNvPicPr>
              <a:picLocks noChangeAspect="1"/>
            </p:cNvPicPr>
            <p:nvPr/>
          </p:nvPicPr>
          <p:blipFill>
            <a:blip r:embed="rId2">
              <a:duotone>
                <a:schemeClr val="accent1"/>
                <a:srgbClr val="FFFFFF"/>
              </a:duotone>
              <a:lum bright="-10000"/>
            </a:blip>
            <a:stretch>
              <a:fillRect/>
            </a:stretch>
          </p:blipFill>
          <p:spPr>
            <a:xfrm>
              <a:off x="-1574" y="381000"/>
              <a:ext cx="9144000" cy="6093619"/>
            </a:xfrm>
            <a:prstGeom prst="rect">
              <a:avLst/>
            </a:prstGeom>
            <a:noFill/>
            <a:ln>
              <a:noFill/>
            </a:ln>
          </p:spPr>
        </p:pic>
        <p:sp>
          <p:nvSpPr>
            <p:cNvPr id="11" name="Rectangle 10"/>
            <p:cNvSpPr/>
            <p:nvPr userDrawn="1"/>
          </p:nvSpPr>
          <p:spPr>
            <a:xfrm>
              <a:off x="-1574" y="0"/>
              <a:ext cx="9144000" cy="304800"/>
            </a:xfrm>
            <a:prstGeom prst="rect">
              <a:avLst/>
            </a:prstGeom>
            <a:solidFill>
              <a:schemeClr val="bg2"/>
            </a:soli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userDrawn="1"/>
          </p:nvSpPr>
          <p:spPr>
            <a:xfrm>
              <a:off x="-1574" y="6553200"/>
              <a:ext cx="9144000" cy="304800"/>
            </a:xfrm>
            <a:prstGeom prst="rect">
              <a:avLst/>
            </a:prstGeom>
            <a:solidFill>
              <a:schemeClr val="bg2"/>
            </a:soli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 name="Straight Connector 14"/>
            <p:cNvCxnSpPr/>
            <p:nvPr/>
          </p:nvCxnSpPr>
          <p:spPr>
            <a:xfrm>
              <a:off x="-1574" y="381000"/>
              <a:ext cx="9144000" cy="1588"/>
            </a:xfrm>
            <a:prstGeom prst="line">
              <a:avLst/>
            </a:prstGeom>
            <a:ln w="38100" cap="flat" cmpd="sng" algn="ctr">
              <a:solidFill>
                <a:schemeClr val="accent1">
                  <a:shade val="75000"/>
                </a:schemeClr>
              </a:solidFill>
              <a:prstDash val="solid"/>
              <a:miter lim="800000"/>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1574" y="6477000"/>
              <a:ext cx="9144000" cy="1588"/>
            </a:xfrm>
            <a:prstGeom prst="line">
              <a:avLst/>
            </a:prstGeom>
            <a:ln w="38100" cap="flat" cmpd="sng" algn="ctr">
              <a:solidFill>
                <a:schemeClr val="accent1">
                  <a:shade val="75000"/>
                </a:schemeClr>
              </a:solidFill>
              <a:prstDash val="solid"/>
              <a:miter lim="800000"/>
            </a:ln>
          </p:spPr>
          <p:style>
            <a:lnRef idx="1">
              <a:schemeClr val="accent1"/>
            </a:lnRef>
            <a:fillRef idx="0">
              <a:schemeClr val="accent1"/>
            </a:fillRef>
            <a:effectRef idx="0">
              <a:schemeClr val="accent1"/>
            </a:effectRef>
            <a:fontRef idx="minor">
              <a:schemeClr val="tx1"/>
            </a:fontRef>
          </p:style>
        </p:cxnSp>
      </p:grpSp>
      <p:sp>
        <p:nvSpPr>
          <p:cNvPr id="21" name="Shape 20"/>
          <p:cNvSpPr>
            <a:spLocks noGrp="1"/>
          </p:cNvSpPr>
          <p:nvPr>
            <p:ph type="title"/>
          </p:nvPr>
        </p:nvSpPr>
        <p:spPr>
          <a:xfrm>
            <a:off x="704850" y="4495800"/>
            <a:ext cx="7772400" cy="1362075"/>
          </a:xfrm>
          <a:prstGeom prst="rect">
            <a:avLst/>
          </a:prstGeom>
        </p:spPr>
        <p:txBody>
          <a:bodyPr anchor="t"/>
          <a:lstStyle>
            <a:lvl1pPr algn="ctr">
              <a:defRPr sz="4000" b="0" cap="none" baseline="0">
                <a:solidFill>
                  <a:schemeClr val="tx1"/>
                </a:solidFill>
                <a:effectLst>
                  <a:outerShdw blurRad="50800" dist="50800" dir="2700000" algn="tl" rotWithShape="0">
                    <a:srgbClr val="000000">
                      <a:alpha val="43137"/>
                    </a:srgbClr>
                  </a:outerShdw>
                </a:effectLst>
              </a:defRPr>
            </a:lvl1pPr>
          </a:lstStyle>
          <a:p>
            <a:r>
              <a:rPr lang="en-US" smtClean="0"/>
              <a:t>Click to edit Master title style</a:t>
            </a:r>
            <a:endParaRPr lang="en-US"/>
          </a:p>
        </p:txBody>
      </p:sp>
      <p:sp>
        <p:nvSpPr>
          <p:cNvPr id="3" name="Subtitle 2"/>
          <p:cNvSpPr>
            <a:spLocks noGrp="1"/>
          </p:cNvSpPr>
          <p:nvPr>
            <p:ph type="subTitle" idx="1"/>
          </p:nvPr>
        </p:nvSpPr>
        <p:spPr>
          <a:xfrm>
            <a:off x="1371600" y="2667000"/>
            <a:ext cx="6400800" cy="1752600"/>
          </a:xfrm>
        </p:spPr>
        <p:txBody>
          <a:bodyPr anchor="b" anchorCtr="0"/>
          <a:lstStyle>
            <a:lvl1pPr marL="0" indent="0" algn="ctr">
              <a:buNone/>
              <a:defRPr>
                <a:solidFill>
                  <a:schemeClr val="bg2"/>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Normal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557BB281-5644-487B-BA66-29F994A71435}" type="slidenum">
              <a:rPr lang="en-US" smtClean="0"/>
              <a:t>‹#›</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Tree>
    <p:extLst>
      <p:ext uri="{BB962C8B-B14F-4D97-AF65-F5344CB8AC3E}">
        <p14:creationId xmlns:p14="http://schemas.microsoft.com/office/powerpoint/2010/main" val="20717196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5C0693-D012-478B-B9E5-4F97742A49B1}" type="datetimeFigureOut">
              <a:rPr lang="en-US" smtClean="0"/>
              <a:t>6/11/2014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7BB281-5644-487B-BA66-29F994A71435}" type="slidenum">
              <a:rPr lang="en-US" smtClean="0"/>
              <a:t>‹#›</a:t>
            </a:fld>
            <a:endParaRPr lang="en-US"/>
          </a:p>
        </p:txBody>
      </p:sp>
      <p:sp>
        <p:nvSpPr>
          <p:cNvPr id="7" name="Rectang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9" name="Group 8"/>
          <p:cNvGrpSpPr/>
          <p:nvPr/>
        </p:nvGrpSpPr>
        <p:grpSpPr>
          <a:xfrm>
            <a:off x="-1574" y="0"/>
            <a:ext cx="9145574" cy="6858000"/>
            <a:chOff x="-1574" y="0"/>
            <a:chExt cx="9145574" cy="6858000"/>
          </a:xfrm>
        </p:grpSpPr>
        <p:sp>
          <p:nvSpPr>
            <p:cNvPr id="18" name="Rectangle 17"/>
            <p:cNvSpPr/>
            <p:nvPr userDrawn="1"/>
          </p:nvSpPr>
          <p:spPr>
            <a:xfrm>
              <a:off x="0" y="381000"/>
              <a:ext cx="9144000" cy="6096000"/>
            </a:xfrm>
            <a:prstGeom prst="rect">
              <a:avLst/>
            </a:prstGeom>
            <a:gradFill>
              <a:gsLst>
                <a:gs pos="0">
                  <a:schemeClr val="accent1">
                    <a:tint val="40000"/>
                  </a:schemeClr>
                </a:gs>
                <a:gs pos="100000">
                  <a:schemeClr val="accent1">
                    <a:shade val="75000"/>
                  </a:schemeClr>
                </a:gs>
              </a:gsLst>
              <a:path path="circle">
                <a:fillToRect l="100000" t="100000" r="100000" b="100000"/>
              </a:path>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userDrawn="1"/>
          </p:nvSpPr>
          <p:spPr>
            <a:xfrm>
              <a:off x="-1574" y="0"/>
              <a:ext cx="9144000" cy="304800"/>
            </a:xfrm>
            <a:prstGeom prst="rect">
              <a:avLst/>
            </a:prstGeom>
            <a:solidFill>
              <a:schemeClr val="bg2"/>
            </a:soli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p:cNvSpPr/>
            <p:nvPr userDrawn="1"/>
          </p:nvSpPr>
          <p:spPr>
            <a:xfrm>
              <a:off x="-1574" y="6553200"/>
              <a:ext cx="9144000" cy="304800"/>
            </a:xfrm>
            <a:prstGeom prst="rect">
              <a:avLst/>
            </a:prstGeom>
            <a:solidFill>
              <a:schemeClr val="bg2"/>
            </a:soli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6" name="Straight Connector 15"/>
            <p:cNvCxnSpPr/>
            <p:nvPr/>
          </p:nvCxnSpPr>
          <p:spPr>
            <a:xfrm>
              <a:off x="-1574" y="381000"/>
              <a:ext cx="9144000" cy="1588"/>
            </a:xfrm>
            <a:prstGeom prst="line">
              <a:avLst/>
            </a:prstGeom>
            <a:ln w="38100" cap="flat" cmpd="sng" algn="ctr">
              <a:solidFill>
                <a:schemeClr val="accent1">
                  <a:shade val="75000"/>
                </a:schemeClr>
              </a:solidFill>
              <a:prstDash val="solid"/>
              <a:miter lim="800000"/>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1574" y="6477000"/>
              <a:ext cx="9144000" cy="1588"/>
            </a:xfrm>
            <a:prstGeom prst="line">
              <a:avLst/>
            </a:prstGeom>
            <a:ln w="38100" cap="flat" cmpd="sng" algn="ctr">
              <a:solidFill>
                <a:schemeClr val="accent1">
                  <a:shade val="75000"/>
                </a:schemeClr>
              </a:solidFill>
              <a:prstDash val="solid"/>
              <a:miter lim="800000"/>
            </a:ln>
          </p:spPr>
          <p:style>
            <a:lnRef idx="1">
              <a:schemeClr val="accent1"/>
            </a:lnRef>
            <a:fillRef idx="0">
              <a:schemeClr val="accent1"/>
            </a:fillRef>
            <a:effectRef idx="0">
              <a:schemeClr val="accent1"/>
            </a:effectRef>
            <a:fontRef idx="minor">
              <a:schemeClr val="tx1"/>
            </a:fontRef>
          </p:style>
        </p:cxnSp>
      </p:grpSp>
      <p:sp>
        <p:nvSpPr>
          <p:cNvPr id="2" name="Shape 1"/>
          <p:cNvSpPr>
            <a:spLocks noGrp="1"/>
          </p:cNvSpPr>
          <p:nvPr>
            <p:ph type="title"/>
          </p:nvPr>
        </p:nvSpPr>
        <p:spPr>
          <a:xfrm>
            <a:off x="722313" y="4505325"/>
            <a:ext cx="7772400" cy="1362075"/>
          </a:xfrm>
          <a:prstGeom prst="rect">
            <a:avLst/>
          </a:prstGeom>
        </p:spPr>
        <p:txBody>
          <a:bodyPr anchor="t"/>
          <a:lstStyle>
            <a:lvl1pPr algn="ctr">
              <a:defRPr sz="4000" b="0" cap="none" baseline="0">
                <a:solidFill>
                  <a:schemeClr val="tx1"/>
                </a:solidFill>
                <a:effectLst>
                  <a:outerShdw blurRad="50800" dist="50800" dir="2700000" algn="tl" rotWithShape="0">
                    <a:srgbClr val="000000">
                      <a:alpha val="43137"/>
                    </a:srgbClr>
                  </a:outerShdw>
                </a:effectLst>
              </a:defRPr>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lgn="ctr">
              <a:buNone/>
              <a:defRPr sz="2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35C0693-D012-478B-B9E5-4F97742A49B1}" type="datetimeFigureOut">
              <a:rPr lang="en-US" smtClean="0"/>
              <a:t>6/11/2014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7BB281-5644-487B-BA66-29F994A71435}" type="slidenum">
              <a:rPr lang="en-US" smtClean="0"/>
              <a:t>‹#›</a:t>
            </a:fld>
            <a:endParaRPr lang="en-US"/>
          </a:p>
        </p:txBody>
      </p:sp>
      <p:sp>
        <p:nvSpPr>
          <p:cNvPr id="8" name="Rectang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35C0693-D012-478B-B9E5-4F97742A49B1}" type="datetimeFigureOut">
              <a:rPr lang="en-US" smtClean="0"/>
              <a:t>6/11/2014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57BB281-5644-487B-BA66-29F994A71435}" type="slidenum">
              <a:rPr lang="en-US" smtClean="0"/>
              <a:t>‹#›</a:t>
            </a:fld>
            <a:endParaRPr lang="en-US"/>
          </a:p>
        </p:txBody>
      </p:sp>
      <p:sp>
        <p:nvSpPr>
          <p:cNvPr id="10" name="Rectang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E35C0693-D012-478B-B9E5-4F97742A49B1}" type="datetimeFigureOut">
              <a:rPr lang="en-US" smtClean="0"/>
              <a:t>6/11/2014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57BB281-5644-487B-BA66-29F994A71435}" type="slidenum">
              <a:rPr lang="en-US" smtClean="0"/>
              <a:t>‹#›</a:t>
            </a:fld>
            <a:endParaRPr lang="en-US"/>
          </a:p>
        </p:txBody>
      </p:sp>
      <p:sp>
        <p:nvSpPr>
          <p:cNvPr id="6" name="Rectang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5C0693-D012-478B-B9E5-4F97742A49B1}" type="datetimeFigureOut">
              <a:rPr lang="en-US" smtClean="0"/>
              <a:t>6/11/2014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57BB281-5644-487B-BA66-29F994A7143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1"/>
            <a:ext cx="5111750" cy="4525963"/>
          </a:xfrm>
        </p:spPr>
        <p:txBody>
          <a:bodyPr/>
          <a:lstStyle>
            <a:lvl1pPr>
              <a:defRPr sz="3200">
                <a:solidFill>
                  <a:schemeClr val="tx1"/>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600201"/>
            <a:ext cx="3008313" cy="45259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5C0693-D012-478B-B9E5-4F97742A49B1}" type="datetimeFigureOut">
              <a:rPr lang="en-US" smtClean="0"/>
              <a:t>6/11/2014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7BB281-5644-487B-BA66-29F994A71435}" type="slidenum">
              <a:rPr lang="en-US" smtClean="0"/>
              <a:t>‹#›</a:t>
            </a:fld>
            <a:endParaRPr lang="en-US"/>
          </a:p>
        </p:txBody>
      </p:sp>
      <p:sp>
        <p:nvSpPr>
          <p:cNvPr id="9" name="Rectangle 8"/>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Shape 1"/>
          <p:cNvSpPr>
            <a:spLocks noGrp="1"/>
          </p:cNvSpPr>
          <p:nvPr>
            <p:ph type="title"/>
          </p:nvPr>
        </p:nvSpPr>
        <p:spPr>
          <a:xfrm>
            <a:off x="1792288" y="4800600"/>
            <a:ext cx="5486400" cy="566738"/>
          </a:xfrm>
          <a:prstGeom prst="rect">
            <a:avLst/>
          </a:prstGeom>
        </p:spPr>
        <p:txBody>
          <a:bodyPr anchor="b"/>
          <a:lstStyle>
            <a:lvl1pPr algn="l">
              <a:defRPr sz="2000" b="0">
                <a:solidFill>
                  <a:schemeClr val="tx1"/>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5C0693-D012-478B-B9E5-4F97742A49B1}" type="datetimeFigureOut">
              <a:rPr lang="en-US" smtClean="0"/>
              <a:t>6/11/2014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7BB281-5644-487B-BA66-29F994A7143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14" name="Group 13"/>
          <p:cNvGrpSpPr/>
          <p:nvPr/>
        </p:nvGrpSpPr>
        <p:grpSpPr>
          <a:xfrm>
            <a:off x="0" y="0"/>
            <a:ext cx="9144000" cy="1506538"/>
            <a:chOff x="0" y="0"/>
            <a:chExt cx="9144000" cy="1506538"/>
          </a:xfrm>
        </p:grpSpPr>
        <p:pic>
          <p:nvPicPr>
            <p:cNvPr id="7" name="Rectangle 6"/>
            <p:cNvPicPr>
              <a:picLocks noChangeAspect="1"/>
            </p:cNvPicPr>
            <p:nvPr/>
          </p:nvPicPr>
          <p:blipFill>
            <a:blip r:embed="rId12">
              <a:duotone>
                <a:schemeClr val="accent1"/>
                <a:srgbClr val="FFFFFF"/>
              </a:duotone>
            </a:blip>
            <a:srcRect/>
            <a:stretch>
              <a:fillRect/>
            </a:stretch>
          </p:blipFill>
          <p:spPr>
            <a:xfrm>
              <a:off x="0" y="1"/>
              <a:ext cx="9144000" cy="1419224"/>
            </a:xfrm>
            <a:prstGeom prst="rect">
              <a:avLst/>
            </a:prstGeom>
            <a:noFill/>
            <a:ln>
              <a:noFill/>
            </a:ln>
          </p:spPr>
        </p:pic>
        <p:sp>
          <p:nvSpPr>
            <p:cNvPr id="10" name="Rectangle 9"/>
            <p:cNvSpPr/>
            <p:nvPr userDrawn="1"/>
          </p:nvSpPr>
          <p:spPr>
            <a:xfrm>
              <a:off x="0" y="0"/>
              <a:ext cx="9144000" cy="1447800"/>
            </a:xfrm>
            <a:prstGeom prst="rect">
              <a:avLst/>
            </a:prstGeom>
            <a:gradFill flip="none" rotWithShape="1">
              <a:gsLst>
                <a:gs pos="0">
                  <a:schemeClr val="accent1"/>
                </a:gs>
                <a:gs pos="49000">
                  <a:schemeClr val="accent1">
                    <a:tint val="20000"/>
                    <a:alpha val="0"/>
                  </a:schemeClr>
                </a:gs>
              </a:gsLst>
              <a:lin ang="0" scaled="1"/>
              <a:tileRect/>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p:cNvCxnSpPr/>
            <p:nvPr/>
          </p:nvCxnSpPr>
          <p:spPr>
            <a:xfrm>
              <a:off x="0" y="1428750"/>
              <a:ext cx="9144000" cy="1588"/>
            </a:xfrm>
            <a:prstGeom prst="line">
              <a:avLst/>
            </a:prstGeom>
            <a:ln w="38100" cap="flat" cmpd="sng" algn="ctr">
              <a:solidFill>
                <a:schemeClr val="accent1">
                  <a:shade val="75000"/>
                </a:schemeClr>
              </a:solidFill>
              <a:prstDash val="solid"/>
              <a:miter lim="800000"/>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0" y="1504950"/>
              <a:ext cx="9144000" cy="1588"/>
            </a:xfrm>
            <a:prstGeom prst="line">
              <a:avLst/>
            </a:prstGeom>
            <a:ln w="15875" cap="flat" cmpd="sng" algn="ctr">
              <a:solidFill>
                <a:schemeClr val="tx1"/>
              </a:solidFill>
              <a:prstDash val="solid"/>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457200" y="1600200"/>
            <a:ext cx="8229600" cy="4525963"/>
          </a:xfrm>
          <a:prstGeom prst="rect">
            <a:avLst/>
          </a:prstGeom>
        </p:spPr>
        <p:txBody>
          <a:bodyPr vert="horz"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rtlCol="0" anchor="ctr"/>
          <a:lstStyle>
            <a:lvl1pPr algn="l">
              <a:defRPr sz="1200">
                <a:solidFill>
                  <a:schemeClr val="tx1">
                    <a:tint val="75000"/>
                  </a:schemeClr>
                </a:solidFill>
              </a:defRPr>
            </a:lvl1pPr>
          </a:lstStyle>
          <a:p>
            <a:fld id="{E35C0693-D012-478B-B9E5-4F97742A49B1}" type="datetimeFigureOut">
              <a:rPr lang="en-US" smtClean="0"/>
              <a:t>6/11/2014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rtlCol="0" anchor="ctr"/>
          <a:lstStyle>
            <a:lvl1pPr algn="r">
              <a:defRPr sz="1200">
                <a:solidFill>
                  <a:schemeClr val="tx1">
                    <a:tint val="75000"/>
                  </a:schemeClr>
                </a:solidFill>
              </a:defRPr>
            </a:lvl1pPr>
          </a:lstStyle>
          <a:p>
            <a:fld id="{557BB281-5644-487B-BA66-29F994A71435}" type="slidenum">
              <a:rPr lang="en-US" smtClean="0"/>
              <a:t>‹#›</a:t>
            </a:fld>
            <a:endParaRPr lang="en-US"/>
          </a:p>
        </p:txBody>
      </p:sp>
      <p:sp>
        <p:nvSpPr>
          <p:cNvPr id="13" name="Title Placeholder 12"/>
          <p:cNvSpPr>
            <a:spLocks noGrp="1"/>
          </p:cNvSpPr>
          <p:nvPr>
            <p:ph type="title"/>
          </p:nvPr>
        </p:nvSpPr>
        <p:spPr>
          <a:xfrm>
            <a:off x="457200" y="152400"/>
            <a:ext cx="8229600" cy="1265238"/>
          </a:xfrm>
          <a:prstGeom prst="rect">
            <a:avLst/>
          </a:prstGeom>
        </p:spPr>
        <p:txBody>
          <a:bodyPr vert="horz" rtlCol="0" anchor="ctr">
            <a:normAutofit/>
          </a:bodyPr>
          <a:lstStyle/>
          <a:p>
            <a:r>
              <a:rPr lang="en-US" smtClean="0"/>
              <a:t>Click to edit Master title style</a:t>
            </a:r>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txStyles>
    <p:titleStyle>
      <a:lvl1pPr algn="l" rtl="0" eaLnBrk="1" latinLnBrk="0" hangingPunct="1">
        <a:spcBef>
          <a:spcPct val="0"/>
        </a:spcBef>
        <a:buNone/>
        <a:defRPr kumimoji="0" lang="en-US" sz="4000" b="0" i="0" u="none" strike="noStrike" kern="1200" cap="none" spc="0" normalizeH="0" baseline="0" noProof="0" smtClean="0">
          <a:ln>
            <a:noFill/>
          </a:ln>
          <a:solidFill>
            <a:schemeClr val="tx1"/>
          </a:solidFill>
          <a:effectLst>
            <a:outerShdw blurRad="50800" dist="50800" dir="2700000" algn="tl" rotWithShape="0">
              <a:srgbClr val="000000">
                <a:alpha val="43137"/>
              </a:srgbClr>
            </a:outerShdw>
          </a:effectLst>
          <a:uLnTx/>
          <a:uFillTx/>
          <a:latin typeface="+mj-lt"/>
          <a:ea typeface="+mj-ea"/>
          <a:cs typeface="+mj-cs"/>
        </a:defRPr>
      </a:lvl1pPr>
    </p:titleStyle>
    <p:bodyStyle>
      <a:lvl1pPr marL="342900" indent="-342900" algn="l" rtl="0" eaLnBrk="1" latinLnBrk="0" hangingPunct="1">
        <a:spcBef>
          <a:spcPct val="20000"/>
        </a:spcBef>
        <a:spcAft>
          <a:spcPts val="400"/>
        </a:spcAft>
        <a:buFont typeface="Arial"/>
        <a:buChar char="•"/>
        <a:defRPr sz="2800" kern="1200">
          <a:solidFill>
            <a:schemeClr val="tx1"/>
          </a:solidFill>
          <a:effectLst>
            <a:outerShdw blurRad="50800" dist="50800" dir="2700000" algn="tl" rotWithShape="0">
              <a:srgbClr val="000000">
                <a:alpha val="43137"/>
              </a:srgbClr>
            </a:outerShdw>
          </a:effectLst>
          <a:latin typeface="+mn-lt"/>
          <a:ea typeface="+mn-ea"/>
          <a:cs typeface="+mn-cs"/>
        </a:defRPr>
      </a:lvl1pPr>
      <a:lvl2pPr marL="742950" indent="-285750" algn="l" rtl="0" eaLnBrk="1" latinLnBrk="0" hangingPunct="1">
        <a:spcBef>
          <a:spcPct val="20000"/>
        </a:spcBef>
        <a:buFont typeface="Arial"/>
        <a:buChar char="–"/>
        <a:defRPr sz="2400" kern="1200">
          <a:solidFill>
            <a:schemeClr val="tx1"/>
          </a:solidFill>
          <a:effectLst>
            <a:outerShdw blurRad="50800" dist="50800" dir="2700000" algn="tl" rotWithShape="0">
              <a:srgbClr val="000000">
                <a:alpha val="43137"/>
              </a:srgbClr>
            </a:outerShdw>
          </a:effectLst>
          <a:latin typeface="+mn-lt"/>
          <a:ea typeface="+mn-ea"/>
          <a:cs typeface="+mn-cs"/>
        </a:defRPr>
      </a:lvl2pPr>
      <a:lvl3pPr marL="1143000" indent="-228600" algn="l" rtl="0" eaLnBrk="1" latinLnBrk="0" hangingPunct="1">
        <a:spcBef>
          <a:spcPct val="20000"/>
        </a:spcBef>
        <a:buFont typeface="Arial"/>
        <a:buChar char="•"/>
        <a:defRPr sz="2000" kern="1200">
          <a:solidFill>
            <a:schemeClr val="tx1"/>
          </a:solidFill>
          <a:effectLst>
            <a:outerShdw blurRad="50800" dist="50800" dir="2700000" algn="tl" rotWithShape="0">
              <a:srgbClr val="000000">
                <a:alpha val="43137"/>
              </a:srgbClr>
            </a:outerShdw>
          </a:effectLst>
          <a:latin typeface="+mn-lt"/>
          <a:ea typeface="+mn-ea"/>
          <a:cs typeface="+mn-cs"/>
        </a:defRPr>
      </a:lvl3pPr>
      <a:lvl4pPr marL="1600200" indent="-228600" algn="l" rtl="0" eaLnBrk="1" latinLnBrk="0" hangingPunct="1">
        <a:spcBef>
          <a:spcPct val="20000"/>
        </a:spcBef>
        <a:buFont typeface="Arial"/>
        <a:buChar char="–"/>
        <a:defRPr sz="1800" kern="1200">
          <a:solidFill>
            <a:schemeClr val="tx1"/>
          </a:solidFill>
          <a:effectLst>
            <a:outerShdw blurRad="50800" dist="50800" dir="2700000" algn="tl" rotWithShape="0">
              <a:srgbClr val="000000">
                <a:alpha val="43137"/>
              </a:srgbClr>
            </a:outerShdw>
          </a:effectLst>
          <a:latin typeface="+mn-lt"/>
          <a:ea typeface="+mn-ea"/>
          <a:cs typeface="+mn-cs"/>
        </a:defRPr>
      </a:lvl4pPr>
      <a:lvl5pPr marL="2057400" indent="-228600" algn="l" rtl="0" eaLnBrk="1" latinLnBrk="0" hangingPunct="1">
        <a:spcBef>
          <a:spcPct val="20000"/>
        </a:spcBef>
        <a:buFont typeface="Arial"/>
        <a:buChar char="»"/>
        <a:defRPr sz="1800" kern="1200">
          <a:solidFill>
            <a:schemeClr val="tx1"/>
          </a:solidFill>
          <a:effectLst>
            <a:outerShdw blurRad="50800" dist="50800" dir="2700000" algn="tl" rotWithShape="0">
              <a:srgbClr val="000000">
                <a:alpha val="43137"/>
              </a:srgbClr>
            </a:outerShdw>
          </a:effectLst>
          <a:latin typeface="+mn-lt"/>
          <a:ea typeface="+mn-ea"/>
          <a:cs typeface="+mn-cs"/>
        </a:defRPr>
      </a:lvl5pPr>
      <a:lvl6pPr marL="2514600" indent="-228600" algn="l"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sz="2000" kern="1200">
          <a:solidFill>
            <a:schemeClr val="tx1"/>
          </a:solidFill>
          <a:latin typeface="+mn-lt"/>
          <a:ea typeface="+mn-ea"/>
          <a:cs typeface="+mn-cs"/>
        </a:defRPr>
      </a:lvl9pPr>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7.wmf"/><Relationship Id="rId4" Type="http://schemas.openxmlformats.org/officeDocument/2006/relationships/oleObject" Target="../embeddings/oleObject1.bin"/></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10.wmf"/></Relationships>
</file>

<file path=ppt/slides/_rels/slide1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a:spLocks noGrp="1"/>
          </p:cNvSpPr>
          <p:nvPr>
            <p:ph type="title"/>
          </p:nvPr>
        </p:nvSpPr>
        <p:spPr>
          <a:xfrm>
            <a:off x="838200" y="4419600"/>
            <a:ext cx="7772400" cy="1438275"/>
          </a:xfrm>
        </p:spPr>
        <p:txBody>
          <a:bodyPr>
            <a:normAutofit/>
          </a:bodyPr>
          <a:lstStyle/>
          <a:p>
            <a:pPr algn="r"/>
            <a:r>
              <a:rPr lang="en-US" sz="2400" dirty="0" smtClean="0">
                <a:latin typeface="Times New Roman" pitchFamily="18" charset="0"/>
                <a:cs typeface="Times New Roman" pitchFamily="18" charset="0"/>
              </a:rPr>
              <a:t>Nguyen </a:t>
            </a:r>
            <a:r>
              <a:rPr lang="en-US" sz="2400" dirty="0" err="1" smtClean="0">
                <a:latin typeface="Times New Roman" pitchFamily="18" charset="0"/>
                <a:cs typeface="Times New Roman" pitchFamily="18" charset="0"/>
              </a:rPr>
              <a:t>Thi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Thanh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Nha</a:t>
            </a: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
            </a:r>
            <a:br>
              <a:rPr lang="en-US" sz="2400" dirty="0">
                <a:latin typeface="Times New Roman" pitchFamily="18" charset="0"/>
                <a:cs typeface="Times New Roman" pitchFamily="18" charset="0"/>
              </a:rPr>
            </a:br>
            <a:r>
              <a:rPr lang="en-US" sz="2400" dirty="0" smtClean="0">
                <a:latin typeface="Times New Roman" pitchFamily="18" charset="0"/>
                <a:cs typeface="Times New Roman" pitchFamily="18" charset="0"/>
              </a:rPr>
              <a:t>HMCL</a:t>
            </a:r>
            <a:endParaRPr lang="en-US" sz="2400" dirty="0">
              <a:latin typeface="Times New Roman" pitchFamily="18" charset="0"/>
              <a:cs typeface="Times New Roman" pitchFamily="18" charset="0"/>
            </a:endParaRPr>
          </a:p>
        </p:txBody>
      </p:sp>
      <p:sp>
        <p:nvSpPr>
          <p:cNvPr id="2" name="Subtitle 1"/>
          <p:cNvSpPr>
            <a:spLocks noGrp="1"/>
          </p:cNvSpPr>
          <p:nvPr>
            <p:ph type="subTitle" idx="1"/>
          </p:nvPr>
        </p:nvSpPr>
        <p:spPr>
          <a:xfrm>
            <a:off x="457200" y="2514600"/>
            <a:ext cx="8153400" cy="1143000"/>
          </a:xfrm>
        </p:spPr>
        <p:txBody>
          <a:bodyPr>
            <a:noAutofit/>
          </a:bodyPr>
          <a:lstStyle/>
          <a:p>
            <a:pPr>
              <a:spcBef>
                <a:spcPct val="0"/>
              </a:spcBef>
              <a:spcAft>
                <a:spcPts val="0"/>
              </a:spcAft>
            </a:pPr>
            <a:r>
              <a:rPr lang="en-US" sz="3600" dirty="0" err="1"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MapReduce</a:t>
            </a:r>
            <a:r>
              <a:rPr lang="en-US" sz="360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optimization algorithm based on machine learning in heterogeneous </a:t>
            </a:r>
            <a:r>
              <a:rPr lang="en-US" sz="3600"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cloud </a:t>
            </a:r>
            <a:r>
              <a:rPr lang="en-US" sz="360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environment</a:t>
            </a:r>
            <a:endParaRPr lang="en-US" sz="3600"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6" name="Rectangle 5"/>
          <p:cNvSpPr/>
          <p:nvPr/>
        </p:nvSpPr>
        <p:spPr>
          <a:xfrm>
            <a:off x="3585373" y="6003348"/>
            <a:ext cx="1197764" cy="369332"/>
          </a:xfrm>
          <a:prstGeom prst="rect">
            <a:avLst/>
          </a:prstGeom>
        </p:spPr>
        <p:txBody>
          <a:bodyPr wrap="none" anchor="ctr">
            <a:spAutoFit/>
          </a:bodyPr>
          <a:lstStyle/>
          <a:p>
            <a:r>
              <a:rPr lang="en-US" i="1" dirty="0" smtClean="0">
                <a:effectLst>
                  <a:outerShdw blurRad="38100" dist="38100" dir="2700000" algn="tl">
                    <a:srgbClr val="000000">
                      <a:alpha val="43137"/>
                    </a:srgbClr>
                  </a:outerShdw>
                </a:effectLst>
                <a:latin typeface="Times New Roman" pitchFamily="18" charset="0"/>
                <a:cs typeface="Times New Roman" pitchFamily="18" charset="0"/>
              </a:rPr>
              <a:t>June, 2014</a:t>
            </a:r>
            <a:endParaRPr lang="en-US"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Rectangle 2"/>
          <p:cNvSpPr/>
          <p:nvPr/>
        </p:nvSpPr>
        <p:spPr>
          <a:xfrm>
            <a:off x="533400" y="3733799"/>
            <a:ext cx="5029200" cy="646331"/>
          </a:xfrm>
          <a:prstGeom prst="rect">
            <a:avLst/>
          </a:prstGeom>
        </p:spPr>
        <p:txBody>
          <a:bodyPr wrap="square">
            <a:spAutoFit/>
          </a:bodyPr>
          <a:lstStyle/>
          <a:p>
            <a:r>
              <a:rPr lang="en-US" i="1" dirty="0" smtClean="0"/>
              <a:t>by LIN Wen-</a:t>
            </a:r>
            <a:r>
              <a:rPr lang="en-US" i="1" dirty="0" err="1" smtClean="0"/>
              <a:t>hui</a:t>
            </a:r>
            <a:r>
              <a:rPr lang="en-US" i="1" dirty="0" smtClean="0"/>
              <a:t>, LEI Zhen-</a:t>
            </a:r>
            <a:r>
              <a:rPr lang="en-US" i="1" dirty="0" err="1" smtClean="0"/>
              <a:t>ming</a:t>
            </a:r>
            <a:r>
              <a:rPr lang="en-US" i="1" dirty="0" smtClean="0"/>
              <a:t>, LIU </a:t>
            </a:r>
            <a:r>
              <a:rPr lang="en-US" i="1" dirty="0" err="1" smtClean="0"/>
              <a:t>Jun,YANG</a:t>
            </a:r>
            <a:r>
              <a:rPr lang="en-US" i="1" dirty="0" smtClean="0"/>
              <a:t> </a:t>
            </a:r>
            <a:r>
              <a:rPr lang="en-US" i="1" dirty="0" err="1" smtClean="0"/>
              <a:t>Jie</a:t>
            </a:r>
            <a:r>
              <a:rPr lang="en-US" i="1" dirty="0" smtClean="0"/>
              <a:t>, LIU Fang, HE Gang, WANG Qin</a:t>
            </a:r>
            <a:endParaRPr lang="en-US" i="1" dirty="0"/>
          </a:p>
        </p:txBody>
      </p:sp>
    </p:spTree>
    <p:extLst>
      <p:ext uri="{BB962C8B-B14F-4D97-AF65-F5344CB8AC3E}">
        <p14:creationId xmlns:p14="http://schemas.microsoft.com/office/powerpoint/2010/main" val="34972288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0"/>
            <a:ext cx="8229600" cy="5105400"/>
          </a:xfrm>
        </p:spPr>
        <p:txBody>
          <a:bodyPr>
            <a:normAutofit/>
          </a:bodyPr>
          <a:lstStyle/>
          <a:p>
            <a:r>
              <a:rPr lang="en-US" dirty="0" smtClean="0"/>
              <a:t>Map task process of node </a:t>
            </a:r>
            <a:r>
              <a:rPr lang="en-US" dirty="0" err="1" smtClean="0"/>
              <a:t>i</a:t>
            </a:r>
            <a:endParaRPr lang="en-US" dirty="0" smtClean="0"/>
          </a:p>
          <a:p>
            <a:endParaRPr lang="en-US" dirty="0"/>
          </a:p>
          <a:p>
            <a:pPr lvl="1"/>
            <a:endParaRPr lang="en-US" dirty="0" smtClean="0"/>
          </a:p>
          <a:p>
            <a:pPr lvl="1"/>
            <a:r>
              <a:rPr lang="en-US" dirty="0" smtClean="0"/>
              <a:t>C: </a:t>
            </a:r>
            <a:r>
              <a:rPr lang="en-US" dirty="0"/>
              <a:t>the amount of </a:t>
            </a:r>
            <a:r>
              <a:rPr lang="en-US" dirty="0" smtClean="0"/>
              <a:t>data processed</a:t>
            </a:r>
          </a:p>
          <a:p>
            <a:pPr lvl="1"/>
            <a:r>
              <a:rPr lang="en-US" dirty="0" smtClean="0"/>
              <a:t>S: </a:t>
            </a:r>
            <a:r>
              <a:rPr lang="en-US" dirty="0"/>
              <a:t>the total amount of the input data.</a:t>
            </a:r>
            <a:endParaRPr lang="en-US" dirty="0" smtClean="0"/>
          </a:p>
          <a:p>
            <a:r>
              <a:rPr lang="en-US" dirty="0" smtClean="0"/>
              <a:t>Reduce task</a:t>
            </a:r>
            <a:r>
              <a:rPr lang="en-US" dirty="0"/>
              <a:t> process of node </a:t>
            </a:r>
            <a:r>
              <a:rPr lang="en-US" dirty="0" err="1" smtClean="0"/>
              <a:t>i</a:t>
            </a:r>
            <a:r>
              <a:rPr lang="en-US" dirty="0" smtClean="0"/>
              <a:t> in each phase</a:t>
            </a:r>
          </a:p>
          <a:p>
            <a:endParaRPr lang="en-US" dirty="0"/>
          </a:p>
          <a:p>
            <a:endParaRPr lang="en-US" dirty="0" smtClean="0"/>
          </a:p>
          <a:p>
            <a:pPr lvl="1"/>
            <a:r>
              <a:rPr lang="en-US" dirty="0" smtClean="0"/>
              <a:t>K: the phase of reduce task </a:t>
            </a:r>
          </a:p>
          <a:p>
            <a:pPr lvl="2"/>
            <a:r>
              <a:rPr lang="en-US" dirty="0" smtClean="0"/>
              <a:t>1: copy phase, 2: sort phase, 3: reduce phase</a:t>
            </a:r>
          </a:p>
          <a:p>
            <a:endParaRPr lang="en-US" dirty="0"/>
          </a:p>
          <a:p>
            <a:endParaRPr lang="en-US" dirty="0" smtClean="0"/>
          </a:p>
          <a:p>
            <a:pPr lvl="1"/>
            <a:endParaRPr lang="en-US" dirty="0"/>
          </a:p>
        </p:txBody>
      </p:sp>
      <p:sp>
        <p:nvSpPr>
          <p:cNvPr id="3" name="Title 2"/>
          <p:cNvSpPr>
            <a:spLocks noGrp="1"/>
          </p:cNvSpPr>
          <p:nvPr>
            <p:ph type="title"/>
          </p:nvPr>
        </p:nvSpPr>
        <p:spPr/>
        <p:txBody>
          <a:bodyPr>
            <a:normAutofit/>
          </a:bodyPr>
          <a:lstStyle/>
          <a:p>
            <a:r>
              <a:rPr lang="en-US" dirty="0"/>
              <a:t>T</a:t>
            </a:r>
            <a:r>
              <a:rPr lang="en-US" dirty="0" smtClean="0"/>
              <a:t>he </a:t>
            </a:r>
            <a:r>
              <a:rPr lang="en-US" dirty="0"/>
              <a:t>progress of the </a:t>
            </a:r>
            <a:r>
              <a:rPr lang="en-US" dirty="0" smtClean="0"/>
              <a:t>task</a:t>
            </a:r>
            <a:endParaRPr lang="en-US" dirty="0"/>
          </a:p>
        </p:txBody>
      </p:sp>
      <p:pic>
        <p:nvPicPr>
          <p:cNvPr id="3074"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2079" t="792" r="58624" b="53098"/>
          <a:stretch/>
        </p:blipFill>
        <p:spPr bwMode="auto">
          <a:xfrm>
            <a:off x="2877127" y="2066636"/>
            <a:ext cx="2992582" cy="10760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t="50000"/>
          <a:stretch/>
        </p:blipFill>
        <p:spPr bwMode="auto">
          <a:xfrm>
            <a:off x="1316182" y="4572000"/>
            <a:ext cx="6886575" cy="11668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558193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err="1"/>
              <a:t>JobTracker</a:t>
            </a:r>
            <a:r>
              <a:rPr lang="en-US" dirty="0"/>
              <a:t> assumes </a:t>
            </a:r>
            <a:endParaRPr lang="en-US" dirty="0" smtClean="0"/>
          </a:p>
          <a:p>
            <a:pPr lvl="1"/>
            <a:r>
              <a:rPr lang="en-US" dirty="0" smtClean="0"/>
              <a:t>the </a:t>
            </a:r>
            <a:r>
              <a:rPr lang="en-US" dirty="0"/>
              <a:t>performance </a:t>
            </a:r>
            <a:r>
              <a:rPr lang="en-US" dirty="0" smtClean="0"/>
              <a:t>of each </a:t>
            </a:r>
            <a:r>
              <a:rPr lang="en-US" dirty="0"/>
              <a:t>node is basically the </a:t>
            </a:r>
            <a:r>
              <a:rPr lang="en-US" dirty="0" smtClean="0"/>
              <a:t>same</a:t>
            </a:r>
          </a:p>
          <a:p>
            <a:pPr lvl="1"/>
            <a:r>
              <a:rPr lang="en-US" dirty="0"/>
              <a:t>the time of dealing </a:t>
            </a:r>
            <a:r>
              <a:rPr lang="en-US" dirty="0" smtClean="0"/>
              <a:t>with the </a:t>
            </a:r>
            <a:r>
              <a:rPr lang="en-US" dirty="0"/>
              <a:t>same types of tasks </a:t>
            </a:r>
            <a:r>
              <a:rPr lang="en-US" dirty="0" smtClean="0"/>
              <a:t>about equal </a:t>
            </a:r>
            <a:r>
              <a:rPr lang="en-US" dirty="0"/>
              <a:t>in each </a:t>
            </a:r>
            <a:r>
              <a:rPr lang="en-US" dirty="0" smtClean="0"/>
              <a:t>node</a:t>
            </a:r>
          </a:p>
          <a:p>
            <a:r>
              <a:rPr lang="en-US" dirty="0"/>
              <a:t>S</a:t>
            </a:r>
            <a:r>
              <a:rPr lang="en-US" dirty="0" smtClean="0"/>
              <a:t>peculative </a:t>
            </a:r>
            <a:r>
              <a:rPr lang="en-US" dirty="0"/>
              <a:t>task is launched only because of </a:t>
            </a:r>
            <a:r>
              <a:rPr lang="en-US" dirty="0" smtClean="0"/>
              <a:t>the overloaded </a:t>
            </a:r>
            <a:r>
              <a:rPr lang="en-US" dirty="0"/>
              <a:t>of current </a:t>
            </a:r>
            <a:r>
              <a:rPr lang="en-US" dirty="0" smtClean="0"/>
              <a:t>nodes</a:t>
            </a:r>
          </a:p>
          <a:p>
            <a:r>
              <a:rPr lang="en-US" dirty="0" smtClean="0"/>
              <a:t>In heterogeneous clusters</a:t>
            </a:r>
          </a:p>
          <a:p>
            <a:pPr lvl="1"/>
            <a:r>
              <a:rPr lang="en-US" dirty="0" smtClean="0"/>
              <a:t>The running speed </a:t>
            </a:r>
            <a:r>
              <a:rPr lang="en-US" dirty="0"/>
              <a:t>of speculative task is </a:t>
            </a:r>
            <a:r>
              <a:rPr lang="en-US" dirty="0" smtClean="0"/>
              <a:t>often lower </a:t>
            </a:r>
            <a:r>
              <a:rPr lang="en-US" dirty="0"/>
              <a:t>than that of the </a:t>
            </a:r>
            <a:r>
              <a:rPr lang="en-US" dirty="0" smtClean="0"/>
              <a:t>original task in </a:t>
            </a:r>
            <a:r>
              <a:rPr lang="en-US" dirty="0"/>
              <a:t>practical </a:t>
            </a:r>
            <a:r>
              <a:rPr lang="en-US" dirty="0" smtClean="0"/>
              <a:t>applications</a:t>
            </a:r>
          </a:p>
          <a:p>
            <a:pPr lvl="1"/>
            <a:r>
              <a:rPr lang="en-US" dirty="0" smtClean="0"/>
              <a:t>The speculative </a:t>
            </a:r>
            <a:r>
              <a:rPr lang="en-US" dirty="0"/>
              <a:t>task is unable </a:t>
            </a:r>
            <a:r>
              <a:rPr lang="en-US" dirty="0" smtClean="0"/>
              <a:t>and </a:t>
            </a:r>
            <a:r>
              <a:rPr lang="en-US" dirty="0"/>
              <a:t>there will be a waste of cluster resources</a:t>
            </a:r>
            <a:endParaRPr lang="en-US" dirty="0" smtClean="0"/>
          </a:p>
        </p:txBody>
      </p:sp>
      <p:sp>
        <p:nvSpPr>
          <p:cNvPr id="3" name="Title 2"/>
          <p:cNvSpPr>
            <a:spLocks noGrp="1"/>
          </p:cNvSpPr>
          <p:nvPr>
            <p:ph type="title"/>
          </p:nvPr>
        </p:nvSpPr>
        <p:spPr/>
        <p:txBody>
          <a:bodyPr>
            <a:normAutofit fontScale="90000"/>
          </a:bodyPr>
          <a:lstStyle/>
          <a:p>
            <a:r>
              <a:rPr lang="en-US" dirty="0" smtClean="0"/>
              <a:t>Limitation of speculative </a:t>
            </a:r>
            <a:r>
              <a:rPr lang="en-US" dirty="0"/>
              <a:t>execution mechanism</a:t>
            </a:r>
          </a:p>
        </p:txBody>
      </p:sp>
    </p:spTree>
    <p:extLst>
      <p:ext uri="{BB962C8B-B14F-4D97-AF65-F5344CB8AC3E}">
        <p14:creationId xmlns:p14="http://schemas.microsoft.com/office/powerpoint/2010/main" val="35058676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Collects information </a:t>
            </a:r>
            <a:r>
              <a:rPr lang="en-US" dirty="0"/>
              <a:t>of map tasks and reduce tasks </a:t>
            </a:r>
            <a:r>
              <a:rPr lang="en-US" dirty="0" smtClean="0"/>
              <a:t>that each </a:t>
            </a:r>
            <a:r>
              <a:rPr lang="en-US" dirty="0"/>
              <a:t>job was broken down</a:t>
            </a:r>
            <a:r>
              <a:rPr lang="en-US" dirty="0" smtClean="0"/>
              <a:t>.</a:t>
            </a:r>
          </a:p>
          <a:p>
            <a:r>
              <a:rPr lang="en-US" dirty="0" smtClean="0"/>
              <a:t>Statistically analyzes </a:t>
            </a:r>
            <a:r>
              <a:rPr lang="en-US" dirty="0"/>
              <a:t>map tasks historical </a:t>
            </a:r>
            <a:r>
              <a:rPr lang="en-US" dirty="0" smtClean="0"/>
              <a:t>information</a:t>
            </a:r>
          </a:p>
          <a:p>
            <a:r>
              <a:rPr lang="en-US" dirty="0" smtClean="0"/>
              <a:t>Calculates the </a:t>
            </a:r>
            <a:r>
              <a:rPr lang="en-US" dirty="0"/>
              <a:t>number of tasks completed by each node </a:t>
            </a:r>
            <a:r>
              <a:rPr lang="en-US" dirty="0" smtClean="0"/>
              <a:t>and task </a:t>
            </a:r>
            <a:r>
              <a:rPr lang="en-US" dirty="0"/>
              <a:t>completion </a:t>
            </a:r>
            <a:r>
              <a:rPr lang="en-US" dirty="0" smtClean="0"/>
              <a:t>time</a:t>
            </a:r>
          </a:p>
          <a:p>
            <a:r>
              <a:rPr lang="en-US" dirty="0" smtClean="0"/>
              <a:t>Gets the value of the performance of each node</a:t>
            </a:r>
            <a:endParaRPr lang="en-US" dirty="0"/>
          </a:p>
        </p:txBody>
      </p:sp>
      <p:sp>
        <p:nvSpPr>
          <p:cNvPr id="3" name="Title 2"/>
          <p:cNvSpPr>
            <a:spLocks noGrp="1"/>
          </p:cNvSpPr>
          <p:nvPr>
            <p:ph type="title"/>
          </p:nvPr>
        </p:nvSpPr>
        <p:spPr/>
        <p:txBody>
          <a:bodyPr/>
          <a:lstStyle/>
          <a:p>
            <a:r>
              <a:rPr lang="en-US" dirty="0" smtClean="0"/>
              <a:t>Machine learning module</a:t>
            </a:r>
            <a:endParaRPr lang="en-US" dirty="0"/>
          </a:p>
        </p:txBody>
      </p:sp>
    </p:spTree>
    <p:extLst>
      <p:ext uri="{BB962C8B-B14F-4D97-AF65-F5344CB8AC3E}">
        <p14:creationId xmlns:p14="http://schemas.microsoft.com/office/powerpoint/2010/main" val="16327251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Node data processing speed represent the performance of the node</a:t>
            </a:r>
          </a:p>
          <a:p>
            <a:pPr lvl="1"/>
            <a:r>
              <a:rPr lang="en-US" dirty="0" smtClean="0"/>
              <a:t>Is the amount </a:t>
            </a:r>
            <a:r>
              <a:rPr lang="en-US" dirty="0"/>
              <a:t>of </a:t>
            </a:r>
            <a:r>
              <a:rPr lang="en-US" dirty="0" smtClean="0"/>
              <a:t>data processed </a:t>
            </a:r>
            <a:r>
              <a:rPr lang="en-US" dirty="0"/>
              <a:t>by one node per unit time</a:t>
            </a:r>
            <a:r>
              <a:rPr lang="en-US" dirty="0" smtClean="0"/>
              <a:t>.</a:t>
            </a:r>
          </a:p>
          <a:p>
            <a:r>
              <a:rPr lang="en-US" dirty="0" smtClean="0"/>
              <a:t>Machine learning module calculates job historical information </a:t>
            </a:r>
            <a:r>
              <a:rPr lang="en-US" b="1" dirty="0"/>
              <a:t>every day </a:t>
            </a:r>
            <a:r>
              <a:rPr lang="en-US" dirty="0"/>
              <a:t>to correct the performance value </a:t>
            </a:r>
            <a:r>
              <a:rPr lang="en-US" dirty="0" smtClean="0"/>
              <a:t>of each </a:t>
            </a:r>
            <a:r>
              <a:rPr lang="en-US" dirty="0"/>
              <a:t>node. </a:t>
            </a:r>
            <a:endParaRPr lang="en-US" dirty="0"/>
          </a:p>
        </p:txBody>
      </p:sp>
      <p:sp>
        <p:nvSpPr>
          <p:cNvPr id="3" name="Title 2"/>
          <p:cNvSpPr>
            <a:spLocks noGrp="1"/>
          </p:cNvSpPr>
          <p:nvPr>
            <p:ph type="title"/>
          </p:nvPr>
        </p:nvSpPr>
        <p:spPr/>
        <p:txBody>
          <a:bodyPr/>
          <a:lstStyle/>
          <a:p>
            <a:r>
              <a:rPr lang="en-US" dirty="0"/>
              <a:t>Node performance measurement</a:t>
            </a:r>
          </a:p>
        </p:txBody>
      </p:sp>
    </p:spTree>
    <p:extLst>
      <p:ext uri="{BB962C8B-B14F-4D97-AF65-F5344CB8AC3E}">
        <p14:creationId xmlns:p14="http://schemas.microsoft.com/office/powerpoint/2010/main" val="27729900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0"/>
            <a:ext cx="5105400" cy="4525963"/>
          </a:xfrm>
        </p:spPr>
        <p:txBody>
          <a:bodyPr>
            <a:normAutofit/>
          </a:bodyPr>
          <a:lstStyle/>
          <a:p>
            <a:r>
              <a:rPr lang="en-US" sz="2400" dirty="0" smtClean="0"/>
              <a:t>C: the amount of input data for each map task</a:t>
            </a:r>
          </a:p>
          <a:p>
            <a:r>
              <a:rPr lang="en-US" sz="2400" dirty="0" smtClean="0"/>
              <a:t>M: number of running jobs </a:t>
            </a:r>
          </a:p>
          <a:p>
            <a:r>
              <a:rPr lang="en-US" sz="2400" dirty="0" smtClean="0"/>
              <a:t>N: number of running nodes</a:t>
            </a:r>
          </a:p>
          <a:p>
            <a:r>
              <a:rPr lang="en-US" sz="2400" dirty="0" err="1" smtClean="0"/>
              <a:t>t</a:t>
            </a:r>
            <a:r>
              <a:rPr lang="en-US" sz="2400" baseline="-25000" dirty="0" err="1" smtClean="0"/>
              <a:t>ij</a:t>
            </a:r>
            <a:r>
              <a:rPr lang="en-US" sz="2400" dirty="0" smtClean="0"/>
              <a:t>: average time for processing a task in node </a:t>
            </a:r>
            <a:r>
              <a:rPr lang="en-US" sz="2400" dirty="0" err="1" smtClean="0"/>
              <a:t>i</a:t>
            </a:r>
            <a:r>
              <a:rPr lang="en-US" sz="2400" dirty="0" smtClean="0"/>
              <a:t> for job j</a:t>
            </a:r>
          </a:p>
          <a:p>
            <a:r>
              <a:rPr lang="en-US" sz="2400" dirty="0" smtClean="0"/>
              <a:t>C/</a:t>
            </a:r>
            <a:r>
              <a:rPr lang="en-US" sz="2400" dirty="0" err="1" smtClean="0"/>
              <a:t>t</a:t>
            </a:r>
            <a:r>
              <a:rPr lang="en-US" sz="2400" baseline="-25000" dirty="0" err="1" smtClean="0"/>
              <a:t>ij</a:t>
            </a:r>
            <a:r>
              <a:rPr lang="en-US" sz="2400" dirty="0" smtClean="0"/>
              <a:t>: average speed of node </a:t>
            </a:r>
            <a:r>
              <a:rPr lang="en-US" sz="2400" dirty="0" err="1" smtClean="0"/>
              <a:t>i</a:t>
            </a:r>
            <a:r>
              <a:rPr lang="en-US" sz="2400" dirty="0" smtClean="0"/>
              <a:t> processing tasks of job j</a:t>
            </a:r>
            <a:endParaRPr lang="en-US" sz="2400" dirty="0"/>
          </a:p>
        </p:txBody>
      </p:sp>
      <p:sp>
        <p:nvSpPr>
          <p:cNvPr id="3" name="Title 2"/>
          <p:cNvSpPr>
            <a:spLocks noGrp="1"/>
          </p:cNvSpPr>
          <p:nvPr>
            <p:ph type="title"/>
          </p:nvPr>
        </p:nvSpPr>
        <p:spPr/>
        <p:txBody>
          <a:bodyPr/>
          <a:lstStyle/>
          <a:p>
            <a:r>
              <a:rPr lang="en-US" dirty="0"/>
              <a:t>Node data processing speed</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95379" y="1752600"/>
            <a:ext cx="3395269" cy="340748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5384800" y="5334000"/>
            <a:ext cx="3733800" cy="646331"/>
          </a:xfrm>
          <a:prstGeom prst="rect">
            <a:avLst/>
          </a:prstGeom>
        </p:spPr>
        <p:txBody>
          <a:bodyPr wrap="square">
            <a:spAutoFit/>
          </a:bodyPr>
          <a:lstStyle/>
          <a:p>
            <a:r>
              <a:rPr lang="en-US" dirty="0"/>
              <a:t>the speed that each node in the cluster </a:t>
            </a:r>
            <a:r>
              <a:rPr lang="en-US" dirty="0" smtClean="0"/>
              <a:t> processes </a:t>
            </a:r>
            <a:r>
              <a:rPr lang="en-US" dirty="0"/>
              <a:t>each </a:t>
            </a:r>
            <a:r>
              <a:rPr lang="en-US" dirty="0" smtClean="0"/>
              <a:t>job on </a:t>
            </a:r>
            <a:r>
              <a:rPr lang="en-US" dirty="0"/>
              <a:t>the </a:t>
            </a:r>
            <a:r>
              <a:rPr lang="en-US" i="1" dirty="0" err="1"/>
              <a:t>k</a:t>
            </a:r>
            <a:r>
              <a:rPr lang="en-US" dirty="0" err="1"/>
              <a:t>th</a:t>
            </a:r>
            <a:r>
              <a:rPr lang="en-US" dirty="0"/>
              <a:t> day</a:t>
            </a:r>
          </a:p>
        </p:txBody>
      </p:sp>
    </p:spTree>
    <p:extLst>
      <p:ext uri="{BB962C8B-B14F-4D97-AF65-F5344CB8AC3E}">
        <p14:creationId xmlns:p14="http://schemas.microsoft.com/office/powerpoint/2010/main" val="28508326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Use exponential smoothing method to forecast the data processing speed.</a:t>
            </a:r>
          </a:p>
          <a:p>
            <a:r>
              <a:rPr lang="en-US" dirty="0" smtClean="0"/>
              <a:t>Vector V </a:t>
            </a:r>
            <a:r>
              <a:rPr lang="en-US" dirty="0"/>
              <a:t>= (</a:t>
            </a:r>
            <a:r>
              <a:rPr lang="en-US" dirty="0" smtClean="0"/>
              <a:t>v</a:t>
            </a:r>
            <a:r>
              <a:rPr lang="en-US" baseline="-25000" dirty="0" smtClean="0"/>
              <a:t>1</a:t>
            </a:r>
            <a:r>
              <a:rPr lang="en-US" dirty="0" smtClean="0"/>
              <a:t>, v</a:t>
            </a:r>
            <a:r>
              <a:rPr lang="en-US" baseline="-25000" dirty="0" smtClean="0"/>
              <a:t>2</a:t>
            </a:r>
            <a:r>
              <a:rPr lang="en-US" dirty="0"/>
              <a:t>,…,</a:t>
            </a:r>
            <a:r>
              <a:rPr lang="en-US" dirty="0" err="1"/>
              <a:t>v</a:t>
            </a:r>
            <a:r>
              <a:rPr lang="en-US" baseline="-25000" dirty="0" err="1"/>
              <a:t>N</a:t>
            </a:r>
            <a:r>
              <a:rPr lang="en-US" dirty="0" smtClean="0"/>
              <a:t>):  </a:t>
            </a:r>
            <a:r>
              <a:rPr lang="en-US" dirty="0"/>
              <a:t>a collection of data processing speed </a:t>
            </a:r>
            <a:r>
              <a:rPr lang="en-US" dirty="0" smtClean="0"/>
              <a:t>of nodes.</a:t>
            </a:r>
          </a:p>
          <a:p>
            <a:endParaRPr lang="en-US" dirty="0"/>
          </a:p>
          <a:p>
            <a:endParaRPr lang="en-US" dirty="0" smtClean="0"/>
          </a:p>
          <a:p>
            <a:endParaRPr lang="en-US" dirty="0"/>
          </a:p>
          <a:p>
            <a:pPr lvl="1"/>
            <a:r>
              <a:rPr lang="en-US" dirty="0" err="1" smtClean="0"/>
              <a:t>V</a:t>
            </a:r>
            <a:r>
              <a:rPr lang="en-US" baseline="-25000" dirty="0" err="1" smtClean="0"/>
              <a:t>k</a:t>
            </a:r>
            <a:r>
              <a:rPr lang="en-US" baseline="-25000" dirty="0" smtClean="0"/>
              <a:t> </a:t>
            </a:r>
            <a:r>
              <a:rPr lang="en-US" dirty="0" smtClean="0"/>
              <a:t>: the </a:t>
            </a:r>
            <a:r>
              <a:rPr lang="en-US" dirty="0"/>
              <a:t>result after k </a:t>
            </a:r>
            <a:r>
              <a:rPr lang="en-US" dirty="0" smtClean="0"/>
              <a:t>iterations</a:t>
            </a:r>
          </a:p>
          <a:p>
            <a:pPr lvl="1"/>
            <a:r>
              <a:rPr lang="en-US" i="1" dirty="0" smtClean="0"/>
              <a:t>J</a:t>
            </a:r>
            <a:r>
              <a:rPr lang="en-US" i="1" baseline="-25000" dirty="0" smtClean="0"/>
              <a:t>m</a:t>
            </a:r>
            <a:r>
              <a:rPr lang="en-US" baseline="-25000" dirty="0" smtClean="0"/>
              <a:t>1 </a:t>
            </a:r>
            <a:r>
              <a:rPr lang="en-US" dirty="0" smtClean="0"/>
              <a:t>= (1,1,…,1)</a:t>
            </a:r>
            <a:r>
              <a:rPr lang="en-US" i="1" baseline="-25000" dirty="0" smtClean="0"/>
              <a:t>m</a:t>
            </a:r>
            <a:r>
              <a:rPr lang="en-US" baseline="-25000" dirty="0" smtClean="0"/>
              <a:t>x1</a:t>
            </a:r>
          </a:p>
          <a:p>
            <a:pPr lvl="1"/>
            <a:r>
              <a:rPr lang="en-US" i="1" dirty="0" smtClean="0">
                <a:sym typeface="Symbol"/>
              </a:rPr>
              <a:t></a:t>
            </a:r>
            <a:r>
              <a:rPr lang="en-US" dirty="0" smtClean="0">
                <a:sym typeface="Symbol"/>
              </a:rPr>
              <a:t> : </a:t>
            </a:r>
            <a:r>
              <a:rPr lang="en-US" dirty="0" smtClean="0"/>
              <a:t>a </a:t>
            </a:r>
            <a:r>
              <a:rPr lang="en-US" dirty="0"/>
              <a:t>weight </a:t>
            </a:r>
            <a:r>
              <a:rPr lang="en-US" dirty="0" smtClean="0"/>
              <a:t>parameter, 0 &lt; </a:t>
            </a:r>
            <a:r>
              <a:rPr lang="en-US" i="1" dirty="0">
                <a:sym typeface="Symbol"/>
              </a:rPr>
              <a:t></a:t>
            </a:r>
            <a:r>
              <a:rPr lang="en-US" dirty="0" smtClean="0"/>
              <a:t> &lt; 1, choose </a:t>
            </a:r>
            <a:r>
              <a:rPr lang="en-US" i="1" dirty="0" smtClean="0">
                <a:sym typeface="Symbol"/>
              </a:rPr>
              <a:t> = 0.1</a:t>
            </a:r>
            <a:endParaRPr lang="en-US" dirty="0" smtClean="0"/>
          </a:p>
          <a:p>
            <a:pPr lvl="1"/>
            <a:endParaRPr lang="en-US" dirty="0" smtClean="0"/>
          </a:p>
          <a:p>
            <a:endParaRPr lang="en-US" dirty="0" smtClean="0"/>
          </a:p>
          <a:p>
            <a:endParaRPr lang="en-US" dirty="0"/>
          </a:p>
        </p:txBody>
      </p:sp>
      <p:sp>
        <p:nvSpPr>
          <p:cNvPr id="3" name="Title 2"/>
          <p:cNvSpPr>
            <a:spLocks noGrp="1"/>
          </p:cNvSpPr>
          <p:nvPr>
            <p:ph type="title"/>
          </p:nvPr>
        </p:nvSpPr>
        <p:spPr/>
        <p:txBody>
          <a:bodyPr/>
          <a:lstStyle/>
          <a:p>
            <a:r>
              <a:rPr lang="en-US" dirty="0" smtClean="0"/>
              <a:t>Data processing </a:t>
            </a:r>
            <a:r>
              <a:rPr lang="en-US" dirty="0"/>
              <a:t>speed</a:t>
            </a:r>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3200400"/>
            <a:ext cx="3155451" cy="1600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9" name="Group 8"/>
          <p:cNvGrpSpPr/>
          <p:nvPr/>
        </p:nvGrpSpPr>
        <p:grpSpPr>
          <a:xfrm>
            <a:off x="4985370" y="3190875"/>
            <a:ext cx="3745259" cy="1609725"/>
            <a:chOff x="4985370" y="3190875"/>
            <a:chExt cx="3745259" cy="1609725"/>
          </a:xfrm>
        </p:grpSpPr>
        <p:graphicFrame>
          <p:nvGraphicFramePr>
            <p:cNvPr id="5" name="Object 4"/>
            <p:cNvGraphicFramePr>
              <a:graphicFrameLocks noChangeAspect="1"/>
            </p:cNvGraphicFramePr>
            <p:nvPr>
              <p:extLst>
                <p:ext uri="{D42A27DB-BD31-4B8C-83A1-F6EECF244321}">
                  <p14:modId xmlns:p14="http://schemas.microsoft.com/office/powerpoint/2010/main" val="874674579"/>
                </p:ext>
              </p:extLst>
            </p:nvPr>
          </p:nvGraphicFramePr>
          <p:xfrm>
            <a:off x="4985370" y="3952875"/>
            <a:ext cx="3745259" cy="847725"/>
          </p:xfrm>
          <a:graphic>
            <a:graphicData uri="http://schemas.openxmlformats.org/presentationml/2006/ole">
              <mc:AlternateContent xmlns:mc="http://schemas.openxmlformats.org/markup-compatibility/2006">
                <mc:Choice xmlns:v="urn:schemas-microsoft-com:vml" Requires="v">
                  <p:oleObj spid="_x0000_s5128" name="Equation" r:id="rId4" imgW="1904760" imgH="431640" progId="Equation.3">
                    <p:embed/>
                  </p:oleObj>
                </mc:Choice>
                <mc:Fallback>
                  <p:oleObj name="Equation" r:id="rId4" imgW="1904760" imgH="431640" progId="Equation.3">
                    <p:embed/>
                    <p:pic>
                      <p:nvPicPr>
                        <p:cNvPr id="0" name=""/>
                        <p:cNvPicPr>
                          <a:picLocks noChangeAspect="1" noChangeArrowheads="1"/>
                        </p:cNvPicPr>
                        <p:nvPr/>
                      </p:nvPicPr>
                      <p:blipFill>
                        <a:blip r:embed="rId5"/>
                        <a:srcRect/>
                        <a:stretch>
                          <a:fillRect/>
                        </a:stretch>
                      </p:blipFill>
                      <p:spPr bwMode="auto">
                        <a:xfrm>
                          <a:off x="4985370" y="3952875"/>
                          <a:ext cx="3745259" cy="847725"/>
                        </a:xfrm>
                        <a:prstGeom prst="rect">
                          <a:avLst/>
                        </a:prstGeom>
                        <a:noFill/>
                        <a:ln>
                          <a:solidFill>
                            <a:srgbClr val="FF0000"/>
                          </a:solidFill>
                        </a:ln>
                        <a:extLst/>
                      </p:spPr>
                    </p:pic>
                  </p:oleObj>
                </mc:Fallback>
              </mc:AlternateContent>
            </a:graphicData>
          </a:graphic>
        </p:graphicFrame>
        <p:sp>
          <p:nvSpPr>
            <p:cNvPr id="7" name="Line Callout 2 6"/>
            <p:cNvSpPr/>
            <p:nvPr/>
          </p:nvSpPr>
          <p:spPr>
            <a:xfrm>
              <a:off x="6934200" y="3190875"/>
              <a:ext cx="1752600" cy="304800"/>
            </a:xfrm>
            <a:prstGeom prst="borderCallout2">
              <a:avLst>
                <a:gd name="adj1" fmla="val 18750"/>
                <a:gd name="adj2" fmla="val -8333"/>
                <a:gd name="adj3" fmla="val 18750"/>
                <a:gd name="adj4" fmla="val -16667"/>
                <a:gd name="adj5" fmla="val 236742"/>
                <a:gd name="adj6" fmla="val -37708"/>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smtClean="0"/>
                <a:t>Correct formula</a:t>
              </a:r>
              <a:endParaRPr lang="en-US" dirty="0"/>
            </a:p>
          </p:txBody>
        </p:sp>
      </p:grpSp>
      <p:grpSp>
        <p:nvGrpSpPr>
          <p:cNvPr id="8" name="Group 7"/>
          <p:cNvGrpSpPr/>
          <p:nvPr/>
        </p:nvGrpSpPr>
        <p:grpSpPr>
          <a:xfrm>
            <a:off x="914400" y="3200400"/>
            <a:ext cx="4343399" cy="1524000"/>
            <a:chOff x="914400" y="3200400"/>
            <a:chExt cx="4343399" cy="1524000"/>
          </a:xfrm>
        </p:grpSpPr>
        <p:sp>
          <p:nvSpPr>
            <p:cNvPr id="4" name="Line Callout 2 3"/>
            <p:cNvSpPr/>
            <p:nvPr/>
          </p:nvSpPr>
          <p:spPr>
            <a:xfrm>
              <a:off x="3381374" y="3200400"/>
              <a:ext cx="1876425" cy="304800"/>
            </a:xfrm>
            <a:prstGeom prst="borderCallout2">
              <a:avLst>
                <a:gd name="adj1" fmla="val 18750"/>
                <a:gd name="adj2" fmla="val -8333"/>
                <a:gd name="adj3" fmla="val 18750"/>
                <a:gd name="adj4" fmla="val -16667"/>
                <a:gd name="adj5" fmla="val 236742"/>
                <a:gd name="adj6" fmla="val -37708"/>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smtClean="0"/>
                <a:t>Incorrect formula</a:t>
              </a:r>
              <a:endParaRPr lang="en-US" dirty="0"/>
            </a:p>
          </p:txBody>
        </p:sp>
        <p:sp>
          <p:nvSpPr>
            <p:cNvPr id="6" name="Rectangle 5"/>
            <p:cNvSpPr/>
            <p:nvPr/>
          </p:nvSpPr>
          <p:spPr>
            <a:xfrm>
              <a:off x="914400" y="4000500"/>
              <a:ext cx="3343275" cy="723900"/>
            </a:xfrm>
            <a:prstGeom prst="rect">
              <a:avLst/>
            </a:prstGeom>
            <a:noFill/>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grpSp>
    </p:spTree>
    <p:extLst>
      <p:ext uri="{BB962C8B-B14F-4D97-AF65-F5344CB8AC3E}">
        <p14:creationId xmlns:p14="http://schemas.microsoft.com/office/powerpoint/2010/main" val="39319414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Optimize the reduce task assignment</a:t>
            </a:r>
          </a:p>
          <a:p>
            <a:pPr lvl="1"/>
            <a:r>
              <a:rPr lang="en-US" dirty="0" smtClean="0"/>
              <a:t>Reduce task assignment based on</a:t>
            </a:r>
            <a:r>
              <a:rPr lang="en-US" dirty="0"/>
              <a:t> </a:t>
            </a:r>
            <a:r>
              <a:rPr lang="en-US" dirty="0" smtClean="0"/>
              <a:t>node performance </a:t>
            </a:r>
            <a:r>
              <a:rPr lang="en-US" dirty="0"/>
              <a:t>value, </a:t>
            </a:r>
            <a:r>
              <a:rPr lang="en-US" dirty="0" smtClean="0"/>
              <a:t>network performance,…</a:t>
            </a:r>
          </a:p>
          <a:p>
            <a:pPr lvl="1"/>
            <a:r>
              <a:rPr lang="en-US" dirty="0"/>
              <a:t>to improve the performance </a:t>
            </a:r>
            <a:r>
              <a:rPr lang="en-US" dirty="0" smtClean="0"/>
              <a:t>and stability </a:t>
            </a:r>
            <a:r>
              <a:rPr lang="en-US" dirty="0"/>
              <a:t>of the cloud computing cluster.</a:t>
            </a:r>
            <a:endParaRPr lang="en-US" dirty="0" smtClean="0"/>
          </a:p>
          <a:p>
            <a:r>
              <a:rPr lang="en-US" dirty="0" smtClean="0"/>
              <a:t>Optimize </a:t>
            </a:r>
            <a:r>
              <a:rPr lang="en-US" dirty="0"/>
              <a:t>speculative execution mechanism </a:t>
            </a:r>
            <a:endParaRPr lang="en-US" dirty="0" smtClean="0"/>
          </a:p>
          <a:p>
            <a:pPr lvl="1"/>
            <a:r>
              <a:rPr lang="en-US" dirty="0" smtClean="0"/>
              <a:t>To </a:t>
            </a:r>
            <a:r>
              <a:rPr lang="en-US" dirty="0"/>
              <a:t>improve </a:t>
            </a:r>
            <a:r>
              <a:rPr lang="en-US" dirty="0" smtClean="0"/>
              <a:t>the effectiveness </a:t>
            </a:r>
            <a:r>
              <a:rPr lang="en-US" dirty="0"/>
              <a:t>of speculative task, reduce the waste </a:t>
            </a:r>
            <a:r>
              <a:rPr lang="en-US" dirty="0" smtClean="0"/>
              <a:t>of resources </a:t>
            </a:r>
            <a:r>
              <a:rPr lang="en-US" dirty="0"/>
              <a:t>and speed up job running speed in cluster.</a:t>
            </a:r>
            <a:endParaRPr lang="en-US" dirty="0" smtClean="0"/>
          </a:p>
          <a:p>
            <a:endParaRPr lang="en-US" dirty="0"/>
          </a:p>
        </p:txBody>
      </p:sp>
      <p:sp>
        <p:nvSpPr>
          <p:cNvPr id="3" name="Title 2"/>
          <p:cNvSpPr>
            <a:spLocks noGrp="1"/>
          </p:cNvSpPr>
          <p:nvPr>
            <p:ph type="title"/>
          </p:nvPr>
        </p:nvSpPr>
        <p:spPr/>
        <p:txBody>
          <a:bodyPr/>
          <a:lstStyle/>
          <a:p>
            <a:r>
              <a:rPr lang="en-US" dirty="0" err="1"/>
              <a:t>MapReduce</a:t>
            </a:r>
            <a:r>
              <a:rPr lang="en-US" dirty="0"/>
              <a:t> optimization algorithm</a:t>
            </a:r>
          </a:p>
        </p:txBody>
      </p:sp>
    </p:spTree>
    <p:extLst>
      <p:ext uri="{BB962C8B-B14F-4D97-AF65-F5344CB8AC3E}">
        <p14:creationId xmlns:p14="http://schemas.microsoft.com/office/powerpoint/2010/main" val="13061426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Optimize </a:t>
            </a:r>
            <a:r>
              <a:rPr lang="en-US" dirty="0" smtClean="0"/>
              <a:t>reduce task </a:t>
            </a:r>
            <a:r>
              <a:rPr lang="en-US" dirty="0"/>
              <a:t>assignment</a:t>
            </a:r>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9456" y="1513002"/>
            <a:ext cx="6629400" cy="5200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Line Callout 2 3"/>
          <p:cNvSpPr/>
          <p:nvPr/>
        </p:nvSpPr>
        <p:spPr>
          <a:xfrm>
            <a:off x="307942" y="4572000"/>
            <a:ext cx="2819400" cy="1143000"/>
          </a:xfrm>
          <a:prstGeom prst="borderCallout2">
            <a:avLst>
              <a:gd name="adj1" fmla="val 32771"/>
              <a:gd name="adj2" fmla="val 103342"/>
              <a:gd name="adj3" fmla="val 34420"/>
              <a:gd name="adj4" fmla="val 114400"/>
              <a:gd name="adj5" fmla="val 58068"/>
              <a:gd name="adj6" fmla="val 158293"/>
            </a:avLst>
          </a:prstGeom>
        </p:spPr>
        <p:style>
          <a:lnRef idx="1">
            <a:schemeClr val="accent1"/>
          </a:lnRef>
          <a:fillRef idx="2">
            <a:schemeClr val="accent1"/>
          </a:fillRef>
          <a:effectRef idx="1">
            <a:schemeClr val="accent1"/>
          </a:effectRef>
          <a:fontRef idx="minor">
            <a:schemeClr val="dk1"/>
          </a:fontRef>
        </p:style>
        <p:txBody>
          <a:bodyPr rtlCol="0" anchor="ctr"/>
          <a:lstStyle/>
          <a:p>
            <a:r>
              <a:rPr lang="en-US" dirty="0" smtClean="0"/>
              <a:t>Assign </a:t>
            </a:r>
            <a:r>
              <a:rPr lang="en-US" dirty="0"/>
              <a:t>a reduce task to the </a:t>
            </a:r>
            <a:r>
              <a:rPr lang="en-US" dirty="0" smtClean="0"/>
              <a:t>slave node </a:t>
            </a:r>
            <a:r>
              <a:rPr lang="en-US" dirty="0"/>
              <a:t>which has idle reduce tasks running ability and </a:t>
            </a:r>
            <a:r>
              <a:rPr lang="en-US" dirty="0" smtClean="0"/>
              <a:t>best performance </a:t>
            </a:r>
            <a:r>
              <a:rPr lang="en-US" dirty="0"/>
              <a:t>value.</a:t>
            </a:r>
          </a:p>
        </p:txBody>
      </p:sp>
    </p:spTree>
    <p:extLst>
      <p:ext uri="{BB962C8B-B14F-4D97-AF65-F5344CB8AC3E}">
        <p14:creationId xmlns:p14="http://schemas.microsoft.com/office/powerpoint/2010/main" val="4607376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0"/>
            <a:ext cx="8229600" cy="5105400"/>
          </a:xfrm>
        </p:spPr>
        <p:txBody>
          <a:bodyPr>
            <a:normAutofit fontScale="92500" lnSpcReduction="10000"/>
          </a:bodyPr>
          <a:lstStyle/>
          <a:p>
            <a:r>
              <a:rPr lang="en-US" dirty="0" smtClean="0"/>
              <a:t>For map task:</a:t>
            </a:r>
          </a:p>
          <a:p>
            <a:r>
              <a:rPr lang="en-US" dirty="0" err="1" smtClean="0"/>
              <a:t>JobTracker</a:t>
            </a:r>
            <a:r>
              <a:rPr lang="en-US" dirty="0" smtClean="0"/>
              <a:t> </a:t>
            </a:r>
            <a:r>
              <a:rPr lang="en-US" dirty="0"/>
              <a:t>will </a:t>
            </a:r>
            <a:r>
              <a:rPr lang="en-US" dirty="0" smtClean="0"/>
              <a:t>choose the node </a:t>
            </a:r>
            <a:r>
              <a:rPr lang="en-US" dirty="0"/>
              <a:t>has higher performance </a:t>
            </a:r>
            <a:r>
              <a:rPr lang="en-US" dirty="0" smtClean="0"/>
              <a:t>than </a:t>
            </a:r>
            <a:r>
              <a:rPr lang="en-US" dirty="0"/>
              <a:t>the node running the map </a:t>
            </a:r>
            <a:r>
              <a:rPr lang="en-US" dirty="0" smtClean="0"/>
              <a:t>task and has idle slot to run the map task.</a:t>
            </a:r>
          </a:p>
          <a:p>
            <a:pPr lvl="1"/>
            <a:r>
              <a:rPr lang="en-US" dirty="0"/>
              <a:t>Looks </a:t>
            </a:r>
            <a:r>
              <a:rPr lang="en-US" dirty="0" smtClean="0"/>
              <a:t>for a closest node to the map task input data</a:t>
            </a:r>
          </a:p>
          <a:p>
            <a:r>
              <a:rPr lang="en-US" dirty="0" smtClean="0"/>
              <a:t>Choose node j satisfies the condition</a:t>
            </a:r>
          </a:p>
          <a:p>
            <a:endParaRPr lang="en-US" dirty="0" smtClean="0"/>
          </a:p>
          <a:p>
            <a:endParaRPr lang="en-US" dirty="0"/>
          </a:p>
          <a:p>
            <a:pPr lvl="1"/>
            <a:r>
              <a:rPr lang="en-US" i="1" dirty="0" err="1"/>
              <a:t>v</a:t>
            </a:r>
            <a:r>
              <a:rPr lang="en-US" i="1" baseline="-25000" dirty="0" err="1" smtClean="0"/>
              <a:t>ij</a:t>
            </a:r>
            <a:r>
              <a:rPr lang="en-US" dirty="0" smtClean="0"/>
              <a:t> : inter-node </a:t>
            </a:r>
            <a:r>
              <a:rPr lang="en-US" dirty="0"/>
              <a:t>network </a:t>
            </a:r>
            <a:r>
              <a:rPr lang="en-US" dirty="0" smtClean="0"/>
              <a:t>transmission speed </a:t>
            </a:r>
            <a:r>
              <a:rPr lang="en-US" dirty="0"/>
              <a:t>in </a:t>
            </a:r>
            <a:r>
              <a:rPr lang="en-US" dirty="0" smtClean="0"/>
              <a:t>cluster</a:t>
            </a:r>
          </a:p>
          <a:p>
            <a:pPr lvl="1"/>
            <a:r>
              <a:rPr lang="en-US" i="1" dirty="0" smtClean="0"/>
              <a:t>v</a:t>
            </a:r>
            <a:r>
              <a:rPr lang="en-US" i="1" baseline="-25000" dirty="0" smtClean="0"/>
              <a:t>i</a:t>
            </a:r>
            <a:r>
              <a:rPr lang="en-US" dirty="0" smtClean="0"/>
              <a:t> , </a:t>
            </a:r>
            <a:r>
              <a:rPr lang="en-US" i="1" dirty="0" err="1" smtClean="0"/>
              <a:t>v</a:t>
            </a:r>
            <a:r>
              <a:rPr lang="en-US" i="1" baseline="-25000" dirty="0" err="1" smtClean="0"/>
              <a:t>j</a:t>
            </a:r>
            <a:r>
              <a:rPr lang="en-US" i="1" baseline="-25000" dirty="0" smtClean="0"/>
              <a:t> </a:t>
            </a:r>
            <a:r>
              <a:rPr lang="en-US" dirty="0" smtClean="0"/>
              <a:t>: the task processing </a:t>
            </a:r>
            <a:r>
              <a:rPr lang="en-US" dirty="0"/>
              <a:t>speed of </a:t>
            </a:r>
            <a:r>
              <a:rPr lang="en-US" dirty="0" smtClean="0"/>
              <a:t>node </a:t>
            </a:r>
            <a:r>
              <a:rPr lang="en-US" dirty="0" err="1" smtClean="0"/>
              <a:t>i</a:t>
            </a:r>
            <a:r>
              <a:rPr lang="en-US" dirty="0" smtClean="0"/>
              <a:t>, j</a:t>
            </a:r>
          </a:p>
          <a:p>
            <a:pPr lvl="1"/>
            <a:r>
              <a:rPr lang="en-US" i="1" dirty="0" err="1" smtClean="0"/>
              <a:t>P</a:t>
            </a:r>
            <a:r>
              <a:rPr lang="en-US" i="1" baseline="-25000" dirty="0" err="1" smtClean="0"/>
              <a:t>Mi</a:t>
            </a:r>
            <a:r>
              <a:rPr lang="en-US" dirty="0" smtClean="0"/>
              <a:t> </a:t>
            </a:r>
            <a:r>
              <a:rPr lang="en-US" dirty="0"/>
              <a:t>: </a:t>
            </a:r>
            <a:r>
              <a:rPr lang="en-US" dirty="0" smtClean="0"/>
              <a:t>the map task </a:t>
            </a:r>
            <a:r>
              <a:rPr lang="en-US" dirty="0"/>
              <a:t>progress </a:t>
            </a:r>
            <a:r>
              <a:rPr lang="en-US" dirty="0" smtClean="0"/>
              <a:t>of node </a:t>
            </a:r>
            <a:r>
              <a:rPr lang="en-US" dirty="0" err="1" smtClean="0"/>
              <a:t>i</a:t>
            </a:r>
            <a:endParaRPr lang="en-US" dirty="0"/>
          </a:p>
          <a:p>
            <a:pPr lvl="1"/>
            <a:r>
              <a:rPr lang="en-US" i="1" dirty="0" smtClean="0"/>
              <a:t>D</a:t>
            </a:r>
            <a:r>
              <a:rPr lang="en-US" dirty="0" smtClean="0"/>
              <a:t> : </a:t>
            </a:r>
            <a:r>
              <a:rPr lang="en-US" dirty="0"/>
              <a:t>the input data </a:t>
            </a:r>
            <a:r>
              <a:rPr lang="en-US" dirty="0" smtClean="0"/>
              <a:t>size</a:t>
            </a:r>
            <a:endParaRPr lang="en-US" dirty="0"/>
          </a:p>
          <a:p>
            <a:pPr lvl="1"/>
            <a:endParaRPr lang="en-US" dirty="0" smtClean="0"/>
          </a:p>
          <a:p>
            <a:pPr lvl="1"/>
            <a:endParaRPr lang="en-US" dirty="0" smtClean="0"/>
          </a:p>
          <a:p>
            <a:endParaRPr lang="en-US" dirty="0" smtClean="0"/>
          </a:p>
          <a:p>
            <a:endParaRPr lang="en-US" dirty="0"/>
          </a:p>
        </p:txBody>
      </p:sp>
      <p:sp>
        <p:nvSpPr>
          <p:cNvPr id="3" name="Title 2"/>
          <p:cNvSpPr>
            <a:spLocks noGrp="1"/>
          </p:cNvSpPr>
          <p:nvPr>
            <p:ph type="title"/>
          </p:nvPr>
        </p:nvSpPr>
        <p:spPr/>
        <p:txBody>
          <a:bodyPr>
            <a:normAutofit fontScale="90000"/>
          </a:bodyPr>
          <a:lstStyle/>
          <a:p>
            <a:r>
              <a:rPr lang="en-US" dirty="0"/>
              <a:t>Optimize speculative execution mechanism </a:t>
            </a:r>
          </a:p>
        </p:txBody>
      </p:sp>
      <p:grpSp>
        <p:nvGrpSpPr>
          <p:cNvPr id="16" name="Group 15"/>
          <p:cNvGrpSpPr/>
          <p:nvPr/>
        </p:nvGrpSpPr>
        <p:grpSpPr>
          <a:xfrm>
            <a:off x="304800" y="4200100"/>
            <a:ext cx="8599514" cy="905300"/>
            <a:chOff x="125357" y="3627231"/>
            <a:chExt cx="8599514" cy="905300"/>
          </a:xfrm>
        </p:grpSpPr>
        <p:sp>
          <p:nvSpPr>
            <p:cNvPr id="18" name="Rounded Rectangle 17"/>
            <p:cNvSpPr/>
            <p:nvPr/>
          </p:nvSpPr>
          <p:spPr>
            <a:xfrm>
              <a:off x="3000176" y="3685511"/>
              <a:ext cx="1038424" cy="706382"/>
            </a:xfrm>
            <a:prstGeom prst="roundRect">
              <a:avLst/>
            </a:prstGeom>
            <a:noFill/>
            <a:ln>
              <a:solidFill>
                <a:schemeClr val="accent1">
                  <a:lumMod val="75000"/>
                </a:schemeClr>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grpSp>
          <p:nvGrpSpPr>
            <p:cNvPr id="15" name="Group 14"/>
            <p:cNvGrpSpPr/>
            <p:nvPr/>
          </p:nvGrpSpPr>
          <p:grpSpPr>
            <a:xfrm>
              <a:off x="125357" y="3627231"/>
              <a:ext cx="8599514" cy="905300"/>
              <a:chOff x="125357" y="3627231"/>
              <a:chExt cx="8599514" cy="905300"/>
            </a:xfrm>
          </p:grpSpPr>
          <p:sp>
            <p:nvSpPr>
              <p:cNvPr id="17" name="Line Callout 2 16"/>
              <p:cNvSpPr/>
              <p:nvPr/>
            </p:nvSpPr>
            <p:spPr>
              <a:xfrm>
                <a:off x="125357" y="3689018"/>
                <a:ext cx="2171671" cy="646331"/>
              </a:xfrm>
              <a:prstGeom prst="borderCallout2">
                <a:avLst>
                  <a:gd name="adj1" fmla="val 28753"/>
                  <a:gd name="adj2" fmla="val 102248"/>
                  <a:gd name="adj3" fmla="val 30182"/>
                  <a:gd name="adj4" fmla="val 113478"/>
                  <a:gd name="adj5" fmla="val 48193"/>
                  <a:gd name="adj6" fmla="val 129412"/>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en-US" dirty="0" smtClean="0"/>
                  <a:t>remaining time of the </a:t>
                </a:r>
                <a:r>
                  <a:rPr lang="en-US" dirty="0" smtClean="0"/>
                  <a:t>map </a:t>
                </a:r>
                <a:r>
                  <a:rPr lang="en-US" dirty="0" smtClean="0"/>
                  <a:t>task in node </a:t>
                </a:r>
                <a:r>
                  <a:rPr lang="en-US" dirty="0" err="1" smtClean="0"/>
                  <a:t>i</a:t>
                </a:r>
                <a:r>
                  <a:rPr lang="en-US" dirty="0" smtClean="0"/>
                  <a:t> </a:t>
                </a:r>
                <a:endParaRPr lang="en-US" dirty="0"/>
              </a:p>
            </p:txBody>
          </p:sp>
          <p:graphicFrame>
            <p:nvGraphicFramePr>
              <p:cNvPr id="19" name="Object 18"/>
              <p:cNvGraphicFramePr>
                <a:graphicFrameLocks noChangeAspect="1"/>
              </p:cNvGraphicFramePr>
              <p:nvPr>
                <p:extLst>
                  <p:ext uri="{D42A27DB-BD31-4B8C-83A1-F6EECF244321}">
                    <p14:modId xmlns:p14="http://schemas.microsoft.com/office/powerpoint/2010/main" val="1211718688"/>
                  </p:ext>
                </p:extLst>
              </p:nvPr>
            </p:nvGraphicFramePr>
            <p:xfrm>
              <a:off x="2971801" y="3627231"/>
              <a:ext cx="2590799" cy="808726"/>
            </p:xfrm>
            <a:graphic>
              <a:graphicData uri="http://schemas.openxmlformats.org/presentationml/2006/ole">
                <mc:AlternateContent xmlns:mc="http://schemas.openxmlformats.org/markup-compatibility/2006">
                  <mc:Choice xmlns:v="urn:schemas-microsoft-com:vml" Requires="v">
                    <p:oleObj spid="_x0000_s7185" name="Equation" r:id="rId3" imgW="1625400" imgH="507960" progId="Equation.3">
                      <p:embed/>
                    </p:oleObj>
                  </mc:Choice>
                  <mc:Fallback>
                    <p:oleObj name="Equation" r:id="rId3" imgW="1625400" imgH="507960" progId="Equation.3">
                      <p:embed/>
                      <p:pic>
                        <p:nvPicPr>
                          <p:cNvPr id="0" name=""/>
                          <p:cNvPicPr>
                            <a:picLocks noChangeAspect="1" noChangeArrowheads="1"/>
                          </p:cNvPicPr>
                          <p:nvPr/>
                        </p:nvPicPr>
                        <p:blipFill>
                          <a:blip r:embed="rId4"/>
                          <a:srcRect/>
                          <a:stretch>
                            <a:fillRect/>
                          </a:stretch>
                        </p:blipFill>
                        <p:spPr bwMode="auto">
                          <a:xfrm>
                            <a:off x="2971801" y="3627231"/>
                            <a:ext cx="2590799" cy="808726"/>
                          </a:xfrm>
                          <a:prstGeom prst="rect">
                            <a:avLst/>
                          </a:prstGeom>
                          <a:noFill/>
                          <a:ln>
                            <a:noFill/>
                          </a:ln>
                          <a:extLst/>
                        </p:spPr>
                      </p:pic>
                    </p:oleObj>
                  </mc:Fallback>
                </mc:AlternateContent>
              </a:graphicData>
            </a:graphic>
          </p:graphicFrame>
          <p:sp>
            <p:nvSpPr>
              <p:cNvPr id="20" name="Line Callout 2 19"/>
              <p:cNvSpPr/>
              <p:nvPr/>
            </p:nvSpPr>
            <p:spPr>
              <a:xfrm>
                <a:off x="6553200" y="3886200"/>
                <a:ext cx="2171671" cy="646331"/>
              </a:xfrm>
              <a:prstGeom prst="borderCallout2">
                <a:avLst>
                  <a:gd name="adj1" fmla="val 77341"/>
                  <a:gd name="adj2" fmla="val -4080"/>
                  <a:gd name="adj3" fmla="val 74482"/>
                  <a:gd name="adj4" fmla="val -16242"/>
                  <a:gd name="adj5" fmla="val 55338"/>
                  <a:gd name="adj6" fmla="val -60277"/>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en-US" dirty="0" smtClean="0"/>
                  <a:t>remaining time of the map task in node j</a:t>
                </a:r>
                <a:endParaRPr lang="en-US" dirty="0"/>
              </a:p>
            </p:txBody>
          </p:sp>
        </p:grpSp>
        <p:sp>
          <p:nvSpPr>
            <p:cNvPr id="21" name="Rounded Rectangle 20"/>
            <p:cNvSpPr/>
            <p:nvPr/>
          </p:nvSpPr>
          <p:spPr>
            <a:xfrm>
              <a:off x="4191000" y="3657600"/>
              <a:ext cx="990600" cy="734293"/>
            </a:xfrm>
            <a:prstGeom prst="roundRect">
              <a:avLst/>
            </a:prstGeom>
            <a:noFill/>
            <a:ln>
              <a:solidFill>
                <a:srgbClr val="FF0000"/>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grpSp>
    </p:spTree>
    <p:extLst>
      <p:ext uri="{BB962C8B-B14F-4D97-AF65-F5344CB8AC3E}">
        <p14:creationId xmlns:p14="http://schemas.microsoft.com/office/powerpoint/2010/main" val="38439599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0"/>
            <a:ext cx="8229600" cy="5029200"/>
          </a:xfrm>
        </p:spPr>
        <p:txBody>
          <a:bodyPr>
            <a:normAutofit fontScale="92500" lnSpcReduction="10000"/>
          </a:bodyPr>
          <a:lstStyle/>
          <a:p>
            <a:r>
              <a:rPr lang="en-US" dirty="0"/>
              <a:t>For </a:t>
            </a:r>
            <a:r>
              <a:rPr lang="en-US" dirty="0" smtClean="0"/>
              <a:t>reduce task:</a:t>
            </a:r>
          </a:p>
          <a:p>
            <a:r>
              <a:rPr lang="en-US" dirty="0" err="1"/>
              <a:t>JobTracker</a:t>
            </a:r>
            <a:r>
              <a:rPr lang="en-US" dirty="0"/>
              <a:t> will choose the node has </a:t>
            </a:r>
            <a:r>
              <a:rPr lang="en-US" dirty="0" smtClean="0"/>
              <a:t>higher </a:t>
            </a:r>
            <a:r>
              <a:rPr lang="en-US" dirty="0"/>
              <a:t>performance </a:t>
            </a:r>
            <a:r>
              <a:rPr lang="en-US" dirty="0" smtClean="0"/>
              <a:t>than </a:t>
            </a:r>
            <a:r>
              <a:rPr lang="en-US" dirty="0"/>
              <a:t>the node running the </a:t>
            </a:r>
            <a:r>
              <a:rPr lang="en-US" dirty="0" smtClean="0"/>
              <a:t>reduce task </a:t>
            </a:r>
            <a:r>
              <a:rPr lang="en-US" dirty="0"/>
              <a:t>and has idle slot to run the map task.</a:t>
            </a:r>
          </a:p>
          <a:p>
            <a:r>
              <a:rPr lang="en-US" dirty="0" smtClean="0"/>
              <a:t>Choose node j satisfies </a:t>
            </a:r>
            <a:r>
              <a:rPr lang="en-US" dirty="0"/>
              <a:t>the condition</a:t>
            </a:r>
          </a:p>
          <a:p>
            <a:endParaRPr lang="en-US" dirty="0" smtClean="0"/>
          </a:p>
          <a:p>
            <a:endParaRPr lang="en-US" dirty="0" smtClean="0"/>
          </a:p>
          <a:p>
            <a:pPr lvl="1"/>
            <a:r>
              <a:rPr lang="en-US" dirty="0" smtClean="0"/>
              <a:t>S: </a:t>
            </a:r>
            <a:r>
              <a:rPr lang="en-US" dirty="0"/>
              <a:t>size of data that the reduce </a:t>
            </a:r>
            <a:r>
              <a:rPr lang="en-US" dirty="0" smtClean="0"/>
              <a:t>task needs </a:t>
            </a:r>
            <a:r>
              <a:rPr lang="en-US" dirty="0"/>
              <a:t>to </a:t>
            </a:r>
            <a:r>
              <a:rPr lang="en-US" dirty="0" smtClean="0"/>
              <a:t>handle</a:t>
            </a:r>
          </a:p>
          <a:p>
            <a:pPr lvl="1"/>
            <a:r>
              <a:rPr lang="en-US" i="1" dirty="0"/>
              <a:t>v</a:t>
            </a:r>
            <a:r>
              <a:rPr lang="en-US" i="1" baseline="-25000" dirty="0"/>
              <a:t>i</a:t>
            </a:r>
            <a:r>
              <a:rPr lang="en-US" dirty="0"/>
              <a:t> , </a:t>
            </a:r>
            <a:r>
              <a:rPr lang="en-US" i="1" dirty="0" err="1"/>
              <a:t>v</a:t>
            </a:r>
            <a:r>
              <a:rPr lang="en-US" i="1" baseline="-25000" dirty="0" err="1"/>
              <a:t>j</a:t>
            </a:r>
            <a:r>
              <a:rPr lang="en-US" i="1" baseline="-25000" dirty="0"/>
              <a:t> </a:t>
            </a:r>
            <a:r>
              <a:rPr lang="en-US" dirty="0"/>
              <a:t>: the task processing speed of node </a:t>
            </a:r>
            <a:r>
              <a:rPr lang="en-US" dirty="0" err="1"/>
              <a:t>i</a:t>
            </a:r>
            <a:r>
              <a:rPr lang="en-US" dirty="0"/>
              <a:t>, j</a:t>
            </a:r>
          </a:p>
          <a:p>
            <a:pPr lvl="1"/>
            <a:r>
              <a:rPr lang="en-US" i="1" dirty="0" err="1" smtClean="0"/>
              <a:t>P</a:t>
            </a:r>
            <a:r>
              <a:rPr lang="en-US" i="1" baseline="-25000" dirty="0" err="1" smtClean="0"/>
              <a:t>Ri</a:t>
            </a:r>
            <a:r>
              <a:rPr lang="en-US" dirty="0" smtClean="0"/>
              <a:t> </a:t>
            </a:r>
            <a:r>
              <a:rPr lang="en-US" dirty="0"/>
              <a:t>: the </a:t>
            </a:r>
            <a:r>
              <a:rPr lang="en-US" dirty="0" smtClean="0"/>
              <a:t>reduce task </a:t>
            </a:r>
            <a:r>
              <a:rPr lang="en-US" dirty="0"/>
              <a:t>progress of node </a:t>
            </a:r>
            <a:r>
              <a:rPr lang="en-US" dirty="0"/>
              <a:t>i</a:t>
            </a:r>
            <a:endParaRPr lang="en-US" dirty="0" smtClean="0"/>
          </a:p>
          <a:p>
            <a:pPr lvl="1"/>
            <a:r>
              <a:rPr lang="en-US" dirty="0" smtClean="0">
                <a:sym typeface="Symbol"/>
              </a:rPr>
              <a:t> : a threshold, used for time to copy the </a:t>
            </a:r>
            <a:r>
              <a:rPr lang="en-US" dirty="0" smtClean="0"/>
              <a:t>intermediate </a:t>
            </a:r>
            <a:r>
              <a:rPr lang="en-US" dirty="0"/>
              <a:t>result generated by map </a:t>
            </a:r>
            <a:r>
              <a:rPr lang="en-US" dirty="0" smtClean="0"/>
              <a:t>tasks</a:t>
            </a:r>
            <a:r>
              <a:rPr lang="en-US" dirty="0" smtClean="0">
                <a:sym typeface="Symbol"/>
              </a:rPr>
              <a:t> </a:t>
            </a:r>
            <a:endParaRPr lang="en-US" dirty="0"/>
          </a:p>
        </p:txBody>
      </p:sp>
      <p:sp>
        <p:nvSpPr>
          <p:cNvPr id="3" name="Title 2"/>
          <p:cNvSpPr>
            <a:spLocks noGrp="1"/>
          </p:cNvSpPr>
          <p:nvPr>
            <p:ph type="title"/>
          </p:nvPr>
        </p:nvSpPr>
        <p:spPr/>
        <p:txBody>
          <a:bodyPr>
            <a:normAutofit fontScale="90000"/>
          </a:bodyPr>
          <a:lstStyle/>
          <a:p>
            <a:r>
              <a:rPr lang="en-US" dirty="0"/>
              <a:t>Optimize speculative execution mechanism </a:t>
            </a:r>
          </a:p>
        </p:txBody>
      </p:sp>
      <p:grpSp>
        <p:nvGrpSpPr>
          <p:cNvPr id="7" name="Group 6"/>
          <p:cNvGrpSpPr/>
          <p:nvPr/>
        </p:nvGrpSpPr>
        <p:grpSpPr>
          <a:xfrm>
            <a:off x="590563" y="3775660"/>
            <a:ext cx="8267671" cy="1038778"/>
            <a:chOff x="533400" y="2695022"/>
            <a:chExt cx="8267671" cy="1038778"/>
          </a:xfrm>
        </p:grpSpPr>
        <p:grpSp>
          <p:nvGrpSpPr>
            <p:cNvPr id="6" name="Group 5"/>
            <p:cNvGrpSpPr/>
            <p:nvPr/>
          </p:nvGrpSpPr>
          <p:grpSpPr>
            <a:xfrm>
              <a:off x="3429000" y="2743200"/>
              <a:ext cx="2590799" cy="772258"/>
              <a:chOff x="2590801" y="3761974"/>
              <a:chExt cx="3047999" cy="908539"/>
            </a:xfrm>
          </p:grpSpPr>
          <p:pic>
            <p:nvPicPr>
              <p:cNvPr id="819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0801" y="3761975"/>
                <a:ext cx="3047999" cy="9085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19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3761974"/>
                <a:ext cx="471284" cy="3774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nvGrpSpPr>
            <p:cNvPr id="10" name="Group 9"/>
            <p:cNvGrpSpPr/>
            <p:nvPr/>
          </p:nvGrpSpPr>
          <p:grpSpPr>
            <a:xfrm>
              <a:off x="533400" y="2695022"/>
              <a:ext cx="3879120" cy="834889"/>
              <a:chOff x="1544781" y="3684640"/>
              <a:chExt cx="3879120" cy="834889"/>
            </a:xfrm>
          </p:grpSpPr>
          <p:sp>
            <p:nvSpPr>
              <p:cNvPr id="11" name="Line Callout 2 10"/>
              <p:cNvSpPr/>
              <p:nvPr/>
            </p:nvSpPr>
            <p:spPr>
              <a:xfrm>
                <a:off x="1544781" y="3684640"/>
                <a:ext cx="2171671" cy="646331"/>
              </a:xfrm>
              <a:prstGeom prst="borderCallout2">
                <a:avLst>
                  <a:gd name="adj1" fmla="val 28753"/>
                  <a:gd name="adj2" fmla="val 102248"/>
                  <a:gd name="adj3" fmla="val 30182"/>
                  <a:gd name="adj4" fmla="val 113478"/>
                  <a:gd name="adj5" fmla="val 48193"/>
                  <a:gd name="adj6" fmla="val 129412"/>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en-US" dirty="0" smtClean="0"/>
                  <a:t>remaining time of the </a:t>
                </a:r>
                <a:r>
                  <a:rPr lang="en-US" dirty="0" smtClean="0"/>
                  <a:t>reduce </a:t>
                </a:r>
                <a:r>
                  <a:rPr lang="en-US" dirty="0" smtClean="0"/>
                  <a:t>task in node </a:t>
                </a:r>
                <a:r>
                  <a:rPr lang="en-US" dirty="0" err="1" smtClean="0"/>
                  <a:t>i</a:t>
                </a:r>
                <a:r>
                  <a:rPr lang="en-US" dirty="0" smtClean="0"/>
                  <a:t> </a:t>
                </a:r>
                <a:endParaRPr lang="en-US" dirty="0"/>
              </a:p>
            </p:txBody>
          </p:sp>
          <p:sp>
            <p:nvSpPr>
              <p:cNvPr id="12" name="Rounded Rectangle 11"/>
              <p:cNvSpPr/>
              <p:nvPr/>
            </p:nvSpPr>
            <p:spPr>
              <a:xfrm>
                <a:off x="4419600" y="3708840"/>
                <a:ext cx="1004301" cy="810689"/>
              </a:xfrm>
              <a:prstGeom prst="roundRect">
                <a:avLst/>
              </a:prstGeom>
              <a:noFill/>
              <a:ln>
                <a:solidFill>
                  <a:schemeClr val="accent1">
                    <a:lumMod val="75000"/>
                  </a:schemeClr>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grpSp>
        <p:grpSp>
          <p:nvGrpSpPr>
            <p:cNvPr id="16" name="Group 15"/>
            <p:cNvGrpSpPr/>
            <p:nvPr/>
          </p:nvGrpSpPr>
          <p:grpSpPr>
            <a:xfrm>
              <a:off x="4488875" y="2709832"/>
              <a:ext cx="4312196" cy="1023968"/>
              <a:chOff x="4488875" y="2709832"/>
              <a:chExt cx="4312196" cy="1023968"/>
            </a:xfrm>
          </p:grpSpPr>
          <p:sp>
            <p:nvSpPr>
              <p:cNvPr id="17" name="Line Callout 2 16"/>
              <p:cNvSpPr/>
              <p:nvPr/>
            </p:nvSpPr>
            <p:spPr>
              <a:xfrm>
                <a:off x="6629400" y="3087469"/>
                <a:ext cx="2171671" cy="646331"/>
              </a:xfrm>
              <a:prstGeom prst="borderCallout2">
                <a:avLst>
                  <a:gd name="adj1" fmla="val 77341"/>
                  <a:gd name="adj2" fmla="val -4080"/>
                  <a:gd name="adj3" fmla="val 74482"/>
                  <a:gd name="adj4" fmla="val -16242"/>
                  <a:gd name="adj5" fmla="val 31044"/>
                  <a:gd name="adj6" fmla="val -46667"/>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en-US" dirty="0" smtClean="0"/>
                  <a:t>remaining time of the reduce task in node j</a:t>
                </a:r>
                <a:endParaRPr lang="en-US" dirty="0"/>
              </a:p>
            </p:txBody>
          </p:sp>
          <p:sp>
            <p:nvSpPr>
              <p:cNvPr id="18" name="Rounded Rectangle 17"/>
              <p:cNvSpPr/>
              <p:nvPr/>
            </p:nvSpPr>
            <p:spPr>
              <a:xfrm>
                <a:off x="4488875" y="2709832"/>
                <a:ext cx="1073726" cy="810689"/>
              </a:xfrm>
              <a:prstGeom prst="roundRect">
                <a:avLst/>
              </a:prstGeom>
              <a:noFill/>
              <a:ln>
                <a:solidFill>
                  <a:srgbClr val="FF0000"/>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grpSp>
      </p:grpSp>
    </p:spTree>
    <p:extLst>
      <p:ext uri="{BB962C8B-B14F-4D97-AF65-F5344CB8AC3E}">
        <p14:creationId xmlns:p14="http://schemas.microsoft.com/office/powerpoint/2010/main" val="40117384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Motivation</a:t>
            </a:r>
          </a:p>
          <a:p>
            <a:r>
              <a:rPr lang="en-US" dirty="0" smtClean="0"/>
              <a:t>Contributions</a:t>
            </a:r>
          </a:p>
          <a:p>
            <a:r>
              <a:rPr lang="en-US" dirty="0" smtClean="0"/>
              <a:t>Hadoop</a:t>
            </a:r>
          </a:p>
          <a:p>
            <a:pPr lvl="1"/>
            <a:r>
              <a:rPr lang="en-US" dirty="0"/>
              <a:t>Overview </a:t>
            </a:r>
          </a:p>
          <a:p>
            <a:pPr lvl="1"/>
            <a:r>
              <a:rPr lang="en-US" dirty="0" smtClean="0"/>
              <a:t>Task assignment algorithm</a:t>
            </a:r>
          </a:p>
          <a:p>
            <a:pPr lvl="1"/>
            <a:r>
              <a:rPr lang="en-US" dirty="0" smtClean="0"/>
              <a:t>Speculative execution mechanism</a:t>
            </a:r>
          </a:p>
          <a:p>
            <a:pPr lvl="1"/>
            <a:r>
              <a:rPr lang="en-US" dirty="0" smtClean="0"/>
              <a:t>Limitations	</a:t>
            </a:r>
          </a:p>
          <a:p>
            <a:r>
              <a:rPr lang="en-US" dirty="0" smtClean="0"/>
              <a:t>Proposed algorithm</a:t>
            </a:r>
          </a:p>
          <a:p>
            <a:endParaRPr lang="en-US" dirty="0" smtClean="0"/>
          </a:p>
          <a:p>
            <a:endParaRPr lang="en-US" dirty="0"/>
          </a:p>
        </p:txBody>
      </p:sp>
      <p:sp>
        <p:nvSpPr>
          <p:cNvPr id="3" name="Title 2"/>
          <p:cNvSpPr>
            <a:spLocks noGrp="1"/>
          </p:cNvSpPr>
          <p:nvPr>
            <p:ph type="title"/>
          </p:nvPr>
        </p:nvSpPr>
        <p:spPr/>
        <p:txBody>
          <a:bodyPr/>
          <a:lstStyle/>
          <a:p>
            <a:r>
              <a:rPr lang="en-US" dirty="0" smtClean="0"/>
              <a:t>Outline</a:t>
            </a:r>
            <a:endParaRPr lang="en-US" dirty="0"/>
          </a:p>
        </p:txBody>
      </p:sp>
    </p:spTree>
    <p:extLst>
      <p:ext uri="{BB962C8B-B14F-4D97-AF65-F5344CB8AC3E}">
        <p14:creationId xmlns:p14="http://schemas.microsoft.com/office/powerpoint/2010/main" val="19956257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endParaRPr lang="en-US" dirty="0" smtClean="0"/>
          </a:p>
          <a:p>
            <a:pPr marL="0" indent="0">
              <a:buNone/>
            </a:pPr>
            <a:endParaRPr lang="en-US" dirty="0"/>
          </a:p>
          <a:p>
            <a:pPr marL="0" indent="0">
              <a:buNone/>
            </a:pPr>
            <a:endParaRPr lang="en-US" dirty="0" smtClean="0"/>
          </a:p>
          <a:p>
            <a:pPr marL="0" indent="0" algn="ctr">
              <a:buNone/>
            </a:pPr>
            <a:r>
              <a:rPr lang="en-US" sz="6000" dirty="0" smtClean="0"/>
              <a:t>THANK YOU</a:t>
            </a:r>
            <a:endParaRPr lang="en-US" sz="6000" dirty="0"/>
          </a:p>
        </p:txBody>
      </p:sp>
      <p:sp>
        <p:nvSpPr>
          <p:cNvPr id="3" name="Title 2"/>
          <p:cNvSpPr>
            <a:spLocks noGrp="1"/>
          </p:cNvSpPr>
          <p:nvPr>
            <p:ph type="title"/>
          </p:nvPr>
        </p:nvSpPr>
        <p:spPr/>
        <p:txBody>
          <a:bodyPr/>
          <a:lstStyle/>
          <a:p>
            <a:endParaRPr lang="en-US"/>
          </a:p>
        </p:txBody>
      </p:sp>
    </p:spTree>
    <p:extLst>
      <p:ext uri="{BB962C8B-B14F-4D97-AF65-F5344CB8AC3E}">
        <p14:creationId xmlns:p14="http://schemas.microsoft.com/office/powerpoint/2010/main" val="11887148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The initial hardware </a:t>
            </a:r>
            <a:r>
              <a:rPr lang="en-US" dirty="0"/>
              <a:t>environment in Hadoop is usually </a:t>
            </a:r>
            <a:r>
              <a:rPr lang="en-US" b="1" dirty="0" smtClean="0"/>
              <a:t>homogeneous.</a:t>
            </a:r>
          </a:p>
          <a:p>
            <a:pPr lvl="1"/>
            <a:r>
              <a:rPr lang="en-US" dirty="0"/>
              <a:t>Each node has </a:t>
            </a:r>
            <a:r>
              <a:rPr lang="en-US" dirty="0" smtClean="0"/>
              <a:t>the same computing </a:t>
            </a:r>
            <a:r>
              <a:rPr lang="en-US" dirty="0"/>
              <a:t>power</a:t>
            </a:r>
          </a:p>
          <a:p>
            <a:pPr lvl="1"/>
            <a:r>
              <a:rPr lang="en-US" dirty="0"/>
              <a:t>Tasks in each node have </a:t>
            </a:r>
            <a:r>
              <a:rPr lang="en-US" dirty="0" smtClean="0"/>
              <a:t>the same operation </a:t>
            </a:r>
            <a:r>
              <a:rPr lang="en-US" dirty="0"/>
              <a:t>rate</a:t>
            </a:r>
          </a:p>
          <a:p>
            <a:r>
              <a:rPr lang="en-US" dirty="0" smtClean="0"/>
              <a:t>in </a:t>
            </a:r>
            <a:r>
              <a:rPr lang="en-US" b="1" dirty="0"/>
              <a:t>heterogeneous</a:t>
            </a:r>
            <a:r>
              <a:rPr lang="en-US" dirty="0"/>
              <a:t> </a:t>
            </a:r>
            <a:r>
              <a:rPr lang="en-US" dirty="0" smtClean="0"/>
              <a:t>environment?</a:t>
            </a:r>
          </a:p>
          <a:p>
            <a:pPr lvl="1"/>
            <a:r>
              <a:rPr lang="en-US" dirty="0"/>
              <a:t>When </a:t>
            </a:r>
            <a:r>
              <a:rPr lang="en-US" dirty="0" smtClean="0"/>
              <a:t>tasks are </a:t>
            </a:r>
            <a:r>
              <a:rPr lang="en-US" dirty="0"/>
              <a:t>assigned to different nodes, the response time will </a:t>
            </a:r>
            <a:r>
              <a:rPr lang="en-US" dirty="0" smtClean="0"/>
              <a:t>be different</a:t>
            </a:r>
            <a:r>
              <a:rPr lang="en-US" dirty="0"/>
              <a:t>. </a:t>
            </a:r>
            <a:endParaRPr lang="en-US" dirty="0" smtClean="0"/>
          </a:p>
          <a:p>
            <a:pPr lvl="1"/>
            <a:r>
              <a:rPr lang="en-US" dirty="0" smtClean="0"/>
              <a:t>When </a:t>
            </a:r>
            <a:r>
              <a:rPr lang="en-US" dirty="0"/>
              <a:t>the speculative tasks are running </a:t>
            </a:r>
            <a:r>
              <a:rPr lang="en-US" dirty="0" smtClean="0"/>
              <a:t>on different </a:t>
            </a:r>
            <a:r>
              <a:rPr lang="en-US" dirty="0"/>
              <a:t>nodes, the efficiency will also be different</a:t>
            </a:r>
            <a:r>
              <a:rPr lang="en-US" dirty="0" smtClean="0"/>
              <a:t>.</a:t>
            </a:r>
          </a:p>
          <a:p>
            <a:pPr marL="457200" lvl="1" indent="0">
              <a:buNone/>
            </a:pPr>
            <a:r>
              <a:rPr lang="en-US" dirty="0" smtClean="0"/>
              <a:t>=&gt; Performance of heterogeneous clusters lower</a:t>
            </a:r>
          </a:p>
          <a:p>
            <a:pPr lvl="1"/>
            <a:endParaRPr lang="en-US" dirty="0" smtClean="0"/>
          </a:p>
        </p:txBody>
      </p:sp>
      <p:sp>
        <p:nvSpPr>
          <p:cNvPr id="3" name="Title 2"/>
          <p:cNvSpPr>
            <a:spLocks noGrp="1"/>
          </p:cNvSpPr>
          <p:nvPr>
            <p:ph type="title"/>
          </p:nvPr>
        </p:nvSpPr>
        <p:spPr/>
        <p:txBody>
          <a:bodyPr/>
          <a:lstStyle/>
          <a:p>
            <a:r>
              <a:rPr lang="en-US" dirty="0" smtClean="0"/>
              <a:t>Motivation</a:t>
            </a:r>
            <a:endParaRPr lang="en-US" dirty="0"/>
          </a:p>
        </p:txBody>
      </p:sp>
    </p:spTree>
    <p:extLst>
      <p:ext uri="{BB962C8B-B14F-4D97-AF65-F5344CB8AC3E}">
        <p14:creationId xmlns:p14="http://schemas.microsoft.com/office/powerpoint/2010/main" val="8841431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Develop a </a:t>
            </a:r>
            <a:r>
              <a:rPr lang="en-US" dirty="0"/>
              <a:t>machine learning </a:t>
            </a:r>
            <a:r>
              <a:rPr lang="en-US" dirty="0" smtClean="0"/>
              <a:t>module </a:t>
            </a:r>
          </a:p>
          <a:p>
            <a:pPr lvl="1"/>
            <a:r>
              <a:rPr lang="en-US" dirty="0" smtClean="0"/>
              <a:t>To obtain </a:t>
            </a:r>
            <a:r>
              <a:rPr lang="en-US" dirty="0"/>
              <a:t>nodes’ performance values </a:t>
            </a:r>
            <a:endParaRPr lang="en-US" dirty="0" smtClean="0"/>
          </a:p>
          <a:p>
            <a:r>
              <a:rPr lang="en-US" dirty="0" smtClean="0"/>
              <a:t>Optimize the reduce </a:t>
            </a:r>
            <a:r>
              <a:rPr lang="en-US" dirty="0"/>
              <a:t>task assignment </a:t>
            </a:r>
            <a:r>
              <a:rPr lang="en-US" dirty="0" smtClean="0"/>
              <a:t>algorithm </a:t>
            </a:r>
          </a:p>
          <a:p>
            <a:pPr lvl="1"/>
            <a:r>
              <a:rPr lang="en-US" dirty="0" smtClean="0"/>
              <a:t>To improve the performance of heterogeneous clusters</a:t>
            </a:r>
          </a:p>
          <a:p>
            <a:r>
              <a:rPr lang="en-US" dirty="0" smtClean="0"/>
              <a:t>Optimize </a:t>
            </a:r>
            <a:r>
              <a:rPr lang="en-US" dirty="0"/>
              <a:t>the speculative execution </a:t>
            </a:r>
            <a:r>
              <a:rPr lang="en-US" dirty="0" smtClean="0"/>
              <a:t>mechanism.</a:t>
            </a:r>
            <a:endParaRPr lang="en-US" dirty="0"/>
          </a:p>
        </p:txBody>
      </p:sp>
      <p:sp>
        <p:nvSpPr>
          <p:cNvPr id="3" name="Title 2"/>
          <p:cNvSpPr>
            <a:spLocks noGrp="1"/>
          </p:cNvSpPr>
          <p:nvPr>
            <p:ph type="title"/>
          </p:nvPr>
        </p:nvSpPr>
        <p:spPr/>
        <p:txBody>
          <a:bodyPr/>
          <a:lstStyle/>
          <a:p>
            <a:r>
              <a:rPr lang="en-US" dirty="0"/>
              <a:t>Contributions</a:t>
            </a:r>
          </a:p>
        </p:txBody>
      </p:sp>
    </p:spTree>
    <p:extLst>
      <p:ext uri="{BB962C8B-B14F-4D97-AF65-F5344CB8AC3E}">
        <p14:creationId xmlns:p14="http://schemas.microsoft.com/office/powerpoint/2010/main" val="4670628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ltLang="en-US" dirty="0"/>
              <a:t>Hadoop is an open source implementation of </a:t>
            </a:r>
            <a:r>
              <a:rPr lang="en-US" altLang="en-US" dirty="0" err="1"/>
              <a:t>MapReduce</a:t>
            </a:r>
            <a:endParaRPr lang="en-US" altLang="en-US" dirty="0"/>
          </a:p>
          <a:p>
            <a:r>
              <a:rPr lang="en-US" altLang="en-US" dirty="0" smtClean="0"/>
              <a:t>Hadoop presents </a:t>
            </a:r>
            <a:r>
              <a:rPr lang="en-US" altLang="en-US" dirty="0" err="1" smtClean="0"/>
              <a:t>MapReduce</a:t>
            </a:r>
            <a:r>
              <a:rPr lang="en-US" altLang="en-US" dirty="0" smtClean="0"/>
              <a:t> as an analytics engine and under the hood uses a distributed storage layer referred to as Hadoop Distributed File System (</a:t>
            </a:r>
            <a:r>
              <a:rPr lang="en-US" altLang="en-US" i="1" dirty="0" smtClean="0">
                <a:solidFill>
                  <a:srgbClr val="0000FF"/>
                </a:solidFill>
              </a:rPr>
              <a:t>HDFS</a:t>
            </a:r>
            <a:r>
              <a:rPr lang="en-US" altLang="en-US" dirty="0" smtClean="0"/>
              <a:t>)</a:t>
            </a:r>
          </a:p>
          <a:p>
            <a:endParaRPr lang="en-US" altLang="en-US" dirty="0" smtClean="0"/>
          </a:p>
          <a:p>
            <a:endParaRPr lang="en-US" dirty="0"/>
          </a:p>
        </p:txBody>
      </p:sp>
      <p:sp>
        <p:nvSpPr>
          <p:cNvPr id="3" name="Title 2"/>
          <p:cNvSpPr>
            <a:spLocks noGrp="1"/>
          </p:cNvSpPr>
          <p:nvPr>
            <p:ph type="title"/>
          </p:nvPr>
        </p:nvSpPr>
        <p:spPr/>
        <p:txBody>
          <a:bodyPr/>
          <a:lstStyle/>
          <a:p>
            <a:r>
              <a:rPr lang="en-US" dirty="0" smtClean="0"/>
              <a:t>Hadoop</a:t>
            </a:r>
            <a:endParaRPr lang="en-US" dirty="0"/>
          </a:p>
        </p:txBody>
      </p:sp>
      <p:grpSp>
        <p:nvGrpSpPr>
          <p:cNvPr id="28" name="Group 27"/>
          <p:cNvGrpSpPr/>
          <p:nvPr/>
        </p:nvGrpSpPr>
        <p:grpSpPr>
          <a:xfrm>
            <a:off x="2237510" y="4038600"/>
            <a:ext cx="6487135" cy="2743200"/>
            <a:chOff x="2244437" y="4070927"/>
            <a:chExt cx="6487135" cy="2743200"/>
          </a:xfrm>
        </p:grpSpPr>
        <p:pic>
          <p:nvPicPr>
            <p:cNvPr id="1026" name="Picture 2" descr="http://blog.octo.com/wp-content/uploads/2010/10/ScreenShot224.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44437" y="4070927"/>
              <a:ext cx="6487135" cy="2743200"/>
            </a:xfrm>
            <a:prstGeom prst="rect">
              <a:avLst/>
            </a:prstGeom>
            <a:noFill/>
            <a:extLst>
              <a:ext uri="{909E8E84-426E-40DD-AFC4-6F175D3DCCD1}">
                <a14:hiddenFill xmlns:a14="http://schemas.microsoft.com/office/drawing/2010/main">
                  <a:solidFill>
                    <a:srgbClr val="FFFFFF"/>
                  </a:solidFill>
                </a14:hiddenFill>
              </a:ext>
            </a:extLst>
          </p:spPr>
        </p:pic>
        <p:sp>
          <p:nvSpPr>
            <p:cNvPr id="27" name="Rectangle 26"/>
            <p:cNvSpPr/>
            <p:nvPr/>
          </p:nvSpPr>
          <p:spPr>
            <a:xfrm>
              <a:off x="4006273" y="6276109"/>
              <a:ext cx="914400" cy="228600"/>
            </a:xfrm>
            <a:prstGeom prst="rect">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200" dirty="0" smtClean="0"/>
                <a:t>Master</a:t>
              </a:r>
              <a:endParaRPr lang="en-US" sz="1200" dirty="0"/>
            </a:p>
          </p:txBody>
        </p:sp>
        <p:sp>
          <p:nvSpPr>
            <p:cNvPr id="30" name="Rectangle 29"/>
            <p:cNvSpPr/>
            <p:nvPr/>
          </p:nvSpPr>
          <p:spPr>
            <a:xfrm>
              <a:off x="5638800" y="6314209"/>
              <a:ext cx="914400" cy="228600"/>
            </a:xfrm>
            <a:prstGeom prst="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200" dirty="0" smtClean="0"/>
                <a:t>Slave</a:t>
              </a:r>
              <a:endParaRPr lang="en-US" sz="1200" dirty="0"/>
            </a:p>
          </p:txBody>
        </p:sp>
        <p:sp>
          <p:nvSpPr>
            <p:cNvPr id="31" name="Rectangle 30"/>
            <p:cNvSpPr/>
            <p:nvPr/>
          </p:nvSpPr>
          <p:spPr>
            <a:xfrm>
              <a:off x="7315200" y="6299200"/>
              <a:ext cx="914400" cy="228600"/>
            </a:xfrm>
            <a:prstGeom prst="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200" dirty="0" smtClean="0"/>
                <a:t>Slave</a:t>
              </a:r>
              <a:endParaRPr lang="en-US" sz="1200" dirty="0"/>
            </a:p>
          </p:txBody>
        </p:sp>
      </p:grpSp>
    </p:spTree>
    <p:extLst>
      <p:ext uri="{BB962C8B-B14F-4D97-AF65-F5344CB8AC3E}">
        <p14:creationId xmlns:p14="http://schemas.microsoft.com/office/powerpoint/2010/main" val="8615388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Task assignment algorithm in </a:t>
            </a:r>
            <a:r>
              <a:rPr lang="en-US" dirty="0" err="1"/>
              <a:t>MapReduce</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30206" y="1715655"/>
            <a:ext cx="6699394" cy="49648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Line Callout 2 3"/>
          <p:cNvSpPr/>
          <p:nvPr/>
        </p:nvSpPr>
        <p:spPr>
          <a:xfrm>
            <a:off x="76200" y="2514600"/>
            <a:ext cx="3657600" cy="1172730"/>
          </a:xfrm>
          <a:prstGeom prst="borderCallout2">
            <a:avLst>
              <a:gd name="adj1" fmla="val 11711"/>
              <a:gd name="adj2" fmla="val 99735"/>
              <a:gd name="adj3" fmla="val 11726"/>
              <a:gd name="adj4" fmla="val 116576"/>
              <a:gd name="adj5" fmla="val 139027"/>
              <a:gd name="adj6" fmla="val 170601"/>
            </a:avLst>
          </a:prstGeom>
        </p:spPr>
        <p:style>
          <a:lnRef idx="1">
            <a:schemeClr val="accent1"/>
          </a:lnRef>
          <a:fillRef idx="2">
            <a:schemeClr val="accent1"/>
          </a:fillRef>
          <a:effectRef idx="1">
            <a:schemeClr val="accent1"/>
          </a:effectRef>
          <a:fontRef idx="minor">
            <a:schemeClr val="dk1"/>
          </a:fontRef>
        </p:style>
        <p:txBody>
          <a:bodyPr rtlCol="0" anchor="ctr"/>
          <a:lstStyle/>
          <a:p>
            <a:r>
              <a:rPr lang="en-US" dirty="0" smtClean="0"/>
              <a:t>Heartbeat message: include the </a:t>
            </a:r>
            <a:r>
              <a:rPr lang="en-US" dirty="0"/>
              <a:t>running task information of this node, </a:t>
            </a:r>
            <a:r>
              <a:rPr lang="en-US" dirty="0" smtClean="0"/>
              <a:t>the node’s </a:t>
            </a:r>
            <a:r>
              <a:rPr lang="en-US" dirty="0"/>
              <a:t>disk usage, the node can receive new tasks or </a:t>
            </a:r>
            <a:r>
              <a:rPr lang="en-US" dirty="0" smtClean="0"/>
              <a:t>not,... </a:t>
            </a:r>
            <a:endParaRPr lang="en-US" dirty="0"/>
          </a:p>
        </p:txBody>
      </p:sp>
    </p:spTree>
    <p:extLst>
      <p:ext uri="{BB962C8B-B14F-4D97-AF65-F5344CB8AC3E}">
        <p14:creationId xmlns:p14="http://schemas.microsoft.com/office/powerpoint/2010/main" val="33427130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5334000"/>
          </a:xfrm>
        </p:spPr>
        <p:txBody>
          <a:bodyPr>
            <a:normAutofit fontScale="70000" lnSpcReduction="20000"/>
          </a:bodyPr>
          <a:lstStyle/>
          <a:p>
            <a:pPr marL="514350" indent="-514350">
              <a:lnSpc>
                <a:spcPct val="120000"/>
              </a:lnSpc>
              <a:buFont typeface="+mj-lt"/>
              <a:buAutoNum type="arabicPeriod"/>
            </a:pPr>
            <a:r>
              <a:rPr lang="en-US" sz="3100" b="1" dirty="0"/>
              <a:t>Assign </a:t>
            </a:r>
            <a:r>
              <a:rPr lang="en-US" sz="3100" b="1" dirty="0" smtClean="0"/>
              <a:t>Map task</a:t>
            </a:r>
            <a:endParaRPr lang="en-US" sz="3100" b="1" dirty="0"/>
          </a:p>
          <a:p>
            <a:pPr marL="914400" lvl="1" indent="-514350">
              <a:lnSpc>
                <a:spcPct val="120000"/>
              </a:lnSpc>
              <a:buFont typeface="+mj-lt"/>
              <a:buAutoNum type="arabicPeriod"/>
            </a:pPr>
            <a:r>
              <a:rPr lang="en-US" sz="2800" dirty="0" smtClean="0"/>
              <a:t>If exist a failed task, </a:t>
            </a:r>
            <a:r>
              <a:rPr lang="en-US" sz="2800" dirty="0" err="1"/>
              <a:t>JobTracker</a:t>
            </a:r>
            <a:r>
              <a:rPr lang="en-US" sz="2800" dirty="0"/>
              <a:t> assigns it to the </a:t>
            </a:r>
            <a:r>
              <a:rPr lang="en-US" sz="2800" dirty="0" err="1" smtClean="0"/>
              <a:t>TaskTracker</a:t>
            </a:r>
            <a:r>
              <a:rPr lang="en-US" sz="2800" dirty="0" smtClean="0"/>
              <a:t>. If not, </a:t>
            </a:r>
            <a:r>
              <a:rPr lang="en-US" sz="2800" dirty="0" err="1"/>
              <a:t>JobTracker</a:t>
            </a:r>
            <a:r>
              <a:rPr lang="en-US" sz="2800" dirty="0"/>
              <a:t> </a:t>
            </a:r>
            <a:r>
              <a:rPr lang="en-US" sz="2800" dirty="0" smtClean="0"/>
              <a:t>looks </a:t>
            </a:r>
            <a:r>
              <a:rPr lang="en-US" sz="2800" dirty="0"/>
              <a:t>for a suitable task </a:t>
            </a:r>
            <a:r>
              <a:rPr lang="en-US" sz="2800" dirty="0" smtClean="0"/>
              <a:t>for allocation.</a:t>
            </a:r>
          </a:p>
          <a:p>
            <a:pPr marL="914400" lvl="1" indent="-514350">
              <a:lnSpc>
                <a:spcPct val="120000"/>
              </a:lnSpc>
              <a:buFont typeface="+mj-lt"/>
              <a:buAutoNum type="arabicPeriod"/>
            </a:pPr>
            <a:r>
              <a:rPr lang="en-US" sz="2800" dirty="0" err="1" smtClean="0"/>
              <a:t>JobTracker</a:t>
            </a:r>
            <a:r>
              <a:rPr lang="en-US" sz="2800" dirty="0" smtClean="0"/>
              <a:t> picks </a:t>
            </a:r>
            <a:r>
              <a:rPr lang="en-US" sz="2800" dirty="0"/>
              <a:t>a task whose input </a:t>
            </a:r>
            <a:r>
              <a:rPr lang="en-US" sz="2800" dirty="0" smtClean="0"/>
              <a:t>split is </a:t>
            </a:r>
            <a:r>
              <a:rPr lang="en-US" sz="2800" dirty="0"/>
              <a:t>as close as possible to the </a:t>
            </a:r>
            <a:r>
              <a:rPr lang="en-US" sz="2800" dirty="0" err="1" smtClean="0"/>
              <a:t>TaskTracker</a:t>
            </a:r>
            <a:r>
              <a:rPr lang="en-US" sz="2800" dirty="0" smtClean="0"/>
              <a:t>.</a:t>
            </a:r>
          </a:p>
          <a:p>
            <a:pPr marL="1314450" lvl="2" indent="-514350">
              <a:lnSpc>
                <a:spcPct val="120000"/>
              </a:lnSpc>
            </a:pPr>
            <a:r>
              <a:rPr lang="en-US" sz="2600" dirty="0" smtClean="0"/>
              <a:t>Looks for a data-local map task, then rack-local </a:t>
            </a:r>
            <a:r>
              <a:rPr lang="en-US" sz="2600" dirty="0"/>
              <a:t>map </a:t>
            </a:r>
            <a:r>
              <a:rPr lang="en-US" sz="2600" dirty="0" smtClean="0"/>
              <a:t>task, then </a:t>
            </a:r>
            <a:r>
              <a:rPr lang="en-US" sz="2600" dirty="0"/>
              <a:t>non-localized map </a:t>
            </a:r>
            <a:r>
              <a:rPr lang="en-US" sz="2600" dirty="0" smtClean="0"/>
              <a:t>task.</a:t>
            </a:r>
          </a:p>
          <a:p>
            <a:pPr marL="914400" lvl="1" indent="-514350">
              <a:lnSpc>
                <a:spcPct val="120000"/>
              </a:lnSpc>
              <a:buFont typeface="+mj-lt"/>
              <a:buAutoNum type="arabicPeriod"/>
            </a:pPr>
            <a:r>
              <a:rPr lang="en-US" sz="3100" dirty="0" smtClean="0"/>
              <a:t>If there is a Map task </a:t>
            </a:r>
            <a:r>
              <a:rPr lang="en-US" sz="3100" dirty="0"/>
              <a:t>whose </a:t>
            </a:r>
            <a:r>
              <a:rPr lang="en-US" sz="3100" dirty="0" smtClean="0"/>
              <a:t>job progress </a:t>
            </a:r>
            <a:r>
              <a:rPr lang="en-US" sz="3100" dirty="0"/>
              <a:t>lags far behind the job progress, </a:t>
            </a:r>
            <a:r>
              <a:rPr lang="en-US" sz="3100" dirty="0" err="1"/>
              <a:t>JobTracker</a:t>
            </a:r>
            <a:r>
              <a:rPr lang="en-US" sz="3100" dirty="0"/>
              <a:t> </a:t>
            </a:r>
            <a:r>
              <a:rPr lang="en-US" sz="3100" dirty="0" smtClean="0"/>
              <a:t>will launch </a:t>
            </a:r>
            <a:r>
              <a:rPr lang="en-US" sz="3100" dirty="0"/>
              <a:t>a speculative task for this task</a:t>
            </a:r>
            <a:r>
              <a:rPr lang="en-US" sz="3100" dirty="0" smtClean="0"/>
              <a:t>.</a:t>
            </a:r>
          </a:p>
          <a:p>
            <a:pPr marL="514350" indent="-514350">
              <a:lnSpc>
                <a:spcPct val="120000"/>
              </a:lnSpc>
              <a:buFont typeface="+mj-lt"/>
              <a:buAutoNum type="arabicPeriod"/>
            </a:pPr>
            <a:r>
              <a:rPr lang="en-US" sz="3100" b="1" dirty="0"/>
              <a:t>Assign </a:t>
            </a:r>
            <a:r>
              <a:rPr lang="en-US" sz="3100" b="1" dirty="0" smtClean="0"/>
              <a:t>Reduce task</a:t>
            </a:r>
          </a:p>
          <a:p>
            <a:pPr marL="914400" lvl="1" indent="-457200">
              <a:lnSpc>
                <a:spcPct val="120000"/>
              </a:lnSpc>
              <a:buFont typeface="+mj-lt"/>
              <a:buAutoNum type="arabicPeriod"/>
            </a:pPr>
            <a:r>
              <a:rPr lang="en-US" sz="2800" dirty="0" smtClean="0"/>
              <a:t>If exist a Reduce task which is not running, it </a:t>
            </a:r>
            <a:r>
              <a:rPr lang="en-US" sz="2800" dirty="0"/>
              <a:t>will be assigned to </a:t>
            </a:r>
            <a:r>
              <a:rPr lang="en-US" sz="2800" dirty="0" smtClean="0"/>
              <a:t>the </a:t>
            </a:r>
            <a:r>
              <a:rPr lang="en-US" sz="2800" dirty="0" err="1" smtClean="0"/>
              <a:t>TaskTracker</a:t>
            </a:r>
            <a:r>
              <a:rPr lang="en-US" sz="2800" dirty="0" smtClean="0"/>
              <a:t>.</a:t>
            </a:r>
          </a:p>
          <a:p>
            <a:pPr marL="914400" lvl="1" indent="-457200">
              <a:lnSpc>
                <a:spcPct val="120000"/>
              </a:lnSpc>
              <a:buFont typeface="+mj-lt"/>
              <a:buAutoNum type="arabicPeriod"/>
            </a:pPr>
            <a:r>
              <a:rPr lang="en-US" sz="2800" dirty="0" smtClean="0"/>
              <a:t>If exist a Reduce </a:t>
            </a:r>
            <a:r>
              <a:rPr lang="en-US" sz="2800" dirty="0"/>
              <a:t>task which needs to start speculative </a:t>
            </a:r>
            <a:r>
              <a:rPr lang="en-US" sz="2800" dirty="0" smtClean="0"/>
              <a:t>execution, </a:t>
            </a:r>
            <a:r>
              <a:rPr lang="en-US" sz="2800" dirty="0" err="1"/>
              <a:t>JobTracker</a:t>
            </a:r>
            <a:r>
              <a:rPr lang="en-US" sz="2800" dirty="0"/>
              <a:t> will assign a speculative task to </a:t>
            </a:r>
            <a:r>
              <a:rPr lang="en-US" sz="2800" dirty="0"/>
              <a:t>the </a:t>
            </a:r>
            <a:r>
              <a:rPr lang="en-US" sz="2800" dirty="0" err="1" smtClean="0"/>
              <a:t>TaskTracker</a:t>
            </a:r>
            <a:r>
              <a:rPr lang="en-US" sz="2800" dirty="0" smtClean="0"/>
              <a:t>.</a:t>
            </a:r>
            <a:endParaRPr lang="en-US" dirty="0"/>
          </a:p>
        </p:txBody>
      </p:sp>
      <p:sp>
        <p:nvSpPr>
          <p:cNvPr id="3" name="Title 2"/>
          <p:cNvSpPr>
            <a:spLocks noGrp="1"/>
          </p:cNvSpPr>
          <p:nvPr>
            <p:ph type="title"/>
          </p:nvPr>
        </p:nvSpPr>
        <p:spPr/>
        <p:txBody>
          <a:bodyPr>
            <a:normAutofit/>
          </a:bodyPr>
          <a:lstStyle/>
          <a:p>
            <a:r>
              <a:rPr lang="en-US" dirty="0" smtClean="0"/>
              <a:t>Assignment process</a:t>
            </a:r>
            <a:endParaRPr lang="en-US" dirty="0"/>
          </a:p>
        </p:txBody>
      </p:sp>
    </p:spTree>
    <p:extLst>
      <p:ext uri="{BB962C8B-B14F-4D97-AF65-F5344CB8AC3E}">
        <p14:creationId xmlns:p14="http://schemas.microsoft.com/office/powerpoint/2010/main" val="41469929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 reduce task assignment is based on the order in which the node requests. </a:t>
            </a:r>
          </a:p>
          <a:p>
            <a:r>
              <a:rPr lang="en-US" dirty="0" smtClean="0"/>
              <a:t>In heterogeneous clusters, if the difference of each node’s performance is big, great uncertainty of task </a:t>
            </a:r>
            <a:r>
              <a:rPr lang="en-US" dirty="0"/>
              <a:t>running </a:t>
            </a:r>
            <a:r>
              <a:rPr lang="en-US" dirty="0" smtClean="0"/>
              <a:t>time, cause the instability of the time for completing the same job in a cluster.</a:t>
            </a:r>
            <a:endParaRPr lang="en-US" dirty="0"/>
          </a:p>
        </p:txBody>
      </p:sp>
      <p:sp>
        <p:nvSpPr>
          <p:cNvPr id="3" name="Title 2"/>
          <p:cNvSpPr>
            <a:spLocks noGrp="1"/>
          </p:cNvSpPr>
          <p:nvPr>
            <p:ph type="title"/>
          </p:nvPr>
        </p:nvSpPr>
        <p:spPr/>
        <p:txBody>
          <a:bodyPr>
            <a:normAutofit fontScale="90000"/>
          </a:bodyPr>
          <a:lstStyle/>
          <a:p>
            <a:r>
              <a:rPr lang="en-US" dirty="0" smtClean="0"/>
              <a:t>Limitation of task assignment algorithm </a:t>
            </a:r>
            <a:endParaRPr lang="en-US" dirty="0"/>
          </a:p>
        </p:txBody>
      </p:sp>
    </p:spTree>
    <p:extLst>
      <p:ext uri="{BB962C8B-B14F-4D97-AF65-F5344CB8AC3E}">
        <p14:creationId xmlns:p14="http://schemas.microsoft.com/office/powerpoint/2010/main" val="27121013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0"/>
            <a:ext cx="8229600" cy="5029200"/>
          </a:xfrm>
        </p:spPr>
        <p:txBody>
          <a:bodyPr>
            <a:normAutofit/>
          </a:bodyPr>
          <a:lstStyle/>
          <a:p>
            <a:r>
              <a:rPr lang="en-US" dirty="0"/>
              <a:t>If the task process is 20% behind its job average process in 1 minute, </a:t>
            </a:r>
            <a:r>
              <a:rPr lang="en-US" dirty="0" err="1"/>
              <a:t>JobTracker</a:t>
            </a:r>
            <a:r>
              <a:rPr lang="en-US" dirty="0"/>
              <a:t> will start a speculative execution for this task </a:t>
            </a:r>
            <a:endParaRPr lang="en-US" dirty="0" smtClean="0"/>
          </a:p>
          <a:p>
            <a:r>
              <a:rPr lang="en-US" dirty="0" err="1" smtClean="0"/>
              <a:t>JobTracker</a:t>
            </a:r>
            <a:r>
              <a:rPr lang="en-US" dirty="0" smtClean="0"/>
              <a:t> will </a:t>
            </a:r>
            <a:r>
              <a:rPr lang="en-US" dirty="0"/>
              <a:t>launch speculative tasks for these </a:t>
            </a:r>
            <a:r>
              <a:rPr lang="en-US" dirty="0" smtClean="0"/>
              <a:t>tasks ( </a:t>
            </a:r>
            <a:r>
              <a:rPr lang="en-US" dirty="0"/>
              <a:t>the same tasks in other </a:t>
            </a:r>
            <a:r>
              <a:rPr lang="en-US" dirty="0" smtClean="0"/>
              <a:t>nodes)</a:t>
            </a:r>
          </a:p>
          <a:p>
            <a:r>
              <a:rPr lang="en-US" dirty="0" err="1" smtClean="0"/>
              <a:t>JobTracker</a:t>
            </a:r>
            <a:r>
              <a:rPr lang="en-US" dirty="0" smtClean="0"/>
              <a:t> </a:t>
            </a:r>
            <a:r>
              <a:rPr lang="en-US" dirty="0"/>
              <a:t>will use the output </a:t>
            </a:r>
            <a:r>
              <a:rPr lang="en-US" dirty="0" smtClean="0"/>
              <a:t>result of </a:t>
            </a:r>
            <a:r>
              <a:rPr lang="en-US" dirty="0"/>
              <a:t>the node that completes the task </a:t>
            </a:r>
            <a:r>
              <a:rPr lang="en-US" dirty="0" smtClean="0"/>
              <a:t>fastest</a:t>
            </a:r>
          </a:p>
          <a:p>
            <a:pPr lvl="1"/>
            <a:endParaRPr lang="en-US" dirty="0" smtClean="0"/>
          </a:p>
          <a:p>
            <a:endParaRPr lang="en-US" dirty="0"/>
          </a:p>
        </p:txBody>
      </p:sp>
      <p:sp>
        <p:nvSpPr>
          <p:cNvPr id="3" name="Title 2"/>
          <p:cNvSpPr>
            <a:spLocks noGrp="1"/>
          </p:cNvSpPr>
          <p:nvPr>
            <p:ph type="title"/>
          </p:nvPr>
        </p:nvSpPr>
        <p:spPr/>
        <p:txBody>
          <a:bodyPr/>
          <a:lstStyle/>
          <a:p>
            <a:r>
              <a:rPr lang="en-US" dirty="0"/>
              <a:t>Speculative execution mechanism</a:t>
            </a:r>
          </a:p>
        </p:txBody>
      </p:sp>
    </p:spTree>
    <p:extLst>
      <p:ext uri="{BB962C8B-B14F-4D97-AF65-F5344CB8AC3E}">
        <p14:creationId xmlns:p14="http://schemas.microsoft.com/office/powerpoint/2010/main" val="3917572084"/>
      </p:ext>
    </p:extLst>
  </p:cSld>
  <p:clrMapOvr>
    <a:masterClrMapping/>
  </p:clrMapOvr>
</p:sld>
</file>

<file path=ppt/theme/theme1.xml><?xml version="1.0" encoding="utf-8"?>
<a:theme xmlns:a="http://schemas.openxmlformats.org/drawingml/2006/main" name="Theme1">
  <a:themeElements>
    <a:clrScheme name="New">
      <a:dk1>
        <a:sysClr val="windowText" lastClr="000000"/>
      </a:dk1>
      <a:lt1>
        <a:srgbClr val="262626"/>
      </a:lt1>
      <a:dk2>
        <a:srgbClr val="FFFFFF"/>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ustom 1">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Template>
  <TotalTime>1099</TotalTime>
  <Words>1248</Words>
  <Application>Microsoft Office PowerPoint</Application>
  <PresentationFormat>On-screen Show (4:3)</PresentationFormat>
  <Paragraphs>149</Paragraphs>
  <Slides>20</Slides>
  <Notes>6</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2" baseType="lpstr">
      <vt:lpstr>Theme1</vt:lpstr>
      <vt:lpstr>Microsoft Equation 3.0</vt:lpstr>
      <vt:lpstr>Nguyen Thi Thanh Nha  HMCL</vt:lpstr>
      <vt:lpstr>Outline</vt:lpstr>
      <vt:lpstr>Motivation</vt:lpstr>
      <vt:lpstr>Contributions</vt:lpstr>
      <vt:lpstr>Hadoop</vt:lpstr>
      <vt:lpstr>Task assignment algorithm in MapReduce</vt:lpstr>
      <vt:lpstr>Assignment process</vt:lpstr>
      <vt:lpstr>Limitation of task assignment algorithm </vt:lpstr>
      <vt:lpstr>Speculative execution mechanism</vt:lpstr>
      <vt:lpstr>The progress of the task</vt:lpstr>
      <vt:lpstr>Limitation of speculative execution mechanism</vt:lpstr>
      <vt:lpstr>Machine learning module</vt:lpstr>
      <vt:lpstr>Node performance measurement</vt:lpstr>
      <vt:lpstr>Node data processing speed</vt:lpstr>
      <vt:lpstr>Data processing speed</vt:lpstr>
      <vt:lpstr>MapReduce optimization algorithm</vt:lpstr>
      <vt:lpstr>Optimize reduce task assignment</vt:lpstr>
      <vt:lpstr>Optimize speculative execution mechanism </vt:lpstr>
      <vt:lpstr>Optimize speculative execution mechanism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Nguyen Thi Thanh Nha  HMCL</dc:title>
  <dc:creator>Bihax</dc:creator>
  <cp:lastModifiedBy>Bihax</cp:lastModifiedBy>
  <cp:revision>48</cp:revision>
  <dcterms:created xsi:type="dcterms:W3CDTF">2014-06-11T10:23:26Z</dcterms:created>
  <dcterms:modified xsi:type="dcterms:W3CDTF">2014-06-12T04:43:05Z</dcterms:modified>
</cp:coreProperties>
</file>