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256" r:id="rId2"/>
    <p:sldId id="361" r:id="rId3"/>
    <p:sldId id="362" r:id="rId4"/>
    <p:sldId id="363" r:id="rId5"/>
    <p:sldId id="364" r:id="rId6"/>
    <p:sldId id="366" r:id="rId7"/>
    <p:sldId id="367" r:id="rId8"/>
    <p:sldId id="369" r:id="rId9"/>
    <p:sldId id="368" r:id="rId10"/>
    <p:sldId id="370" r:id="rId11"/>
    <p:sldId id="371" r:id="rId12"/>
    <p:sldId id="372" r:id="rId13"/>
    <p:sldId id="373" r:id="rId14"/>
    <p:sldId id="374" r:id="rId15"/>
    <p:sldId id="376" r:id="rId16"/>
    <p:sldId id="377" r:id="rId17"/>
    <p:sldId id="378" r:id="rId18"/>
    <p:sldId id="379" r:id="rId19"/>
    <p:sldId id="380" r:id="rId20"/>
    <p:sldId id="381" r:id="rId21"/>
    <p:sldId id="286" r:id="rId22"/>
  </p:sldIdLst>
  <p:sldSz cx="9144000" cy="6858000" type="screen4x3"/>
  <p:notesSz cx="6797675" cy="987425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gistered User" initials="RU" lastIdx="1" clrIdx="0">
    <p:extLst>
      <p:ext uri="{19B8F6BF-5375-455C-9EA6-DF929625EA0E}">
        <p15:presenceInfo xmlns:p15="http://schemas.microsoft.com/office/powerpoint/2012/main" userId="Registered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B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밝은 스타일 1 - 강조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밝은 스타일 3 - 강조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893" autoAdjust="0"/>
  </p:normalViewPr>
  <p:slideViewPr>
    <p:cSldViewPr snapToGrid="0">
      <p:cViewPr varScale="1">
        <p:scale>
          <a:sx n="97" d="100"/>
          <a:sy n="97" d="100"/>
        </p:scale>
        <p:origin x="200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FF3288-DB81-4EF2-8354-20CC2805E099}" type="datetimeFigureOut">
              <a:rPr lang="ko-KR" altLang="en-US" smtClean="0"/>
              <a:t>2015-03-04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1235075"/>
            <a:ext cx="4441825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51983"/>
            <a:ext cx="5438140" cy="38879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BDB9F5-3330-4BD6-8753-5249AD8BC46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04776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BDB9F5-3330-4BD6-8753-5249AD8BC465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254154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BDB9F5-3330-4BD6-8753-5249AD8BC465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56956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BDB9F5-3330-4BD6-8753-5249AD8BC465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418434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BDB9F5-3330-4BD6-8753-5249AD8BC465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04198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BDB9F5-3330-4BD6-8753-5249AD8BC465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644008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BDB9F5-3330-4BD6-8753-5249AD8BC465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324089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BDB9F5-3330-4BD6-8753-5249AD8BC465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910264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BDB9F5-3330-4BD6-8753-5249AD8BC465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099323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BDB9F5-3330-4BD6-8753-5249AD8BC465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133634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BDB9F5-3330-4BD6-8753-5249AD8BC465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850722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BDB9F5-3330-4BD6-8753-5249AD8BC465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095935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BDB9F5-3330-4BD6-8753-5249AD8BC465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397192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BDB9F5-3330-4BD6-8753-5249AD8BC465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732927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BDB9F5-3330-4BD6-8753-5249AD8BC465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805864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BDB9F5-3330-4BD6-8753-5249AD8BC465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167382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BDB9F5-3330-4BD6-8753-5249AD8BC465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627495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BDB9F5-3330-4BD6-8753-5249AD8BC465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135601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BDB9F5-3330-4BD6-8753-5249AD8BC465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58288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BDB9F5-3330-4BD6-8753-5249AD8BC465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52314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A7277-4A76-450F-919C-2EA7D4500198}" type="datetime1">
              <a:rPr lang="ko-KR" altLang="en-US" smtClean="0"/>
              <a:t>2015-03-04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FC2A-0072-47F1-8C16-1527D1A8F4A2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6913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F7932-F530-4290-9032-B68053926382}" type="datetime1">
              <a:rPr lang="ko-KR" altLang="en-US" smtClean="0"/>
              <a:t>2015-03-04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FC2A-0072-47F1-8C16-1527D1A8F4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58613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D5390-C8C7-41D3-AF71-AEFB0CA400D7}" type="datetime1">
              <a:rPr lang="ko-KR" altLang="en-US" smtClean="0"/>
              <a:t>2015-03-04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FC2A-0072-47F1-8C16-1527D1A8F4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88321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CFA5F-9C55-4ADC-B7FC-0FE1489D1B7A}" type="datetime1">
              <a:rPr lang="ko-KR" altLang="en-US" smtClean="0"/>
              <a:t>2015-03-04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FC2A-0072-47F1-8C16-1527D1A8F4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31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54364-CAAF-4050-BC51-A067ACAB1E93}" type="datetime1">
              <a:rPr lang="ko-KR" altLang="en-US" smtClean="0"/>
              <a:t>2015-03-04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FC2A-0072-47F1-8C16-1527D1A8F4A2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1123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01414-C316-4EE8-B4AB-B4C43FA22B73}" type="datetime1">
              <a:rPr lang="ko-KR" altLang="en-US" smtClean="0"/>
              <a:t>2015-03-04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FC2A-0072-47F1-8C16-1527D1A8F4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61588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7852A-9BB1-48ED-92E4-C8529AA05831}" type="datetime1">
              <a:rPr lang="ko-KR" altLang="en-US" smtClean="0"/>
              <a:t>2015-03-04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FC2A-0072-47F1-8C16-1527D1A8F4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16678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8F62C-877B-4921-AF7F-B151ED775D95}" type="datetime1">
              <a:rPr lang="ko-KR" altLang="en-US" smtClean="0"/>
              <a:t>2015-03-04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FC2A-0072-47F1-8C16-1527D1A8F4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11408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E0C6E-0CBC-4637-90C1-2E6A0A406FDA}" type="datetime1">
              <a:rPr lang="ko-KR" altLang="en-US" smtClean="0"/>
              <a:t>2015-03-04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FC2A-0072-47F1-8C16-1527D1A8F4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87976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84696451-54AA-4ACC-AA8B-FF0ECBFC76AE}" type="datetime1">
              <a:rPr lang="ko-KR" altLang="en-US" smtClean="0"/>
              <a:t>2015-03-04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F7EFC2A-0072-47F1-8C16-1527D1A8F4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94821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D2043-64B5-4A6A-B5D5-90206844F4E8}" type="datetime1">
              <a:rPr lang="ko-KR" altLang="en-US" smtClean="0"/>
              <a:t>2015-03-04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FC2A-0072-47F1-8C16-1527D1A8F4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56498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9AC7773-817C-454C-B03B-C5A53F75C197}" type="datetime1">
              <a:rPr lang="ko-KR" altLang="en-US" smtClean="0"/>
              <a:t>2015-03-04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F7EFC2A-0072-47F1-8C16-1527D1A8F4A2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5442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1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1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science.thomsonreuters.com/mjl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tefactor.org/page/impact-factor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itefactor.org/journal-impact-factor-list-2014.html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eee.org/publications_standards/publications/authors/authors_journals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eee.org/publications_standards/publications/authors/authors_journals.htm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eee.org/publications_standards/publications/rights/crosscheck_portal_users_guide.pdf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FC2A-0072-47F1-8C16-1527D1A8F4A2}" type="slidenum">
              <a:rPr lang="ko-KR" altLang="en-US" smtClean="0"/>
              <a:t>1</a:t>
            </a:fld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3333893" y="4386887"/>
            <a:ext cx="213520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 smtClean="0">
                <a:solidFill>
                  <a:schemeClr val="bg1">
                    <a:lumMod val="65000"/>
                  </a:schemeClr>
                </a:solidFill>
              </a:rPr>
              <a:t>HMCL LAB</a:t>
            </a:r>
          </a:p>
          <a:p>
            <a:pPr algn="ctr"/>
            <a:r>
              <a:rPr lang="en-US" altLang="ko-KR" dirty="0" smtClean="0">
                <a:solidFill>
                  <a:schemeClr val="bg1">
                    <a:lumMod val="65000"/>
                  </a:schemeClr>
                </a:solidFill>
              </a:rPr>
              <a:t>Kim </a:t>
            </a:r>
            <a:r>
              <a:rPr lang="en-US" altLang="ko-KR" dirty="0" err="1" smtClean="0">
                <a:solidFill>
                  <a:schemeClr val="bg1">
                    <a:lumMod val="65000"/>
                  </a:schemeClr>
                </a:solidFill>
              </a:rPr>
              <a:t>Hyo</a:t>
            </a:r>
            <a:r>
              <a:rPr lang="en-US" altLang="ko-KR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ko-KR" dirty="0" err="1" smtClean="0">
                <a:solidFill>
                  <a:schemeClr val="bg1">
                    <a:lumMod val="65000"/>
                  </a:schemeClr>
                </a:solidFill>
              </a:rPr>
              <a:t>Seop</a:t>
            </a:r>
            <a:endParaRPr lang="en-US" altLang="ko-KR" dirty="0" smtClean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r>
              <a:rPr lang="en-US" altLang="ko-KR" dirty="0" smtClean="0">
                <a:solidFill>
                  <a:schemeClr val="bg1">
                    <a:lumMod val="65000"/>
                  </a:schemeClr>
                </a:solidFill>
              </a:rPr>
              <a:t>khsaddy@gmail.com</a:t>
            </a:r>
          </a:p>
          <a:p>
            <a:pPr algn="ctr"/>
            <a:r>
              <a:rPr lang="en-US" altLang="ko-KR" dirty="0" smtClean="0">
                <a:solidFill>
                  <a:schemeClr val="bg1">
                    <a:lumMod val="65000"/>
                  </a:schemeClr>
                </a:solidFill>
              </a:rPr>
              <a:t>010-515151-56</a:t>
            </a:r>
            <a:endParaRPr lang="ko-KR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제목 2"/>
          <p:cNvSpPr>
            <a:spLocks noGrp="1"/>
          </p:cNvSpPr>
          <p:nvPr>
            <p:ph type="ctrTitle"/>
          </p:nvPr>
        </p:nvSpPr>
        <p:spPr>
          <a:xfrm>
            <a:off x="865563" y="742068"/>
            <a:ext cx="7543800" cy="3566160"/>
          </a:xfrm>
        </p:spPr>
        <p:txBody>
          <a:bodyPr/>
          <a:lstStyle/>
          <a:p>
            <a:pPr algn="ctr"/>
            <a:r>
              <a:rPr lang="en-US" altLang="ko-KR" dirty="0" smtClean="0"/>
              <a:t>International</a:t>
            </a:r>
            <a:br>
              <a:rPr lang="en-US" altLang="ko-KR" dirty="0" smtClean="0"/>
            </a:br>
            <a:r>
              <a:rPr lang="en-US" altLang="ko-KR" dirty="0" smtClean="0"/>
              <a:t>Journal</a:t>
            </a:r>
            <a:r>
              <a:rPr lang="en-US" altLang="ko-KR" dirty="0"/>
              <a:t> </a:t>
            </a:r>
            <a:r>
              <a:rPr lang="en-US" altLang="ko-KR" dirty="0" smtClean="0"/>
              <a:t>Article</a:t>
            </a:r>
            <a:br>
              <a:rPr lang="en-US" altLang="ko-KR" dirty="0" smtClean="0"/>
            </a:br>
            <a:r>
              <a:rPr lang="en-US" altLang="ko-KR" dirty="0" smtClean="0"/>
              <a:t>Writing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8561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ko-KR" sz="4000" dirty="0" smtClean="0">
                <a:solidFill>
                  <a:schemeClr val="tx1"/>
                </a:solidFill>
                <a:latin typeface="+mj-ea"/>
              </a:rPr>
              <a:t>Chapter2 </a:t>
            </a:r>
            <a:r>
              <a:rPr lang="en-US" altLang="ko-KR" sz="4000" dirty="0">
                <a:solidFill>
                  <a:schemeClr val="tx1"/>
                </a:solidFill>
                <a:latin typeface="+mj-ea"/>
              </a:rPr>
              <a:t/>
            </a:r>
            <a:br>
              <a:rPr lang="en-US" altLang="ko-KR" sz="4000" dirty="0">
                <a:solidFill>
                  <a:schemeClr val="tx1"/>
                </a:solidFill>
                <a:latin typeface="+mj-ea"/>
              </a:rPr>
            </a:br>
            <a:r>
              <a:rPr lang="en-US" altLang="ko-KR" sz="4000" dirty="0" smtClean="0"/>
              <a:t>International IT Conference </a:t>
            </a:r>
            <a:endParaRPr lang="en-US" altLang="ko-KR" sz="4000" dirty="0">
              <a:solidFill>
                <a:schemeClr val="tx1"/>
              </a:solidFill>
              <a:latin typeface="+mj-ea"/>
            </a:endParaRPr>
          </a:p>
        </p:txBody>
      </p:sp>
      <p:sp>
        <p:nvSpPr>
          <p:cNvPr id="15" name="슬라이드 번호 개체 틀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FC2A-0072-47F1-8C16-1527D1A8F4A2}" type="slidenum">
              <a:rPr lang="ko-KR" altLang="en-US" smtClean="0"/>
              <a:t>10</a:t>
            </a:fld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822960" y="1737361"/>
            <a:ext cx="590495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Goal of Conference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 smtClean="0"/>
              <a:t>Sharing or spread of Research result is faster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 smtClean="0"/>
              <a:t>Explore the latest tendency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 smtClean="0"/>
              <a:t>Communication with another researcher In the same field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 smtClean="0"/>
              <a:t>People Network(connecting to people)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 smtClean="0"/>
              <a:t>Chance of Career exploration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5183" y="3791630"/>
            <a:ext cx="12581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Conference</a:t>
            </a:r>
          </a:p>
          <a:p>
            <a:endParaRPr lang="ko-KR" altLang="en-US" dirty="0"/>
          </a:p>
        </p:txBody>
      </p:sp>
      <p:sp>
        <p:nvSpPr>
          <p:cNvPr id="7" name="오각형 6"/>
          <p:cNvSpPr/>
          <p:nvPr/>
        </p:nvSpPr>
        <p:spPr>
          <a:xfrm>
            <a:off x="763804" y="4308893"/>
            <a:ext cx="1917290" cy="48178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CALL FOR PAPER</a:t>
            </a:r>
            <a:endParaRPr lang="ko-KR" altLang="en-US" dirty="0"/>
          </a:p>
        </p:txBody>
      </p:sp>
      <p:sp>
        <p:nvSpPr>
          <p:cNvPr id="9" name="오각형 8"/>
          <p:cNvSpPr/>
          <p:nvPr/>
        </p:nvSpPr>
        <p:spPr>
          <a:xfrm>
            <a:off x="2741548" y="4308893"/>
            <a:ext cx="1917290" cy="48178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Paper Review</a:t>
            </a:r>
            <a:endParaRPr lang="ko-KR" altLang="en-US" dirty="0"/>
          </a:p>
        </p:txBody>
      </p:sp>
      <p:sp>
        <p:nvSpPr>
          <p:cNvPr id="10" name="오각형 9"/>
          <p:cNvSpPr/>
          <p:nvPr/>
        </p:nvSpPr>
        <p:spPr>
          <a:xfrm>
            <a:off x="4719292" y="4308893"/>
            <a:ext cx="1917290" cy="48178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Registration</a:t>
            </a:r>
            <a:endParaRPr lang="ko-KR" altLang="en-US" dirty="0"/>
          </a:p>
        </p:txBody>
      </p:sp>
      <p:sp>
        <p:nvSpPr>
          <p:cNvPr id="11" name="직사각형 10"/>
          <p:cNvSpPr/>
          <p:nvPr/>
        </p:nvSpPr>
        <p:spPr>
          <a:xfrm>
            <a:off x="6744462" y="4190906"/>
            <a:ext cx="1681453" cy="6784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Conference</a:t>
            </a:r>
            <a:endParaRPr lang="ko-KR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62368" y="4790673"/>
            <a:ext cx="27287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 smtClean="0"/>
              <a:t>Announce the </a:t>
            </a:r>
          </a:p>
          <a:p>
            <a:r>
              <a:rPr lang="en-US" altLang="ko-KR" dirty="0" smtClean="0"/>
              <a:t>Application Field  and topic</a:t>
            </a:r>
          </a:p>
          <a:p>
            <a:pPr algn="ctr"/>
            <a:endParaRPr lang="ko-KR" alt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15023" y="5529337"/>
            <a:ext cx="615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12M</a:t>
            </a:r>
            <a:endParaRPr lang="ko-KR" alt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426280" y="5527917"/>
            <a:ext cx="498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9</a:t>
            </a:r>
            <a:r>
              <a:rPr lang="en-US" altLang="ko-KR" dirty="0" smtClean="0"/>
              <a:t>M</a:t>
            </a:r>
            <a:endParaRPr lang="ko-KR" alt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411355" y="5527917"/>
            <a:ext cx="498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3</a:t>
            </a:r>
            <a:r>
              <a:rPr lang="en-US" altLang="ko-KR" dirty="0" smtClean="0"/>
              <a:t>M</a:t>
            </a:r>
            <a:endParaRPr lang="ko-KR" alt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7434345" y="549695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0</a:t>
            </a:r>
            <a:endParaRPr lang="ko-KR" alt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8290908" y="5533447"/>
            <a:ext cx="663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TIME</a:t>
            </a:r>
            <a:endParaRPr lang="ko-KR" altLang="en-US" dirty="0"/>
          </a:p>
        </p:txBody>
      </p:sp>
      <p:grpSp>
        <p:nvGrpSpPr>
          <p:cNvPr id="28" name="그룹 27"/>
          <p:cNvGrpSpPr/>
          <p:nvPr/>
        </p:nvGrpSpPr>
        <p:grpSpPr>
          <a:xfrm>
            <a:off x="442451" y="5476568"/>
            <a:ext cx="8333094" cy="40782"/>
            <a:chOff x="442451" y="5476568"/>
            <a:chExt cx="8333094" cy="40782"/>
          </a:xfrm>
        </p:grpSpPr>
        <p:cxnSp>
          <p:nvCxnSpPr>
            <p:cNvPr id="16" name="직선 연결선 15"/>
            <p:cNvCxnSpPr/>
            <p:nvPr/>
          </p:nvCxnSpPr>
          <p:spPr>
            <a:xfrm flipV="1">
              <a:off x="442451" y="5476568"/>
              <a:ext cx="8180439" cy="4078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직선 화살표 연결선 25"/>
            <p:cNvCxnSpPr/>
            <p:nvPr/>
          </p:nvCxnSpPr>
          <p:spPr>
            <a:xfrm>
              <a:off x="8425915" y="5476568"/>
              <a:ext cx="349630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28"/>
          <p:cNvSpPr txBox="1"/>
          <p:nvPr/>
        </p:nvSpPr>
        <p:spPr>
          <a:xfrm>
            <a:off x="2849070" y="4764288"/>
            <a:ext cx="1762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Paper Evaluation</a:t>
            </a:r>
            <a:endParaRPr lang="ko-KR" alt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4718934" y="4722324"/>
            <a:ext cx="16689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600" dirty="0" smtClean="0"/>
              <a:t>Register the Final </a:t>
            </a:r>
          </a:p>
          <a:p>
            <a:pPr algn="ctr"/>
            <a:r>
              <a:rPr lang="en-US" altLang="ko-KR" sz="1600" dirty="0" smtClean="0"/>
              <a:t>version of paper</a:t>
            </a:r>
          </a:p>
          <a:p>
            <a:pPr algn="ctr"/>
            <a:r>
              <a:rPr lang="en-US" altLang="ko-KR" sz="1600" dirty="0" smtClean="0"/>
              <a:t>And presenter 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94671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ko-KR" sz="4000" dirty="0" smtClean="0">
                <a:solidFill>
                  <a:schemeClr val="tx1"/>
                </a:solidFill>
                <a:latin typeface="+mj-ea"/>
              </a:rPr>
              <a:t>Chapter2 </a:t>
            </a:r>
            <a:r>
              <a:rPr lang="en-US" altLang="ko-KR" sz="4000" dirty="0">
                <a:solidFill>
                  <a:schemeClr val="tx1"/>
                </a:solidFill>
                <a:latin typeface="+mj-ea"/>
              </a:rPr>
              <a:t/>
            </a:r>
            <a:br>
              <a:rPr lang="en-US" altLang="ko-KR" sz="4000" dirty="0">
                <a:solidFill>
                  <a:schemeClr val="tx1"/>
                </a:solidFill>
                <a:latin typeface="+mj-ea"/>
              </a:rPr>
            </a:br>
            <a:r>
              <a:rPr lang="en-US" altLang="ko-KR" sz="4000" dirty="0" smtClean="0"/>
              <a:t>International IT Conference </a:t>
            </a:r>
            <a:endParaRPr lang="en-US" altLang="ko-KR" sz="4000" dirty="0">
              <a:solidFill>
                <a:schemeClr val="tx1"/>
              </a:solidFill>
              <a:latin typeface="+mj-ea"/>
            </a:endParaRPr>
          </a:p>
        </p:txBody>
      </p:sp>
      <p:sp>
        <p:nvSpPr>
          <p:cNvPr id="15" name="슬라이드 번호 개체 틀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FC2A-0072-47F1-8C16-1527D1A8F4A2}" type="slidenum">
              <a:rPr lang="ko-KR" altLang="en-US" smtClean="0"/>
              <a:t>11</a:t>
            </a:fld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822960" y="1737361"/>
            <a:ext cx="745608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altLang="ko-KR" dirty="0" smtClean="0"/>
              <a:t>Programs in Conference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dirty="0" smtClean="0"/>
              <a:t>Technical Section - Presentation(oral/poster)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dirty="0" smtClean="0"/>
              <a:t>Keynote – famous person’s lecture / speech, IT ISSUE, up-to-date tech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dirty="0" smtClean="0"/>
              <a:t>Tutorial – short time lecture, education program about core tech.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dirty="0" smtClean="0"/>
              <a:t>Panel – panel discussion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dirty="0" smtClean="0"/>
              <a:t>Symposium/</a:t>
            </a:r>
            <a:r>
              <a:rPr lang="en-US" altLang="ko-KR" dirty="0"/>
              <a:t>W</a:t>
            </a:r>
            <a:r>
              <a:rPr lang="en-US" altLang="ko-KR" dirty="0" smtClean="0"/>
              <a:t>orkshop – special(extra) conference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2960" y="3491687"/>
            <a:ext cx="4378378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altLang="ko-KR" dirty="0" smtClean="0"/>
              <a:t>International IT conferences</a:t>
            </a: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en-US" altLang="ko-KR" dirty="0" smtClean="0"/>
              <a:t>General Conferences for Communications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dirty="0" smtClean="0"/>
              <a:t>IEEE Communications Society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altLang="ko-KR" dirty="0" err="1" smtClean="0"/>
              <a:t>Globecom</a:t>
            </a:r>
            <a:endParaRPr lang="en-US" altLang="ko-KR" dirty="0" smtClean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altLang="ko-KR" dirty="0" err="1" smtClean="0"/>
              <a:t>Icc</a:t>
            </a:r>
            <a:endParaRPr lang="en-US" altLang="ko-KR" dirty="0" smtClean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altLang="ko-KR" dirty="0" err="1" smtClean="0"/>
              <a:t>Wcnc</a:t>
            </a:r>
            <a:endParaRPr lang="en-US" altLang="ko-KR" dirty="0" smtClean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altLang="ko-KR" dirty="0" err="1" smtClean="0"/>
              <a:t>Pimrc</a:t>
            </a:r>
            <a:endParaRPr lang="en-US" altLang="ko-KR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dirty="0" smtClean="0"/>
              <a:t>IEEE Vehicular Technology Society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altLang="ko-KR" dirty="0" smtClean="0"/>
              <a:t>VTC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37330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ko-KR" sz="4000" dirty="0" smtClean="0">
                <a:solidFill>
                  <a:schemeClr val="tx1"/>
                </a:solidFill>
                <a:latin typeface="+mj-ea"/>
              </a:rPr>
              <a:t>Chapter2 </a:t>
            </a:r>
            <a:r>
              <a:rPr lang="en-US" altLang="ko-KR" sz="4000" dirty="0">
                <a:solidFill>
                  <a:schemeClr val="tx1"/>
                </a:solidFill>
                <a:latin typeface="+mj-ea"/>
              </a:rPr>
              <a:t/>
            </a:r>
            <a:br>
              <a:rPr lang="en-US" altLang="ko-KR" sz="4000" dirty="0">
                <a:solidFill>
                  <a:schemeClr val="tx1"/>
                </a:solidFill>
                <a:latin typeface="+mj-ea"/>
              </a:rPr>
            </a:br>
            <a:r>
              <a:rPr lang="en-US" altLang="ko-KR" sz="4000" dirty="0" smtClean="0"/>
              <a:t>International IT Conference </a:t>
            </a:r>
            <a:endParaRPr lang="en-US" altLang="ko-KR" sz="4000" dirty="0">
              <a:solidFill>
                <a:schemeClr val="tx1"/>
              </a:solidFill>
              <a:latin typeface="+mj-ea"/>
            </a:endParaRPr>
          </a:p>
        </p:txBody>
      </p:sp>
      <p:sp>
        <p:nvSpPr>
          <p:cNvPr id="15" name="슬라이드 번호 개체 틀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FC2A-0072-47F1-8C16-1527D1A8F4A2}" type="slidenum">
              <a:rPr lang="ko-KR" altLang="en-US" smtClean="0"/>
              <a:t>12</a:t>
            </a:fld>
            <a:endParaRPr lang="ko-KR" altLang="en-US"/>
          </a:p>
        </p:txBody>
      </p:sp>
      <p:grpSp>
        <p:nvGrpSpPr>
          <p:cNvPr id="6" name="그룹 5"/>
          <p:cNvGrpSpPr/>
          <p:nvPr/>
        </p:nvGrpSpPr>
        <p:grpSpPr>
          <a:xfrm>
            <a:off x="822960" y="1737361"/>
            <a:ext cx="8295733" cy="2604919"/>
            <a:chOff x="822960" y="1737361"/>
            <a:chExt cx="8295733" cy="2604919"/>
          </a:xfrm>
        </p:grpSpPr>
        <p:sp>
          <p:nvSpPr>
            <p:cNvPr id="5" name="TextBox 4"/>
            <p:cNvSpPr txBox="1"/>
            <p:nvPr/>
          </p:nvSpPr>
          <p:spPr>
            <a:xfrm>
              <a:off x="822960" y="1737361"/>
              <a:ext cx="7462684" cy="1477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US" altLang="ko-KR" dirty="0" smtClean="0"/>
                <a:t>IEEE </a:t>
              </a:r>
              <a:r>
                <a:rPr lang="en-US" altLang="ko-KR" dirty="0" err="1" smtClean="0"/>
                <a:t>Globecom</a:t>
              </a:r>
              <a:endParaRPr lang="en-US" altLang="ko-KR" dirty="0" smtClean="0"/>
            </a:p>
            <a:p>
              <a:pPr marL="1200150" lvl="2" indent="-285750">
                <a:buFont typeface="Wingdings" panose="05000000000000000000" pitchFamily="2" charset="2"/>
                <a:buChar char="Ø"/>
              </a:pPr>
              <a:r>
                <a:rPr lang="en-US" altLang="ko-KR" dirty="0" smtClean="0"/>
                <a:t>Global Communications Conference, Exhibition &amp; industry forum</a:t>
              </a:r>
            </a:p>
            <a:p>
              <a:pPr marL="1200150" lvl="2" indent="-285750">
                <a:buFont typeface="Wingdings" panose="05000000000000000000" pitchFamily="2" charset="2"/>
                <a:buChar char="Ø"/>
              </a:pPr>
              <a:r>
                <a:rPr lang="en-US" altLang="ko-KR" dirty="0" smtClean="0"/>
                <a:t>Flagship conference of IEEE Communication society</a:t>
              </a:r>
            </a:p>
            <a:p>
              <a:pPr marL="1200150" lvl="2" indent="-285750">
                <a:buFont typeface="Wingdings" panose="05000000000000000000" pitchFamily="2" charset="2"/>
                <a:buChar char="Ø"/>
              </a:pPr>
              <a:r>
                <a:rPr lang="en-US" altLang="ko-KR" dirty="0" smtClean="0"/>
                <a:t>Annually in </a:t>
              </a:r>
              <a:r>
                <a:rPr lang="en-US" altLang="ko-KR" dirty="0" smtClean="0"/>
                <a:t>December. </a:t>
              </a:r>
              <a:r>
                <a:rPr lang="en-US" altLang="ko-KR" dirty="0" smtClean="0"/>
                <a:t>USA</a:t>
              </a:r>
            </a:p>
            <a:p>
              <a:pPr marL="1200150" lvl="2" indent="-285750">
                <a:buFont typeface="Wingdings" panose="05000000000000000000" pitchFamily="2" charset="2"/>
                <a:buChar char="Ø"/>
              </a:pPr>
              <a:r>
                <a:rPr lang="en-US" altLang="ko-KR" dirty="0" smtClean="0"/>
                <a:t>Acceptance Ratio – 35~40%</a:t>
              </a:r>
              <a:endParaRPr lang="ko-KR" alt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22960" y="3141951"/>
              <a:ext cx="8295733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US" altLang="ko-KR" dirty="0" smtClean="0"/>
                <a:t>IEEE </a:t>
              </a:r>
              <a:r>
                <a:rPr lang="en-US" altLang="ko-KR" dirty="0" smtClean="0"/>
                <a:t>ICC – </a:t>
              </a:r>
              <a:r>
                <a:rPr lang="en-US" altLang="ko-KR" dirty="0" smtClean="0"/>
                <a:t>Annually in June(or May). Worldwide / General area of comm.</a:t>
              </a:r>
              <a:endParaRPr lang="en-US" altLang="ko-KR" dirty="0" smtClean="0"/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US" altLang="ko-KR" dirty="0" smtClean="0"/>
                <a:t>IEEE </a:t>
              </a:r>
              <a:r>
                <a:rPr lang="en-US" altLang="ko-KR" dirty="0" smtClean="0"/>
                <a:t>WCNC – Annually in Spring. Worldwide / Focusing on Wireless comm.</a:t>
              </a:r>
              <a:endParaRPr lang="en-US" altLang="ko-KR" dirty="0" smtClean="0"/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US" altLang="ko-KR" dirty="0" smtClean="0"/>
                <a:t>IEEE </a:t>
              </a:r>
              <a:r>
                <a:rPr lang="en-US" altLang="ko-KR" dirty="0" smtClean="0"/>
                <a:t>PIMRC – Annually in September. Worldwide </a:t>
              </a:r>
              <a:r>
                <a:rPr lang="en-US" altLang="ko-KR" dirty="0" smtClean="0"/>
                <a:t>/ Wireless Communications.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US" altLang="ko-KR" dirty="0" smtClean="0"/>
                <a:t>IEEE VTC – Semiannually in Spring and fall. Worldwide</a:t>
              </a:r>
              <a:r>
                <a:rPr lang="en-US" altLang="ko-KR" dirty="0" smtClean="0"/>
                <a:t> </a:t>
              </a:r>
              <a:endParaRPr lang="en-US" altLang="ko-KR" dirty="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822960" y="4249947"/>
            <a:ext cx="393050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en-US" altLang="ko-KR" dirty="0" smtClean="0"/>
              <a:t>Conferences in Specific Areas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dirty="0" smtClean="0"/>
              <a:t>IEEE Signal Processing Society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altLang="ko-KR" dirty="0" smtClean="0"/>
              <a:t>ICASSP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altLang="ko-KR" dirty="0" smtClean="0"/>
              <a:t>IPSN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dirty="0" smtClean="0"/>
              <a:t>IEEE Information Theory Society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altLang="ko-KR" dirty="0" smtClean="0"/>
              <a:t>ISIT</a:t>
            </a:r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22960" y="5819607"/>
            <a:ext cx="8328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en-US" altLang="ko-KR" dirty="0" smtClean="0"/>
              <a:t>Regional(international) Conferences – APCC, APWCS, ICUFN, ICOIN, ICEIC, Chiancom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283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ko-KR" sz="4000" dirty="0" smtClean="0">
                <a:solidFill>
                  <a:schemeClr val="tx1"/>
                </a:solidFill>
                <a:latin typeface="+mj-ea"/>
              </a:rPr>
              <a:t>Chapter2 </a:t>
            </a:r>
            <a:r>
              <a:rPr lang="en-US" altLang="ko-KR" sz="4000" dirty="0">
                <a:solidFill>
                  <a:schemeClr val="tx1"/>
                </a:solidFill>
                <a:latin typeface="+mj-ea"/>
              </a:rPr>
              <a:t/>
            </a:r>
            <a:br>
              <a:rPr lang="en-US" altLang="ko-KR" sz="4000" dirty="0">
                <a:solidFill>
                  <a:schemeClr val="tx1"/>
                </a:solidFill>
                <a:latin typeface="+mj-ea"/>
              </a:rPr>
            </a:br>
            <a:r>
              <a:rPr lang="en-US" altLang="ko-KR" sz="4000" dirty="0" smtClean="0"/>
              <a:t>Schedule</a:t>
            </a:r>
            <a:endParaRPr lang="en-US" altLang="ko-KR" sz="4000" dirty="0">
              <a:solidFill>
                <a:schemeClr val="tx1"/>
              </a:solidFill>
              <a:latin typeface="+mj-ea"/>
            </a:endParaRPr>
          </a:p>
        </p:txBody>
      </p:sp>
      <p:sp>
        <p:nvSpPr>
          <p:cNvPr id="15" name="슬라이드 번호 개체 틀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FC2A-0072-47F1-8C16-1527D1A8F4A2}" type="slidenum">
              <a:rPr lang="ko-KR" altLang="en-US" smtClean="0"/>
              <a:t>13</a:t>
            </a:fld>
            <a:endParaRPr lang="ko-KR" altLang="en-US"/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6866973"/>
              </p:ext>
            </p:extLst>
          </p:nvPr>
        </p:nvGraphicFramePr>
        <p:xfrm>
          <a:off x="1514168" y="1986935"/>
          <a:ext cx="6096000" cy="394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MONTH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Conference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MONTH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Conference</a:t>
                      </a:r>
                      <a:endParaRPr lang="ko-KR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1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ICOIN</a:t>
                      </a:r>
                      <a:br>
                        <a:rPr lang="en-US" altLang="ko-KR" dirty="0" smtClean="0"/>
                      </a:br>
                      <a:r>
                        <a:rPr lang="en-US" altLang="ko-KR" dirty="0" smtClean="0"/>
                        <a:t>ICICE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7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ISIT</a:t>
                      </a:r>
                      <a:endParaRPr lang="ko-KR" alt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2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8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APWCS</a:t>
                      </a:r>
                    </a:p>
                    <a:p>
                      <a:pPr algn="ctr" latinLnBrk="1"/>
                      <a:r>
                        <a:rPr lang="en-US" altLang="ko-KR" dirty="0" smtClean="0"/>
                        <a:t>Chiancom</a:t>
                      </a:r>
                      <a:endParaRPr lang="ko-KR" alt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3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9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PIMRC</a:t>
                      </a:r>
                    </a:p>
                    <a:p>
                      <a:pPr algn="ctr" latinLnBrk="1"/>
                      <a:r>
                        <a:rPr lang="en-US" altLang="ko-KR" dirty="0" smtClean="0"/>
                        <a:t>VTC-Fall</a:t>
                      </a:r>
                      <a:endParaRPr lang="ko-KR" alt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4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WCNC</a:t>
                      </a:r>
                      <a:br>
                        <a:rPr lang="en-US" altLang="ko-KR" dirty="0" smtClean="0"/>
                      </a:br>
                      <a:r>
                        <a:rPr lang="en-US" altLang="ko-KR" dirty="0" smtClean="0"/>
                        <a:t>IPSN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10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5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VTC-Spring</a:t>
                      </a:r>
                    </a:p>
                    <a:p>
                      <a:pPr algn="ctr" latinLnBrk="1"/>
                      <a:r>
                        <a:rPr lang="en-US" altLang="ko-KR" dirty="0" smtClean="0"/>
                        <a:t>APCC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11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6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ICC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12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err="1" smtClean="0"/>
                        <a:t>Globecom</a:t>
                      </a:r>
                      <a:endParaRPr lang="ko-KR" alt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5304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ko-KR" sz="4000" dirty="0" smtClean="0">
                <a:solidFill>
                  <a:schemeClr val="tx1"/>
                </a:solidFill>
                <a:latin typeface="+mj-ea"/>
              </a:rPr>
              <a:t>Chapter3</a:t>
            </a:r>
            <a:br>
              <a:rPr lang="en-US" altLang="ko-KR" sz="4000" dirty="0" smtClean="0">
                <a:solidFill>
                  <a:schemeClr val="tx1"/>
                </a:solidFill>
                <a:latin typeface="+mj-ea"/>
              </a:rPr>
            </a:br>
            <a:r>
              <a:rPr lang="en-US" altLang="ko-KR" sz="4000" dirty="0" smtClean="0">
                <a:solidFill>
                  <a:schemeClr val="tx1"/>
                </a:solidFill>
                <a:latin typeface="+mj-ea"/>
              </a:rPr>
              <a:t>Kn</a:t>
            </a:r>
            <a:r>
              <a:rPr lang="en-US" altLang="ko-KR" sz="4000" dirty="0" smtClean="0">
                <a:solidFill>
                  <a:schemeClr val="tx1"/>
                </a:solidFill>
                <a:latin typeface="+mj-ea"/>
              </a:rPr>
              <a:t>ow-how 1</a:t>
            </a:r>
            <a:r>
              <a:rPr lang="en-US" altLang="ko-KR" sz="4000" dirty="0" smtClean="0">
                <a:solidFill>
                  <a:schemeClr val="tx1"/>
                </a:solidFill>
                <a:latin typeface="+mj-ea"/>
              </a:rPr>
              <a:t> </a:t>
            </a:r>
            <a:endParaRPr lang="en-US" altLang="ko-KR" sz="4000" dirty="0">
              <a:solidFill>
                <a:schemeClr val="tx1"/>
              </a:solidFill>
              <a:latin typeface="+mj-ea"/>
            </a:endParaRPr>
          </a:p>
        </p:txBody>
      </p:sp>
      <p:sp>
        <p:nvSpPr>
          <p:cNvPr id="15" name="슬라이드 번호 개체 틀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FC2A-0072-47F1-8C16-1527D1A8F4A2}" type="slidenum">
              <a:rPr lang="ko-KR" altLang="en-US" smtClean="0"/>
              <a:t>14</a:t>
            </a:fld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822960" y="1737361"/>
            <a:ext cx="3612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ko-KR" dirty="0" smtClean="0"/>
              <a:t>How to use ‘Google Scholar’ well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2960" y="5466735"/>
            <a:ext cx="2293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 smtClean="0"/>
              <a:t>Search and Citation</a:t>
            </a:r>
            <a:endParaRPr lang="ko-KR" altLang="en-US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960" y="2106693"/>
            <a:ext cx="7318150" cy="3360042"/>
          </a:xfrm>
          <a:prstGeom prst="rect">
            <a:avLst/>
          </a:prstGeom>
        </p:spPr>
      </p:pic>
      <p:sp>
        <p:nvSpPr>
          <p:cNvPr id="10" name="직사각형 9"/>
          <p:cNvSpPr/>
          <p:nvPr/>
        </p:nvSpPr>
        <p:spPr>
          <a:xfrm>
            <a:off x="3755923" y="3500284"/>
            <a:ext cx="245806" cy="117987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2" name="직선 화살표 연결선 11"/>
          <p:cNvCxnSpPr>
            <a:stCxn id="6" idx="3"/>
            <a:endCxn id="10" idx="2"/>
          </p:cNvCxnSpPr>
          <p:nvPr/>
        </p:nvCxnSpPr>
        <p:spPr>
          <a:xfrm flipV="1">
            <a:off x="3116858" y="3618271"/>
            <a:ext cx="761968" cy="203313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4393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ko-KR" sz="4000" dirty="0" smtClean="0">
                <a:solidFill>
                  <a:schemeClr val="tx1"/>
                </a:solidFill>
                <a:latin typeface="+mj-ea"/>
              </a:rPr>
              <a:t>Chapter3</a:t>
            </a:r>
            <a:br>
              <a:rPr lang="en-US" altLang="ko-KR" sz="4000" dirty="0" smtClean="0">
                <a:solidFill>
                  <a:schemeClr val="tx1"/>
                </a:solidFill>
                <a:latin typeface="+mj-ea"/>
              </a:rPr>
            </a:br>
            <a:r>
              <a:rPr lang="en-US" altLang="ko-KR" sz="4000" dirty="0" smtClean="0">
                <a:solidFill>
                  <a:schemeClr val="tx1"/>
                </a:solidFill>
                <a:latin typeface="+mj-ea"/>
              </a:rPr>
              <a:t>Kn</a:t>
            </a:r>
            <a:r>
              <a:rPr lang="en-US" altLang="ko-KR" sz="4000" dirty="0" smtClean="0">
                <a:solidFill>
                  <a:schemeClr val="tx1"/>
                </a:solidFill>
                <a:latin typeface="+mj-ea"/>
              </a:rPr>
              <a:t>ow-how 1</a:t>
            </a:r>
            <a:r>
              <a:rPr lang="en-US" altLang="ko-KR" sz="4000" dirty="0" smtClean="0">
                <a:solidFill>
                  <a:schemeClr val="tx1"/>
                </a:solidFill>
                <a:latin typeface="+mj-ea"/>
              </a:rPr>
              <a:t> </a:t>
            </a:r>
            <a:endParaRPr lang="en-US" altLang="ko-KR" sz="4000" dirty="0">
              <a:solidFill>
                <a:schemeClr val="tx1"/>
              </a:solidFill>
              <a:latin typeface="+mj-ea"/>
            </a:endParaRPr>
          </a:p>
        </p:txBody>
      </p:sp>
      <p:sp>
        <p:nvSpPr>
          <p:cNvPr id="15" name="슬라이드 번호 개체 틀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FC2A-0072-47F1-8C16-1527D1A8F4A2}" type="slidenum">
              <a:rPr lang="ko-KR" altLang="en-US" smtClean="0"/>
              <a:t>15</a:t>
            </a:fld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822960" y="1737361"/>
            <a:ext cx="3612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ko-KR" dirty="0" smtClean="0"/>
              <a:t>How to use ‘Google Scholar’ well</a:t>
            </a: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5191" y="2106694"/>
            <a:ext cx="5553075" cy="305524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17523" y="5161936"/>
            <a:ext cx="2733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 smtClean="0"/>
              <a:t>Can add appendix easily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90697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ko-KR" sz="4000" dirty="0" smtClean="0">
                <a:solidFill>
                  <a:schemeClr val="tx1"/>
                </a:solidFill>
                <a:latin typeface="+mj-ea"/>
              </a:rPr>
              <a:t>Chapter3</a:t>
            </a:r>
            <a:br>
              <a:rPr lang="en-US" altLang="ko-KR" sz="4000" dirty="0" smtClean="0">
                <a:solidFill>
                  <a:schemeClr val="tx1"/>
                </a:solidFill>
                <a:latin typeface="+mj-ea"/>
              </a:rPr>
            </a:br>
            <a:r>
              <a:rPr lang="en-US" altLang="ko-KR" sz="4000" dirty="0" smtClean="0">
                <a:solidFill>
                  <a:schemeClr val="tx1"/>
                </a:solidFill>
                <a:latin typeface="+mj-ea"/>
              </a:rPr>
              <a:t>Kn</a:t>
            </a:r>
            <a:r>
              <a:rPr lang="en-US" altLang="ko-KR" sz="4000" dirty="0" smtClean="0">
                <a:solidFill>
                  <a:schemeClr val="tx1"/>
                </a:solidFill>
                <a:latin typeface="+mj-ea"/>
              </a:rPr>
              <a:t>ow-how 2</a:t>
            </a:r>
            <a:r>
              <a:rPr lang="en-US" altLang="ko-KR" sz="4000" dirty="0" smtClean="0">
                <a:solidFill>
                  <a:schemeClr val="tx1"/>
                </a:solidFill>
                <a:latin typeface="+mj-ea"/>
              </a:rPr>
              <a:t> </a:t>
            </a:r>
            <a:endParaRPr lang="en-US" altLang="ko-KR" sz="4000" dirty="0">
              <a:solidFill>
                <a:schemeClr val="tx1"/>
              </a:solidFill>
              <a:latin typeface="+mj-ea"/>
            </a:endParaRPr>
          </a:p>
        </p:txBody>
      </p:sp>
      <p:sp>
        <p:nvSpPr>
          <p:cNvPr id="15" name="슬라이드 번호 개체 틀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FC2A-0072-47F1-8C16-1527D1A8F4A2}" type="slidenum">
              <a:rPr lang="ko-KR" altLang="en-US" smtClean="0"/>
              <a:t>16</a:t>
            </a:fld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822960" y="1737361"/>
            <a:ext cx="3782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ko-KR" dirty="0" smtClean="0"/>
              <a:t>How to use ‘Google Scholar’ well 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2960" y="5081450"/>
            <a:ext cx="46703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 smtClean="0"/>
              <a:t>Can find more appropriate expression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 smtClean="0"/>
              <a:t>The more used expression , the better to use</a:t>
            </a:r>
            <a:endParaRPr lang="ko-KR" altLang="en-US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960" y="2110314"/>
            <a:ext cx="7586403" cy="1114425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960" y="3557450"/>
            <a:ext cx="7586403" cy="1190625"/>
          </a:xfrm>
          <a:prstGeom prst="rect">
            <a:avLst/>
          </a:prstGeom>
        </p:spPr>
      </p:pic>
      <p:sp>
        <p:nvSpPr>
          <p:cNvPr id="10" name="직사각형 9"/>
          <p:cNvSpPr/>
          <p:nvPr/>
        </p:nvSpPr>
        <p:spPr>
          <a:xfrm>
            <a:off x="2448232" y="2871019"/>
            <a:ext cx="1150374" cy="24580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2551470" y="4380271"/>
            <a:ext cx="1283111" cy="24580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33488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ko-KR" sz="4000" dirty="0" smtClean="0">
                <a:solidFill>
                  <a:schemeClr val="tx1"/>
                </a:solidFill>
                <a:latin typeface="+mj-ea"/>
              </a:rPr>
              <a:t>Chapter3</a:t>
            </a:r>
            <a:br>
              <a:rPr lang="en-US" altLang="ko-KR" sz="4000" dirty="0" smtClean="0">
                <a:solidFill>
                  <a:schemeClr val="tx1"/>
                </a:solidFill>
                <a:latin typeface="+mj-ea"/>
              </a:rPr>
            </a:br>
            <a:r>
              <a:rPr lang="en-US" altLang="ko-KR" sz="4000" dirty="0" smtClean="0">
                <a:solidFill>
                  <a:schemeClr val="tx1"/>
                </a:solidFill>
                <a:latin typeface="+mj-ea"/>
              </a:rPr>
              <a:t>SCI </a:t>
            </a:r>
            <a:endParaRPr lang="en-US" altLang="ko-KR" sz="4000" dirty="0">
              <a:solidFill>
                <a:schemeClr val="tx1"/>
              </a:solidFill>
              <a:latin typeface="+mj-ea"/>
            </a:endParaRPr>
          </a:p>
        </p:txBody>
      </p:sp>
      <p:sp>
        <p:nvSpPr>
          <p:cNvPr id="15" name="슬라이드 번호 개체 틀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FC2A-0072-47F1-8C16-1527D1A8F4A2}" type="slidenum">
              <a:rPr lang="ko-KR" altLang="en-US" smtClean="0"/>
              <a:t>17</a:t>
            </a:fld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822960" y="1737361"/>
            <a:ext cx="40027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ko-KR" dirty="0" smtClean="0"/>
              <a:t>Searching for the SCI or SCIE Journals</a:t>
            </a:r>
          </a:p>
          <a:p>
            <a:endParaRPr lang="en-US" altLang="ko-KR" dirty="0" smtClean="0"/>
          </a:p>
        </p:txBody>
      </p:sp>
      <p:sp>
        <p:nvSpPr>
          <p:cNvPr id="3" name="직사각형 2"/>
          <p:cNvSpPr/>
          <p:nvPr/>
        </p:nvSpPr>
        <p:spPr>
          <a:xfrm>
            <a:off x="822960" y="2014360"/>
            <a:ext cx="40874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/>
              <a:t>http://</a:t>
            </a:r>
            <a:r>
              <a:rPr lang="en-US" altLang="ko-KR" dirty="0" smtClean="0">
                <a:hlinkClick r:id="rId3" action="ppaction://hlinkfile"/>
              </a:rPr>
              <a:t>science.thomsonreuters.com/mjl/</a:t>
            </a:r>
            <a:endParaRPr lang="ko-KR" altLang="en-US" dirty="0"/>
          </a:p>
        </p:txBody>
      </p:sp>
      <p:grpSp>
        <p:nvGrpSpPr>
          <p:cNvPr id="13" name="그룹 12"/>
          <p:cNvGrpSpPr/>
          <p:nvPr/>
        </p:nvGrpSpPr>
        <p:grpSpPr>
          <a:xfrm>
            <a:off x="410006" y="2383692"/>
            <a:ext cx="4309478" cy="3654484"/>
            <a:chOff x="410006" y="2383692"/>
            <a:chExt cx="4309478" cy="3654484"/>
          </a:xfrm>
        </p:grpSpPr>
        <p:pic>
          <p:nvPicPr>
            <p:cNvPr id="5" name="그림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0006" y="2383692"/>
              <a:ext cx="4309478" cy="3654484"/>
            </a:xfrm>
            <a:prstGeom prst="rect">
              <a:avLst/>
            </a:prstGeom>
          </p:spPr>
        </p:pic>
        <p:sp>
          <p:nvSpPr>
            <p:cNvPr id="9" name="직사각형 8"/>
            <p:cNvSpPr/>
            <p:nvPr/>
          </p:nvSpPr>
          <p:spPr>
            <a:xfrm>
              <a:off x="943897" y="4955459"/>
              <a:ext cx="2841523" cy="40312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11" name="그림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9484" y="2311476"/>
            <a:ext cx="3953028" cy="3726700"/>
          </a:xfrm>
          <a:prstGeom prst="rect">
            <a:avLst/>
          </a:prstGeom>
        </p:spPr>
      </p:pic>
      <p:sp>
        <p:nvSpPr>
          <p:cNvPr id="16" name="직사각형 15"/>
          <p:cNvSpPr/>
          <p:nvPr/>
        </p:nvSpPr>
        <p:spPr>
          <a:xfrm>
            <a:off x="5842886" y="3151240"/>
            <a:ext cx="2841523" cy="40312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9536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ko-KR" sz="4000" dirty="0" smtClean="0">
                <a:solidFill>
                  <a:schemeClr val="tx1"/>
                </a:solidFill>
                <a:latin typeface="+mj-ea"/>
              </a:rPr>
              <a:t>Chapter3</a:t>
            </a:r>
            <a:br>
              <a:rPr lang="en-US" altLang="ko-KR" sz="4000" dirty="0" smtClean="0">
                <a:solidFill>
                  <a:schemeClr val="tx1"/>
                </a:solidFill>
                <a:latin typeface="+mj-ea"/>
              </a:rPr>
            </a:br>
            <a:r>
              <a:rPr lang="en-US" altLang="ko-KR" sz="4000" dirty="0" smtClean="0">
                <a:solidFill>
                  <a:schemeClr val="tx1"/>
                </a:solidFill>
                <a:latin typeface="+mj-ea"/>
              </a:rPr>
              <a:t>Impact Factor </a:t>
            </a:r>
            <a:endParaRPr lang="en-US" altLang="ko-KR" sz="4000" dirty="0">
              <a:solidFill>
                <a:schemeClr val="tx1"/>
              </a:solidFill>
              <a:latin typeface="+mj-ea"/>
            </a:endParaRPr>
          </a:p>
        </p:txBody>
      </p:sp>
      <p:sp>
        <p:nvSpPr>
          <p:cNvPr id="15" name="슬라이드 번호 개체 틀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FC2A-0072-47F1-8C16-1527D1A8F4A2}" type="slidenum">
              <a:rPr lang="ko-KR" altLang="en-US" smtClean="0"/>
              <a:t>18</a:t>
            </a:fld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822960" y="1737361"/>
            <a:ext cx="21222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ko-KR" dirty="0" smtClean="0"/>
              <a:t>Impact Factor(IF)</a:t>
            </a:r>
          </a:p>
          <a:p>
            <a:endParaRPr lang="en-US" altLang="ko-KR" dirty="0" smtClean="0"/>
          </a:p>
        </p:txBody>
      </p:sp>
      <p:grpSp>
        <p:nvGrpSpPr>
          <p:cNvPr id="14" name="그룹 13"/>
          <p:cNvGrpSpPr/>
          <p:nvPr/>
        </p:nvGrpSpPr>
        <p:grpSpPr>
          <a:xfrm>
            <a:off x="822960" y="2060526"/>
            <a:ext cx="2997969" cy="646331"/>
            <a:chOff x="993058" y="2245192"/>
            <a:chExt cx="2997969" cy="646331"/>
          </a:xfrm>
        </p:grpSpPr>
        <p:grpSp>
          <p:nvGrpSpPr>
            <p:cNvPr id="12" name="그룹 11"/>
            <p:cNvGrpSpPr/>
            <p:nvPr/>
          </p:nvGrpSpPr>
          <p:grpSpPr>
            <a:xfrm>
              <a:off x="1563375" y="2245192"/>
              <a:ext cx="2427652" cy="646331"/>
              <a:chOff x="1445342" y="2251587"/>
              <a:chExt cx="2427652" cy="646331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1445342" y="2251587"/>
                <a:ext cx="242765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ko-KR" dirty="0" smtClean="0"/>
                  <a:t>Cites to recent items</a:t>
                </a:r>
              </a:p>
              <a:p>
                <a:pPr algn="ctr"/>
                <a:r>
                  <a:rPr lang="en-US" altLang="ko-KR" dirty="0" smtClean="0"/>
                  <a:t>Number of recent items</a:t>
                </a:r>
                <a:endParaRPr lang="ko-KR" altLang="en-US" dirty="0"/>
              </a:p>
            </p:txBody>
          </p:sp>
          <p:cxnSp>
            <p:nvCxnSpPr>
              <p:cNvPr id="8" name="직선 연결선 7"/>
              <p:cNvCxnSpPr>
                <a:stCxn id="6" idx="1"/>
                <a:endCxn id="6" idx="3"/>
              </p:cNvCxnSpPr>
              <p:nvPr/>
            </p:nvCxnSpPr>
            <p:spPr>
              <a:xfrm>
                <a:off x="1445342" y="2574753"/>
                <a:ext cx="2427652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TextBox 9"/>
            <p:cNvSpPr txBox="1"/>
            <p:nvPr/>
          </p:nvSpPr>
          <p:spPr>
            <a:xfrm>
              <a:off x="993058" y="2383692"/>
              <a:ext cx="5164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 smtClean="0"/>
                <a:t>IF =</a:t>
              </a:r>
              <a:endParaRPr lang="ko-KR" altLang="en-US" dirty="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4245695" y="2199025"/>
            <a:ext cx="4344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High IF = High Citation rate = High Influential</a:t>
            </a:r>
            <a:endParaRPr lang="ko-KR" altLang="en-US" dirty="0"/>
          </a:p>
        </p:txBody>
      </p:sp>
      <p:sp>
        <p:nvSpPr>
          <p:cNvPr id="18" name="오른쪽 화살표 17"/>
          <p:cNvSpPr/>
          <p:nvPr/>
        </p:nvSpPr>
        <p:spPr>
          <a:xfrm>
            <a:off x="3933751" y="2295200"/>
            <a:ext cx="284287" cy="176981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/>
          <p:cNvSpPr/>
          <p:nvPr/>
        </p:nvSpPr>
        <p:spPr>
          <a:xfrm>
            <a:off x="822960" y="2795347"/>
            <a:ext cx="56879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>
                <a:latin typeface="굴림" panose="020B0600000101010101" pitchFamily="50" charset="-127"/>
                <a:ea typeface="굴림" panose="020B0600000101010101" pitchFamily="50" charset="-127"/>
                <a:hlinkClick r:id="rId3"/>
              </a:rPr>
              <a:t>http://www.citefactor.org/page/impact-factor</a:t>
            </a:r>
            <a:endParaRPr lang="ko-KR" altLang="en-US" dirty="0"/>
          </a:p>
        </p:txBody>
      </p:sp>
      <p:sp>
        <p:nvSpPr>
          <p:cNvPr id="20" name="직사각형 19"/>
          <p:cNvSpPr/>
          <p:nvPr/>
        </p:nvSpPr>
        <p:spPr>
          <a:xfrm>
            <a:off x="822960" y="3649783"/>
            <a:ext cx="61284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>
                <a:hlinkClick r:id="rId4"/>
              </a:rPr>
              <a:t>http://www.citefactor.org/journal-impact-factor-list-2014.html</a:t>
            </a:r>
            <a:endParaRPr lang="ko-KR" alt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822960" y="3021028"/>
            <a:ext cx="1819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-&gt;Searching for IF</a:t>
            </a:r>
            <a:endParaRPr lang="ko-KR" alt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822960" y="3853333"/>
            <a:ext cx="1335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-&gt; IF in 2014</a:t>
            </a:r>
            <a:endParaRPr lang="ko-KR" altLang="en-US" dirty="0"/>
          </a:p>
        </p:txBody>
      </p:sp>
      <p:grpSp>
        <p:nvGrpSpPr>
          <p:cNvPr id="29" name="그룹 28"/>
          <p:cNvGrpSpPr/>
          <p:nvPr/>
        </p:nvGrpSpPr>
        <p:grpSpPr>
          <a:xfrm>
            <a:off x="822960" y="4393880"/>
            <a:ext cx="4554067" cy="369332"/>
            <a:chOff x="822960" y="4393880"/>
            <a:chExt cx="4554067" cy="369332"/>
          </a:xfrm>
        </p:grpSpPr>
        <p:sp>
          <p:nvSpPr>
            <p:cNvPr id="23" name="TextBox 22"/>
            <p:cNvSpPr txBox="1"/>
            <p:nvPr/>
          </p:nvSpPr>
          <p:spPr>
            <a:xfrm>
              <a:off x="822960" y="4393880"/>
              <a:ext cx="45540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ko-KR" dirty="0" smtClean="0"/>
                <a:t>Generally Impact Factor = 4    means high IF</a:t>
              </a:r>
              <a:endParaRPr lang="ko-KR" altLang="en-US" dirty="0"/>
            </a:p>
          </p:txBody>
        </p:sp>
        <p:cxnSp>
          <p:nvCxnSpPr>
            <p:cNvPr id="25" name="직선 화살표 연결선 24"/>
            <p:cNvCxnSpPr/>
            <p:nvPr/>
          </p:nvCxnSpPr>
          <p:spPr>
            <a:xfrm flipH="1" flipV="1">
              <a:off x="3817359" y="4462803"/>
              <a:ext cx="7140" cy="23148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74921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ko-KR" sz="4000" dirty="0" smtClean="0">
                <a:solidFill>
                  <a:schemeClr val="tx1"/>
                </a:solidFill>
                <a:latin typeface="+mj-ea"/>
              </a:rPr>
              <a:t>Chapter4</a:t>
            </a:r>
            <a:br>
              <a:rPr lang="en-US" altLang="ko-KR" sz="4000" dirty="0" smtClean="0">
                <a:solidFill>
                  <a:schemeClr val="tx1"/>
                </a:solidFill>
                <a:latin typeface="+mj-ea"/>
              </a:rPr>
            </a:br>
            <a:r>
              <a:rPr lang="en-US" altLang="ko-KR" sz="4000" dirty="0"/>
              <a:t>Q</a:t>
            </a:r>
            <a:r>
              <a:rPr lang="en-US" altLang="ko-KR" sz="4000" dirty="0" smtClean="0"/>
              <a:t>uality Evaluations 1</a:t>
            </a:r>
            <a:endParaRPr lang="en-US" altLang="ko-KR" sz="4000" dirty="0">
              <a:solidFill>
                <a:schemeClr val="tx1"/>
              </a:solidFill>
              <a:latin typeface="+mj-ea"/>
            </a:endParaRPr>
          </a:p>
        </p:txBody>
      </p:sp>
      <p:sp>
        <p:nvSpPr>
          <p:cNvPr id="15" name="슬라이드 번호 개체 틀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FC2A-0072-47F1-8C16-1527D1A8F4A2}" type="slidenum">
              <a:rPr lang="ko-KR" altLang="en-US" smtClean="0"/>
              <a:t>19</a:t>
            </a:fld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822960" y="1737361"/>
            <a:ext cx="7463903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altLang="ko-KR" dirty="0" smtClean="0"/>
              <a:t>IEEE has some valuation basis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dirty="0" smtClean="0"/>
              <a:t>Is the Topic appropriate for publication in these transactions?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altLang="ko-KR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dirty="0" smtClean="0"/>
              <a:t>Is the Topic important to colleagues working in the field?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altLang="ko-KR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dirty="0" smtClean="0"/>
              <a:t>Is the paper technically sound?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altLang="ko-KR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dirty="0" smtClean="0"/>
              <a:t>Is the coverage of the topic sufficiently comprehensive and balanced?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altLang="ko-KR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dirty="0" smtClean="0"/>
              <a:t>How would you describe technical depth of paper?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altLang="ko-KR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dirty="0" smtClean="0"/>
              <a:t>How would you rate the technical novelty of the paper?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altLang="ko-KR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dirty="0" smtClean="0"/>
              <a:t>How would you rate the overall organization of the paper?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altLang="ko-KR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dirty="0" smtClean="0"/>
              <a:t>Are the title and abstract satisfactory?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2221601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ko-KR" sz="4000" dirty="0" smtClean="0">
                <a:solidFill>
                  <a:schemeClr val="tx1"/>
                </a:solidFill>
                <a:latin typeface="+mj-ea"/>
              </a:rPr>
              <a:t>Chapter1 </a:t>
            </a:r>
            <a:br>
              <a:rPr lang="en-US" altLang="ko-KR" sz="4000" dirty="0" smtClean="0">
                <a:solidFill>
                  <a:schemeClr val="tx1"/>
                </a:solidFill>
                <a:latin typeface="+mj-ea"/>
              </a:rPr>
            </a:br>
            <a:r>
              <a:rPr lang="en-US" altLang="ko-KR" sz="4000" dirty="0">
                <a:solidFill>
                  <a:schemeClr val="tx1"/>
                </a:solidFill>
                <a:latin typeface="+mj-ea"/>
              </a:rPr>
              <a:t>COMPOSITION </a:t>
            </a:r>
            <a:r>
              <a:rPr lang="en-US" altLang="ko-KR" sz="4000" dirty="0" smtClean="0">
                <a:solidFill>
                  <a:schemeClr val="tx1"/>
                </a:solidFill>
                <a:latin typeface="+mj-ea"/>
              </a:rPr>
              <a:t>&amp; ETHIC</a:t>
            </a:r>
            <a:endParaRPr lang="en-US" altLang="ko-KR" sz="4000" dirty="0">
              <a:solidFill>
                <a:schemeClr val="tx1"/>
              </a:solidFill>
              <a:latin typeface="+mj-ea"/>
            </a:endParaRPr>
          </a:p>
        </p:txBody>
      </p:sp>
      <p:sp>
        <p:nvSpPr>
          <p:cNvPr id="15" name="슬라이드 번호 개체 틀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FC2A-0072-47F1-8C16-1527D1A8F4A2}" type="slidenum">
              <a:rPr lang="ko-KR" altLang="en-US" smtClean="0"/>
              <a:t>2</a:t>
            </a:fld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2435388" y="1726279"/>
            <a:ext cx="63070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>
                <a:latin typeface="+mn-ea"/>
              </a:rPr>
              <a:t>Requirements of </a:t>
            </a:r>
            <a:r>
              <a:rPr lang="en-US" altLang="ko-KR" sz="2400" smtClean="0">
                <a:latin typeface="+mn-ea"/>
              </a:rPr>
              <a:t>well-made </a:t>
            </a:r>
            <a:r>
              <a:rPr lang="en-US" altLang="ko-KR" sz="2400" smtClean="0">
                <a:latin typeface="+mn-ea"/>
              </a:rPr>
              <a:t>Thesis(Journal)</a:t>
            </a:r>
            <a:endParaRPr lang="ko-KR" altLang="en-US" sz="2400" dirty="0">
              <a:latin typeface="+mn-e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22960" y="2082922"/>
            <a:ext cx="817570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b="1" dirty="0" smtClean="0">
                <a:latin typeface="+mn-ea"/>
              </a:rPr>
              <a:t>Creativity</a:t>
            </a:r>
            <a:r>
              <a:rPr lang="en-US" altLang="ko-KR" dirty="0" smtClean="0">
                <a:latin typeface="+mn-ea"/>
              </a:rPr>
              <a:t> : make new writing method, point of view, conclusion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 smtClean="0">
              <a:latin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b="1" dirty="0" smtClean="0">
                <a:latin typeface="+mn-ea"/>
              </a:rPr>
              <a:t>Objectivity &amp; </a:t>
            </a:r>
            <a:r>
              <a:rPr lang="en-US" altLang="ko-KR" b="1" dirty="0">
                <a:latin typeface="+mn-ea"/>
              </a:rPr>
              <a:t>accuracy</a:t>
            </a:r>
            <a:r>
              <a:rPr lang="en-US" altLang="ko-KR" dirty="0" smtClean="0">
                <a:latin typeface="+mn-ea"/>
              </a:rPr>
              <a:t> : make </a:t>
            </a:r>
            <a:r>
              <a:rPr lang="en-US" altLang="ko-KR" dirty="0" smtClean="0"/>
              <a:t>accurate scientific data, meterials, equipments</a:t>
            </a:r>
            <a:endParaRPr lang="en-US" altLang="ko-KR" dirty="0" smtClean="0">
              <a:latin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b="1" dirty="0" smtClean="0">
              <a:latin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b="1" dirty="0" smtClean="0">
                <a:latin typeface="+mn-ea"/>
              </a:rPr>
              <a:t>Readability</a:t>
            </a:r>
            <a:r>
              <a:rPr lang="en-US" altLang="ko-KR" dirty="0" smtClean="0">
                <a:latin typeface="+mn-ea"/>
              </a:rPr>
              <a:t> : simple and correct grammar, easy to understand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b="1" dirty="0" smtClean="0">
              <a:latin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b="1" dirty="0" smtClean="0">
                <a:latin typeface="+mn-ea"/>
              </a:rPr>
              <a:t>Honesty</a:t>
            </a:r>
            <a:r>
              <a:rPr lang="en-US" altLang="ko-KR" dirty="0" smtClean="0">
                <a:latin typeface="+mn-ea"/>
              </a:rPr>
              <a:t> : do not copy, do not lie in paper</a:t>
            </a:r>
            <a:endParaRPr lang="ko-KR" altLang="en-US" dirty="0">
              <a:latin typeface="+mn-e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39156" y="4328479"/>
            <a:ext cx="373320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0. Abstract</a:t>
            </a:r>
          </a:p>
          <a:p>
            <a:r>
              <a:rPr lang="en-US" altLang="ko-KR" dirty="0" smtClean="0"/>
              <a:t>1. Introduction</a:t>
            </a:r>
          </a:p>
          <a:p>
            <a:r>
              <a:rPr lang="en-US" altLang="ko-KR" dirty="0" smtClean="0"/>
              <a:t>2. Main Subject 1</a:t>
            </a:r>
          </a:p>
          <a:p>
            <a:r>
              <a:rPr lang="en-US" altLang="ko-KR" dirty="0"/>
              <a:t>3</a:t>
            </a:r>
            <a:r>
              <a:rPr lang="en-US" altLang="ko-KR" dirty="0" smtClean="0"/>
              <a:t>. Main </a:t>
            </a:r>
            <a:r>
              <a:rPr lang="en-US" altLang="ko-KR" dirty="0"/>
              <a:t>Subject </a:t>
            </a:r>
            <a:r>
              <a:rPr lang="en-US" altLang="ko-KR" dirty="0" smtClean="0"/>
              <a:t>2 (</a:t>
            </a:r>
            <a:r>
              <a:rPr lang="en-US" altLang="ko-KR" dirty="0"/>
              <a:t>Main </a:t>
            </a:r>
            <a:r>
              <a:rPr lang="en-US" altLang="ko-KR" dirty="0" smtClean="0"/>
              <a:t>Contribution)</a:t>
            </a:r>
          </a:p>
          <a:p>
            <a:r>
              <a:rPr lang="en-US" altLang="ko-KR" dirty="0"/>
              <a:t>4</a:t>
            </a:r>
            <a:r>
              <a:rPr lang="en-US" altLang="ko-KR" dirty="0" smtClean="0"/>
              <a:t>. Conclusion</a:t>
            </a:r>
          </a:p>
          <a:p>
            <a:r>
              <a:rPr lang="en-US" altLang="ko-KR" dirty="0"/>
              <a:t>5</a:t>
            </a:r>
            <a:r>
              <a:rPr lang="en-US" altLang="ko-KR" dirty="0" smtClean="0"/>
              <a:t>. Appendix</a:t>
            </a:r>
          </a:p>
          <a:p>
            <a:r>
              <a:rPr lang="en-US" altLang="ko-KR" dirty="0"/>
              <a:t>6</a:t>
            </a:r>
            <a:r>
              <a:rPr lang="en-US" altLang="ko-KR" dirty="0" smtClean="0"/>
              <a:t>. Reference</a:t>
            </a:r>
            <a:endParaRPr lang="en-US" altLang="ko-KR" dirty="0"/>
          </a:p>
        </p:txBody>
      </p:sp>
      <p:sp>
        <p:nvSpPr>
          <p:cNvPr id="18" name="직사각형 17"/>
          <p:cNvSpPr/>
          <p:nvPr/>
        </p:nvSpPr>
        <p:spPr>
          <a:xfrm>
            <a:off x="3717889" y="4114247"/>
            <a:ext cx="17539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latin typeface="+mj-ea"/>
              </a:rPr>
              <a:t>COMPOSITION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17227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ko-KR" sz="4000" dirty="0" smtClean="0">
                <a:solidFill>
                  <a:schemeClr val="tx1"/>
                </a:solidFill>
                <a:latin typeface="+mj-ea"/>
              </a:rPr>
              <a:t>Chapter4</a:t>
            </a:r>
            <a:br>
              <a:rPr lang="en-US" altLang="ko-KR" sz="4000" dirty="0" smtClean="0">
                <a:solidFill>
                  <a:schemeClr val="tx1"/>
                </a:solidFill>
                <a:latin typeface="+mj-ea"/>
              </a:rPr>
            </a:br>
            <a:r>
              <a:rPr lang="en-US" altLang="ko-KR" sz="4000" dirty="0"/>
              <a:t>Q</a:t>
            </a:r>
            <a:r>
              <a:rPr lang="en-US" altLang="ko-KR" sz="4000" dirty="0" smtClean="0"/>
              <a:t>uality Evaluations 2</a:t>
            </a:r>
            <a:endParaRPr lang="en-US" altLang="ko-KR" sz="4000" dirty="0">
              <a:solidFill>
                <a:schemeClr val="tx1"/>
              </a:solidFill>
              <a:latin typeface="+mj-ea"/>
            </a:endParaRPr>
          </a:p>
        </p:txBody>
      </p:sp>
      <p:sp>
        <p:nvSpPr>
          <p:cNvPr id="15" name="슬라이드 번호 개체 틀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FC2A-0072-47F1-8C16-1527D1A8F4A2}" type="slidenum">
              <a:rPr lang="ko-KR" altLang="en-US" smtClean="0"/>
              <a:t>20</a:t>
            </a:fld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822960" y="1737361"/>
            <a:ext cx="8053551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altLang="ko-KR" dirty="0" smtClean="0"/>
              <a:t>IEEE has some valuation basis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dirty="0" smtClean="0"/>
              <a:t>Is the length of the paper appropriate?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altLang="ko-KR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dirty="0" smtClean="0"/>
              <a:t>How do you rate the English usage?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altLang="ko-KR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dirty="0" smtClean="0"/>
              <a:t>Rate the Bibliography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altLang="ko-KR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dirty="0" smtClean="0"/>
              <a:t>How would you rate the technical contents of the paper?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altLang="ko-KR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dirty="0" smtClean="0"/>
              <a:t>how would you rate the literary presentation of the paper?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altLang="ko-KR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dirty="0" smtClean="0"/>
              <a:t>How would you rate the appropriateness of this paper for publication in this</a:t>
            </a:r>
          </a:p>
          <a:p>
            <a:pPr lvl="1"/>
            <a:r>
              <a:rPr lang="en-US" altLang="ko-KR" dirty="0" smtClean="0"/>
              <a:t>      </a:t>
            </a:r>
          </a:p>
          <a:p>
            <a:pPr lvl="1"/>
            <a:r>
              <a:rPr lang="en-US" altLang="ko-KR" dirty="0"/>
              <a:t> </a:t>
            </a:r>
            <a:r>
              <a:rPr lang="en-US" altLang="ko-KR" dirty="0" smtClean="0"/>
              <a:t>     IEEE Transaction?</a:t>
            </a:r>
          </a:p>
        </p:txBody>
      </p:sp>
    </p:spTree>
    <p:extLst>
      <p:ext uri="{BB962C8B-B14F-4D97-AF65-F5344CB8AC3E}">
        <p14:creationId xmlns:p14="http://schemas.microsoft.com/office/powerpoint/2010/main" val="50736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슬라이드 번호 개체 틀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FC2A-0072-47F1-8C16-1527D1A8F4A2}" type="slidenum">
              <a:rPr lang="ko-KR" altLang="en-US" smtClean="0"/>
              <a:t>21</a:t>
            </a:fld>
            <a:endParaRPr lang="ko-KR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1698173" y="809897"/>
            <a:ext cx="5607196" cy="4170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600" dirty="0" smtClean="0"/>
              <a:t>ANY QUESTION</a:t>
            </a:r>
          </a:p>
          <a:p>
            <a:r>
              <a:rPr lang="en-US" altLang="ko-KR" sz="19900" dirty="0" smtClean="0"/>
              <a:t>    </a:t>
            </a:r>
            <a:r>
              <a:rPr lang="en-US" altLang="ko-KR" sz="19900" dirty="0" smtClean="0"/>
              <a:t>?</a:t>
            </a:r>
            <a:endParaRPr lang="ko-KR" altLang="en-US" sz="19900" dirty="0"/>
          </a:p>
        </p:txBody>
      </p:sp>
    </p:spTree>
    <p:extLst>
      <p:ext uri="{BB962C8B-B14F-4D97-AF65-F5344CB8AC3E}">
        <p14:creationId xmlns:p14="http://schemas.microsoft.com/office/powerpoint/2010/main" val="189684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ko-KR" sz="4000" dirty="0" smtClean="0">
                <a:solidFill>
                  <a:schemeClr val="tx1"/>
                </a:solidFill>
                <a:latin typeface="+mj-ea"/>
              </a:rPr>
              <a:t>Chapter1 </a:t>
            </a:r>
            <a:br>
              <a:rPr lang="en-US" altLang="ko-KR" sz="4000" dirty="0" smtClean="0">
                <a:solidFill>
                  <a:schemeClr val="tx1"/>
                </a:solidFill>
                <a:latin typeface="+mj-ea"/>
              </a:rPr>
            </a:br>
            <a:r>
              <a:rPr lang="en-US" altLang="ko-KR" sz="4000" dirty="0" smtClean="0">
                <a:solidFill>
                  <a:schemeClr val="tx1"/>
                </a:solidFill>
                <a:latin typeface="+mj-ea"/>
              </a:rPr>
              <a:t>COMPOSITION 1</a:t>
            </a:r>
            <a:endParaRPr lang="en-US" altLang="ko-KR" sz="4000" dirty="0">
              <a:solidFill>
                <a:schemeClr val="tx1"/>
              </a:solidFill>
              <a:latin typeface="+mj-ea"/>
            </a:endParaRPr>
          </a:p>
        </p:txBody>
      </p:sp>
      <p:sp>
        <p:nvSpPr>
          <p:cNvPr id="15" name="슬라이드 번호 개체 틀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FC2A-0072-47F1-8C16-1527D1A8F4A2}" type="slidenum">
              <a:rPr lang="ko-KR" altLang="en-US" smtClean="0"/>
              <a:t>3</a:t>
            </a:fld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645980" y="1875013"/>
            <a:ext cx="838210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 0. Abstract (summary)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 smtClean="0"/>
              <a:t>Thesis : within 1page / Journal :1~2paragraph(4~8 sentences)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 smtClean="0"/>
              <a:t>Inclusion : about what?(topic) , Conclusion(Simple), how useful in reality?(examples)</a:t>
            </a:r>
            <a:endParaRPr lang="en-US" altLang="ko-K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 smtClean="0"/>
              <a:t>Exclusion : long(full) story about topic, the reason(motive) of study . 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 smtClean="0"/>
              <a:t>‘Writing Abstract’ is the last step</a:t>
            </a:r>
            <a:endParaRPr lang="en-US" altLang="ko-KR" dirty="0"/>
          </a:p>
        </p:txBody>
      </p:sp>
      <p:sp>
        <p:nvSpPr>
          <p:cNvPr id="4" name="TextBox 3"/>
          <p:cNvSpPr txBox="1"/>
          <p:nvPr/>
        </p:nvSpPr>
        <p:spPr>
          <a:xfrm>
            <a:off x="645980" y="3224981"/>
            <a:ext cx="704680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altLang="ko-KR" dirty="0"/>
          </a:p>
          <a:p>
            <a:r>
              <a:rPr lang="en-US" altLang="ko-KR" dirty="0"/>
              <a:t>1. Introduction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/>
              <a:t>Show(Introduce) the theme of the paper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/>
              <a:t>Inclusion : outline of study , Current state of study, the reason(motive)</a:t>
            </a:r>
          </a:p>
          <a:p>
            <a:r>
              <a:rPr lang="en-US" altLang="ko-KR" dirty="0"/>
              <a:t>	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45980" y="4297951"/>
            <a:ext cx="737278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 	</a:t>
            </a:r>
          </a:p>
          <a:p>
            <a:r>
              <a:rPr lang="en-US" altLang="ko-KR" dirty="0"/>
              <a:t>2. Main Subject 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/>
              <a:t>Concept of Main Subject 2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/>
              <a:t>Tutorial which is  based on the basic theory of the </a:t>
            </a:r>
            <a:r>
              <a:rPr lang="en-US" altLang="ko-KR" dirty="0" smtClean="0"/>
              <a:t>paper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 smtClean="0"/>
              <a:t>Indispensable </a:t>
            </a:r>
            <a:r>
              <a:rPr lang="en-US" altLang="ko-KR" dirty="0"/>
              <a:t>in </a:t>
            </a:r>
            <a:r>
              <a:rPr lang="en-US" altLang="ko-KR" dirty="0" smtClean="0"/>
              <a:t>Thesis(It could include in the Instruction part for Journal)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/>
              <a:t>Well known theory(Citation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1029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ko-KR" sz="4000" dirty="0" smtClean="0">
                <a:solidFill>
                  <a:schemeClr val="tx1"/>
                </a:solidFill>
                <a:latin typeface="+mj-ea"/>
              </a:rPr>
              <a:t>Chapter1 </a:t>
            </a:r>
            <a:br>
              <a:rPr lang="en-US" altLang="ko-KR" sz="4000" dirty="0" smtClean="0">
                <a:solidFill>
                  <a:schemeClr val="tx1"/>
                </a:solidFill>
                <a:latin typeface="+mj-ea"/>
              </a:rPr>
            </a:br>
            <a:r>
              <a:rPr lang="en-US" altLang="ko-KR" sz="4000" dirty="0" smtClean="0">
                <a:solidFill>
                  <a:schemeClr val="tx1"/>
                </a:solidFill>
                <a:latin typeface="+mj-ea"/>
              </a:rPr>
              <a:t>COMPOSITION 2</a:t>
            </a:r>
            <a:endParaRPr lang="en-US" altLang="ko-KR" sz="4000" dirty="0">
              <a:solidFill>
                <a:schemeClr val="tx1"/>
              </a:solidFill>
              <a:latin typeface="+mj-ea"/>
            </a:endParaRPr>
          </a:p>
        </p:txBody>
      </p:sp>
      <p:sp>
        <p:nvSpPr>
          <p:cNvPr id="15" name="슬라이드 번호 개체 틀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FC2A-0072-47F1-8C16-1527D1A8F4A2}" type="slidenum">
              <a:rPr lang="ko-KR" altLang="en-US" smtClean="0"/>
              <a:t>4</a:t>
            </a:fld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822960" y="1770793"/>
            <a:ext cx="626857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3. Main Subject 2 (Main Contribution)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 smtClean="0"/>
              <a:t>Original(Inventive) your research(No Citation)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 smtClean="0"/>
              <a:t>Suggestion, analysis, experiment, verification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 smtClean="0"/>
              <a:t>Main Subject 2’s title could be the Title of your paper(Usually)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 smtClean="0"/>
              <a:t>Separable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2960" y="3245700"/>
            <a:ext cx="7206781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4. Conclusion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 smtClean="0"/>
              <a:t>Include the abstraction of the Main Subject 2 and its strengths(merit)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 smtClean="0"/>
              <a:t>Weak point/ Unsatisfactory part of this paper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altLang="ko-KR" dirty="0" smtClean="0"/>
              <a:t>This is one of the most significant Things in the paper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altLang="ko-KR" dirty="0" smtClean="0"/>
              <a:t>Most of readers are interested in this part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altLang="ko-KR" dirty="0" smtClean="0"/>
              <a:t>Related with next step(about subject of next research, direction)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 smtClean="0"/>
              <a:t>Subject of next research and its direction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altLang="ko-KR" dirty="0" smtClean="0"/>
              <a:t>In case of Thesis : try to make it concretely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altLang="ko-KR" dirty="0" smtClean="0"/>
              <a:t>In case of Journal : It depends on the Main Topic(concretely or not)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42129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ko-KR" sz="4000" dirty="0" smtClean="0">
                <a:solidFill>
                  <a:schemeClr val="tx1"/>
                </a:solidFill>
                <a:latin typeface="+mj-ea"/>
              </a:rPr>
              <a:t>Chapter1 </a:t>
            </a:r>
            <a:r>
              <a:rPr lang="en-US" altLang="ko-KR" sz="4000" dirty="0">
                <a:solidFill>
                  <a:schemeClr val="tx1"/>
                </a:solidFill>
                <a:latin typeface="+mj-ea"/>
              </a:rPr>
              <a:t/>
            </a:r>
            <a:br>
              <a:rPr lang="en-US" altLang="ko-KR" sz="4000" dirty="0">
                <a:solidFill>
                  <a:schemeClr val="tx1"/>
                </a:solidFill>
                <a:latin typeface="+mj-ea"/>
              </a:rPr>
            </a:br>
            <a:r>
              <a:rPr lang="en-US" altLang="ko-KR" sz="4000" dirty="0" smtClean="0">
                <a:solidFill>
                  <a:schemeClr val="tx1"/>
                </a:solidFill>
                <a:latin typeface="+mj-ea"/>
              </a:rPr>
              <a:t>COMPOSITION 3</a:t>
            </a:r>
            <a:endParaRPr lang="en-US" altLang="ko-KR" sz="4000" dirty="0">
              <a:solidFill>
                <a:schemeClr val="tx1"/>
              </a:solidFill>
              <a:latin typeface="+mj-ea"/>
            </a:endParaRPr>
          </a:p>
        </p:txBody>
      </p:sp>
      <p:sp>
        <p:nvSpPr>
          <p:cNvPr id="15" name="슬라이드 번호 개체 틀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FC2A-0072-47F1-8C16-1527D1A8F4A2}" type="slidenum">
              <a:rPr lang="ko-KR" altLang="en-US" smtClean="0"/>
              <a:t>5</a:t>
            </a:fld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822960" y="1737361"/>
            <a:ext cx="758640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5. Appendix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 smtClean="0"/>
              <a:t>Explain the complicated or long algorithm in detail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 smtClean="0"/>
              <a:t>Massive Statistical data  / graph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 smtClean="0"/>
              <a:t>Long source code / program listing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 smtClean="0"/>
              <a:t>Mathematical / theoretical proof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altLang="ko-KR" dirty="0" smtClean="0"/>
              <a:t>But if these are Key point, write it in the Body part of paper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22960" y="3637936"/>
            <a:ext cx="797699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6. Reference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 smtClean="0"/>
              <a:t>Write just the list of Citation used in Body part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 smtClean="0"/>
              <a:t>The more the better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 smtClean="0"/>
              <a:t>In case of Thesis – Follow your University’s rule.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 smtClean="0"/>
              <a:t>In case of Journal – Follow the rule established by that committee of the Journal</a:t>
            </a:r>
          </a:p>
        </p:txBody>
      </p:sp>
      <p:grpSp>
        <p:nvGrpSpPr>
          <p:cNvPr id="13" name="그룹 12"/>
          <p:cNvGrpSpPr/>
          <p:nvPr/>
        </p:nvGrpSpPr>
        <p:grpSpPr>
          <a:xfrm>
            <a:off x="331347" y="5115264"/>
            <a:ext cx="8714330" cy="613129"/>
            <a:chOff x="331347" y="4989730"/>
            <a:chExt cx="8714330" cy="613129"/>
          </a:xfrm>
        </p:grpSpPr>
        <p:sp>
          <p:nvSpPr>
            <p:cNvPr id="7" name="직사각형 6"/>
            <p:cNvSpPr/>
            <p:nvPr/>
          </p:nvSpPr>
          <p:spPr>
            <a:xfrm>
              <a:off x="331347" y="5233527"/>
              <a:ext cx="871433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dirty="0"/>
                <a:t>http://</a:t>
              </a:r>
              <a:r>
                <a:rPr lang="ko-KR" altLang="en-US" dirty="0">
                  <a:hlinkClick r:id="rId3"/>
                </a:rPr>
                <a:t>www.ieee.org/publications_standards/publications/authors/authors_journals.html</a:t>
              </a:r>
              <a:endParaRPr lang="ko-KR" alt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22960" y="4989730"/>
              <a:ext cx="23442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 smtClean="0"/>
                <a:t>EX) IEEE’s Style Manual</a:t>
              </a:r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14441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ko-KR" sz="4000" dirty="0" smtClean="0">
                <a:solidFill>
                  <a:schemeClr val="tx1"/>
                </a:solidFill>
                <a:latin typeface="+mj-ea"/>
              </a:rPr>
              <a:t>Chapter1 </a:t>
            </a:r>
            <a:r>
              <a:rPr lang="en-US" altLang="ko-KR" sz="4000" dirty="0">
                <a:solidFill>
                  <a:schemeClr val="tx1"/>
                </a:solidFill>
                <a:latin typeface="+mj-ea"/>
              </a:rPr>
              <a:t/>
            </a:r>
            <a:br>
              <a:rPr lang="en-US" altLang="ko-KR" sz="4000" dirty="0">
                <a:solidFill>
                  <a:schemeClr val="tx1"/>
                </a:solidFill>
                <a:latin typeface="+mj-ea"/>
              </a:rPr>
            </a:br>
            <a:r>
              <a:rPr lang="en-US" altLang="ko-KR" sz="4000" dirty="0" smtClean="0">
                <a:solidFill>
                  <a:schemeClr val="tx1"/>
                </a:solidFill>
                <a:latin typeface="+mj-ea"/>
              </a:rPr>
              <a:t>EXAMPLE</a:t>
            </a:r>
            <a:endParaRPr lang="en-US" altLang="ko-KR" sz="4000" dirty="0">
              <a:solidFill>
                <a:schemeClr val="tx1"/>
              </a:solidFill>
              <a:latin typeface="+mj-ea"/>
            </a:endParaRPr>
          </a:p>
        </p:txBody>
      </p:sp>
      <p:sp>
        <p:nvSpPr>
          <p:cNvPr id="15" name="슬라이드 번호 개체 틀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FC2A-0072-47F1-8C16-1527D1A8F4A2}" type="slidenum">
              <a:rPr lang="ko-KR" altLang="en-US" smtClean="0"/>
              <a:t>6</a:t>
            </a:fld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822960" y="1737361"/>
            <a:ext cx="75864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grpSp>
        <p:nvGrpSpPr>
          <p:cNvPr id="7" name="그룹 6"/>
          <p:cNvGrpSpPr/>
          <p:nvPr/>
        </p:nvGrpSpPr>
        <p:grpSpPr>
          <a:xfrm>
            <a:off x="567321" y="1737361"/>
            <a:ext cx="8714330" cy="613129"/>
            <a:chOff x="331347" y="4989730"/>
            <a:chExt cx="8714330" cy="613129"/>
          </a:xfrm>
        </p:grpSpPr>
        <p:sp>
          <p:nvSpPr>
            <p:cNvPr id="8" name="직사각형 7"/>
            <p:cNvSpPr/>
            <p:nvPr/>
          </p:nvSpPr>
          <p:spPr>
            <a:xfrm>
              <a:off x="331347" y="5233527"/>
              <a:ext cx="871433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dirty="0"/>
                <a:t>http://</a:t>
              </a:r>
              <a:r>
                <a:rPr lang="ko-KR" altLang="en-US" dirty="0">
                  <a:hlinkClick r:id="rId3"/>
                </a:rPr>
                <a:t>www.ieee.org/publications_standards/publications/authors/authors_journals.html</a:t>
              </a:r>
              <a:endParaRPr lang="ko-KR" alt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22960" y="4989730"/>
              <a:ext cx="23442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 smtClean="0"/>
                <a:t>EX) IEEE’s Style Manual</a:t>
              </a:r>
              <a:endParaRPr lang="ko-KR" altLang="en-US" dirty="0"/>
            </a:p>
          </p:txBody>
        </p:sp>
      </p:grpSp>
      <p:pic>
        <p:nvPicPr>
          <p:cNvPr id="4" name="그림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960" y="2350490"/>
            <a:ext cx="6219825" cy="2447925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2960" y="4845749"/>
            <a:ext cx="6276975" cy="149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0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ko-KR" sz="4000" dirty="0" smtClean="0">
                <a:solidFill>
                  <a:schemeClr val="tx1"/>
                </a:solidFill>
                <a:latin typeface="+mj-ea"/>
              </a:rPr>
              <a:t>Chapter1 </a:t>
            </a:r>
            <a:r>
              <a:rPr lang="en-US" altLang="ko-KR" sz="4000" dirty="0">
                <a:solidFill>
                  <a:schemeClr val="tx1"/>
                </a:solidFill>
                <a:latin typeface="+mj-ea"/>
              </a:rPr>
              <a:t/>
            </a:r>
            <a:br>
              <a:rPr lang="en-US" altLang="ko-KR" sz="4000" dirty="0">
                <a:solidFill>
                  <a:schemeClr val="tx1"/>
                </a:solidFill>
                <a:latin typeface="+mj-ea"/>
              </a:rPr>
            </a:br>
            <a:r>
              <a:rPr lang="en-US" altLang="ko-KR" sz="4000" dirty="0" smtClean="0">
                <a:solidFill>
                  <a:schemeClr val="tx1"/>
                </a:solidFill>
                <a:latin typeface="+mj-ea"/>
              </a:rPr>
              <a:t>ETHIC</a:t>
            </a:r>
            <a:endParaRPr lang="en-US" altLang="ko-KR" sz="4000" dirty="0">
              <a:solidFill>
                <a:schemeClr val="tx1"/>
              </a:solidFill>
              <a:latin typeface="+mj-ea"/>
            </a:endParaRPr>
          </a:p>
        </p:txBody>
      </p:sp>
      <p:sp>
        <p:nvSpPr>
          <p:cNvPr id="15" name="슬라이드 번호 개체 틀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FC2A-0072-47F1-8C16-1527D1A8F4A2}" type="slidenum">
              <a:rPr lang="ko-KR" altLang="en-US" smtClean="0"/>
              <a:t>7</a:t>
            </a:fld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341180" y="2372117"/>
            <a:ext cx="1399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/>
              <a:t>Research </a:t>
            </a:r>
          </a:p>
          <a:p>
            <a:pPr algn="ctr"/>
            <a:r>
              <a:rPr lang="en-US" altLang="ko-KR" dirty="0" smtClean="0"/>
              <a:t>misconducts</a:t>
            </a:r>
            <a:endParaRPr lang="ko-KR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995947" y="1956619"/>
            <a:ext cx="698127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altLang="ko-KR" dirty="0" smtClean="0"/>
              <a:t>Forging – Make non-existent data or result falsely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altLang="ko-KR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altLang="ko-KR" dirty="0" smtClean="0"/>
              <a:t>Falsification – modify or distort the data/equipment/material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altLang="ko-KR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altLang="ko-KR" b="1" dirty="0"/>
              <a:t>Plagiarism</a:t>
            </a:r>
            <a:r>
              <a:rPr lang="en-US" altLang="ko-KR" dirty="0" smtClean="0"/>
              <a:t> – Steal other’s idea, content without reference or approval</a:t>
            </a:r>
          </a:p>
        </p:txBody>
      </p:sp>
      <p:sp>
        <p:nvSpPr>
          <p:cNvPr id="11" name="오른쪽 화살표 10"/>
          <p:cNvSpPr/>
          <p:nvPr/>
        </p:nvSpPr>
        <p:spPr>
          <a:xfrm>
            <a:off x="1656735" y="2349855"/>
            <a:ext cx="339212" cy="6685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544679" y="3699371"/>
            <a:ext cx="774032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 smtClean="0"/>
              <a:t>Use more than 2 Sentences successively from another paper without citation.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 smtClean="0"/>
              <a:t>Use too many ideas or sentences even though you recorded the Citations.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 smtClean="0"/>
              <a:t>Inaccurate Citation.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 smtClean="0"/>
              <a:t>Plagiarism</a:t>
            </a:r>
            <a:r>
              <a:rPr lang="en-US" altLang="ko-KR" dirty="0"/>
              <a:t> of your own work is still plagiarism</a:t>
            </a:r>
            <a:r>
              <a:rPr lang="en-US" altLang="ko-KR" dirty="0" smtClean="0"/>
              <a:t> (self-plagiarism)</a:t>
            </a:r>
            <a:endParaRPr lang="ko-KR" altLang="en-US" dirty="0"/>
          </a:p>
        </p:txBody>
      </p:sp>
      <p:cxnSp>
        <p:nvCxnSpPr>
          <p:cNvPr id="14" name="직선 화살표 연결선 13"/>
          <p:cNvCxnSpPr/>
          <p:nvPr/>
        </p:nvCxnSpPr>
        <p:spPr>
          <a:xfrm>
            <a:off x="2605548" y="3332492"/>
            <a:ext cx="9833" cy="4683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직사각형 21"/>
          <p:cNvSpPr/>
          <p:nvPr/>
        </p:nvSpPr>
        <p:spPr>
          <a:xfrm>
            <a:off x="341180" y="5705733"/>
            <a:ext cx="971427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600" dirty="0"/>
              <a:t>http://</a:t>
            </a:r>
            <a:r>
              <a:rPr lang="ko-KR" altLang="en-US" sz="1600" dirty="0">
                <a:hlinkClick r:id="rId3"/>
              </a:rPr>
              <a:t>www.ieee.org/publications_standards/publications/rights/crosscheck_portal_users_guide.pdf</a:t>
            </a:r>
            <a:endParaRPr lang="ko-KR" altLang="en-US" sz="1600" dirty="0"/>
          </a:p>
        </p:txBody>
      </p:sp>
      <p:sp>
        <p:nvSpPr>
          <p:cNvPr id="23" name="TextBox 22"/>
          <p:cNvSpPr txBox="1"/>
          <p:nvPr/>
        </p:nvSpPr>
        <p:spPr>
          <a:xfrm>
            <a:off x="3276410" y="5395957"/>
            <a:ext cx="3843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 smtClean="0"/>
              <a:t>CrossCheck</a:t>
            </a:r>
            <a:r>
              <a:rPr lang="en-US" altLang="ko-KR" dirty="0" smtClean="0"/>
              <a:t>(IEEE) – checking plagiarism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9572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ko-KR" sz="4000" dirty="0" smtClean="0">
                <a:solidFill>
                  <a:schemeClr val="tx1"/>
                </a:solidFill>
                <a:latin typeface="+mj-ea"/>
              </a:rPr>
              <a:t>Chapter1 </a:t>
            </a:r>
            <a:r>
              <a:rPr lang="en-US" altLang="ko-KR" sz="4000" dirty="0">
                <a:solidFill>
                  <a:schemeClr val="tx1"/>
                </a:solidFill>
                <a:latin typeface="+mj-ea"/>
              </a:rPr>
              <a:t/>
            </a:r>
            <a:br>
              <a:rPr lang="en-US" altLang="ko-KR" sz="4000" dirty="0">
                <a:solidFill>
                  <a:schemeClr val="tx1"/>
                </a:solidFill>
                <a:latin typeface="+mj-ea"/>
              </a:rPr>
            </a:br>
            <a:r>
              <a:rPr lang="en-US" altLang="ko-KR" sz="4000" dirty="0" err="1"/>
              <a:t>CrossCheck</a:t>
            </a:r>
            <a:r>
              <a:rPr lang="en-US" altLang="ko-KR" sz="4000" dirty="0"/>
              <a:t>(IEEE)</a:t>
            </a:r>
            <a:endParaRPr lang="en-US" altLang="ko-KR" sz="4000" dirty="0">
              <a:solidFill>
                <a:schemeClr val="tx1"/>
              </a:solidFill>
              <a:latin typeface="+mj-ea"/>
            </a:endParaRPr>
          </a:p>
        </p:txBody>
      </p:sp>
      <p:sp>
        <p:nvSpPr>
          <p:cNvPr id="15" name="슬라이드 번호 개체 틀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FC2A-0072-47F1-8C16-1527D1A8F4A2}" type="slidenum">
              <a:rPr lang="ko-KR" altLang="en-US" smtClean="0"/>
              <a:t>8</a:t>
            </a:fld>
            <a:endParaRPr lang="ko-KR" altLang="en-US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2764" y="1737361"/>
            <a:ext cx="6504192" cy="4438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42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ko-KR" sz="4000" dirty="0" smtClean="0">
                <a:solidFill>
                  <a:schemeClr val="tx1"/>
                </a:solidFill>
                <a:latin typeface="+mj-ea"/>
              </a:rPr>
              <a:t>Chapter1 </a:t>
            </a:r>
            <a:r>
              <a:rPr lang="en-US" altLang="ko-KR" sz="4000" dirty="0">
                <a:solidFill>
                  <a:schemeClr val="tx1"/>
                </a:solidFill>
                <a:latin typeface="+mj-ea"/>
              </a:rPr>
              <a:t/>
            </a:r>
            <a:br>
              <a:rPr lang="en-US" altLang="ko-KR" sz="4000" dirty="0">
                <a:solidFill>
                  <a:schemeClr val="tx1"/>
                </a:solidFill>
                <a:latin typeface="+mj-ea"/>
              </a:rPr>
            </a:br>
            <a:r>
              <a:rPr lang="en-US" altLang="ko-KR" sz="4000" dirty="0" err="1"/>
              <a:t>CrossCheck</a:t>
            </a:r>
            <a:r>
              <a:rPr lang="en-US" altLang="ko-KR" sz="4000" dirty="0"/>
              <a:t>(IEEE)</a:t>
            </a:r>
            <a:endParaRPr lang="en-US" altLang="ko-KR" sz="4000" dirty="0">
              <a:solidFill>
                <a:schemeClr val="tx1"/>
              </a:solidFill>
              <a:latin typeface="+mj-ea"/>
            </a:endParaRPr>
          </a:p>
        </p:txBody>
      </p:sp>
      <p:sp>
        <p:nvSpPr>
          <p:cNvPr id="15" name="슬라이드 번호 개체 틀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FC2A-0072-47F1-8C16-1527D1A8F4A2}" type="slidenum">
              <a:rPr lang="ko-KR" altLang="en-US" smtClean="0"/>
              <a:t>9</a:t>
            </a:fld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8299" y="1737361"/>
            <a:ext cx="6413122" cy="4362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878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추억">
  <a:themeElements>
    <a:clrScheme name="추억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추억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추억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4215</TotalTime>
  <Words>1018</Words>
  <Application>Microsoft Office PowerPoint</Application>
  <PresentationFormat>화면 슬라이드 쇼(4:3)</PresentationFormat>
  <Paragraphs>271</Paragraphs>
  <Slides>21</Slides>
  <Notes>19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21</vt:i4>
      </vt:variant>
    </vt:vector>
  </HeadingPairs>
  <TitlesOfParts>
    <vt:vector size="28" baseType="lpstr">
      <vt:lpstr>굴림</vt:lpstr>
      <vt:lpstr>맑은 고딕</vt:lpstr>
      <vt:lpstr>Arial</vt:lpstr>
      <vt:lpstr>Calibri</vt:lpstr>
      <vt:lpstr>Calibri Light</vt:lpstr>
      <vt:lpstr>Wingdings</vt:lpstr>
      <vt:lpstr>추억</vt:lpstr>
      <vt:lpstr>International Journal Article Writing</vt:lpstr>
      <vt:lpstr>Chapter1  COMPOSITION &amp; ETHIC</vt:lpstr>
      <vt:lpstr>Chapter1  COMPOSITION 1</vt:lpstr>
      <vt:lpstr>Chapter1  COMPOSITION 2</vt:lpstr>
      <vt:lpstr>Chapter1  COMPOSITION 3</vt:lpstr>
      <vt:lpstr>Chapter1  EXAMPLE</vt:lpstr>
      <vt:lpstr>Chapter1  ETHIC</vt:lpstr>
      <vt:lpstr>Chapter1  CrossCheck(IEEE)</vt:lpstr>
      <vt:lpstr>Chapter1  CrossCheck(IEEE)</vt:lpstr>
      <vt:lpstr>Chapter2  International IT Conference </vt:lpstr>
      <vt:lpstr>Chapter2  International IT Conference </vt:lpstr>
      <vt:lpstr>Chapter2  International IT Conference </vt:lpstr>
      <vt:lpstr>Chapter2  Schedule</vt:lpstr>
      <vt:lpstr>Chapter3 Know-how 1 </vt:lpstr>
      <vt:lpstr>Chapter3 Know-how 1 </vt:lpstr>
      <vt:lpstr>Chapter3 Know-how 2 </vt:lpstr>
      <vt:lpstr>Chapter3 SCI </vt:lpstr>
      <vt:lpstr>Chapter3 Impact Factor </vt:lpstr>
      <vt:lpstr>Chapter4 Quality Evaluations 1</vt:lpstr>
      <vt:lpstr>Chapter4 Quality Evaluations 2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계정과 권한</dc:title>
  <dc:creator>Kim</dc:creator>
  <cp:lastModifiedBy>Registered User</cp:lastModifiedBy>
  <cp:revision>266</cp:revision>
  <cp:lastPrinted>2015-03-02T11:50:54Z</cp:lastPrinted>
  <dcterms:created xsi:type="dcterms:W3CDTF">2015-01-13T03:35:51Z</dcterms:created>
  <dcterms:modified xsi:type="dcterms:W3CDTF">2015-03-04T04:05:46Z</dcterms:modified>
</cp:coreProperties>
</file>