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5"/>
  </p:notesMasterIdLst>
  <p:handoutMasterIdLst>
    <p:handoutMasterId r:id="rId16"/>
  </p:handoutMasterIdLst>
  <p:sldIdLst>
    <p:sldId id="453" r:id="rId2"/>
    <p:sldId id="455" r:id="rId3"/>
    <p:sldId id="462" r:id="rId4"/>
    <p:sldId id="463" r:id="rId5"/>
    <p:sldId id="464" r:id="rId6"/>
    <p:sldId id="467" r:id="rId7"/>
    <p:sldId id="470" r:id="rId8"/>
    <p:sldId id="468" r:id="rId9"/>
    <p:sldId id="471" r:id="rId10"/>
    <p:sldId id="469" r:id="rId11"/>
    <p:sldId id="472" r:id="rId12"/>
    <p:sldId id="466" r:id="rId13"/>
    <p:sldId id="473" r:id="rId14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">
          <p15:clr>
            <a:srgbClr val="A4A3A4"/>
          </p15:clr>
        </p15:guide>
        <p15:guide id="2" pos="14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676" autoAdjust="0"/>
  </p:normalViewPr>
  <p:slideViewPr>
    <p:cSldViewPr snapToGrid="0">
      <p:cViewPr varScale="1">
        <p:scale>
          <a:sx n="79" d="100"/>
          <a:sy n="79" d="100"/>
        </p:scale>
        <p:origin x="90" y="252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1E891B-7470-413B-8C1A-85A829625B5D}" type="slidenum">
              <a:rPr lang="en-US" altLang="ko-KR">
                <a:latin typeface="Times New Roman" charset="0"/>
              </a:rPr>
              <a:pPr/>
              <a:t>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42599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13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1854755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1E1FAB8-2BFE-48DA-973E-90A47849FC01}" type="slidenum">
              <a:rPr lang="en-US" altLang="ko-KR">
                <a:latin typeface="Times New Roman" charset="0"/>
              </a:rPr>
              <a:pPr/>
              <a:t>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2923250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489654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7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1942551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8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2301708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9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1597475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10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893550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11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2361905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12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710553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6:  Process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61081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while (flag[ !me] == true);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Fails to meet </a:t>
            </a: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Solution: check both 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3</a:t>
            </a:r>
            <a:r>
              <a:rPr lang="en-US" altLang="ko-KR" baseline="30000" dirty="0" smtClean="0"/>
              <a:t>rd</a:t>
            </a:r>
            <a:r>
              <a:rPr lang="en-US" altLang="ko-KR" dirty="0" smtClean="0"/>
              <a:t> : Check intention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7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4111625" cy="4720998"/>
          </a:xfrm>
        </p:spPr>
        <p:txBody>
          <a:bodyPr/>
          <a:lstStyle/>
          <a:p>
            <a:pPr>
              <a:buNone/>
            </a:pPr>
            <a:r>
              <a:rPr lang="en-US" altLang="ko-KR" b="1" dirty="0"/>
              <a:t>Process </a:t>
            </a:r>
            <a:r>
              <a:rPr lang="en-US" altLang="ko-KR" b="1" dirty="0" smtClean="0"/>
              <a:t>0:</a:t>
            </a:r>
            <a:endParaRPr lang="en-US" altLang="ko-KR" dirty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flag[ 0 ] = true;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while (flag[ 1 ] == true);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flag[ 0 ] = false;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3</a:t>
            </a:r>
            <a:r>
              <a:rPr lang="en-US" altLang="ko-KR" baseline="30000" dirty="0" smtClean="0"/>
              <a:t>rd</a:t>
            </a:r>
            <a:r>
              <a:rPr lang="en-US" altLang="ko-KR" dirty="0" smtClean="0"/>
              <a:t> : Check intention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184775" y="1162455"/>
            <a:ext cx="4111625" cy="472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Font typeface="Monotype Sorts" charset="2"/>
              <a:buNone/>
            </a:pPr>
            <a:r>
              <a:rPr lang="en-US" altLang="ko-KR" b="1" dirty="0" smtClean="0"/>
              <a:t>Process 1: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flag[ 1 ] = true;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(flag[ 0 ] == true);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flag[ 1 ] = false;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4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>
                <a:solidFill>
                  <a:srgbClr val="0000FF"/>
                </a:solidFill>
              </a:rPr>
              <a:t>int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turn, 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turn = ! me;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(flag[! me] &amp;&amp; turn == ! me);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>
                <a:solidFill>
                  <a:srgbClr val="000000"/>
                </a:solidFill>
              </a:rPr>
              <a:t>Provable that </a:t>
            </a:r>
          </a:p>
          <a:p>
            <a:pPr>
              <a:buFont typeface="Monotype Sorts" charset="2"/>
              <a:buAutoNum type="arabicPeriod"/>
            </a:pPr>
            <a:r>
              <a:rPr lang="en-US" altLang="ko-KR" sz="1700" dirty="0">
                <a:solidFill>
                  <a:srgbClr val="000000"/>
                </a:solidFill>
              </a:rPr>
              <a:t>Mutual </a:t>
            </a:r>
            <a:r>
              <a:rPr lang="en-US" altLang="ko-KR" sz="1700" dirty="0" smtClean="0">
                <a:solidFill>
                  <a:srgbClr val="000000"/>
                </a:solidFill>
              </a:rPr>
              <a:t>exclusion:</a:t>
            </a:r>
            <a:endParaRPr lang="en-US" altLang="ko-KR" sz="1700" dirty="0">
              <a:solidFill>
                <a:srgbClr val="000000"/>
              </a:solidFill>
            </a:endParaRPr>
          </a:p>
          <a:p>
            <a:pPr>
              <a:buFont typeface="Monotype Sorts" charset="2"/>
              <a:buAutoNum type="arabicPeriod"/>
            </a:pPr>
            <a:r>
              <a:rPr lang="en-US" altLang="ko-KR" sz="1700" dirty="0" smtClean="0">
                <a:solidFill>
                  <a:srgbClr val="000000"/>
                </a:solidFill>
              </a:rPr>
              <a:t>Progress:</a:t>
            </a:r>
            <a:endParaRPr lang="en-US" altLang="ko-KR" sz="1700" dirty="0">
              <a:solidFill>
                <a:srgbClr val="000000"/>
              </a:solidFill>
            </a:endParaRPr>
          </a:p>
          <a:p>
            <a:pPr>
              <a:buFont typeface="Monotype Sorts" charset="2"/>
              <a:buAutoNum type="arabicPeriod"/>
            </a:pPr>
            <a:r>
              <a:rPr lang="en-US" altLang="ko-KR" sz="1700" dirty="0">
                <a:solidFill>
                  <a:srgbClr val="000000"/>
                </a:solidFill>
              </a:rPr>
              <a:t>Bounded-</a:t>
            </a:r>
            <a:r>
              <a:rPr lang="en-US" altLang="ko-KR" sz="1700" dirty="0" smtClean="0">
                <a:solidFill>
                  <a:srgbClr val="000000"/>
                </a:solidFill>
              </a:rPr>
              <a:t>waiting: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Peterson’s Solution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8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9156" y="1151165"/>
            <a:ext cx="4549069" cy="4720998"/>
          </a:xfrm>
        </p:spPr>
        <p:txBody>
          <a:bodyPr/>
          <a:lstStyle/>
          <a:p>
            <a:pPr>
              <a:buNone/>
            </a:pPr>
            <a:r>
              <a:rPr lang="en-US" altLang="ko-KR" b="1" dirty="0"/>
              <a:t>Process </a:t>
            </a:r>
            <a:r>
              <a:rPr lang="en-US" altLang="ko-KR" b="1" dirty="0" smtClean="0"/>
              <a:t>0:</a:t>
            </a:r>
            <a:endParaRPr lang="en-US" altLang="ko-KR" dirty="0">
              <a:solidFill>
                <a:srgbClr val="0000FF"/>
              </a:solidFill>
            </a:endParaRPr>
          </a:p>
          <a:p>
            <a:pPr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>
                <a:solidFill>
                  <a:srgbClr val="0000FF"/>
                </a:solidFill>
              </a:rPr>
              <a:t>int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turn, 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flag[0] </a:t>
            </a:r>
            <a:r>
              <a:rPr lang="en-US" altLang="ko-KR" dirty="0" smtClean="0">
                <a:solidFill>
                  <a:srgbClr val="FF0000"/>
                </a:solidFill>
              </a:rPr>
              <a:t>= true;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turn = 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en-US" altLang="ko-KR" dirty="0" smtClean="0">
                <a:solidFill>
                  <a:srgbClr val="FF0000"/>
                </a:solidFill>
              </a:rPr>
              <a:t>;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</a:t>
            </a:r>
            <a:r>
              <a:rPr lang="en-US" altLang="ko-KR" dirty="0" smtClean="0">
                <a:solidFill>
                  <a:srgbClr val="FF0000"/>
                </a:solidFill>
              </a:rPr>
              <a:t>flag[1] </a:t>
            </a:r>
            <a:r>
              <a:rPr lang="en-US" altLang="ko-KR" dirty="0" smtClean="0">
                <a:solidFill>
                  <a:srgbClr val="FF0000"/>
                </a:solidFill>
              </a:rPr>
              <a:t>&amp;&amp; turn == </a:t>
            </a:r>
            <a:r>
              <a:rPr lang="en-US" altLang="ko-KR" dirty="0" smtClean="0">
                <a:solidFill>
                  <a:srgbClr val="FF0000"/>
                </a:solidFill>
              </a:rPr>
              <a:t>1);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flag[0] </a:t>
            </a:r>
            <a:r>
              <a:rPr lang="en-US" altLang="ko-KR" dirty="0" smtClean="0">
                <a:solidFill>
                  <a:srgbClr val="FF0000"/>
                </a:solidFill>
              </a:rPr>
              <a:t>= false;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Peterson’s Solution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227111" y="1148344"/>
            <a:ext cx="4549069" cy="472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Font typeface="Monotype Sorts" charset="2"/>
              <a:buNone/>
            </a:pPr>
            <a:r>
              <a:rPr lang="en-US" altLang="ko-KR" b="1" dirty="0" smtClean="0"/>
              <a:t>Process 1: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turn, 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flag[1] </a:t>
            </a:r>
            <a:r>
              <a:rPr lang="en-US" altLang="ko-KR" dirty="0" smtClean="0">
                <a:solidFill>
                  <a:srgbClr val="FF0000"/>
                </a:solidFill>
              </a:rPr>
              <a:t>= true;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turn = </a:t>
            </a:r>
            <a:r>
              <a:rPr lang="en-US" altLang="ko-KR" dirty="0" smtClean="0">
                <a:solidFill>
                  <a:srgbClr val="FF0000"/>
                </a:solidFill>
              </a:rPr>
              <a:t>0;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</a:t>
            </a:r>
            <a:r>
              <a:rPr lang="en-US" altLang="ko-KR" dirty="0" smtClean="0">
                <a:solidFill>
                  <a:srgbClr val="FF0000"/>
                </a:solidFill>
              </a:rPr>
              <a:t>flag[0] </a:t>
            </a:r>
            <a:r>
              <a:rPr lang="en-US" altLang="ko-KR" dirty="0" smtClean="0">
                <a:solidFill>
                  <a:srgbClr val="FF0000"/>
                </a:solidFill>
              </a:rPr>
              <a:t>&amp;&amp; turn == </a:t>
            </a:r>
            <a:r>
              <a:rPr lang="en-US" altLang="ko-KR" dirty="0" smtClean="0">
                <a:solidFill>
                  <a:srgbClr val="FF0000"/>
                </a:solidFill>
              </a:rPr>
              <a:t>0);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flag[1] </a:t>
            </a:r>
            <a:r>
              <a:rPr lang="en-US" altLang="ko-KR" dirty="0" smtClean="0">
                <a:solidFill>
                  <a:srgbClr val="FF0000"/>
                </a:solidFill>
              </a:rPr>
              <a:t>= false;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7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3178409" y="3560283"/>
            <a:ext cx="3766780" cy="2535712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Buffer by Circular Array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618459" y="4870217"/>
            <a:ext cx="3078263" cy="3568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5" name="7-Point Star 4"/>
          <p:cNvSpPr/>
          <p:nvPr/>
        </p:nvSpPr>
        <p:spPr bwMode="auto">
          <a:xfrm>
            <a:off x="8141613" y="3674878"/>
            <a:ext cx="639489" cy="55547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algn="ctr" defTabSz="67048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P</a:t>
            </a:r>
          </a:p>
          <a:p>
            <a:pPr algn="ctr" defTabSz="67048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5550714" y="4870217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1" name="Rounded Rectangle 10"/>
          <p:cNvSpPr/>
          <p:nvPr/>
        </p:nvSpPr>
        <p:spPr bwMode="auto">
          <a:xfrm>
            <a:off x="5294234" y="4870216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2" name="Rounded Rectangle 11"/>
          <p:cNvSpPr/>
          <p:nvPr/>
        </p:nvSpPr>
        <p:spPr bwMode="auto">
          <a:xfrm>
            <a:off x="5037752" y="4870217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3" name="Rounded Rectangle 12"/>
          <p:cNvSpPr/>
          <p:nvPr/>
        </p:nvSpPr>
        <p:spPr bwMode="auto">
          <a:xfrm>
            <a:off x="4781272" y="4870218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4" name="Rounded Rectangle 13"/>
          <p:cNvSpPr/>
          <p:nvPr/>
        </p:nvSpPr>
        <p:spPr bwMode="auto">
          <a:xfrm>
            <a:off x="4524790" y="4870219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5" name="Rounded Rectangle 14"/>
          <p:cNvSpPr/>
          <p:nvPr/>
        </p:nvSpPr>
        <p:spPr bwMode="auto">
          <a:xfrm>
            <a:off x="4268310" y="4870220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6" name="Rounded Rectangle 15"/>
          <p:cNvSpPr/>
          <p:nvPr/>
        </p:nvSpPr>
        <p:spPr bwMode="auto">
          <a:xfrm>
            <a:off x="4011829" y="4870221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7" name="7-Point Star 16"/>
          <p:cNvSpPr/>
          <p:nvPr/>
        </p:nvSpPr>
        <p:spPr bwMode="auto">
          <a:xfrm>
            <a:off x="1476412" y="3646269"/>
            <a:ext cx="639489" cy="55547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algn="ctr" defTabSz="67048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C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438" y="4517030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Buffer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1120516" y="4332329"/>
            <a:ext cx="1214181" cy="1454289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7815950" y="4332867"/>
            <a:ext cx="1214181" cy="1454289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1224257" y="4426247"/>
            <a:ext cx="580056" cy="338548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altLang="ko-KR" sz="1600" i="1" dirty="0">
                <a:solidFill>
                  <a:srgbClr val="FF0000"/>
                </a:solidFill>
              </a:rPr>
              <a:t>out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2" name="Elbow Connector 21"/>
          <p:cNvCxnSpPr>
            <a:stCxn id="28" idx="2"/>
            <a:endCxn id="16" idx="2"/>
          </p:cNvCxnSpPr>
          <p:nvPr/>
        </p:nvCxnSpPr>
        <p:spPr bwMode="auto">
          <a:xfrm rot="16200000" flipH="1">
            <a:off x="2596045" y="3683034"/>
            <a:ext cx="462265" cy="2625785"/>
          </a:xfrm>
          <a:prstGeom prst="bentConnector3">
            <a:avLst>
              <a:gd name="adj1" fmla="val 14945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8495751" y="4431372"/>
            <a:ext cx="430977" cy="338548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altLang="ko-KR" sz="1600" i="1" dirty="0">
                <a:solidFill>
                  <a:srgbClr val="FF0000"/>
                </a:solidFill>
              </a:rPr>
              <a:t>in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31" name="Elbow Connector 30"/>
          <p:cNvCxnSpPr>
            <a:stCxn id="24" idx="1"/>
            <a:endCxn id="9" idx="0"/>
          </p:cNvCxnSpPr>
          <p:nvPr/>
        </p:nvCxnSpPr>
        <p:spPr bwMode="auto">
          <a:xfrm rot="10800000" flipV="1">
            <a:off x="5678955" y="4600645"/>
            <a:ext cx="2816796" cy="269571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488659" y="3675414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  <a:r>
              <a:rPr lang="en-US" b="1" dirty="0" smtClean="0"/>
              <a:t>ounter</a:t>
            </a:r>
            <a:endParaRPr lang="en-US" b="1" dirty="0"/>
          </a:p>
        </p:txBody>
      </p:sp>
      <p:sp>
        <p:nvSpPr>
          <p:cNvPr id="39" name="Rectangle 38"/>
          <p:cNvSpPr/>
          <p:nvPr/>
        </p:nvSpPr>
        <p:spPr bwMode="auto">
          <a:xfrm>
            <a:off x="4502466" y="4028601"/>
            <a:ext cx="1076142" cy="3568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cxnSp>
        <p:nvCxnSpPr>
          <p:cNvPr id="41" name="Elbow Connector 40"/>
          <p:cNvCxnSpPr>
            <a:stCxn id="17" idx="1"/>
            <a:endCxn id="39" idx="1"/>
          </p:cNvCxnSpPr>
          <p:nvPr/>
        </p:nvCxnSpPr>
        <p:spPr bwMode="auto">
          <a:xfrm>
            <a:off x="2115903" y="4003499"/>
            <a:ext cx="2386563" cy="203522"/>
          </a:xfrm>
          <a:prstGeom prst="bentConnector3">
            <a:avLst>
              <a:gd name="adj1" fmla="val 30913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Elbow Connector 41"/>
          <p:cNvCxnSpPr>
            <a:stCxn id="5" idx="4"/>
            <a:endCxn id="39" idx="3"/>
          </p:cNvCxnSpPr>
          <p:nvPr/>
        </p:nvCxnSpPr>
        <p:spPr bwMode="auto">
          <a:xfrm rot="10800000" flipV="1">
            <a:off x="5578609" y="4032107"/>
            <a:ext cx="2563003" cy="174913"/>
          </a:xfrm>
          <a:prstGeom prst="bentConnector3">
            <a:avLst>
              <a:gd name="adj1" fmla="val 34381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3149627" y="5789499"/>
            <a:ext cx="1872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Shared Memory</a:t>
            </a:r>
            <a:endParaRPr lang="en-US" sz="1600" i="1" dirty="0"/>
          </a:p>
        </p:txBody>
      </p:sp>
      <p:sp>
        <p:nvSpPr>
          <p:cNvPr id="52" name="TextBox 51"/>
          <p:cNvSpPr txBox="1"/>
          <p:nvPr/>
        </p:nvSpPr>
        <p:spPr>
          <a:xfrm>
            <a:off x="7180606" y="3746431"/>
            <a:ext cx="543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r/w</a:t>
            </a:r>
            <a:endParaRPr lang="en-US" sz="1400" i="1" dirty="0"/>
          </a:p>
        </p:txBody>
      </p:sp>
      <p:sp>
        <p:nvSpPr>
          <p:cNvPr id="53" name="TextBox 52"/>
          <p:cNvSpPr txBox="1"/>
          <p:nvPr/>
        </p:nvSpPr>
        <p:spPr>
          <a:xfrm>
            <a:off x="2462695" y="3721251"/>
            <a:ext cx="543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r/w</a:t>
            </a:r>
            <a:endParaRPr lang="en-US" sz="1400" i="1" dirty="0"/>
          </a:p>
        </p:txBody>
      </p:sp>
      <p:sp>
        <p:nvSpPr>
          <p:cNvPr id="54" name="TextBox 53"/>
          <p:cNvSpPr txBox="1"/>
          <p:nvPr/>
        </p:nvSpPr>
        <p:spPr>
          <a:xfrm>
            <a:off x="733778" y="2596439"/>
            <a:ext cx="2093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Empty </a:t>
            </a:r>
          </a:p>
          <a:p>
            <a:r>
              <a:rPr lang="en-US" dirty="0" smtClean="0"/>
              <a:t>if </a:t>
            </a:r>
            <a:r>
              <a:rPr lang="en-US" b="1" dirty="0" smtClean="0"/>
              <a:t>counter</a:t>
            </a:r>
            <a:r>
              <a:rPr lang="en-US" dirty="0" smtClean="0"/>
              <a:t> == 0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7349066" y="2593617"/>
            <a:ext cx="2262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Full </a:t>
            </a:r>
          </a:p>
          <a:p>
            <a:r>
              <a:rPr lang="en-US" dirty="0" smtClean="0"/>
              <a:t>if </a:t>
            </a:r>
            <a:r>
              <a:rPr lang="en-US" b="1" dirty="0" smtClean="0"/>
              <a:t>counter</a:t>
            </a:r>
            <a:r>
              <a:rPr lang="en-US" dirty="0" smtClean="0"/>
              <a:t> == BS</a:t>
            </a:r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3683000" y="2201328"/>
            <a:ext cx="2900964" cy="1467556"/>
            <a:chOff x="3683000" y="1566333"/>
            <a:chExt cx="2900964" cy="1467556"/>
          </a:xfrm>
        </p:grpSpPr>
        <p:sp>
          <p:nvSpPr>
            <p:cNvPr id="56" name="TextBox 55"/>
            <p:cNvSpPr txBox="1"/>
            <p:nvPr/>
          </p:nvSpPr>
          <p:spPr>
            <a:xfrm>
              <a:off x="3683000" y="1566333"/>
              <a:ext cx="2900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FF0000"/>
                  </a:solidFill>
                </a:rPr>
                <a:t>Concurrency Problem !</a:t>
              </a:r>
              <a:endParaRPr lang="en-US" i="1" dirty="0">
                <a:solidFill>
                  <a:srgbClr val="FF0000"/>
                </a:solidFill>
              </a:endParaRPr>
            </a:p>
          </p:txBody>
        </p:sp>
        <p:sp>
          <p:nvSpPr>
            <p:cNvPr id="57" name="Down Arrow 56"/>
            <p:cNvSpPr/>
            <p:nvPr/>
          </p:nvSpPr>
          <p:spPr bwMode="auto">
            <a:xfrm>
              <a:off x="4811889" y="1989667"/>
              <a:ext cx="437445" cy="1044222"/>
            </a:xfrm>
            <a:prstGeom prst="downArrow">
              <a:avLst/>
            </a:prstGeom>
            <a:solidFill>
              <a:srgbClr val="FF66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613834" y="1028198"/>
            <a:ext cx="8671276" cy="874344"/>
            <a:chOff x="613834" y="1028198"/>
            <a:chExt cx="8671276" cy="874344"/>
          </a:xfrm>
        </p:grpSpPr>
        <p:sp>
          <p:nvSpPr>
            <p:cNvPr id="59" name="Rectangle 58"/>
            <p:cNvSpPr/>
            <p:nvPr/>
          </p:nvSpPr>
          <p:spPr>
            <a:xfrm>
              <a:off x="613834" y="1031021"/>
              <a:ext cx="2772833" cy="871521"/>
            </a:xfrm>
            <a:prstGeom prst="rect">
              <a:avLst/>
            </a:prstGeom>
            <a:ln>
              <a:solidFill>
                <a:srgbClr val="FF0000"/>
              </a:solidFill>
              <a:prstDash val="sysDash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ko-KR" sz="1400" b="1" dirty="0" smtClean="0">
                  <a:solidFill>
                    <a:srgbClr val="0000FF"/>
                  </a:solidFill>
                </a:rPr>
                <a:t>counter</a:t>
              </a:r>
              <a:r>
                <a:rPr lang="en-US" altLang="ko-KR" sz="1400" dirty="0" smtClean="0">
                  <a:solidFill>
                    <a:srgbClr val="0000FF"/>
                  </a:solidFill>
                </a:rPr>
                <a:t>++:</a:t>
              </a:r>
            </a:p>
            <a:p>
              <a:pPr>
                <a:lnSpc>
                  <a:spcPct val="90000"/>
                </a:lnSpc>
              </a:pPr>
              <a:r>
                <a:rPr lang="en-US" altLang="ko-KR" sz="1400" dirty="0" smtClean="0">
                  <a:solidFill>
                    <a:srgbClr val="0000FF"/>
                  </a:solidFill>
                </a:rPr>
                <a:t>     register1 </a:t>
              </a:r>
              <a:r>
                <a:rPr lang="en-US" altLang="ko-KR" sz="1400" dirty="0">
                  <a:solidFill>
                    <a:srgbClr val="0000FF"/>
                  </a:solidFill>
                </a:rPr>
                <a:t>= counter</a:t>
              </a:r>
              <a:br>
                <a:rPr lang="en-US" altLang="ko-KR" sz="1400" dirty="0">
                  <a:solidFill>
                    <a:srgbClr val="0000FF"/>
                  </a:solidFill>
                </a:rPr>
              </a:br>
              <a:r>
                <a:rPr lang="en-US" altLang="ko-KR" sz="1400" dirty="0">
                  <a:solidFill>
                    <a:srgbClr val="0000FF"/>
                  </a:solidFill>
                </a:rPr>
                <a:t>     register1 = register1 + 1</a:t>
              </a:r>
              <a:br>
                <a:rPr lang="en-US" altLang="ko-KR" sz="1400" dirty="0">
                  <a:solidFill>
                    <a:srgbClr val="0000FF"/>
                  </a:solidFill>
                </a:rPr>
              </a:br>
              <a:r>
                <a:rPr lang="en-US" altLang="ko-KR" sz="1400" dirty="0">
                  <a:solidFill>
                    <a:srgbClr val="0000FF"/>
                  </a:solidFill>
                </a:rPr>
                <a:t>     counter = register1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580011" y="1028198"/>
              <a:ext cx="2705099" cy="871521"/>
            </a:xfrm>
            <a:prstGeom prst="rect">
              <a:avLst/>
            </a:prstGeom>
            <a:ln>
              <a:solidFill>
                <a:srgbClr val="FF0000"/>
              </a:solidFill>
              <a:prstDash val="sysDash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ko-KR" sz="1400" b="1" dirty="0" smtClean="0">
                  <a:solidFill>
                    <a:srgbClr val="008000"/>
                  </a:solidFill>
                </a:rPr>
                <a:t>counter</a:t>
              </a:r>
              <a:r>
                <a:rPr lang="en-US" altLang="ko-KR" sz="1400" dirty="0" smtClean="0">
                  <a:solidFill>
                    <a:srgbClr val="008000"/>
                  </a:solidFill>
                </a:rPr>
                <a:t>--:</a:t>
              </a:r>
            </a:p>
            <a:p>
              <a:pPr>
                <a:lnSpc>
                  <a:spcPct val="90000"/>
                </a:lnSpc>
              </a:pPr>
              <a:r>
                <a:rPr lang="en-US" altLang="ko-KR" sz="1400" dirty="0" smtClean="0">
                  <a:solidFill>
                    <a:srgbClr val="008000"/>
                  </a:solidFill>
                </a:rPr>
                <a:t>     register2 </a:t>
              </a:r>
              <a:r>
                <a:rPr lang="en-US" altLang="ko-KR" sz="1400" dirty="0">
                  <a:solidFill>
                    <a:srgbClr val="008000"/>
                  </a:solidFill>
                </a:rPr>
                <a:t>= counter</a:t>
              </a:r>
              <a:br>
                <a:rPr lang="en-US" altLang="ko-KR" sz="1400" dirty="0">
                  <a:solidFill>
                    <a:srgbClr val="008000"/>
                  </a:solidFill>
                </a:rPr>
              </a:br>
              <a:r>
                <a:rPr lang="en-US" altLang="ko-KR" sz="1400" dirty="0">
                  <a:solidFill>
                    <a:srgbClr val="008000"/>
                  </a:solidFill>
                </a:rPr>
                <a:t>     </a:t>
              </a:r>
              <a:r>
                <a:rPr lang="en-US" altLang="ko-KR" sz="1400" dirty="0" smtClean="0">
                  <a:solidFill>
                    <a:srgbClr val="008000"/>
                  </a:solidFill>
                </a:rPr>
                <a:t>register2 </a:t>
              </a:r>
              <a:r>
                <a:rPr lang="en-US" altLang="ko-KR" sz="1400" dirty="0">
                  <a:solidFill>
                    <a:srgbClr val="008000"/>
                  </a:solidFill>
                </a:rPr>
                <a:t>= </a:t>
              </a:r>
              <a:r>
                <a:rPr lang="en-US" altLang="ko-KR" sz="1400" dirty="0" smtClean="0">
                  <a:solidFill>
                    <a:srgbClr val="008000"/>
                  </a:solidFill>
                </a:rPr>
                <a:t>register2 - </a:t>
              </a:r>
              <a:r>
                <a:rPr lang="en-US" altLang="ko-KR" sz="1400" dirty="0">
                  <a:solidFill>
                    <a:srgbClr val="008000"/>
                  </a:solidFill>
                </a:rPr>
                <a:t>1</a:t>
              </a:r>
              <a:br>
                <a:rPr lang="en-US" altLang="ko-KR" sz="1400" dirty="0">
                  <a:solidFill>
                    <a:srgbClr val="008000"/>
                  </a:solidFill>
                </a:rPr>
              </a:br>
              <a:r>
                <a:rPr lang="en-US" altLang="ko-KR" sz="1400" dirty="0">
                  <a:solidFill>
                    <a:srgbClr val="008000"/>
                  </a:solidFill>
                </a:rPr>
                <a:t>     counter = </a:t>
              </a:r>
              <a:r>
                <a:rPr lang="en-US" altLang="ko-KR" sz="1400" dirty="0" smtClean="0">
                  <a:solidFill>
                    <a:srgbClr val="008000"/>
                  </a:solidFill>
                </a:rPr>
                <a:t>register2</a:t>
              </a:r>
              <a:endParaRPr lang="en-US" altLang="ko-KR" sz="1400" dirty="0">
                <a:solidFill>
                  <a:srgbClr val="008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931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Critical Section Problem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Consider system of </a:t>
            </a:r>
            <a:r>
              <a:rPr lang="en-US" altLang="ko-KR" sz="2400" i="1" dirty="0" smtClean="0"/>
              <a:t>n</a:t>
            </a:r>
            <a:r>
              <a:rPr lang="en-US" altLang="ko-KR" sz="2400" dirty="0" smtClean="0"/>
              <a:t> processes {p</a:t>
            </a:r>
            <a:r>
              <a:rPr lang="en-US" altLang="ko-KR" sz="2400" baseline="-25000" dirty="0" smtClean="0"/>
              <a:t>0</a:t>
            </a:r>
            <a:r>
              <a:rPr lang="en-US" altLang="ko-KR" sz="2400" dirty="0" smtClean="0"/>
              <a:t>, p</a:t>
            </a:r>
            <a:r>
              <a:rPr lang="en-US" altLang="ko-KR" sz="2400" baseline="-25000" dirty="0" smtClean="0"/>
              <a:t>1</a:t>
            </a:r>
            <a:r>
              <a:rPr lang="en-US" altLang="ko-KR" sz="2400" dirty="0" smtClean="0"/>
              <a:t>, … p</a:t>
            </a:r>
            <a:r>
              <a:rPr lang="en-US" altLang="ko-KR" sz="2400" baseline="-25000" dirty="0" smtClean="0"/>
              <a:t>n-1</a:t>
            </a:r>
            <a:r>
              <a:rPr lang="en-US" altLang="ko-KR" sz="2400" dirty="0" smtClean="0"/>
              <a:t>}</a:t>
            </a:r>
          </a:p>
          <a:p>
            <a:r>
              <a:rPr lang="en-US" altLang="ko-KR" sz="2400" dirty="0" smtClean="0"/>
              <a:t>Each process has a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critical section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If one process in critical section, no other process can</a:t>
            </a:r>
          </a:p>
          <a:p>
            <a:pPr lvl="1"/>
            <a:endParaRPr lang="en-US" altLang="ko-KR" sz="2400" dirty="0" smtClean="0"/>
          </a:p>
          <a:p>
            <a:r>
              <a:rPr lang="en-US" altLang="ko-KR" sz="2400" dirty="0" smtClean="0"/>
              <a:t>Each process must ask permission to enter critical section in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entry section</a:t>
            </a:r>
            <a:r>
              <a:rPr lang="en-US" altLang="ko-KR" sz="2400" dirty="0" smtClean="0"/>
              <a:t>, may follow critical section with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exit section</a:t>
            </a:r>
            <a:r>
              <a:rPr lang="en-US" altLang="ko-KR" sz="2400" dirty="0" smtClean="0"/>
              <a:t>, then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remainder section</a:t>
            </a:r>
          </a:p>
          <a:p>
            <a:endParaRPr lang="en-US" altLang="ko-KR" sz="2400" b="1" dirty="0" smtClean="0">
              <a:solidFill>
                <a:srgbClr val="0000FF"/>
              </a:solidFill>
            </a:endParaRPr>
          </a:p>
          <a:p>
            <a:r>
              <a:rPr lang="en-US" altLang="ko-KR" sz="2400" dirty="0" smtClean="0"/>
              <a:t>Critical section problem is to design protocol to solve this</a:t>
            </a:r>
          </a:p>
        </p:txBody>
      </p:sp>
    </p:spTree>
    <p:extLst>
      <p:ext uri="{BB962C8B-B14F-4D97-AF65-F5344CB8AC3E}">
        <p14:creationId xmlns:p14="http://schemas.microsoft.com/office/powerpoint/2010/main" val="5359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Critical Section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General structure of process p</a:t>
            </a:r>
            <a:r>
              <a:rPr lang="en-US" altLang="ko-KR" baseline="-25000" smtClean="0"/>
              <a:t>i </a:t>
            </a:r>
            <a:r>
              <a:rPr lang="en-US" altLang="ko-KR" smtClean="0"/>
              <a:t>is</a:t>
            </a:r>
          </a:p>
          <a:p>
            <a:endParaRPr lang="en-US" altLang="ko-KR" b="1" smtClean="0">
              <a:solidFill>
                <a:srgbClr val="0000FF"/>
              </a:solidFill>
            </a:endParaRPr>
          </a:p>
        </p:txBody>
      </p:sp>
      <p:pic>
        <p:nvPicPr>
          <p:cNvPr id="1126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33" y="2017429"/>
            <a:ext cx="7530969" cy="365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62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194" y="277416"/>
            <a:ext cx="836850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Requirements of Critical-Section Prob.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29916"/>
            <a:ext cx="8306594" cy="4531519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sz="2200" dirty="0" smtClean="0">
                <a:solidFill>
                  <a:srgbClr val="000000"/>
                </a:solidFill>
              </a:rPr>
              <a:t>1. </a:t>
            </a:r>
            <a:r>
              <a:rPr lang="en-US" altLang="ko-KR" sz="2200" b="1" dirty="0" smtClean="0">
                <a:solidFill>
                  <a:srgbClr val="000000"/>
                </a:solidFill>
              </a:rPr>
              <a:t>Mutual Exclusion </a:t>
            </a:r>
            <a:r>
              <a:rPr lang="en-US" altLang="ko-KR" sz="2200" dirty="0" smtClean="0"/>
              <a:t>- If process P</a:t>
            </a:r>
            <a:r>
              <a:rPr lang="en-US" altLang="ko-KR" sz="2200" baseline="-25000" dirty="0" smtClean="0"/>
              <a:t>i</a:t>
            </a:r>
            <a:r>
              <a:rPr lang="en-US" altLang="ko-KR" sz="2200" dirty="0" smtClean="0"/>
              <a:t> is in its critical section, then no other processes can be executing in their critical sections</a:t>
            </a:r>
          </a:p>
          <a:p>
            <a:pPr>
              <a:buFont typeface="Monotype Sorts" charset="2"/>
              <a:buNone/>
            </a:pPr>
            <a:r>
              <a:rPr lang="en-US" altLang="ko-KR" sz="2200" dirty="0" smtClean="0">
                <a:solidFill>
                  <a:srgbClr val="000000"/>
                </a:solidFill>
              </a:rPr>
              <a:t>2. </a:t>
            </a:r>
            <a:r>
              <a:rPr lang="en-US" altLang="ko-KR" sz="2200" b="1" dirty="0" smtClean="0">
                <a:solidFill>
                  <a:srgbClr val="000000"/>
                </a:solidFill>
              </a:rPr>
              <a:t>Progress</a:t>
            </a:r>
            <a:r>
              <a:rPr lang="en-US" altLang="ko-KR" sz="2200" b="1" dirty="0" smtClean="0"/>
              <a:t> </a:t>
            </a:r>
            <a:r>
              <a:rPr lang="en-US" altLang="ko-KR" sz="2200" dirty="0" smtClean="0"/>
              <a:t>- If no process is executing in its critical section and some processes wish to enter their critical section, then the selection of the next process cannot be postponed indefinitely</a:t>
            </a:r>
          </a:p>
          <a:p>
            <a:pPr>
              <a:buFont typeface="Monotype Sorts" charset="2"/>
              <a:buNone/>
            </a:pPr>
            <a:r>
              <a:rPr lang="en-US" altLang="ko-KR" sz="2200" dirty="0" smtClean="0"/>
              <a:t>3. </a:t>
            </a:r>
            <a:r>
              <a:rPr lang="en-US" altLang="ko-KR" sz="2200" b="1" dirty="0" smtClean="0">
                <a:solidFill>
                  <a:srgbClr val="000000"/>
                </a:solidFill>
              </a:rPr>
              <a:t>Bounded Waiting </a:t>
            </a:r>
            <a:r>
              <a:rPr lang="en-US" altLang="ko-KR" sz="2200" dirty="0" smtClean="0"/>
              <a:t>-  A bound must exist on the number of times that other processes enter critical sections after a process has made a request to enter its critical section and before that request is granted</a:t>
            </a:r>
          </a:p>
          <a:p>
            <a:pPr marL="835834" lvl="1" indent="-357383">
              <a:buSzPct val="125000"/>
              <a:buFont typeface="Wingdings 2" charset="2"/>
              <a:buChar char=""/>
            </a:pPr>
            <a:r>
              <a:rPr lang="en-US" altLang="ko-KR" sz="2200" dirty="0" smtClean="0"/>
              <a:t>Assume that each process executes at a nonzero speed </a:t>
            </a:r>
          </a:p>
          <a:p>
            <a:pPr marL="835834" lvl="1" indent="-357383">
              <a:buSzPct val="125000"/>
              <a:buFont typeface="Wingdings 2" charset="2"/>
              <a:buChar char=""/>
            </a:pPr>
            <a:r>
              <a:rPr lang="en-US" altLang="ko-KR" sz="2200" dirty="0" smtClean="0"/>
              <a:t>No assumption concerning </a:t>
            </a:r>
            <a:r>
              <a:rPr lang="en-US" altLang="ko-KR" sz="2200" b="1" dirty="0" smtClean="0">
                <a:solidFill>
                  <a:srgbClr val="0000FF"/>
                </a:solidFill>
              </a:rPr>
              <a:t>relative speed </a:t>
            </a:r>
            <a:r>
              <a:rPr lang="en-US" altLang="ko-KR" sz="2200" dirty="0" smtClean="0"/>
              <a:t>of the </a:t>
            </a:r>
            <a:r>
              <a:rPr lang="en-US" altLang="ko-KR" sz="2200" dirty="0" smtClean="0">
                <a:solidFill>
                  <a:srgbClr val="000000"/>
                </a:solidFill>
              </a:rPr>
              <a:t>n </a:t>
            </a:r>
            <a:r>
              <a:rPr lang="en-US" altLang="ko-KR" sz="2200" dirty="0" smtClean="0"/>
              <a:t>processes</a:t>
            </a:r>
          </a:p>
        </p:txBody>
      </p:sp>
    </p:spTree>
    <p:extLst>
      <p:ext uri="{BB962C8B-B14F-4D97-AF65-F5344CB8AC3E}">
        <p14:creationId xmlns:p14="http://schemas.microsoft.com/office/powerpoint/2010/main" val="128698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locked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(locked == 1); 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FF0000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	locked = 1;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locked = 0;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Fails to meet </a:t>
            </a: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Solution: Allow only one process to 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: Use lock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57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384351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b="1" dirty="0" smtClean="0"/>
              <a:t>Process 0:</a:t>
            </a: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locked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(locked == 1); 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FF0000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	locked = 1;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locked = 0;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: Use lock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170664" y="1162454"/>
            <a:ext cx="3843514" cy="472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None/>
            </a:pPr>
            <a:r>
              <a:rPr lang="en-US" altLang="ko-KR" b="1" dirty="0"/>
              <a:t>Process </a:t>
            </a:r>
            <a:r>
              <a:rPr lang="en-US" altLang="ko-KR" b="1" dirty="0" smtClean="0"/>
              <a:t>1: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locked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(locked == 1);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locked = 1;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locked = 0;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</p:txBody>
      </p:sp>
    </p:spTree>
    <p:extLst>
      <p:ext uri="{BB962C8B-B14F-4D97-AF65-F5344CB8AC3E}">
        <p14:creationId xmlns:p14="http://schemas.microsoft.com/office/powerpoint/2010/main" val="58025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(turn != me);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turn = ! me;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Fails to meet </a:t>
            </a: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Solution: Check if the other process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2</a:t>
            </a:r>
            <a:r>
              <a:rPr lang="en-US" altLang="ko-KR" baseline="30000" dirty="0" smtClean="0"/>
              <a:t>nd</a:t>
            </a:r>
            <a:r>
              <a:rPr lang="en-US" altLang="ko-KR" dirty="0" smtClean="0"/>
              <a:t>: Take turns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10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4125736" cy="4720998"/>
          </a:xfrm>
        </p:spPr>
        <p:txBody>
          <a:bodyPr/>
          <a:lstStyle/>
          <a:p>
            <a:pPr>
              <a:buNone/>
            </a:pPr>
            <a:r>
              <a:rPr lang="en-US" altLang="ko-KR" b="1" dirty="0"/>
              <a:t>Process </a:t>
            </a:r>
            <a:r>
              <a:rPr lang="en-US" altLang="ko-KR" b="1" dirty="0" smtClean="0"/>
              <a:t>0:</a:t>
            </a:r>
            <a:endParaRPr lang="en-US" altLang="ko-KR" dirty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(turn == 1);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turn = 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en-US" altLang="ko-KR" dirty="0" smtClean="0">
                <a:solidFill>
                  <a:srgbClr val="FF0000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2</a:t>
            </a:r>
            <a:r>
              <a:rPr lang="en-US" altLang="ko-KR" baseline="30000" dirty="0" smtClean="0"/>
              <a:t>nd</a:t>
            </a:r>
            <a:r>
              <a:rPr lang="en-US" altLang="ko-KR" dirty="0" smtClean="0"/>
              <a:t>: Take turns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227108" y="1162455"/>
            <a:ext cx="4125736" cy="472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Font typeface="Monotype Sorts" charset="2"/>
              <a:buNone/>
            </a:pPr>
            <a:r>
              <a:rPr lang="en-US" altLang="ko-KR" b="1" dirty="0" smtClean="0"/>
              <a:t>Process 1: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(turn == 0);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turn = 0;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55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18806</TotalTime>
  <Words>302</Words>
  <Application>Microsoft Office PowerPoint</Application>
  <PresentationFormat>A4 용지(210x297mm)</PresentationFormat>
  <Paragraphs>180</Paragraphs>
  <Slides>13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Monotype Sorts</vt:lpstr>
      <vt:lpstr>ＭＳ Ｐゴシック</vt:lpstr>
      <vt:lpstr>Arial</vt:lpstr>
      <vt:lpstr>Helvetica</vt:lpstr>
      <vt:lpstr>Times New Roman</vt:lpstr>
      <vt:lpstr>Verdana</vt:lpstr>
      <vt:lpstr>Webdings</vt:lpstr>
      <vt:lpstr>Wingdings 2</vt:lpstr>
      <vt:lpstr>1_os-8</vt:lpstr>
      <vt:lpstr>Chapter 6:  Process Synchronization</vt:lpstr>
      <vt:lpstr>Shared Buffer by Circular Array</vt:lpstr>
      <vt:lpstr>Critical Section Problem</vt:lpstr>
      <vt:lpstr>Critical Section</vt:lpstr>
      <vt:lpstr>Requirements of Critical-Section Prob.</vt:lpstr>
      <vt:lpstr>1st: Use lock</vt:lpstr>
      <vt:lpstr>1st: Use lock</vt:lpstr>
      <vt:lpstr>2nd: Take turns</vt:lpstr>
      <vt:lpstr>2nd: Take turns</vt:lpstr>
      <vt:lpstr>3rd : Check intention</vt:lpstr>
      <vt:lpstr>3rd : Check intention</vt:lpstr>
      <vt:lpstr>Peterson’s Solution</vt:lpstr>
      <vt:lpstr>Peterson’s Solution</vt:lpstr>
    </vt:vector>
  </TitlesOfParts>
  <Company>Lucent Technologies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Prof. Sungwoon Choi</cp:lastModifiedBy>
  <cp:revision>309</cp:revision>
  <cp:lastPrinted>2013-04-09T18:13:42Z</cp:lastPrinted>
  <dcterms:created xsi:type="dcterms:W3CDTF">2011-01-14T20:24:54Z</dcterms:created>
  <dcterms:modified xsi:type="dcterms:W3CDTF">2015-04-22T07:49:02Z</dcterms:modified>
</cp:coreProperties>
</file>