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325" r:id="rId2"/>
    <p:sldId id="387" r:id="rId3"/>
    <p:sldId id="388" r:id="rId4"/>
    <p:sldId id="389" r:id="rId5"/>
    <p:sldId id="373" r:id="rId6"/>
    <p:sldId id="374" r:id="rId7"/>
    <p:sldId id="390" r:id="rId8"/>
    <p:sldId id="391" r:id="rId9"/>
    <p:sldId id="382" r:id="rId10"/>
    <p:sldId id="383" r:id="rId11"/>
    <p:sldId id="384" r:id="rId12"/>
    <p:sldId id="385" r:id="rId13"/>
    <p:sldId id="386" r:id="rId14"/>
  </p:sldIdLst>
  <p:sldSz cx="13716000" cy="9144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228" indent="-1951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455" indent="-39038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267" indent="-587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0496" indent="-78235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5175" algn="l" defTabSz="91407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2212" algn="l" defTabSz="91407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199246" algn="l" defTabSz="91407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6281" algn="l" defTabSz="91407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52" y="-120"/>
      </p:cViewPr>
      <p:guideLst>
        <p:guide orient="horz" pos="1536"/>
        <p:guide pos="1961"/>
      </p:guideLst>
    </p:cSldViewPr>
  </p:slideViewPr>
  <p:outlineViewPr>
    <p:cViewPr>
      <p:scale>
        <a:sx n="33" d="100"/>
        <a:sy n="33" d="100"/>
      </p:scale>
      <p:origin x="0" y="3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688975"/>
            <a:ext cx="52625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22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45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26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049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4372" algn="l" defTabSz="6528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917248" algn="l" defTabSz="6528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570122" algn="l" defTabSz="6528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223000" algn="l" defTabSz="6528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B7DF6C1-CA46-2243-8A12-0E4174AE7655}" type="slidenum">
              <a:rPr lang="en-US" sz="1200">
                <a:latin typeface="Calibri" charset="0"/>
              </a:rPr>
              <a:pPr algn="r"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B7DF6C1-CA46-2243-8A12-0E4174AE7655}" type="slidenum">
              <a:rPr lang="en-US" sz="1200">
                <a:latin typeface="Calibri" charset="0"/>
              </a:rPr>
              <a:pPr algn="r"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9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40"/>
            <a:ext cx="4070350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74" tIns="65291" rIns="130574" bIns="6529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6" y="8818564"/>
            <a:ext cx="3788636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74" tIns="65291" rIns="130574" bIns="6529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4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543557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4" y="5391157"/>
            <a:ext cx="3505200" cy="2455863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574" tIns="65291" rIns="130574" bIns="65291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5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875" indent="0">
              <a:buNone/>
              <a:defRPr sz="2600"/>
            </a:lvl2pPr>
            <a:lvl3pPr marL="1305749" indent="0">
              <a:buNone/>
              <a:defRPr sz="2300"/>
            </a:lvl3pPr>
            <a:lvl4pPr marL="1958623" indent="0">
              <a:buNone/>
              <a:defRPr sz="2000"/>
            </a:lvl4pPr>
            <a:lvl5pPr marL="2611500" indent="0">
              <a:buNone/>
              <a:defRPr sz="2000"/>
            </a:lvl5pPr>
            <a:lvl6pPr marL="3264372" indent="0">
              <a:buNone/>
              <a:defRPr sz="2000"/>
            </a:lvl6pPr>
            <a:lvl7pPr marL="3917248" indent="0">
              <a:buNone/>
              <a:defRPr sz="2000"/>
            </a:lvl7pPr>
            <a:lvl8pPr marL="4570122" indent="0">
              <a:buNone/>
              <a:defRPr sz="2000"/>
            </a:lvl8pPr>
            <a:lvl9pPr marL="52230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8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8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875" indent="0">
              <a:buNone/>
              <a:defRPr sz="2900" b="1"/>
            </a:lvl2pPr>
            <a:lvl3pPr marL="1305749" indent="0">
              <a:buNone/>
              <a:defRPr sz="2600" b="1"/>
            </a:lvl3pPr>
            <a:lvl4pPr marL="1958623" indent="0">
              <a:buNone/>
              <a:defRPr sz="2300" b="1"/>
            </a:lvl4pPr>
            <a:lvl5pPr marL="2611500" indent="0">
              <a:buNone/>
              <a:defRPr sz="2300" b="1"/>
            </a:lvl5pPr>
            <a:lvl6pPr marL="3264372" indent="0">
              <a:buNone/>
              <a:defRPr sz="2300" b="1"/>
            </a:lvl6pPr>
            <a:lvl7pPr marL="3917248" indent="0">
              <a:buNone/>
              <a:defRPr sz="2300" b="1"/>
            </a:lvl7pPr>
            <a:lvl8pPr marL="4570122" indent="0">
              <a:buNone/>
              <a:defRPr sz="2300" b="1"/>
            </a:lvl8pPr>
            <a:lvl9pPr marL="522300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875" indent="0">
              <a:buNone/>
              <a:defRPr sz="2900" b="1"/>
            </a:lvl2pPr>
            <a:lvl3pPr marL="1305749" indent="0">
              <a:buNone/>
              <a:defRPr sz="2600" b="1"/>
            </a:lvl3pPr>
            <a:lvl4pPr marL="1958623" indent="0">
              <a:buNone/>
              <a:defRPr sz="2300" b="1"/>
            </a:lvl4pPr>
            <a:lvl5pPr marL="2611500" indent="0">
              <a:buNone/>
              <a:defRPr sz="2300" b="1"/>
            </a:lvl5pPr>
            <a:lvl6pPr marL="3264372" indent="0">
              <a:buNone/>
              <a:defRPr sz="2300" b="1"/>
            </a:lvl6pPr>
            <a:lvl7pPr marL="3917248" indent="0">
              <a:buNone/>
              <a:defRPr sz="2300" b="1"/>
            </a:lvl7pPr>
            <a:lvl8pPr marL="4570122" indent="0">
              <a:buNone/>
              <a:defRPr sz="2300" b="1"/>
            </a:lvl8pPr>
            <a:lvl9pPr marL="522300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81" y="364074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74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2875" indent="0">
              <a:buNone/>
              <a:defRPr sz="1600"/>
            </a:lvl2pPr>
            <a:lvl3pPr marL="1305749" indent="0">
              <a:buNone/>
              <a:defRPr sz="1400"/>
            </a:lvl3pPr>
            <a:lvl4pPr marL="1958623" indent="0">
              <a:buNone/>
              <a:defRPr sz="1400"/>
            </a:lvl4pPr>
            <a:lvl5pPr marL="2611500" indent="0">
              <a:buNone/>
              <a:defRPr sz="1400"/>
            </a:lvl5pPr>
            <a:lvl6pPr marL="3264372" indent="0">
              <a:buNone/>
              <a:defRPr sz="1400"/>
            </a:lvl6pPr>
            <a:lvl7pPr marL="3917248" indent="0">
              <a:buNone/>
              <a:defRPr sz="1400"/>
            </a:lvl7pPr>
            <a:lvl8pPr marL="4570122" indent="0">
              <a:buNone/>
              <a:defRPr sz="1400"/>
            </a:lvl8pPr>
            <a:lvl9pPr marL="52230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2875" indent="0">
              <a:buNone/>
              <a:defRPr sz="4000"/>
            </a:lvl2pPr>
            <a:lvl3pPr marL="1305749" indent="0">
              <a:buNone/>
              <a:defRPr sz="3400"/>
            </a:lvl3pPr>
            <a:lvl4pPr marL="1958623" indent="0">
              <a:buNone/>
              <a:defRPr sz="2900"/>
            </a:lvl4pPr>
            <a:lvl5pPr marL="2611500" indent="0">
              <a:buNone/>
              <a:defRPr sz="2900"/>
            </a:lvl5pPr>
            <a:lvl6pPr marL="3264372" indent="0">
              <a:buNone/>
              <a:defRPr sz="2900"/>
            </a:lvl6pPr>
            <a:lvl7pPr marL="3917248" indent="0">
              <a:buNone/>
              <a:defRPr sz="2900"/>
            </a:lvl7pPr>
            <a:lvl8pPr marL="4570122" indent="0">
              <a:buNone/>
              <a:defRPr sz="2900"/>
            </a:lvl8pPr>
            <a:lvl9pPr marL="5223000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2875" indent="0">
              <a:buNone/>
              <a:defRPr sz="1600"/>
            </a:lvl2pPr>
            <a:lvl3pPr marL="1305749" indent="0">
              <a:buNone/>
              <a:defRPr sz="1400"/>
            </a:lvl3pPr>
            <a:lvl4pPr marL="1958623" indent="0">
              <a:buNone/>
              <a:defRPr sz="1400"/>
            </a:lvl4pPr>
            <a:lvl5pPr marL="2611500" indent="0">
              <a:buNone/>
              <a:defRPr sz="1400"/>
            </a:lvl5pPr>
            <a:lvl6pPr marL="3264372" indent="0">
              <a:buNone/>
              <a:defRPr sz="1400"/>
            </a:lvl6pPr>
            <a:lvl7pPr marL="3917248" indent="0">
              <a:buNone/>
              <a:defRPr sz="1400"/>
            </a:lvl7pPr>
            <a:lvl8pPr marL="4570122" indent="0">
              <a:buNone/>
              <a:defRPr sz="1400"/>
            </a:lvl8pPr>
            <a:lvl9pPr marL="52230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6"/>
            <a:ext cx="1793874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94"/>
            <a:ext cx="123444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74" tIns="65291" rIns="130574" bIns="652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5"/>
            <a:ext cx="12344400" cy="60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74" tIns="65291" rIns="130574" bIns="652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74" tIns="65291" rIns="130574" bIns="65291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574" tIns="65291" rIns="130574" bIns="65291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74" tIns="65291" rIns="130574" bIns="65291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74" tIns="65291" rIns="130574" bIns="65291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403975" y="8818565"/>
            <a:ext cx="631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74" tIns="65291" rIns="130574" bIns="65291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4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4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9734550" y="8783640"/>
            <a:ext cx="4070350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74" tIns="65291" rIns="130574" bIns="6529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9400" y="8802692"/>
            <a:ext cx="3738755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74" tIns="65291" rIns="130574" bIns="6529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81" y="7799389"/>
            <a:ext cx="192563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2875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5749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8623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150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773" indent="-48877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068" indent="-407839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430" indent="-325321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202" indent="-325321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29561" indent="-325321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2766" indent="-326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5638" indent="-326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88516" indent="-326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1388" indent="-326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875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749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623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500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372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248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22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000" algn="l" defTabSz="652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6"/>
            <a:ext cx="11658600" cy="2836863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3:  Processes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Quiz: fork()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644651"/>
            <a:ext cx="12344400" cy="764015"/>
          </a:xfrm>
        </p:spPr>
        <p:txBody>
          <a:bodyPr/>
          <a:lstStyle/>
          <a:p>
            <a:r>
              <a:rPr lang="en-US" altLang="ko-KR" dirty="0" smtClean="0"/>
              <a:t>What is the output?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6" y="1438017"/>
            <a:ext cx="9388846" cy="65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5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Quiz: cascading fork()s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644651"/>
            <a:ext cx="12344400" cy="1061380"/>
          </a:xfrm>
        </p:spPr>
        <p:txBody>
          <a:bodyPr/>
          <a:lstStyle/>
          <a:p>
            <a:r>
              <a:rPr lang="en-US" altLang="ko-KR" dirty="0" smtClean="0"/>
              <a:t>How many processes are created?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94" y="2240857"/>
            <a:ext cx="6444285" cy="580432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729292" y="4371282"/>
            <a:ext cx="447764" cy="40144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79" tIns="62340" rIns="124679" bIns="62340" numCol="1" rtlCol="0" anchor="ctr" anchorCtr="0" compatLnSpc="1">
            <a:prstTxWarp prst="textNoShape">
              <a:avLst/>
            </a:prstTxWarp>
          </a:bodyPr>
          <a:lstStyle/>
          <a:p>
            <a:pPr algn="ctr" defTabSz="1246786"/>
            <a:r>
              <a:rPr lang="en-US" altLang="ko-KR" sz="2200" dirty="0"/>
              <a:t>1</a:t>
            </a:r>
            <a:endParaRPr lang="ko-KR" altLang="en-US" sz="2200" dirty="0"/>
          </a:p>
        </p:txBody>
      </p:sp>
      <p:sp>
        <p:nvSpPr>
          <p:cNvPr id="8" name="Oval 7"/>
          <p:cNvSpPr/>
          <p:nvPr/>
        </p:nvSpPr>
        <p:spPr bwMode="auto">
          <a:xfrm>
            <a:off x="1729292" y="5436843"/>
            <a:ext cx="447764" cy="40144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79" tIns="62340" rIns="124679" bIns="62340" numCol="1" rtlCol="0" anchor="ctr" anchorCtr="0" compatLnSpc="1">
            <a:prstTxWarp prst="textNoShape">
              <a:avLst/>
            </a:prstTxWarp>
          </a:bodyPr>
          <a:lstStyle/>
          <a:p>
            <a:pPr algn="ctr" defTabSz="1246786"/>
            <a:r>
              <a:rPr lang="en-US" altLang="ko-KR" sz="2200" dirty="0"/>
              <a:t>2</a:t>
            </a:r>
            <a:endParaRPr lang="ko-KR" altLang="en-US" sz="22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1127133" y="6046388"/>
            <a:ext cx="6716466" cy="1075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79" tIns="62340" rIns="124679" bIns="62340" numCol="1" rtlCol="0" anchor="t" anchorCtr="0" compatLnSpc="1">
            <a:prstTxWarp prst="textNoShape">
              <a:avLst/>
            </a:prstTxWarp>
          </a:bodyPr>
          <a:lstStyle/>
          <a:p>
            <a:pPr defTabSz="1246786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53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945730" y="1456687"/>
            <a:ext cx="8635627" cy="6808029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main(){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</a:t>
            </a:r>
            <a:r>
              <a:rPr lang="en-US" sz="2900" b="1" dirty="0" err="1">
                <a:latin typeface="Courier New" charset="0"/>
                <a:cs typeface="Courier New" charset="0"/>
              </a:rPr>
              <a:t>int</a:t>
            </a:r>
            <a:r>
              <a:rPr lang="en-US" sz="2900" b="1" dirty="0">
                <a:latin typeface="Courier New" charset="0"/>
                <a:cs typeface="Courier New" charset="0"/>
              </a:rPr>
              <a:t> a, x, y;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a=-5;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x=-15;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y=-20;</a:t>
            </a:r>
            <a:endParaRPr lang="en-US" b="1" dirty="0">
              <a:latin typeface="Courier New" charset="0"/>
              <a:cs typeface="Courier New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a=fork();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if(a==0)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	y=fork();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es-ES" sz="2900" b="1" dirty="0">
              <a:latin typeface="Courier New" charset="0"/>
              <a:cs typeface="Courier New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s-ES" sz="2900" b="1" dirty="0">
                <a:latin typeface="Courier New" charset="0"/>
                <a:cs typeface="Courier New" charset="0"/>
              </a:rPr>
              <a:t>	</a:t>
            </a:r>
            <a:r>
              <a:rPr lang="es-ES" sz="2900" b="1" dirty="0" err="1">
                <a:latin typeface="Courier New" charset="0"/>
                <a:cs typeface="Courier New" charset="0"/>
              </a:rPr>
              <a:t>printf</a:t>
            </a:r>
            <a:r>
              <a:rPr lang="es-ES" sz="2900" b="1" dirty="0">
                <a:latin typeface="Courier New" charset="0"/>
                <a:cs typeface="Courier New" charset="0"/>
              </a:rPr>
              <a:t>(“x=%d y=%d a=%d\n”, x, y, a);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}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en-US" sz="2900" b="1" dirty="0">
              <a:latin typeface="Courier New" charset="0"/>
              <a:cs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lIns="130612" tIns="65307" rIns="130612" bIns="653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61227" indent="-40816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32659" indent="-3265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85721" indent="-3265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38784" indent="-3265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91846" indent="-32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44910" indent="-32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97973" indent="-32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51037" indent="-32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F308B-CA47-784C-9A2B-8184E944DE50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69894"/>
            <a:ext cx="12344400" cy="768351"/>
          </a:xfrm>
          <a:prstGeom prst="rect">
            <a:avLst/>
          </a:prstGeom>
        </p:spPr>
        <p:txBody>
          <a:bodyPr lIns="91433" tIns="45716" rIns="91433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652922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6pPr>
            <a:lvl7pPr marL="1305843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7pPr>
            <a:lvl8pPr marL="1958764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8pPr>
            <a:lvl9pPr marL="2611688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9pPr>
          </a:lstStyle>
          <a:p>
            <a:r>
              <a:rPr lang="en-US" altLang="ko-KR" dirty="0" smtClean="0"/>
              <a:t>Quiz: fork()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01584" y="2259738"/>
            <a:ext cx="5621808" cy="900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Current process ID = 100</a:t>
            </a:r>
          </a:p>
          <a:p>
            <a:pPr>
              <a:lnSpc>
                <a:spcPct val="150000"/>
              </a:lnSpc>
            </a:pPr>
            <a:r>
              <a:rPr lang="en-US" dirty="0"/>
              <a:t>New process ID = parent process ID + 1</a:t>
            </a:r>
          </a:p>
        </p:txBody>
      </p:sp>
    </p:spTree>
    <p:extLst>
      <p:ext uri="{BB962C8B-B14F-4D97-AF65-F5344CB8AC3E}">
        <p14:creationId xmlns:p14="http://schemas.microsoft.com/office/powerpoint/2010/main" val="639202249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945730" y="1456687"/>
            <a:ext cx="8635627" cy="6808029"/>
          </a:xfrm>
        </p:spPr>
        <p:txBody>
          <a:bodyPr/>
          <a:lstStyle/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main(){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</a:t>
            </a:r>
            <a:r>
              <a:rPr lang="en-US" sz="2900" b="1" dirty="0" err="1">
                <a:latin typeface="Courier New" charset="0"/>
                <a:cs typeface="Courier New" charset="0"/>
              </a:rPr>
              <a:t>int</a:t>
            </a:r>
            <a:r>
              <a:rPr lang="en-US" sz="2900" b="1" dirty="0">
                <a:latin typeface="Courier New" charset="0"/>
                <a:cs typeface="Courier New" charset="0"/>
              </a:rPr>
              <a:t> a, x, y, n;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a=-5; 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n=1; 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x=-15; 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y=-20;</a:t>
            </a:r>
            <a:endParaRPr lang="en-US" b="1" dirty="0">
              <a:latin typeface="Courier New" charset="0"/>
              <a:cs typeface="Courier New" charset="0"/>
            </a:endParaRP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a=fork();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endParaRPr lang="en-US" sz="2900" b="1" dirty="0">
              <a:latin typeface="Courier New" charset="0"/>
              <a:cs typeface="Courier New" charset="0"/>
            </a:endParaRP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if(a==0)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	y=fork();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endParaRPr lang="en-US" sz="2900" b="1" dirty="0">
              <a:latin typeface="Courier New" charset="0"/>
              <a:cs typeface="Courier New" charset="0"/>
            </a:endParaRP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while (n&lt;3){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	if(y==0)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		x=fork();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	n++;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	}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s-ES" sz="2900" b="1" dirty="0">
                <a:latin typeface="Courier New" charset="0"/>
                <a:cs typeface="Courier New" charset="0"/>
              </a:rPr>
              <a:t>	</a:t>
            </a:r>
            <a:r>
              <a:rPr lang="es-ES" sz="2900" b="1" dirty="0" err="1">
                <a:latin typeface="Courier New" charset="0"/>
                <a:cs typeface="Courier New" charset="0"/>
              </a:rPr>
              <a:t>printf</a:t>
            </a:r>
            <a:r>
              <a:rPr lang="es-ES" sz="2900" b="1" dirty="0">
                <a:latin typeface="Courier New" charset="0"/>
                <a:cs typeface="Courier New" charset="0"/>
              </a:rPr>
              <a:t>(“x=%d y=%d a=%d\n”, x, y, a);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r>
              <a:rPr lang="en-US" sz="2900" b="1" dirty="0">
                <a:latin typeface="Courier New" charset="0"/>
                <a:cs typeface="Courier New" charset="0"/>
              </a:rPr>
              <a:t>}</a:t>
            </a:r>
          </a:p>
          <a:p>
            <a:pPr>
              <a:lnSpc>
                <a:spcPct val="50000"/>
              </a:lnSpc>
              <a:buFont typeface="Arial" charset="0"/>
              <a:buNone/>
            </a:pPr>
            <a:endParaRPr lang="en-US" sz="2900" b="1" dirty="0">
              <a:latin typeface="Courier New" charset="0"/>
              <a:cs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lIns="130612" tIns="65307" rIns="130612" bIns="653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61227" indent="-40816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32659" indent="-3265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85721" indent="-3265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38784" indent="-3265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91846" indent="-32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44910" indent="-32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97973" indent="-32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51037" indent="-3265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F308B-CA47-784C-9A2B-8184E944DE50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69894"/>
            <a:ext cx="12344400" cy="768351"/>
          </a:xfrm>
          <a:prstGeom prst="rect">
            <a:avLst/>
          </a:prstGeom>
        </p:spPr>
        <p:txBody>
          <a:bodyPr lIns="91433" tIns="45716" rIns="91433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652922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6pPr>
            <a:lvl7pPr marL="1305843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7pPr>
            <a:lvl8pPr marL="1958764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8pPr>
            <a:lvl9pPr marL="2611688" algn="ctr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006699"/>
                </a:solidFill>
                <a:latin typeface="Arial" charset="0"/>
              </a:defRPr>
            </a:lvl9pPr>
          </a:lstStyle>
          <a:p>
            <a:r>
              <a:rPr lang="en-US" altLang="ko-KR" smtClean="0"/>
              <a:t>Quiz: </a:t>
            </a:r>
            <a:r>
              <a:rPr lang="en-US" altLang="ko-KR" dirty="0" smtClean="0"/>
              <a:t>fork()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01584" y="2259738"/>
            <a:ext cx="5621808" cy="900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Current process ID = 100</a:t>
            </a:r>
          </a:p>
          <a:p>
            <a:pPr>
              <a:lnSpc>
                <a:spcPct val="150000"/>
              </a:lnSpc>
            </a:pPr>
            <a:r>
              <a:rPr lang="en-US" dirty="0"/>
              <a:t>New process ID = parent process ID + 1</a:t>
            </a:r>
          </a:p>
        </p:txBody>
      </p:sp>
    </p:spTree>
    <p:extLst>
      <p:ext uri="{BB962C8B-B14F-4D97-AF65-F5344CB8AC3E}">
        <p14:creationId xmlns:p14="http://schemas.microsoft.com/office/powerpoint/2010/main" val="3921379311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410950" cy="6769100"/>
          </a:xfrm>
        </p:spPr>
        <p:txBody>
          <a:bodyPr/>
          <a:lstStyle/>
          <a:p>
            <a:r>
              <a:rPr lang="en-US" altLang="ko-KR" sz="3100" b="1" dirty="0"/>
              <a:t>Parent </a:t>
            </a:r>
            <a:r>
              <a:rPr lang="en-US" altLang="ko-KR" sz="3100" dirty="0"/>
              <a:t>process creates </a:t>
            </a:r>
            <a:r>
              <a:rPr lang="en-US" altLang="ko-KR" sz="3100" b="1" dirty="0"/>
              <a:t>children </a:t>
            </a:r>
            <a:r>
              <a:rPr lang="en-US" altLang="ko-KR" sz="3100" dirty="0"/>
              <a:t>processes, which, in turn create other processes, forming a tree of processes</a:t>
            </a:r>
            <a:endParaRPr lang="en-US" altLang="ko-KR" dirty="0" smtClean="0"/>
          </a:p>
        </p:txBody>
      </p:sp>
      <p:pic>
        <p:nvPicPr>
          <p:cNvPr id="22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26" y="2963477"/>
            <a:ext cx="6929666" cy="54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6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410950" cy="6769100"/>
          </a:xfrm>
        </p:spPr>
        <p:txBody>
          <a:bodyPr/>
          <a:lstStyle/>
          <a:p>
            <a:r>
              <a:rPr lang="en-US" altLang="ko-KR" sz="3100" dirty="0"/>
              <a:t>Generally, process identified and managed via </a:t>
            </a:r>
            <a:r>
              <a:rPr lang="en-US" altLang="ko-KR" sz="3100" b="1" dirty="0"/>
              <a:t>a process identifier </a:t>
            </a:r>
            <a:r>
              <a:rPr lang="en-US" altLang="ko-KR" sz="3100" dirty="0"/>
              <a:t>(</a:t>
            </a:r>
            <a:r>
              <a:rPr lang="en-US" altLang="ko-KR" sz="3100" b="1" dirty="0" err="1"/>
              <a:t>pid</a:t>
            </a:r>
            <a:r>
              <a:rPr lang="en-US" altLang="ko-KR" sz="3100" dirty="0"/>
              <a:t>)</a:t>
            </a:r>
            <a:endParaRPr lang="en-US" altLang="ko-KR" dirty="0" smtClean="0"/>
          </a:p>
          <a:p>
            <a:r>
              <a:rPr lang="en-US" altLang="ko-KR" sz="3100" dirty="0"/>
              <a:t>Resource sharing</a:t>
            </a:r>
          </a:p>
          <a:p>
            <a:pPr lvl="1"/>
            <a:r>
              <a:rPr lang="en-US" altLang="ko-KR" sz="3100" dirty="0"/>
              <a:t>Parent and children share all resources</a:t>
            </a:r>
          </a:p>
          <a:p>
            <a:pPr lvl="1"/>
            <a:r>
              <a:rPr lang="en-US" altLang="ko-KR" sz="3100" dirty="0"/>
              <a:t>Children share subset of parent’s resources</a:t>
            </a:r>
          </a:p>
          <a:p>
            <a:pPr lvl="1"/>
            <a:r>
              <a:rPr lang="en-US" altLang="ko-KR" sz="3100" dirty="0"/>
              <a:t>Parent and child share no resources</a:t>
            </a:r>
            <a:endParaRPr lang="en-US" altLang="ko-KR" dirty="0" smtClean="0"/>
          </a:p>
          <a:p>
            <a:r>
              <a:rPr lang="en-US" altLang="ko-KR" sz="3100" dirty="0"/>
              <a:t>Execution</a:t>
            </a:r>
          </a:p>
          <a:p>
            <a:pPr lvl="1"/>
            <a:r>
              <a:rPr lang="en-US" altLang="ko-KR" sz="3100" dirty="0"/>
              <a:t>Parent and children execute concurrently</a:t>
            </a:r>
          </a:p>
          <a:p>
            <a:pPr lvl="1"/>
            <a:r>
              <a:rPr lang="en-US" altLang="ko-KR" sz="3100" dirty="0"/>
              <a:t>Parent waits until children terminate</a:t>
            </a:r>
          </a:p>
          <a:p>
            <a:pPr>
              <a:buFont typeface="Monotype Sorts" charset="2"/>
              <a:buNone/>
            </a:pPr>
            <a:endParaRPr lang="en-US" altLang="ko-KR" sz="3100" dirty="0"/>
          </a:p>
        </p:txBody>
      </p:sp>
    </p:spTree>
    <p:extLst>
      <p:ext uri="{BB962C8B-B14F-4D97-AF65-F5344CB8AC3E}">
        <p14:creationId xmlns:p14="http://schemas.microsoft.com/office/powerpoint/2010/main" val="11232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9"/>
            <a:ext cx="11425237" cy="768351"/>
          </a:xfrm>
        </p:spPr>
        <p:txBody>
          <a:bodyPr/>
          <a:lstStyle/>
          <a:p>
            <a:pPr eaLnBrk="1" hangingPunct="1"/>
            <a:r>
              <a:rPr lang="en-US" altLang="ko-KR" smtClean="0"/>
              <a:t>Process Creation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3100" dirty="0"/>
              <a:t>Address space</a:t>
            </a:r>
          </a:p>
          <a:p>
            <a:pPr lvl="1"/>
            <a:r>
              <a:rPr lang="en-US" altLang="ko-KR" sz="3100" dirty="0"/>
              <a:t>Child duplicate of parent</a:t>
            </a:r>
          </a:p>
          <a:p>
            <a:pPr lvl="1"/>
            <a:r>
              <a:rPr lang="en-US" altLang="ko-KR" sz="3100" dirty="0"/>
              <a:t>Child has a program loaded into it</a:t>
            </a:r>
          </a:p>
          <a:p>
            <a:pPr lvl="1"/>
            <a:endParaRPr lang="en-US" altLang="ko-KR" sz="3100" dirty="0"/>
          </a:p>
          <a:p>
            <a:r>
              <a:rPr lang="en-US" altLang="ko-KR" sz="3100" dirty="0"/>
              <a:t>UNIX examples</a:t>
            </a:r>
          </a:p>
          <a:p>
            <a:pPr lvl="1"/>
            <a:r>
              <a:rPr lang="en-US" altLang="ko-KR" sz="3100" b="1" dirty="0"/>
              <a:t>fork</a:t>
            </a:r>
            <a:r>
              <a:rPr lang="en-US" altLang="ko-KR" sz="3100" dirty="0"/>
              <a:t> system call creates new process</a:t>
            </a:r>
          </a:p>
          <a:p>
            <a:pPr lvl="1"/>
            <a:r>
              <a:rPr lang="en-US" altLang="ko-KR" sz="3100" b="1" dirty="0"/>
              <a:t>exec</a:t>
            </a:r>
            <a:r>
              <a:rPr lang="en-US" altLang="ko-KR" sz="3100" dirty="0"/>
              <a:t> system call used after a </a:t>
            </a:r>
            <a:r>
              <a:rPr lang="en-US" altLang="ko-KR" sz="3100" b="1" dirty="0"/>
              <a:t>fork</a:t>
            </a:r>
            <a:r>
              <a:rPr lang="en-US" altLang="ko-KR" sz="3100" dirty="0"/>
              <a:t> to replace the process’ memory space with a new program</a:t>
            </a:r>
          </a:p>
        </p:txBody>
      </p:sp>
    </p:spTree>
    <p:extLst>
      <p:ext uri="{BB962C8B-B14F-4D97-AF65-F5344CB8AC3E}">
        <p14:creationId xmlns:p14="http://schemas.microsoft.com/office/powerpoint/2010/main" val="104805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91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Unix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9" y="1435104"/>
            <a:ext cx="7445375" cy="67532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 err="1">
                <a:latin typeface="Monaco" charset="0"/>
              </a:rPr>
              <a:t>int</a:t>
            </a:r>
            <a:r>
              <a:rPr kumimoji="0" lang="en-US" altLang="ko-KR" sz="2000" dirty="0">
                <a:latin typeface="Monaco" charset="0"/>
              </a:rPr>
              <a:t> main()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 err="1">
                <a:latin typeface="Monaco" charset="0"/>
              </a:rPr>
              <a:t>pid_t</a:t>
            </a:r>
            <a:r>
              <a:rPr kumimoji="0" lang="en-US" altLang="ko-KR" sz="2000" dirty="0">
                <a:latin typeface="Monaco" charset="0"/>
              </a:rPr>
              <a:t>  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/* fork another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</a:t>
            </a:r>
            <a:r>
              <a:rPr kumimoji="0" lang="en-US" altLang="ko-KR" sz="2000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dirty="0">
                <a:solidFill>
                  <a:srgbClr val="FF0000"/>
                </a:solidFill>
                <a:latin typeface="Monaco" charset="0"/>
              </a:rPr>
              <a:t>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if (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 &lt; 0) { /* error occurred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latin typeface="Monaco" charset="0"/>
              </a:rPr>
              <a:t>fprintf</a:t>
            </a:r>
            <a:r>
              <a:rPr kumimoji="0" lang="en-US" altLang="ko-KR" sz="2000" dirty="0">
                <a:latin typeface="Monaco" charset="0"/>
              </a:rPr>
              <a:t>(</a:t>
            </a:r>
            <a:r>
              <a:rPr kumimoji="0" lang="en-US" altLang="ko-KR" sz="2000" dirty="0" err="1">
                <a:latin typeface="Monaco" charset="0"/>
              </a:rPr>
              <a:t>stderr</a:t>
            </a:r>
            <a:r>
              <a:rPr kumimoji="0" lang="en-US" altLang="ko-KR" sz="2000" dirty="0"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else if (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 == 0) { /* child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solidFill>
                  <a:srgbClr val="FF0000"/>
                </a:solidFill>
                <a:latin typeface="Monaco" charset="0"/>
              </a:rPr>
              <a:t>execlp</a:t>
            </a:r>
            <a:r>
              <a:rPr kumimoji="0" lang="en-US" altLang="ko-KR" sz="2000" dirty="0">
                <a:latin typeface="Monaco" charset="0"/>
              </a:rPr>
              <a:t>("/bin/</a:t>
            </a:r>
            <a:r>
              <a:rPr kumimoji="0" lang="en-US" altLang="ko-KR" sz="2000" dirty="0" err="1">
                <a:latin typeface="Monaco" charset="0"/>
              </a:rPr>
              <a:t>ls</a:t>
            </a:r>
            <a:r>
              <a:rPr kumimoji="0" lang="en-US" altLang="ko-KR" sz="2000" dirty="0">
                <a:latin typeface="Monaco" charset="0"/>
              </a:rPr>
              <a:t>", "</a:t>
            </a:r>
            <a:r>
              <a:rPr kumimoji="0" lang="en-US" altLang="ko-KR" sz="2000" dirty="0" err="1">
                <a:latin typeface="Monaco" charset="0"/>
              </a:rPr>
              <a:t>ls</a:t>
            </a:r>
            <a:r>
              <a:rPr kumimoji="0" lang="en-US" altLang="ko-KR" sz="2000" dirty="0"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else { /* parent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/* parent will wait for the child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latin typeface="Monaco" charset="0"/>
              </a:rPr>
              <a:t>printf</a:t>
            </a:r>
            <a:r>
              <a:rPr kumimoji="0" lang="en-US" altLang="ko-KR" sz="2000" dirty="0"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49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91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Unix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663" y="1420233"/>
            <a:ext cx="5020466" cy="1553427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 err="1">
                <a:latin typeface="Monaco" charset="0"/>
              </a:rPr>
              <a:t>int</a:t>
            </a:r>
            <a:r>
              <a:rPr kumimoji="0" lang="en-US" altLang="ko-KR" sz="2000" b="1" dirty="0">
                <a:latin typeface="Monaco" charset="0"/>
              </a:rPr>
              <a:t> main()</a:t>
            </a:r>
            <a:r>
              <a:rPr kumimoji="0" lang="ko-KR" altLang="en-US" sz="2000" b="1" dirty="0">
                <a:latin typeface="Monaco" charset="0"/>
              </a:rPr>
              <a:t> </a:t>
            </a:r>
            <a:r>
              <a:rPr kumimoji="0" lang="en-US" altLang="ko-KR" sz="2000" b="1" dirty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latin typeface="Monaco" charset="0"/>
              </a:rPr>
              <a:t>	…	</a:t>
            </a:r>
            <a:br>
              <a:rPr kumimoji="0" lang="en-US" altLang="ko-KR" sz="2000" b="1" dirty="0">
                <a:latin typeface="Monaco" charset="0"/>
              </a:rPr>
            </a:b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latin typeface="Monaco" charset="0"/>
              </a:rPr>
              <a:t>	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76203" y="2408671"/>
            <a:ext cx="13335" cy="9515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4230603" y="2408671"/>
            <a:ext cx="3412272" cy="9515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966090">
            <a:off x="4789905" y="2563313"/>
            <a:ext cx="2548843" cy="710665"/>
          </a:xfrm>
          <a:prstGeom prst="rect">
            <a:avLst/>
          </a:prstGeom>
          <a:noFill/>
        </p:spPr>
        <p:txBody>
          <a:bodyPr wrap="none" lIns="124670" tIns="62336" rIns="124670" bIns="62336" rtlCol="0">
            <a:spAutoFit/>
          </a:bodyPr>
          <a:lstStyle/>
          <a:p>
            <a:r>
              <a:rPr lang="en-US" altLang="ko-KR" sz="1900" i="1" dirty="0"/>
              <a:t>new child process</a:t>
            </a:r>
          </a:p>
          <a:p>
            <a:r>
              <a:rPr lang="en-US" altLang="ko-KR" sz="1900" i="1" dirty="0"/>
              <a:t>process id = 1234</a:t>
            </a:r>
            <a:endParaRPr lang="ko-KR" altLang="en-US" sz="1900" i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334066" y="3538651"/>
            <a:ext cx="5434932" cy="5040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593" tIns="65299" rIns="130593" bIns="65299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// 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is 0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if 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&lt; 0)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fprintf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stderr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else if 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== 0) { 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execlp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("/bin/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", "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else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printf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kumimoji="0" lang="en-US" altLang="ko-KR" sz="2000" b="1" dirty="0">
              <a:solidFill>
                <a:srgbClr val="FF0000"/>
              </a:solidFill>
              <a:latin typeface="Monaco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2421" y="2457736"/>
            <a:ext cx="1249495" cy="710665"/>
          </a:xfrm>
          <a:prstGeom prst="rect">
            <a:avLst/>
          </a:prstGeom>
          <a:noFill/>
        </p:spPr>
        <p:txBody>
          <a:bodyPr wrap="none" lIns="124670" tIns="62336" rIns="124670" bIns="62336" rtlCol="0">
            <a:spAutoFit/>
          </a:bodyPr>
          <a:lstStyle/>
          <a:p>
            <a:r>
              <a:rPr lang="en-US" altLang="ko-KR" sz="1900" i="1" dirty="0"/>
              <a:t>parent</a:t>
            </a:r>
          </a:p>
          <a:p>
            <a:r>
              <a:rPr lang="en-US" altLang="ko-KR" sz="1900" i="1" dirty="0"/>
              <a:t>process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739637" y="3503960"/>
            <a:ext cx="5434932" cy="50750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593" tIns="65299" rIns="130593" bIns="65299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// 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is 1234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if 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&lt; 0)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fprintf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stderr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else if 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== 0) { 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execlp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("/bin/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", "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else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printf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kumimoji="0" lang="en-US" altLang="ko-KR" sz="2000" b="1" dirty="0">
              <a:solidFill>
                <a:srgbClr val="0000FF"/>
              </a:solidFill>
              <a:latin typeface="Monaco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7730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pic>
        <p:nvPicPr>
          <p:cNvPr id="2457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4" y="2840037"/>
            <a:ext cx="112537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9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Win32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4684" y="1329261"/>
            <a:ext cx="10494800" cy="67532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Monaco"/>
                <a:cs typeface="Monaco"/>
              </a:rPr>
              <a:t>int</a:t>
            </a:r>
            <a:r>
              <a:rPr lang="en-US" sz="2000" dirty="0">
                <a:latin typeface="Monaco"/>
                <a:cs typeface="Monaco"/>
              </a:rPr>
              <a:t> main(VOID)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i="1" dirty="0">
                <a:latin typeface="Monaco"/>
                <a:cs typeface="Monaco"/>
              </a:rPr>
              <a:t>	//...</a:t>
            </a:r>
            <a:endParaRPr lang="en-US" sz="2000" dirty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2000" i="1" dirty="0">
                <a:latin typeface="Monaco"/>
                <a:cs typeface="Monaco"/>
              </a:rPr>
              <a:t>	// </a:t>
            </a:r>
            <a:r>
              <a:rPr lang="en-US" sz="2000" dirty="0">
                <a:latin typeface="Monaco"/>
                <a:cs typeface="Monaco"/>
              </a:rPr>
              <a:t>create child process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if (!</a:t>
            </a:r>
            <a:r>
              <a:rPr lang="en-US" sz="2000" dirty="0" err="1">
                <a:latin typeface="Monaco"/>
                <a:cs typeface="Monaco"/>
              </a:rPr>
              <a:t>CreateProcess</a:t>
            </a:r>
            <a:r>
              <a:rPr lang="en-US" sz="2000" dirty="0">
                <a:latin typeface="Monaco"/>
                <a:cs typeface="Monaco"/>
              </a:rPr>
              <a:t>(NULL, </a:t>
            </a:r>
            <a:r>
              <a:rPr lang="en-US" sz="2000" i="1" dirty="0">
                <a:latin typeface="Monaco"/>
                <a:cs typeface="Monaco"/>
              </a:rPr>
              <a:t>// </a:t>
            </a:r>
            <a:r>
              <a:rPr lang="en-US" sz="2000" dirty="0">
                <a:latin typeface="Monaco"/>
                <a:cs typeface="Monaco"/>
              </a:rPr>
              <a:t>use command line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"C:\\WINDOWS\\system32\\</a:t>
            </a:r>
            <a:r>
              <a:rPr lang="en-US" sz="2000" dirty="0" err="1">
                <a:latin typeface="Monaco"/>
                <a:cs typeface="Monaco"/>
              </a:rPr>
              <a:t>mspaint.exe</a:t>
            </a:r>
            <a:r>
              <a:rPr lang="en-US" sz="2000" dirty="0">
                <a:latin typeface="Monaco"/>
                <a:cs typeface="Monaco"/>
              </a:rPr>
              <a:t>”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inherit process handle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don't inherit thread handle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FALSE,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disable handle inheritance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0, </a:t>
            </a:r>
            <a:r>
              <a:rPr lang="en-US" sz="2000" i="1" dirty="0">
                <a:latin typeface="Monaco"/>
                <a:cs typeface="Monaco"/>
              </a:rPr>
              <a:t>// </a:t>
            </a:r>
            <a:r>
              <a:rPr lang="en-US" sz="2000" dirty="0">
                <a:latin typeface="Monaco"/>
                <a:cs typeface="Monaco"/>
              </a:rPr>
              <a:t>no creation flags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use parent's environment block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use parent's existing directory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&amp;</a:t>
            </a:r>
            <a:r>
              <a:rPr lang="en-US" sz="2000" dirty="0" err="1">
                <a:latin typeface="Monaco"/>
                <a:cs typeface="Monaco"/>
              </a:rPr>
              <a:t>si</a:t>
            </a:r>
            <a:r>
              <a:rPr lang="en-US" sz="2000" dirty="0">
                <a:latin typeface="Monaco"/>
                <a:cs typeface="Monaco"/>
              </a:rPr>
              <a:t>, &amp;pi)) {</a:t>
            </a:r>
          </a:p>
          <a:p>
            <a:pPr marL="1550877" lvl="3" indent="0">
              <a:buNone/>
            </a:pPr>
            <a:r>
              <a:rPr lang="en-US" sz="2000" dirty="0">
                <a:latin typeface="Monaco"/>
                <a:cs typeface="Monaco"/>
              </a:rPr>
              <a:t>		</a:t>
            </a:r>
            <a:r>
              <a:rPr lang="en-US" sz="2000" dirty="0" err="1">
                <a:latin typeface="Monaco"/>
                <a:cs typeface="Monaco"/>
              </a:rPr>
              <a:t>fprintf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>
                <a:latin typeface="Monaco"/>
                <a:cs typeface="Monaco"/>
              </a:rPr>
              <a:t>stderr</a:t>
            </a:r>
            <a:r>
              <a:rPr lang="en-US" sz="2000" dirty="0">
                <a:latin typeface="Monaco"/>
                <a:cs typeface="Monaco"/>
              </a:rPr>
              <a:t>, "Create Process Failed"); </a:t>
            </a:r>
          </a:p>
          <a:p>
            <a:pPr marL="1550877" lvl="3" indent="-687339">
              <a:buNone/>
            </a:pPr>
            <a:r>
              <a:rPr lang="en-US" sz="2000" dirty="0">
                <a:latin typeface="Monaco"/>
                <a:cs typeface="Monaco"/>
              </a:rPr>
              <a:t>			return -1;</a:t>
            </a:r>
            <a:br>
              <a:rPr lang="en-US" sz="2000" dirty="0">
                <a:latin typeface="Monaco"/>
                <a:cs typeface="Monaco"/>
              </a:rPr>
            </a:br>
            <a:r>
              <a:rPr lang="en-US" sz="2000" dirty="0">
                <a:latin typeface="Monaco"/>
                <a:cs typeface="Monaco"/>
              </a:rPr>
              <a:t>}</a:t>
            </a:r>
          </a:p>
          <a:p>
            <a:pPr marL="0" indent="0">
              <a:buNone/>
            </a:pPr>
            <a:r>
              <a:rPr lang="en-US" sz="2000" i="1" dirty="0">
                <a:latin typeface="Monaco"/>
                <a:cs typeface="Monaco"/>
              </a:rPr>
              <a:t>	</a:t>
            </a:r>
            <a:r>
              <a:rPr lang="en-US" sz="2000" dirty="0" err="1">
                <a:latin typeface="Monaco"/>
                <a:cs typeface="Monaco"/>
              </a:rPr>
              <a:t>WaitForSingleObject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>
                <a:latin typeface="Monaco"/>
                <a:cs typeface="Monaco"/>
              </a:rPr>
              <a:t>pi.hProcess</a:t>
            </a:r>
            <a:r>
              <a:rPr lang="en-US" sz="2000" dirty="0">
                <a:latin typeface="Monaco"/>
                <a:cs typeface="Monaco"/>
              </a:rPr>
              <a:t>, INFINITE);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</a:t>
            </a:r>
            <a:r>
              <a:rPr lang="en-US" sz="2000" dirty="0" err="1">
                <a:latin typeface="Monaco"/>
                <a:cs typeface="Monaco"/>
              </a:rPr>
              <a:t>printf</a:t>
            </a:r>
            <a:r>
              <a:rPr lang="en-US" sz="2000" dirty="0">
                <a:latin typeface="Monaco"/>
                <a:cs typeface="Monaco"/>
              </a:rPr>
              <a:t>("Child Complete");</a:t>
            </a:r>
          </a:p>
          <a:p>
            <a:pPr marL="0" indent="0">
              <a:buNone/>
            </a:pPr>
            <a:r>
              <a:rPr lang="en-US" altLang="ko-KR" sz="2000" dirty="0">
                <a:latin typeface="Monaco"/>
                <a:cs typeface="Monaco"/>
              </a:rPr>
              <a:t>}</a:t>
            </a:r>
            <a:endParaRPr kumimoji="0" lang="en-US" altLang="ko-KR" sz="20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69722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Quiz: fork()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644651"/>
            <a:ext cx="12344400" cy="1566900"/>
          </a:xfrm>
        </p:spPr>
        <p:txBody>
          <a:bodyPr/>
          <a:lstStyle/>
          <a:p>
            <a:r>
              <a:rPr lang="en-US" altLang="ko-KR" dirty="0" smtClean="0"/>
              <a:t>What are the outputs?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(parent </a:t>
            </a:r>
            <a:r>
              <a:rPr lang="en-US" altLang="ko-KR" dirty="0" err="1" smtClean="0"/>
              <a:t>pid</a:t>
            </a:r>
            <a:r>
              <a:rPr lang="en-US" altLang="ko-KR" dirty="0" smtClean="0"/>
              <a:t>: 2600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child </a:t>
            </a:r>
            <a:r>
              <a:rPr lang="en-US" altLang="ko-KR" dirty="0" err="1" smtClean="0"/>
              <a:t>pid</a:t>
            </a:r>
            <a:r>
              <a:rPr lang="en-US" altLang="ko-KR" dirty="0" smtClean="0"/>
              <a:t>: 2603)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6" y="1326091"/>
            <a:ext cx="7032887" cy="72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6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5413</TotalTime>
  <Words>255</Words>
  <Application>Microsoft Macintosh PowerPoint</Application>
  <PresentationFormat>Custom</PresentationFormat>
  <Paragraphs>149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1_os-8</vt:lpstr>
      <vt:lpstr>Chapter 3:  Processes</vt:lpstr>
      <vt:lpstr>Process Creation</vt:lpstr>
      <vt:lpstr>Process Creation</vt:lpstr>
      <vt:lpstr>Process Creation (Cont.)</vt:lpstr>
      <vt:lpstr>Process Creation in Unix</vt:lpstr>
      <vt:lpstr>Process Creation in Unix</vt:lpstr>
      <vt:lpstr>Process Creation</vt:lpstr>
      <vt:lpstr>Process Creation in Win32</vt:lpstr>
      <vt:lpstr>Quiz: fork()</vt:lpstr>
      <vt:lpstr>Quiz: fork()</vt:lpstr>
      <vt:lpstr>Quiz: cascading fork()s</vt:lpstr>
      <vt:lpstr>PowerPoint Presentation</vt:lpstr>
      <vt:lpstr>PowerPoint Presentation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213</cp:revision>
  <cp:lastPrinted>2011-01-14T21:21:29Z</cp:lastPrinted>
  <dcterms:created xsi:type="dcterms:W3CDTF">2011-01-14T20:24:54Z</dcterms:created>
  <dcterms:modified xsi:type="dcterms:W3CDTF">2015-03-22T14:18:00Z</dcterms:modified>
</cp:coreProperties>
</file>