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5"/>
  </p:notesMasterIdLst>
  <p:handoutMasterIdLst>
    <p:handoutMasterId r:id="rId16"/>
  </p:handoutMasterIdLst>
  <p:sldIdLst>
    <p:sldId id="325" r:id="rId2"/>
    <p:sldId id="387" r:id="rId3"/>
    <p:sldId id="388" r:id="rId4"/>
    <p:sldId id="389" r:id="rId5"/>
    <p:sldId id="373" r:id="rId6"/>
    <p:sldId id="374" r:id="rId7"/>
    <p:sldId id="390" r:id="rId8"/>
    <p:sldId id="391" r:id="rId9"/>
    <p:sldId id="382" r:id="rId10"/>
    <p:sldId id="383" r:id="rId11"/>
    <p:sldId id="384" r:id="rId12"/>
    <p:sldId id="385" r:id="rId13"/>
    <p:sldId id="386" r:id="rId14"/>
  </p:sldIdLst>
  <p:sldSz cx="13716000" cy="9144000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228" indent="-1951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455" indent="-39038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267" indent="-58716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0496" indent="-78235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175" algn="l" defTabSz="91407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212" algn="l" defTabSz="91407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199246" algn="l" defTabSz="91407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6281" algn="l" defTabSz="91407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C6600"/>
    <a:srgbClr val="0000FF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752" y="-120"/>
      </p:cViewPr>
      <p:guideLst>
        <p:guide orient="horz" pos="1536"/>
        <p:guide pos="1961"/>
      </p:guideLst>
    </p:cSldViewPr>
  </p:slideViewPr>
  <p:outlineViewPr>
    <p:cViewPr>
      <p:scale>
        <a:sx n="33" d="100"/>
        <a:sy n="33" d="100"/>
      </p:scale>
      <p:origin x="0" y="345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688975"/>
            <a:ext cx="5262563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228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455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267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0496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4372" algn="l" defTabSz="6528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917248" algn="l" defTabSz="6528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570122" algn="l" defTabSz="6528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5223000" algn="l" defTabSz="65287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81050" y="688975"/>
            <a:ext cx="5262563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BB7DF6C1-CA46-2243-8A12-0E4174AE7655}" type="slidenum">
              <a:rPr lang="en-US" sz="1200">
                <a:latin typeface="Calibri" charset="0"/>
              </a:rPr>
              <a:pPr algn="r" eaLnBrk="1" hangingPunct="1"/>
              <a:t>13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81050" y="688975"/>
            <a:ext cx="5262563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BB7DF6C1-CA46-2243-8A12-0E4174AE7655}" type="slidenum">
              <a:rPr lang="en-US" sz="1200">
                <a:latin typeface="Calibri" charset="0"/>
              </a:rPr>
              <a:pPr algn="r" eaLnBrk="1" hangingPunct="1"/>
              <a:t>12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98450" y="3948119"/>
            <a:ext cx="12915900" cy="268287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9734550" y="8783640"/>
            <a:ext cx="4070350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574" tIns="65291" rIns="130574" bIns="65291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4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1276" y="8818564"/>
            <a:ext cx="3788636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74" tIns="65291" rIns="130574" bIns="6529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4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4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5543557"/>
            <a:ext cx="3092450" cy="2125663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837114" y="5391157"/>
            <a:ext cx="3505200" cy="2455863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130574" tIns="65291" rIns="130574" bIns="65291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0"/>
            <a:ext cx="11658600" cy="2836333"/>
          </a:xfrm>
        </p:spPr>
        <p:txBody>
          <a:bodyPr/>
          <a:lstStyle>
            <a:lvl1pPr>
              <a:defRPr sz="61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37007" y="370417"/>
            <a:ext cx="3217068" cy="731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70417"/>
            <a:ext cx="9422607" cy="731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67"/>
            <a:ext cx="11658600" cy="181610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25"/>
            <a:ext cx="11658600" cy="2000249"/>
          </a:xfrm>
        </p:spPr>
        <p:txBody>
          <a:bodyPr anchor="b"/>
          <a:lstStyle>
            <a:lvl1pPr marL="0" indent="0">
              <a:buNone/>
              <a:defRPr sz="2900"/>
            </a:lvl1pPr>
            <a:lvl2pPr marL="652875" indent="0">
              <a:buNone/>
              <a:defRPr sz="2600"/>
            </a:lvl2pPr>
            <a:lvl3pPr marL="1305749" indent="0">
              <a:buNone/>
              <a:defRPr sz="2300"/>
            </a:lvl3pPr>
            <a:lvl4pPr marL="1958623" indent="0">
              <a:buNone/>
              <a:defRPr sz="2000"/>
            </a:lvl4pPr>
            <a:lvl5pPr marL="2611500" indent="0">
              <a:buNone/>
              <a:defRPr sz="2000"/>
            </a:lvl5pPr>
            <a:lvl6pPr marL="3264372" indent="0">
              <a:buNone/>
              <a:defRPr sz="2000"/>
            </a:lvl6pPr>
            <a:lvl7pPr marL="3917248" indent="0">
              <a:buNone/>
              <a:defRPr sz="2000"/>
            </a:lvl7pPr>
            <a:lvl8pPr marL="4570122" indent="0">
              <a:buNone/>
              <a:defRPr sz="2000"/>
            </a:lvl8pPr>
            <a:lvl9pPr marL="5223000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9675" y="1644658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6175" y="1644658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2875" indent="0">
              <a:buNone/>
              <a:defRPr sz="2900" b="1"/>
            </a:lvl2pPr>
            <a:lvl3pPr marL="1305749" indent="0">
              <a:buNone/>
              <a:defRPr sz="2600" b="1"/>
            </a:lvl3pPr>
            <a:lvl4pPr marL="1958623" indent="0">
              <a:buNone/>
              <a:defRPr sz="2300" b="1"/>
            </a:lvl4pPr>
            <a:lvl5pPr marL="2611500" indent="0">
              <a:buNone/>
              <a:defRPr sz="2300" b="1"/>
            </a:lvl5pPr>
            <a:lvl6pPr marL="3264372" indent="0">
              <a:buNone/>
              <a:defRPr sz="2300" b="1"/>
            </a:lvl6pPr>
            <a:lvl7pPr marL="3917248" indent="0">
              <a:buNone/>
              <a:defRPr sz="2300" b="1"/>
            </a:lvl7pPr>
            <a:lvl8pPr marL="4570122" indent="0">
              <a:buNone/>
              <a:defRPr sz="2300" b="1"/>
            </a:lvl8pPr>
            <a:lvl9pPr marL="5223000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38" y="2046817"/>
            <a:ext cx="6062663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2875" indent="0">
              <a:buNone/>
              <a:defRPr sz="2900" b="1"/>
            </a:lvl2pPr>
            <a:lvl3pPr marL="1305749" indent="0">
              <a:buNone/>
              <a:defRPr sz="2600" b="1"/>
            </a:lvl3pPr>
            <a:lvl4pPr marL="1958623" indent="0">
              <a:buNone/>
              <a:defRPr sz="2300" b="1"/>
            </a:lvl4pPr>
            <a:lvl5pPr marL="2611500" indent="0">
              <a:buNone/>
              <a:defRPr sz="2300" b="1"/>
            </a:lvl5pPr>
            <a:lvl6pPr marL="3264372" indent="0">
              <a:buNone/>
              <a:defRPr sz="2300" b="1"/>
            </a:lvl6pPr>
            <a:lvl7pPr marL="3917248" indent="0">
              <a:buNone/>
              <a:defRPr sz="2300" b="1"/>
            </a:lvl7pPr>
            <a:lvl8pPr marL="4570122" indent="0">
              <a:buNone/>
              <a:defRPr sz="2300" b="1"/>
            </a:lvl8pPr>
            <a:lvl9pPr marL="5223000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38" y="2899833"/>
            <a:ext cx="6062663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64067"/>
            <a:ext cx="4512470" cy="1549400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81" y="364074"/>
            <a:ext cx="7667625" cy="780415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913474"/>
            <a:ext cx="4512470" cy="6254751"/>
          </a:xfrm>
        </p:spPr>
        <p:txBody>
          <a:bodyPr/>
          <a:lstStyle>
            <a:lvl1pPr marL="0" indent="0">
              <a:buNone/>
              <a:defRPr sz="2000"/>
            </a:lvl1pPr>
            <a:lvl2pPr marL="652875" indent="0">
              <a:buNone/>
              <a:defRPr sz="1600"/>
            </a:lvl2pPr>
            <a:lvl3pPr marL="1305749" indent="0">
              <a:buNone/>
              <a:defRPr sz="1400"/>
            </a:lvl3pPr>
            <a:lvl4pPr marL="1958623" indent="0">
              <a:buNone/>
              <a:defRPr sz="1400"/>
            </a:lvl4pPr>
            <a:lvl5pPr marL="2611500" indent="0">
              <a:buNone/>
              <a:defRPr sz="1400"/>
            </a:lvl5pPr>
            <a:lvl6pPr marL="3264372" indent="0">
              <a:buNone/>
              <a:defRPr sz="1400"/>
            </a:lvl6pPr>
            <a:lvl7pPr marL="3917248" indent="0">
              <a:buNone/>
              <a:defRPr sz="1400"/>
            </a:lvl7pPr>
            <a:lvl8pPr marL="4570122" indent="0">
              <a:buNone/>
              <a:defRPr sz="1400"/>
            </a:lvl8pPr>
            <a:lvl9pPr marL="52230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1"/>
            <a:ext cx="8229600" cy="755651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4600"/>
            </a:lvl1pPr>
            <a:lvl2pPr marL="652875" indent="0">
              <a:buNone/>
              <a:defRPr sz="4000"/>
            </a:lvl2pPr>
            <a:lvl3pPr marL="1305749" indent="0">
              <a:buNone/>
              <a:defRPr sz="3400"/>
            </a:lvl3pPr>
            <a:lvl4pPr marL="1958623" indent="0">
              <a:buNone/>
              <a:defRPr sz="2900"/>
            </a:lvl4pPr>
            <a:lvl5pPr marL="2611500" indent="0">
              <a:buNone/>
              <a:defRPr sz="2900"/>
            </a:lvl5pPr>
            <a:lvl6pPr marL="3264372" indent="0">
              <a:buNone/>
              <a:defRPr sz="2900"/>
            </a:lvl6pPr>
            <a:lvl7pPr marL="3917248" indent="0">
              <a:buNone/>
              <a:defRPr sz="2900"/>
            </a:lvl7pPr>
            <a:lvl8pPr marL="4570122" indent="0">
              <a:buNone/>
              <a:defRPr sz="2900"/>
            </a:lvl8pPr>
            <a:lvl9pPr marL="5223000" indent="0">
              <a:buNone/>
              <a:defRPr sz="29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2"/>
            <a:ext cx="8229600" cy="1073149"/>
          </a:xfrm>
        </p:spPr>
        <p:txBody>
          <a:bodyPr/>
          <a:lstStyle>
            <a:lvl1pPr marL="0" indent="0">
              <a:buNone/>
              <a:defRPr sz="2000"/>
            </a:lvl1pPr>
            <a:lvl2pPr marL="652875" indent="0">
              <a:buNone/>
              <a:defRPr sz="1600"/>
            </a:lvl2pPr>
            <a:lvl3pPr marL="1305749" indent="0">
              <a:buNone/>
              <a:defRPr sz="1400"/>
            </a:lvl3pPr>
            <a:lvl4pPr marL="1958623" indent="0">
              <a:buNone/>
              <a:defRPr sz="1400"/>
            </a:lvl4pPr>
            <a:lvl5pPr marL="2611500" indent="0">
              <a:buNone/>
              <a:defRPr sz="1400"/>
            </a:lvl5pPr>
            <a:lvl6pPr marL="3264372" indent="0">
              <a:buNone/>
              <a:defRPr sz="1400"/>
            </a:lvl6pPr>
            <a:lvl7pPr marL="3917248" indent="0">
              <a:buNone/>
              <a:defRPr sz="1400"/>
            </a:lvl7pPr>
            <a:lvl8pPr marL="4570122" indent="0">
              <a:buNone/>
              <a:defRPr sz="1400"/>
            </a:lvl8pPr>
            <a:lvl9pPr marL="52230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6" y="6"/>
            <a:ext cx="1793874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9894"/>
            <a:ext cx="12344400" cy="76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574" tIns="65291" rIns="130574" bIns="6529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9675" y="1644655"/>
            <a:ext cx="12344400" cy="604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574" tIns="65291" rIns="130574" bIns="652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74" tIns="65291" rIns="130574" bIns="65291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685800" y="1147763"/>
            <a:ext cx="121158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130574" tIns="65291" rIns="130574" bIns="65291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3048000"/>
            <a:ext cx="342900" cy="3048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74" tIns="65291" rIns="130574" bIns="65291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609600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74" tIns="65291" rIns="130574" bIns="65291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6403975" y="8818565"/>
            <a:ext cx="63182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74" tIns="65291" rIns="130574" bIns="65291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4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4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4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9734550" y="8783640"/>
            <a:ext cx="4070350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574" tIns="65291" rIns="130574" bIns="65291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4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79400" y="8802692"/>
            <a:ext cx="3738755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74" tIns="65291" rIns="130574" bIns="6529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4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4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781" y="7799389"/>
            <a:ext cx="1925639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652875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6pPr>
      <a:lvl7pPr marL="1305749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7pPr>
      <a:lvl8pPr marL="1958623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8pPr>
      <a:lvl9pPr marL="2611500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9pPr>
    </p:titleStyle>
    <p:bodyStyle>
      <a:lvl1pPr marL="488773" indent="-488773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1060068" indent="-407839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550430" indent="-325321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2039202" indent="-325321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2529561" indent="-325321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3182766" indent="-326438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3835638" indent="-326438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4488516" indent="-326438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5141388" indent="-326438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65287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2875" algn="l" defTabSz="65287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5749" algn="l" defTabSz="65287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8623" algn="l" defTabSz="65287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1500" algn="l" defTabSz="65287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4372" algn="l" defTabSz="65287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7248" algn="l" defTabSz="65287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122" algn="l" defTabSz="65287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3000" algn="l" defTabSz="65287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6"/>
            <a:ext cx="11658600" cy="2836863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3:  Processes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Quiz: fork()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675" y="1644651"/>
            <a:ext cx="12344400" cy="764015"/>
          </a:xfrm>
        </p:spPr>
        <p:txBody>
          <a:bodyPr/>
          <a:lstStyle/>
          <a:p>
            <a:r>
              <a:rPr lang="en-US" altLang="ko-KR" dirty="0" smtClean="0"/>
              <a:t>What is the output?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056" y="1438017"/>
            <a:ext cx="9388846" cy="650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56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Quiz: cascading fork()s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675" y="1644651"/>
            <a:ext cx="12344400" cy="1061380"/>
          </a:xfrm>
        </p:spPr>
        <p:txBody>
          <a:bodyPr/>
          <a:lstStyle/>
          <a:p>
            <a:r>
              <a:rPr lang="en-US" altLang="ko-KR" dirty="0" smtClean="0"/>
              <a:t>How many processes are created?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594" y="2240857"/>
            <a:ext cx="6444285" cy="5804321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1729292" y="4371282"/>
            <a:ext cx="447764" cy="401444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79" tIns="62340" rIns="124679" bIns="62340" numCol="1" rtlCol="0" anchor="ctr" anchorCtr="0" compatLnSpc="1">
            <a:prstTxWarp prst="textNoShape">
              <a:avLst/>
            </a:prstTxWarp>
          </a:bodyPr>
          <a:lstStyle/>
          <a:p>
            <a:pPr algn="ctr" defTabSz="1246786"/>
            <a:r>
              <a:rPr lang="en-US" altLang="ko-KR" sz="2200" dirty="0"/>
              <a:t>1</a:t>
            </a:r>
            <a:endParaRPr lang="ko-KR" altLang="en-US" sz="2200" dirty="0"/>
          </a:p>
        </p:txBody>
      </p:sp>
      <p:sp>
        <p:nvSpPr>
          <p:cNvPr id="8" name="Oval 7"/>
          <p:cNvSpPr/>
          <p:nvPr/>
        </p:nvSpPr>
        <p:spPr bwMode="auto">
          <a:xfrm>
            <a:off x="1729292" y="5436843"/>
            <a:ext cx="447764" cy="401444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79" tIns="62340" rIns="124679" bIns="62340" numCol="1" rtlCol="0" anchor="ctr" anchorCtr="0" compatLnSpc="1">
            <a:prstTxWarp prst="textNoShape">
              <a:avLst/>
            </a:prstTxWarp>
          </a:bodyPr>
          <a:lstStyle/>
          <a:p>
            <a:pPr algn="ctr" defTabSz="1246786"/>
            <a:r>
              <a:rPr lang="en-US" altLang="ko-KR" sz="2200" dirty="0"/>
              <a:t>2</a:t>
            </a:r>
            <a:endParaRPr lang="ko-KR" altLang="en-US" sz="2200" dirty="0"/>
          </a:p>
        </p:txBody>
      </p:sp>
      <p:sp>
        <p:nvSpPr>
          <p:cNvPr id="38" name="Rectangle 37"/>
          <p:cNvSpPr/>
          <p:nvPr/>
        </p:nvSpPr>
        <p:spPr bwMode="auto">
          <a:xfrm>
            <a:off x="1127133" y="6046388"/>
            <a:ext cx="6716466" cy="10755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79" tIns="62340" rIns="124679" bIns="62340" numCol="1" rtlCol="0" anchor="t" anchorCtr="0" compatLnSpc="1">
            <a:prstTxWarp prst="textNoShape">
              <a:avLst/>
            </a:prstTxWarp>
          </a:bodyPr>
          <a:lstStyle/>
          <a:p>
            <a:pPr defTabSz="1246786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3534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4294967295"/>
          </p:nvPr>
        </p:nvSpPr>
        <p:spPr>
          <a:xfrm>
            <a:off x="945730" y="1456687"/>
            <a:ext cx="8635627" cy="6808029"/>
          </a:xfrm>
        </p:spPr>
        <p:txBody>
          <a:bodyPr/>
          <a:lstStyle/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main(){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</a:t>
            </a:r>
            <a:r>
              <a:rPr lang="en-US" sz="2900" b="1" dirty="0" err="1">
                <a:latin typeface="Courier New" charset="0"/>
                <a:cs typeface="Courier New" charset="0"/>
              </a:rPr>
              <a:t>int</a:t>
            </a:r>
            <a:r>
              <a:rPr lang="en-US" sz="2900" b="1" dirty="0">
                <a:latin typeface="Courier New" charset="0"/>
                <a:cs typeface="Courier New" charset="0"/>
              </a:rPr>
              <a:t> a, x, y;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a=-5; 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x=-15; 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y=-20;</a:t>
            </a:r>
            <a:endParaRPr lang="en-US" b="1" dirty="0">
              <a:latin typeface="Courier New" charset="0"/>
              <a:cs typeface="Courier New" charset="0"/>
            </a:endParaRP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a=fork();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if(a==0)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	y=fork();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endParaRPr lang="es-ES" sz="2900" b="1" dirty="0">
              <a:latin typeface="Courier New" charset="0"/>
              <a:cs typeface="Courier New" charset="0"/>
            </a:endParaRP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s-ES" sz="2900" b="1" dirty="0">
                <a:latin typeface="Courier New" charset="0"/>
                <a:cs typeface="Courier New" charset="0"/>
              </a:rPr>
              <a:t>	</a:t>
            </a:r>
            <a:r>
              <a:rPr lang="es-ES" sz="2900" b="1" dirty="0" err="1">
                <a:latin typeface="Courier New" charset="0"/>
                <a:cs typeface="Courier New" charset="0"/>
              </a:rPr>
              <a:t>printf</a:t>
            </a:r>
            <a:r>
              <a:rPr lang="es-ES" sz="2900" b="1" dirty="0">
                <a:latin typeface="Courier New" charset="0"/>
                <a:cs typeface="Courier New" charset="0"/>
              </a:rPr>
              <a:t>(“x=%d y=%d a=%d\n”, x, y, a);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}</a:t>
            </a:r>
          </a:p>
          <a:p>
            <a:pPr>
              <a:lnSpc>
                <a:spcPct val="70000"/>
              </a:lnSpc>
              <a:buFont typeface="Arial" charset="0"/>
              <a:buNone/>
            </a:pPr>
            <a:endParaRPr lang="en-US" sz="2900" b="1" dirty="0">
              <a:latin typeface="Courier New" charset="0"/>
              <a:cs typeface="Courier New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829800" y="8475136"/>
            <a:ext cx="3200400" cy="486833"/>
          </a:xfrm>
          <a:prstGeom prst="rect">
            <a:avLst/>
          </a:prstGeom>
        </p:spPr>
        <p:txBody>
          <a:bodyPr lIns="130612" tIns="65307" rIns="130612" bIns="65307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061227" indent="-4081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632659" indent="-32653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285721" indent="-32653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938784" indent="-32653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591846" indent="-32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4244910" indent="-32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897973" indent="-32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551037" indent="-32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E9F308B-CA47-784C-9A2B-8184E944DE50}" type="slidenum">
              <a:rPr lang="en-US">
                <a:solidFill>
                  <a:srgbClr val="898989"/>
                </a:solidFill>
                <a:latin typeface="Calibri" charset="0"/>
              </a:rPr>
              <a:pPr eaLnBrk="1" hangingPunct="1"/>
              <a:t>12</a:t>
            </a:fld>
            <a:endParaRPr 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0" y="369894"/>
            <a:ext cx="12344400" cy="768351"/>
          </a:xfrm>
          <a:prstGeom prst="rect">
            <a:avLst/>
          </a:prstGeom>
        </p:spPr>
        <p:txBody>
          <a:bodyPr lIns="91433" tIns="45716" rIns="91433" bIns="45716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652922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6pPr>
            <a:lvl7pPr marL="1305843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7pPr>
            <a:lvl8pPr marL="1958764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8pPr>
            <a:lvl9pPr marL="2611688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9pPr>
          </a:lstStyle>
          <a:p>
            <a:r>
              <a:rPr lang="en-US" altLang="ko-KR" dirty="0" smtClean="0"/>
              <a:t>Quiz: fork()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601584" y="2259738"/>
            <a:ext cx="5621808" cy="900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33" tIns="45716" rIns="91433" bIns="4571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Current process ID = 100</a:t>
            </a:r>
          </a:p>
          <a:p>
            <a:pPr>
              <a:lnSpc>
                <a:spcPct val="150000"/>
              </a:lnSpc>
            </a:pPr>
            <a:r>
              <a:rPr lang="en-US" dirty="0"/>
              <a:t>New process ID = parent process ID + 1</a:t>
            </a:r>
          </a:p>
        </p:txBody>
      </p:sp>
    </p:spTree>
    <p:extLst>
      <p:ext uri="{BB962C8B-B14F-4D97-AF65-F5344CB8AC3E}">
        <p14:creationId xmlns:p14="http://schemas.microsoft.com/office/powerpoint/2010/main" val="639202249"/>
      </p:ext>
    </p:extLst>
  </p:cSld>
  <p:clrMapOvr>
    <a:masterClrMapping/>
  </p:clrMapOvr>
  <p:transition xmlns:p14="http://schemas.microsoft.com/office/powerpoint/2010/main" spd="slow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4294967295"/>
          </p:nvPr>
        </p:nvSpPr>
        <p:spPr>
          <a:xfrm>
            <a:off x="945730" y="1456687"/>
            <a:ext cx="8635627" cy="6808029"/>
          </a:xfrm>
        </p:spPr>
        <p:txBody>
          <a:bodyPr/>
          <a:lstStyle/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main(){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</a:t>
            </a:r>
            <a:r>
              <a:rPr lang="en-US" sz="2900" b="1" dirty="0" err="1">
                <a:latin typeface="Courier New" charset="0"/>
                <a:cs typeface="Courier New" charset="0"/>
              </a:rPr>
              <a:t>int</a:t>
            </a:r>
            <a:r>
              <a:rPr lang="en-US" sz="2900" b="1" dirty="0">
                <a:latin typeface="Courier New" charset="0"/>
                <a:cs typeface="Courier New" charset="0"/>
              </a:rPr>
              <a:t> a, x, y, n;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a=-5; 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n=1; 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x=-15; 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y=-20;</a:t>
            </a:r>
            <a:endParaRPr lang="en-US" b="1" dirty="0">
              <a:latin typeface="Courier New" charset="0"/>
              <a:cs typeface="Courier New" charset="0"/>
            </a:endParaRP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a=fork();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endParaRPr lang="en-US" sz="2900" b="1" dirty="0">
              <a:latin typeface="Courier New" charset="0"/>
              <a:cs typeface="Courier New" charset="0"/>
            </a:endParaRP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if(a==0)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	y=fork();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endParaRPr lang="en-US" sz="2900" b="1" dirty="0">
              <a:latin typeface="Courier New" charset="0"/>
              <a:cs typeface="Courier New" charset="0"/>
            </a:endParaRP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while (n&lt;3){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	if(y==0)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		x=fork();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	n++;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	}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s-ES" sz="2900" b="1" dirty="0">
                <a:latin typeface="Courier New" charset="0"/>
                <a:cs typeface="Courier New" charset="0"/>
              </a:rPr>
              <a:t>	</a:t>
            </a:r>
            <a:r>
              <a:rPr lang="es-ES" sz="2900" b="1" dirty="0" err="1">
                <a:latin typeface="Courier New" charset="0"/>
                <a:cs typeface="Courier New" charset="0"/>
              </a:rPr>
              <a:t>printf</a:t>
            </a:r>
            <a:r>
              <a:rPr lang="es-ES" sz="2900" b="1" dirty="0">
                <a:latin typeface="Courier New" charset="0"/>
                <a:cs typeface="Courier New" charset="0"/>
              </a:rPr>
              <a:t>(“x=%d y=%d a=%d\n”, x, y, a);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r>
              <a:rPr lang="en-US" sz="2900" b="1" dirty="0">
                <a:latin typeface="Courier New" charset="0"/>
                <a:cs typeface="Courier New" charset="0"/>
              </a:rPr>
              <a:t>}</a:t>
            </a:r>
          </a:p>
          <a:p>
            <a:pPr>
              <a:lnSpc>
                <a:spcPct val="50000"/>
              </a:lnSpc>
              <a:buFont typeface="Arial" charset="0"/>
              <a:buNone/>
            </a:pPr>
            <a:endParaRPr lang="en-US" sz="2900" b="1" dirty="0">
              <a:latin typeface="Courier New" charset="0"/>
              <a:cs typeface="Courier New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829800" y="8475136"/>
            <a:ext cx="3200400" cy="486833"/>
          </a:xfrm>
          <a:prstGeom prst="rect">
            <a:avLst/>
          </a:prstGeom>
        </p:spPr>
        <p:txBody>
          <a:bodyPr lIns="130612" tIns="65307" rIns="130612" bIns="65307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061227" indent="-40816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632659" indent="-32653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285721" indent="-32653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938784" indent="-326532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591846" indent="-32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4244910" indent="-32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897973" indent="-32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551037" indent="-32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E9F308B-CA47-784C-9A2B-8184E944DE50}" type="slidenum">
              <a:rPr lang="en-US">
                <a:solidFill>
                  <a:srgbClr val="898989"/>
                </a:solidFill>
                <a:latin typeface="Calibri" charset="0"/>
              </a:rPr>
              <a:pPr eaLnBrk="1" hangingPunct="1"/>
              <a:t>13</a:t>
            </a:fld>
            <a:endParaRPr 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0" y="369894"/>
            <a:ext cx="12344400" cy="768351"/>
          </a:xfrm>
          <a:prstGeom prst="rect">
            <a:avLst/>
          </a:prstGeom>
        </p:spPr>
        <p:txBody>
          <a:bodyPr lIns="91433" tIns="45716" rIns="91433" bIns="45716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652922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6pPr>
            <a:lvl7pPr marL="1305843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7pPr>
            <a:lvl8pPr marL="1958764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8pPr>
            <a:lvl9pPr marL="2611688" algn="ctr" rtl="0" fontAlgn="base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006699"/>
                </a:solidFill>
                <a:latin typeface="Arial" charset="0"/>
              </a:defRPr>
            </a:lvl9pPr>
          </a:lstStyle>
          <a:p>
            <a:r>
              <a:rPr lang="en-US" altLang="ko-KR" smtClean="0"/>
              <a:t>Quiz: </a:t>
            </a:r>
            <a:r>
              <a:rPr lang="en-US" altLang="ko-KR" dirty="0" smtClean="0"/>
              <a:t>fork()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601584" y="2259738"/>
            <a:ext cx="5621808" cy="900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33" tIns="45716" rIns="91433" bIns="4571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Current process ID = 100</a:t>
            </a:r>
          </a:p>
          <a:p>
            <a:pPr>
              <a:lnSpc>
                <a:spcPct val="150000"/>
              </a:lnSpc>
            </a:pPr>
            <a:r>
              <a:rPr lang="en-US" dirty="0"/>
              <a:t>New process ID = parent process ID + 1</a:t>
            </a:r>
          </a:p>
        </p:txBody>
      </p:sp>
    </p:spTree>
    <p:extLst>
      <p:ext uri="{BB962C8B-B14F-4D97-AF65-F5344CB8AC3E}">
        <p14:creationId xmlns:p14="http://schemas.microsoft.com/office/powerpoint/2010/main" val="3921379311"/>
      </p:ext>
    </p:extLst>
  </p:cSld>
  <p:clrMapOvr>
    <a:masterClrMapping/>
  </p:clrMapOvr>
  <p:transition xmlns:p14="http://schemas.microsoft.com/office/powerpoint/2010/main" spd="slow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Creation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1"/>
            <a:ext cx="11410950" cy="6769100"/>
          </a:xfrm>
        </p:spPr>
        <p:txBody>
          <a:bodyPr/>
          <a:lstStyle/>
          <a:p>
            <a:r>
              <a:rPr lang="en-US" altLang="ko-KR" sz="3100" b="1" dirty="0"/>
              <a:t>Parent </a:t>
            </a:r>
            <a:r>
              <a:rPr lang="en-US" altLang="ko-KR" sz="3100" dirty="0"/>
              <a:t>process creates </a:t>
            </a:r>
            <a:r>
              <a:rPr lang="en-US" altLang="ko-KR" sz="3100" b="1" dirty="0"/>
              <a:t>children </a:t>
            </a:r>
            <a:r>
              <a:rPr lang="en-US" altLang="ko-KR" sz="3100" dirty="0"/>
              <a:t>processes, which, in turn create other processes, forming a tree of processes</a:t>
            </a:r>
            <a:endParaRPr lang="en-US" altLang="ko-KR" dirty="0" smtClean="0"/>
          </a:p>
        </p:txBody>
      </p:sp>
      <p:pic>
        <p:nvPicPr>
          <p:cNvPr id="22" name="Picture 6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826" y="2963477"/>
            <a:ext cx="6929666" cy="5427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368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Creation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1"/>
            <a:ext cx="11410950" cy="6769100"/>
          </a:xfrm>
        </p:spPr>
        <p:txBody>
          <a:bodyPr/>
          <a:lstStyle/>
          <a:p>
            <a:r>
              <a:rPr lang="en-US" altLang="ko-KR" sz="3100" dirty="0"/>
              <a:t>Generally, process identified and managed via </a:t>
            </a:r>
            <a:r>
              <a:rPr lang="en-US" altLang="ko-KR" sz="3100" b="1" dirty="0"/>
              <a:t>a process identifier </a:t>
            </a:r>
            <a:r>
              <a:rPr lang="en-US" altLang="ko-KR" sz="3100" dirty="0"/>
              <a:t>(</a:t>
            </a:r>
            <a:r>
              <a:rPr lang="en-US" altLang="ko-KR" sz="3100" b="1" dirty="0" err="1"/>
              <a:t>pid</a:t>
            </a:r>
            <a:r>
              <a:rPr lang="en-US" altLang="ko-KR" sz="3100" dirty="0"/>
              <a:t>)</a:t>
            </a:r>
            <a:endParaRPr lang="en-US" altLang="ko-KR" dirty="0" smtClean="0"/>
          </a:p>
          <a:p>
            <a:r>
              <a:rPr lang="en-US" altLang="ko-KR" sz="3100" dirty="0"/>
              <a:t>Resource sharing</a:t>
            </a:r>
          </a:p>
          <a:p>
            <a:pPr lvl="1"/>
            <a:r>
              <a:rPr lang="en-US" altLang="ko-KR" sz="3100" dirty="0"/>
              <a:t>Parent and children share all resources</a:t>
            </a:r>
          </a:p>
          <a:p>
            <a:pPr lvl="1"/>
            <a:r>
              <a:rPr lang="en-US" altLang="ko-KR" sz="3100" dirty="0"/>
              <a:t>Children share subset of parent’s resources</a:t>
            </a:r>
          </a:p>
          <a:p>
            <a:pPr lvl="1"/>
            <a:r>
              <a:rPr lang="en-US" altLang="ko-KR" sz="3100" dirty="0"/>
              <a:t>Parent and child share no resources</a:t>
            </a:r>
            <a:endParaRPr lang="en-US" altLang="ko-KR" dirty="0" smtClean="0"/>
          </a:p>
          <a:p>
            <a:r>
              <a:rPr lang="en-US" altLang="ko-KR" sz="3100" dirty="0"/>
              <a:t>Execution</a:t>
            </a:r>
          </a:p>
          <a:p>
            <a:pPr lvl="1"/>
            <a:r>
              <a:rPr lang="en-US" altLang="ko-KR" sz="3100" dirty="0"/>
              <a:t>Parent and children execute concurrently</a:t>
            </a:r>
          </a:p>
          <a:p>
            <a:pPr lvl="1"/>
            <a:r>
              <a:rPr lang="en-US" altLang="ko-KR" sz="3100" dirty="0"/>
              <a:t>Parent waits until children terminate</a:t>
            </a:r>
          </a:p>
          <a:p>
            <a:pPr>
              <a:buFont typeface="Monotype Sorts" charset="2"/>
              <a:buNone/>
            </a:pPr>
            <a:endParaRPr lang="en-US" altLang="ko-KR" sz="3100" dirty="0"/>
          </a:p>
        </p:txBody>
      </p:sp>
    </p:spTree>
    <p:extLst>
      <p:ext uri="{BB962C8B-B14F-4D97-AF65-F5344CB8AC3E}">
        <p14:creationId xmlns:p14="http://schemas.microsoft.com/office/powerpoint/2010/main" val="1123207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4963" y="369889"/>
            <a:ext cx="11425237" cy="768351"/>
          </a:xfrm>
        </p:spPr>
        <p:txBody>
          <a:bodyPr/>
          <a:lstStyle/>
          <a:p>
            <a:pPr eaLnBrk="1" hangingPunct="1"/>
            <a:r>
              <a:rPr lang="en-US" altLang="ko-KR" smtClean="0"/>
              <a:t>Process Creation 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3100" dirty="0"/>
              <a:t>Address space</a:t>
            </a:r>
          </a:p>
          <a:p>
            <a:pPr lvl="1"/>
            <a:r>
              <a:rPr lang="en-US" altLang="ko-KR" sz="3100" dirty="0"/>
              <a:t>Child duplicate of parent</a:t>
            </a:r>
          </a:p>
          <a:p>
            <a:pPr lvl="1"/>
            <a:r>
              <a:rPr lang="en-US" altLang="ko-KR" sz="3100" dirty="0"/>
              <a:t>Child has a program loaded into it</a:t>
            </a:r>
          </a:p>
          <a:p>
            <a:pPr lvl="1"/>
            <a:endParaRPr lang="en-US" altLang="ko-KR" sz="3100" dirty="0"/>
          </a:p>
          <a:p>
            <a:r>
              <a:rPr lang="en-US" altLang="ko-KR" sz="3100" dirty="0"/>
              <a:t>UNIX examples</a:t>
            </a:r>
          </a:p>
          <a:p>
            <a:pPr lvl="1"/>
            <a:r>
              <a:rPr lang="en-US" altLang="ko-KR" sz="3100" b="1" dirty="0"/>
              <a:t>fork</a:t>
            </a:r>
            <a:r>
              <a:rPr lang="en-US" altLang="ko-KR" sz="3100" dirty="0"/>
              <a:t> system call creates new process</a:t>
            </a:r>
          </a:p>
          <a:p>
            <a:pPr lvl="1"/>
            <a:r>
              <a:rPr lang="en-US" altLang="ko-KR" sz="3100" b="1" dirty="0"/>
              <a:t>exec</a:t>
            </a:r>
            <a:r>
              <a:rPr lang="en-US" altLang="ko-KR" sz="3100" dirty="0"/>
              <a:t> system call used after a </a:t>
            </a:r>
            <a:r>
              <a:rPr lang="en-US" altLang="ko-KR" sz="3100" b="1" dirty="0"/>
              <a:t>fork</a:t>
            </a:r>
            <a:r>
              <a:rPr lang="en-US" altLang="ko-KR" sz="3100" dirty="0"/>
              <a:t> to replace the process’ memory space with a new program</a:t>
            </a:r>
          </a:p>
        </p:txBody>
      </p:sp>
    </p:spTree>
    <p:extLst>
      <p:ext uri="{BB962C8B-B14F-4D97-AF65-F5344CB8AC3E}">
        <p14:creationId xmlns:p14="http://schemas.microsoft.com/office/powerpoint/2010/main" val="1048054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8738" y="369891"/>
            <a:ext cx="12344400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Unix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7629" y="1435104"/>
            <a:ext cx="7445375" cy="6753225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 err="1">
                <a:latin typeface="Monaco" charset="0"/>
              </a:rPr>
              <a:t>int</a:t>
            </a:r>
            <a:r>
              <a:rPr kumimoji="0" lang="en-US" altLang="ko-KR" sz="2000" dirty="0">
                <a:latin typeface="Monaco" charset="0"/>
              </a:rPr>
              <a:t> main()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 err="1">
                <a:latin typeface="Monaco" charset="0"/>
              </a:rPr>
              <a:t>pid_t</a:t>
            </a:r>
            <a:r>
              <a:rPr kumimoji="0" lang="en-US" altLang="ko-KR" sz="2000" dirty="0">
                <a:latin typeface="Monaco" charset="0"/>
              </a:rPr>
              <a:t>  </a:t>
            </a:r>
            <a:r>
              <a:rPr kumimoji="0" lang="en-US" altLang="ko-KR" sz="2000" dirty="0" err="1">
                <a:latin typeface="Monaco" charset="0"/>
              </a:rPr>
              <a:t>pid</a:t>
            </a:r>
            <a:r>
              <a:rPr kumimoji="0" lang="en-US" altLang="ko-KR" sz="2000" dirty="0">
                <a:latin typeface="Monaco" charset="0"/>
              </a:rPr>
              <a:t>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/* fork another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</a:t>
            </a:r>
            <a:r>
              <a:rPr kumimoji="0" lang="en-US" altLang="ko-KR" sz="2000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dirty="0">
                <a:solidFill>
                  <a:srgbClr val="FF0000"/>
                </a:solidFill>
                <a:latin typeface="Monaco" charset="0"/>
              </a:rPr>
              <a:t> = fork();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if (</a:t>
            </a:r>
            <a:r>
              <a:rPr kumimoji="0" lang="en-US" altLang="ko-KR" sz="2000" dirty="0" err="1">
                <a:latin typeface="Monaco" charset="0"/>
              </a:rPr>
              <a:t>pid</a:t>
            </a:r>
            <a:r>
              <a:rPr kumimoji="0" lang="en-US" altLang="ko-KR" sz="2000" dirty="0">
                <a:latin typeface="Monaco" charset="0"/>
              </a:rPr>
              <a:t> &lt; 0) { /* error occurred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</a:t>
            </a:r>
            <a:r>
              <a:rPr kumimoji="0" lang="en-US" altLang="ko-KR" sz="2000" dirty="0" err="1">
                <a:latin typeface="Monaco" charset="0"/>
              </a:rPr>
              <a:t>fprintf</a:t>
            </a:r>
            <a:r>
              <a:rPr kumimoji="0" lang="en-US" altLang="ko-KR" sz="2000" dirty="0">
                <a:latin typeface="Monaco" charset="0"/>
              </a:rPr>
              <a:t>(</a:t>
            </a:r>
            <a:r>
              <a:rPr kumimoji="0" lang="en-US" altLang="ko-KR" sz="2000" dirty="0" err="1">
                <a:latin typeface="Monaco" charset="0"/>
              </a:rPr>
              <a:t>stderr</a:t>
            </a:r>
            <a:r>
              <a:rPr kumimoji="0" lang="en-US" altLang="ko-KR" sz="2000" dirty="0"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else if (</a:t>
            </a:r>
            <a:r>
              <a:rPr kumimoji="0" lang="en-US" altLang="ko-KR" sz="2000" dirty="0" err="1">
                <a:latin typeface="Monaco" charset="0"/>
              </a:rPr>
              <a:t>pid</a:t>
            </a:r>
            <a:r>
              <a:rPr kumimoji="0" lang="en-US" altLang="ko-KR" sz="2000" dirty="0">
                <a:latin typeface="Monaco" charset="0"/>
              </a:rPr>
              <a:t> == 0) { /* child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</a:t>
            </a:r>
            <a:r>
              <a:rPr kumimoji="0" lang="en-US" altLang="ko-KR" sz="2000" dirty="0" err="1">
                <a:solidFill>
                  <a:srgbClr val="FF0000"/>
                </a:solidFill>
                <a:latin typeface="Monaco" charset="0"/>
              </a:rPr>
              <a:t>execlp</a:t>
            </a:r>
            <a:r>
              <a:rPr kumimoji="0" lang="en-US" altLang="ko-KR" sz="2000" dirty="0">
                <a:latin typeface="Monaco" charset="0"/>
              </a:rPr>
              <a:t>("/bin/</a:t>
            </a:r>
            <a:r>
              <a:rPr kumimoji="0" lang="en-US" altLang="ko-KR" sz="2000" dirty="0" err="1">
                <a:latin typeface="Monaco" charset="0"/>
              </a:rPr>
              <a:t>ls</a:t>
            </a:r>
            <a:r>
              <a:rPr kumimoji="0" lang="en-US" altLang="ko-KR" sz="2000" dirty="0">
                <a:latin typeface="Monaco" charset="0"/>
              </a:rPr>
              <a:t>", "</a:t>
            </a:r>
            <a:r>
              <a:rPr kumimoji="0" lang="en-US" altLang="ko-KR" sz="2000" dirty="0" err="1">
                <a:latin typeface="Monaco" charset="0"/>
              </a:rPr>
              <a:t>ls</a:t>
            </a:r>
            <a:r>
              <a:rPr kumimoji="0" lang="en-US" altLang="ko-KR" sz="2000" dirty="0"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else { /* parent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/* parent will wait for the child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</a:t>
            </a:r>
            <a:r>
              <a:rPr kumimoji="0" lang="en-US" altLang="ko-KR" sz="2000" dirty="0" err="1">
                <a:latin typeface="Monaco" charset="0"/>
              </a:rPr>
              <a:t>printf</a:t>
            </a:r>
            <a:r>
              <a:rPr kumimoji="0" lang="en-US" altLang="ko-KR" sz="2000" dirty="0"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7491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8738" y="369891"/>
            <a:ext cx="12344400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Unix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07663" y="1420233"/>
            <a:ext cx="5020466" cy="1553427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 err="1">
                <a:latin typeface="Monaco" charset="0"/>
              </a:rPr>
              <a:t>int</a:t>
            </a:r>
            <a:r>
              <a:rPr kumimoji="0" lang="en-US" altLang="ko-KR" sz="2000" b="1" dirty="0">
                <a:latin typeface="Monaco" charset="0"/>
              </a:rPr>
              <a:t> main()</a:t>
            </a:r>
            <a:r>
              <a:rPr kumimoji="0" lang="ko-KR" altLang="en-US" sz="2000" b="1" dirty="0">
                <a:latin typeface="Monaco" charset="0"/>
              </a:rPr>
              <a:t> </a:t>
            </a:r>
            <a:r>
              <a:rPr kumimoji="0" lang="en-US" altLang="ko-KR" sz="2000" b="1" dirty="0">
                <a:latin typeface="Monaco" charset="0"/>
              </a:rPr>
              <a:t>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latin typeface="Monaco" charset="0"/>
              </a:rPr>
              <a:t>	…	</a:t>
            </a:r>
            <a:br>
              <a:rPr kumimoji="0" lang="en-US" altLang="ko-KR" sz="2000" b="1" dirty="0">
                <a:latin typeface="Monaco" charset="0"/>
              </a:rPr>
            </a:b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= fork();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latin typeface="Monaco" charset="0"/>
              </a:rPr>
              <a:t>	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4076203" y="2408671"/>
            <a:ext cx="13335" cy="95157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 bwMode="auto">
          <a:xfrm>
            <a:off x="4230603" y="2408671"/>
            <a:ext cx="3412272" cy="95157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966090">
            <a:off x="4789905" y="2563313"/>
            <a:ext cx="2548843" cy="710665"/>
          </a:xfrm>
          <a:prstGeom prst="rect">
            <a:avLst/>
          </a:prstGeom>
          <a:noFill/>
        </p:spPr>
        <p:txBody>
          <a:bodyPr wrap="none" lIns="124670" tIns="62336" rIns="124670" bIns="62336" rtlCol="0">
            <a:spAutoFit/>
          </a:bodyPr>
          <a:lstStyle/>
          <a:p>
            <a:r>
              <a:rPr lang="en-US" altLang="ko-KR" sz="1900" i="1" dirty="0"/>
              <a:t>new child process</a:t>
            </a:r>
          </a:p>
          <a:p>
            <a:r>
              <a:rPr lang="en-US" altLang="ko-KR" sz="1900" i="1" dirty="0"/>
              <a:t>process id = 1234</a:t>
            </a:r>
            <a:endParaRPr lang="ko-KR" altLang="en-US" sz="1900" i="1" dirty="0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7334066" y="3538651"/>
            <a:ext cx="5434932" cy="504035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593" tIns="65299" rIns="130593" bIns="65299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// 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is 0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if (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&lt; 0)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fprintf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(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stderr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else if (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== 0) { 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execlp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("/bin/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", "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else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printf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kumimoji="0" lang="en-US" altLang="ko-KR" sz="2000" b="1" dirty="0">
              <a:solidFill>
                <a:srgbClr val="FF0000"/>
              </a:solidFill>
              <a:latin typeface="Monaco" charset="0"/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32421" y="2457736"/>
            <a:ext cx="1249495" cy="710665"/>
          </a:xfrm>
          <a:prstGeom prst="rect">
            <a:avLst/>
          </a:prstGeom>
          <a:noFill/>
        </p:spPr>
        <p:txBody>
          <a:bodyPr wrap="none" lIns="124670" tIns="62336" rIns="124670" bIns="62336" rtlCol="0">
            <a:spAutoFit/>
          </a:bodyPr>
          <a:lstStyle/>
          <a:p>
            <a:r>
              <a:rPr lang="en-US" altLang="ko-KR" sz="1900" i="1" dirty="0"/>
              <a:t>parent</a:t>
            </a:r>
          </a:p>
          <a:p>
            <a:r>
              <a:rPr lang="en-US" altLang="ko-KR" sz="1900" i="1" dirty="0"/>
              <a:t>process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1739637" y="3503960"/>
            <a:ext cx="5434932" cy="507504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593" tIns="65299" rIns="130593" bIns="65299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// 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is 1234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if (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&lt; 0)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fprintf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(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stderr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else if (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== 0) { 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execlp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("/bin/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", "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else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printf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kumimoji="0" lang="en-US" altLang="ko-KR" sz="2000" b="1" dirty="0">
              <a:solidFill>
                <a:srgbClr val="0000FF"/>
              </a:solidFill>
              <a:latin typeface="Monaco" charset="0"/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877304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Creation</a:t>
            </a:r>
          </a:p>
        </p:txBody>
      </p:sp>
      <p:pic>
        <p:nvPicPr>
          <p:cNvPr id="24579" name="Picture 4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14" y="2840037"/>
            <a:ext cx="11253787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15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8738" y="369889"/>
            <a:ext cx="12344400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Win32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4684" y="1329261"/>
            <a:ext cx="10494800" cy="6753225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2000" dirty="0" err="1">
                <a:latin typeface="Monaco"/>
                <a:cs typeface="Monaco"/>
              </a:rPr>
              <a:t>int</a:t>
            </a:r>
            <a:r>
              <a:rPr lang="en-US" sz="2000" dirty="0">
                <a:latin typeface="Monaco"/>
                <a:cs typeface="Monaco"/>
              </a:rPr>
              <a:t> main(VOID) {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i="1" dirty="0">
                <a:latin typeface="Monaco"/>
                <a:cs typeface="Monaco"/>
              </a:rPr>
              <a:t>	//...</a:t>
            </a:r>
            <a:endParaRPr lang="en-US" sz="2000" dirty="0"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sz="2000" i="1" dirty="0">
                <a:latin typeface="Monaco"/>
                <a:cs typeface="Monaco"/>
              </a:rPr>
              <a:t>	// </a:t>
            </a:r>
            <a:r>
              <a:rPr lang="en-US" sz="2000" dirty="0">
                <a:latin typeface="Monaco"/>
                <a:cs typeface="Monaco"/>
              </a:rPr>
              <a:t>create child process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if (!</a:t>
            </a:r>
            <a:r>
              <a:rPr lang="en-US" sz="2000" dirty="0" err="1">
                <a:latin typeface="Monaco"/>
                <a:cs typeface="Monaco"/>
              </a:rPr>
              <a:t>CreateProcess</a:t>
            </a:r>
            <a:r>
              <a:rPr lang="en-US" sz="2000" dirty="0">
                <a:latin typeface="Monaco"/>
                <a:cs typeface="Monaco"/>
              </a:rPr>
              <a:t>(NULL, </a:t>
            </a:r>
            <a:r>
              <a:rPr lang="en-US" sz="2000" i="1" dirty="0">
                <a:latin typeface="Monaco"/>
                <a:cs typeface="Monaco"/>
              </a:rPr>
              <a:t>// </a:t>
            </a:r>
            <a:r>
              <a:rPr lang="en-US" sz="2000" dirty="0">
                <a:latin typeface="Monaco"/>
                <a:cs typeface="Monaco"/>
              </a:rPr>
              <a:t>use command line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"C:\\WINDOWS\\system32\\</a:t>
            </a:r>
            <a:r>
              <a:rPr lang="en-US" sz="2000" dirty="0" err="1">
                <a:latin typeface="Monaco"/>
                <a:cs typeface="Monaco"/>
              </a:rPr>
              <a:t>mspaint.exe</a:t>
            </a:r>
            <a:r>
              <a:rPr lang="en-US" sz="2000" dirty="0">
                <a:latin typeface="Monaco"/>
                <a:cs typeface="Monaco"/>
              </a:rPr>
              <a:t>”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inherit process handle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don't inherit thread handle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FALSE,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disable handle inheritance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0, </a:t>
            </a:r>
            <a:r>
              <a:rPr lang="en-US" sz="2000" i="1" dirty="0">
                <a:latin typeface="Monaco"/>
                <a:cs typeface="Monaco"/>
              </a:rPr>
              <a:t>// </a:t>
            </a:r>
            <a:r>
              <a:rPr lang="en-US" sz="2000" dirty="0">
                <a:latin typeface="Monaco"/>
                <a:cs typeface="Monaco"/>
              </a:rPr>
              <a:t>no creation flags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use parent's environment block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use parent's existing directory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&amp;</a:t>
            </a:r>
            <a:r>
              <a:rPr lang="en-US" sz="2000" dirty="0" err="1">
                <a:latin typeface="Monaco"/>
                <a:cs typeface="Monaco"/>
              </a:rPr>
              <a:t>si</a:t>
            </a:r>
            <a:r>
              <a:rPr lang="en-US" sz="2000" dirty="0">
                <a:latin typeface="Monaco"/>
                <a:cs typeface="Monaco"/>
              </a:rPr>
              <a:t>, &amp;pi)) {</a:t>
            </a:r>
          </a:p>
          <a:p>
            <a:pPr marL="1550877" lvl="3" indent="0">
              <a:buNone/>
            </a:pPr>
            <a:r>
              <a:rPr lang="en-US" sz="2000" dirty="0">
                <a:latin typeface="Monaco"/>
                <a:cs typeface="Monaco"/>
              </a:rPr>
              <a:t>		</a:t>
            </a:r>
            <a:r>
              <a:rPr lang="en-US" sz="2000" dirty="0" err="1">
                <a:latin typeface="Monaco"/>
                <a:cs typeface="Monaco"/>
              </a:rPr>
              <a:t>fprintf</a:t>
            </a:r>
            <a:r>
              <a:rPr lang="en-US" sz="2000" dirty="0">
                <a:latin typeface="Monaco"/>
                <a:cs typeface="Monaco"/>
              </a:rPr>
              <a:t>(</a:t>
            </a:r>
            <a:r>
              <a:rPr lang="en-US" sz="2000" dirty="0" err="1">
                <a:latin typeface="Monaco"/>
                <a:cs typeface="Monaco"/>
              </a:rPr>
              <a:t>stderr</a:t>
            </a:r>
            <a:r>
              <a:rPr lang="en-US" sz="2000" dirty="0">
                <a:latin typeface="Monaco"/>
                <a:cs typeface="Monaco"/>
              </a:rPr>
              <a:t>, "Create Process Failed"); </a:t>
            </a:r>
          </a:p>
          <a:p>
            <a:pPr marL="1550877" lvl="3" indent="-687339">
              <a:buNone/>
            </a:pPr>
            <a:r>
              <a:rPr lang="en-US" sz="2000" dirty="0">
                <a:latin typeface="Monaco"/>
                <a:cs typeface="Monaco"/>
              </a:rPr>
              <a:t>			return -1;</a:t>
            </a:r>
            <a:br>
              <a:rPr lang="en-US" sz="2000" dirty="0">
                <a:latin typeface="Monaco"/>
                <a:cs typeface="Monaco"/>
              </a:rPr>
            </a:br>
            <a:r>
              <a:rPr lang="en-US" sz="2000" dirty="0">
                <a:latin typeface="Monaco"/>
                <a:cs typeface="Monaco"/>
              </a:rPr>
              <a:t>}</a:t>
            </a:r>
          </a:p>
          <a:p>
            <a:pPr marL="0" indent="0">
              <a:buNone/>
            </a:pPr>
            <a:r>
              <a:rPr lang="en-US" sz="2000" i="1" dirty="0">
                <a:latin typeface="Monaco"/>
                <a:cs typeface="Monaco"/>
              </a:rPr>
              <a:t>	</a:t>
            </a:r>
            <a:r>
              <a:rPr lang="en-US" sz="2000" dirty="0" err="1">
                <a:latin typeface="Monaco"/>
                <a:cs typeface="Monaco"/>
              </a:rPr>
              <a:t>WaitForSingleObject</a:t>
            </a:r>
            <a:r>
              <a:rPr lang="en-US" sz="2000" dirty="0">
                <a:latin typeface="Monaco"/>
                <a:cs typeface="Monaco"/>
              </a:rPr>
              <a:t>(</a:t>
            </a:r>
            <a:r>
              <a:rPr lang="en-US" sz="2000" dirty="0" err="1">
                <a:latin typeface="Monaco"/>
                <a:cs typeface="Monaco"/>
              </a:rPr>
              <a:t>pi.hProcess</a:t>
            </a:r>
            <a:r>
              <a:rPr lang="en-US" sz="2000" dirty="0">
                <a:latin typeface="Monaco"/>
                <a:cs typeface="Monaco"/>
              </a:rPr>
              <a:t>, INFINITE);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</a:t>
            </a:r>
            <a:r>
              <a:rPr lang="en-US" sz="2000" dirty="0" err="1">
                <a:latin typeface="Monaco"/>
                <a:cs typeface="Monaco"/>
              </a:rPr>
              <a:t>printf</a:t>
            </a:r>
            <a:r>
              <a:rPr lang="en-US" sz="2000" dirty="0">
                <a:latin typeface="Monaco"/>
                <a:cs typeface="Monaco"/>
              </a:rPr>
              <a:t>("Child Complete");</a:t>
            </a:r>
          </a:p>
          <a:p>
            <a:pPr marL="0" indent="0">
              <a:buNone/>
            </a:pPr>
            <a:r>
              <a:rPr lang="en-US" altLang="ko-KR" sz="2000" dirty="0">
                <a:latin typeface="Monaco"/>
                <a:cs typeface="Monaco"/>
              </a:rPr>
              <a:t>}</a:t>
            </a:r>
            <a:endParaRPr kumimoji="0" lang="en-US" altLang="ko-KR" sz="2000" dirty="0">
              <a:latin typeface="Monaco"/>
              <a:cs typeface="Monaco"/>
            </a:endParaRPr>
          </a:p>
        </p:txBody>
      </p:sp>
    </p:spTree>
    <p:extLst>
      <p:ext uri="{BB962C8B-B14F-4D97-AF65-F5344CB8AC3E}">
        <p14:creationId xmlns:p14="http://schemas.microsoft.com/office/powerpoint/2010/main" val="1697220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Quiz: fork()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675" y="1644651"/>
            <a:ext cx="12344400" cy="1566900"/>
          </a:xfrm>
        </p:spPr>
        <p:txBody>
          <a:bodyPr/>
          <a:lstStyle/>
          <a:p>
            <a:r>
              <a:rPr lang="en-US" altLang="ko-KR" dirty="0" smtClean="0"/>
              <a:t>What are the outputs?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(parent </a:t>
            </a:r>
            <a:r>
              <a:rPr lang="en-US" altLang="ko-KR" dirty="0" err="1" smtClean="0"/>
              <a:t>pid</a:t>
            </a:r>
            <a:r>
              <a:rPr lang="en-US" altLang="ko-KR" dirty="0" smtClean="0"/>
              <a:t>: 2600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child </a:t>
            </a:r>
            <a:r>
              <a:rPr lang="en-US" altLang="ko-KR" dirty="0" err="1" smtClean="0"/>
              <a:t>pid</a:t>
            </a:r>
            <a:r>
              <a:rPr lang="en-US" altLang="ko-KR" dirty="0" smtClean="0"/>
              <a:t>: 2603)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946" y="1326091"/>
            <a:ext cx="7032887" cy="722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69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5413</TotalTime>
  <Words>255</Words>
  <Application>Microsoft Macintosh PowerPoint</Application>
  <PresentationFormat>Custom</PresentationFormat>
  <Paragraphs>149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1_os-8</vt:lpstr>
      <vt:lpstr>Chapter 3:  Processes</vt:lpstr>
      <vt:lpstr>Process Creation</vt:lpstr>
      <vt:lpstr>Process Creation</vt:lpstr>
      <vt:lpstr>Process Creation (Cont.)</vt:lpstr>
      <vt:lpstr>Process Creation in Unix</vt:lpstr>
      <vt:lpstr>Process Creation in Unix</vt:lpstr>
      <vt:lpstr>Process Creation</vt:lpstr>
      <vt:lpstr>Process Creation in Win32</vt:lpstr>
      <vt:lpstr>Quiz: fork()</vt:lpstr>
      <vt:lpstr>Quiz: fork()</vt:lpstr>
      <vt:lpstr>Quiz: cascading fork()s</vt:lpstr>
      <vt:lpstr>PowerPoint Presentation</vt:lpstr>
      <vt:lpstr>PowerPoint Presentation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213</cp:revision>
  <cp:lastPrinted>2011-01-14T21:21:29Z</cp:lastPrinted>
  <dcterms:created xsi:type="dcterms:W3CDTF">2011-01-14T20:24:54Z</dcterms:created>
  <dcterms:modified xsi:type="dcterms:W3CDTF">2015-03-22T14:18:00Z</dcterms:modified>
</cp:coreProperties>
</file>