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240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30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6822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66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585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885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0400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903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66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001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5757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A6E3A-A937-4E0C-A9D9-6A527D5A5F7A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7D87A-10A0-4E03-896C-A8899968072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016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MASTERING BITCOIN</a:t>
            </a:r>
            <a:br>
              <a:rPr lang="en-US" altLang="ko-KR" dirty="0" smtClean="0"/>
            </a:br>
            <a:r>
              <a:rPr lang="en-US" altLang="ko-KR" sz="4800" dirty="0" smtClean="0"/>
              <a:t>SCRIPTS WITH FLOW CONTROL</a:t>
            </a:r>
            <a:endParaRPr lang="ko-KR" altLang="en-US" sz="4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r>
              <a:rPr lang="en-US" altLang="ko-KR" dirty="0" smtClean="0"/>
              <a:t>80170127 </a:t>
            </a:r>
            <a:r>
              <a:rPr lang="ko-KR" altLang="en-US" dirty="0" smtClean="0"/>
              <a:t>이수정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4076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Scripts with flow control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One of the features of Bitcoin Script is flow control.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At a basic level, bitcoin conditional opcodes can construct a redeem script that has 2 ways of being unlocked.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Depending on a TRUE / FALSE.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Bitcoin conditional expressions can be nested indefinitely.</a:t>
            </a:r>
          </a:p>
          <a:p>
            <a:pPr lvl="1">
              <a:lnSpc>
                <a:spcPct val="15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5586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Bitcoin implements flow control using the IF, ELSE, ENDIF, and NOTIF opcodes.</a:t>
            </a:r>
          </a:p>
          <a:p>
            <a:r>
              <a:rPr lang="en-US" altLang="ko-KR" dirty="0" smtClean="0"/>
              <a:t>Conditional expressions can contain Boolean operators such as BOOLAND, BOOLOR, and NOT.</a:t>
            </a:r>
          </a:p>
          <a:p>
            <a:r>
              <a:rPr lang="en-US" altLang="ko-KR" dirty="0" smtClean="0"/>
              <a:t>Bitcoin Script is a stack language.</a:t>
            </a:r>
          </a:p>
          <a:p>
            <a:pPr lvl="1"/>
            <a:r>
              <a:rPr lang="en-US" altLang="ko-KR" dirty="0"/>
              <a:t>the logical condition comes before </a:t>
            </a:r>
            <a:r>
              <a:rPr lang="en-US" altLang="ko-KR" dirty="0" smtClean="0"/>
              <a:t>the IF.</a:t>
            </a:r>
          </a:p>
          <a:p>
            <a:pPr lvl="1"/>
            <a:r>
              <a:rPr lang="en-US" altLang="ko-KR" dirty="0"/>
              <a:t> 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896" y="5047920"/>
            <a:ext cx="3153104" cy="13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93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Conditional Clauses with VERIFY Opcodes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ko-KR" dirty="0" smtClean="0"/>
              <a:t>VERIFY suffix means </a:t>
            </a:r>
          </a:p>
          <a:p>
            <a:pPr lvl="1">
              <a:lnSpc>
                <a:spcPct val="160000"/>
              </a:lnSpc>
            </a:pPr>
            <a:r>
              <a:rPr lang="en-US" altLang="ko-KR" dirty="0" smtClean="0"/>
              <a:t>if the condition is not TRUE, </a:t>
            </a:r>
            <a:br>
              <a:rPr lang="en-US" altLang="ko-KR" dirty="0" smtClean="0"/>
            </a:br>
            <a:r>
              <a:rPr lang="en-US" altLang="ko-KR" dirty="0" smtClean="0"/>
              <a:t>execution of the script terminates immediately </a:t>
            </a:r>
            <a:br>
              <a:rPr lang="en-US" altLang="ko-KR" dirty="0" smtClean="0"/>
            </a:br>
            <a:r>
              <a:rPr lang="en-US" altLang="ko-KR" dirty="0" smtClean="0"/>
              <a:t>and the transaction is deemed invalid.</a:t>
            </a:r>
          </a:p>
          <a:p>
            <a:pPr>
              <a:lnSpc>
                <a:spcPct val="160000"/>
              </a:lnSpc>
            </a:pPr>
            <a:endParaRPr lang="en-US" altLang="ko-KR" dirty="0"/>
          </a:p>
          <a:p>
            <a:pPr>
              <a:lnSpc>
                <a:spcPct val="160000"/>
              </a:lnSpc>
            </a:pPr>
            <a:r>
              <a:rPr lang="en-US" altLang="ko-KR" sz="1800" dirty="0">
                <a:latin typeface="Consolas" panose="020B0609020204030204" pitchFamily="49" charset="0"/>
                <a:cs typeface="Consolas" panose="020B0609020204030204" pitchFamily="49" charset="0"/>
              </a:rPr>
              <a:t>HASH160 &lt;</a:t>
            </a:r>
            <a:r>
              <a:rPr lang="en-US" altLang="ko-KR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expected </a:t>
            </a:r>
            <a:r>
              <a:rPr lang="en-US" altLang="ko-KR" sz="1800" dirty="0">
                <a:latin typeface="Consolas" panose="020B0609020204030204" pitchFamily="49" charset="0"/>
                <a:cs typeface="Consolas" panose="020B0609020204030204" pitchFamily="49" charset="0"/>
              </a:rPr>
              <a:t>hash&gt; EQUALVERIFY &lt;Bob's </a:t>
            </a:r>
            <a:r>
              <a:rPr lang="en-US" altLang="ko-KR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Pubkey</a:t>
            </a:r>
            <a:r>
              <a:rPr lang="en-US" altLang="ko-KR" sz="1800" dirty="0">
                <a:latin typeface="Consolas" panose="020B0609020204030204" pitchFamily="49" charset="0"/>
                <a:cs typeface="Consolas" panose="020B0609020204030204" pitchFamily="49" charset="0"/>
              </a:rPr>
              <a:t>&gt; </a:t>
            </a:r>
            <a:r>
              <a:rPr lang="en-US" altLang="ko-KR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CHECKSIG</a:t>
            </a:r>
          </a:p>
          <a:p>
            <a:pPr>
              <a:lnSpc>
                <a:spcPct val="120000"/>
              </a:lnSpc>
            </a:pPr>
            <a:r>
              <a:rPr lang="en-US" altLang="ko-KR" sz="1800" dirty="0">
                <a:latin typeface="Consolas" panose="020B0609020204030204" pitchFamily="49" charset="0"/>
                <a:cs typeface="Consolas" panose="020B0609020204030204" pitchFamily="49" charset="0"/>
              </a:rPr>
              <a:t>HASH160 &lt;expected hash&gt; EQUAL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IF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ko-KR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&lt;Bob's </a:t>
            </a:r>
            <a:r>
              <a:rPr lang="en-US" altLang="ko-KR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Pubkey</a:t>
            </a:r>
            <a:r>
              <a:rPr lang="en-US" altLang="ko-KR" sz="1800" dirty="0">
                <a:latin typeface="Consolas" panose="020B0609020204030204" pitchFamily="49" charset="0"/>
                <a:cs typeface="Consolas" panose="020B0609020204030204" pitchFamily="49" charset="0"/>
              </a:rPr>
              <a:t>&gt; CHECKSIG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ENDIF</a:t>
            </a:r>
          </a:p>
          <a:p>
            <a:pPr>
              <a:lnSpc>
                <a:spcPct val="160000"/>
              </a:lnSpc>
            </a:pPr>
            <a:r>
              <a:rPr lang="en-US" altLang="ko-KR" sz="1800" dirty="0" smtClean="0">
                <a:cs typeface="Consolas" panose="020B0609020204030204" pitchFamily="49" charset="0"/>
              </a:rPr>
              <a:t>Two scripts do same thing. </a:t>
            </a:r>
          </a:p>
          <a:p>
            <a:pPr>
              <a:lnSpc>
                <a:spcPct val="160000"/>
              </a:lnSpc>
            </a:pPr>
            <a:r>
              <a:rPr lang="en-US" altLang="ko-KR" sz="1800" dirty="0" smtClean="0">
                <a:cs typeface="Consolas" panose="020B0609020204030204" pitchFamily="49" charset="0"/>
              </a:rPr>
              <a:t>The VERIFY construction is more efficient. </a:t>
            </a:r>
            <a:endParaRPr lang="ko-KR" altLang="en-US" sz="2000" dirty="0"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32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Using Flow Control in Scripts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28650" y="1825625"/>
            <a:ext cx="7886700" cy="4351338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altLang="ko-KR" dirty="0" smtClean="0"/>
              <a:t>The unlocking script provides a path in the form of a sequence of TRUE or FALSE value.</a:t>
            </a:r>
          </a:p>
          <a:p>
            <a:pPr lvl="1">
              <a:lnSpc>
                <a:spcPct val="16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8088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95903" y="536028"/>
            <a:ext cx="5819447" cy="5640935"/>
          </a:xfrm>
        </p:spPr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Ex. </a:t>
            </a:r>
          </a:p>
          <a:p>
            <a:r>
              <a:rPr lang="en-US" altLang="ko-KR" dirty="0" smtClean="0"/>
              <a:t>There are 3 execution paths.</a:t>
            </a:r>
          </a:p>
          <a:p>
            <a:r>
              <a:rPr lang="en-US" altLang="ko-KR" dirty="0" smtClean="0"/>
              <a:t>The unlocking script end in 1 0.</a:t>
            </a:r>
          </a:p>
          <a:p>
            <a:r>
              <a:rPr lang="en-US" altLang="ko-KR" dirty="0" smtClean="0"/>
              <a:t>These values will be pushed onto the stack.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The outer IF clause pops the FALSE value and executes the first ELSE clause.</a:t>
            </a:r>
          </a:p>
          <a:p>
            <a:r>
              <a:rPr lang="en-US" altLang="ko-KR" dirty="0" smtClean="0"/>
              <a:t>Then the inner IF clause pops the TRUE value and selecting the script B path.</a:t>
            </a:r>
            <a:endParaRPr lang="ko-KR" altLang="en-US" dirty="0"/>
          </a:p>
        </p:txBody>
      </p:sp>
      <p:sp>
        <p:nvSpPr>
          <p:cNvPr id="5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2067253" cy="4351338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/>
              <a:t>IF</a:t>
            </a:r>
          </a:p>
          <a:p>
            <a:pPr marL="0" indent="0">
              <a:buNone/>
            </a:pPr>
            <a:r>
              <a:rPr lang="en-US" altLang="ko-KR" dirty="0" smtClean="0"/>
              <a:t>    script </a:t>
            </a:r>
            <a:r>
              <a:rPr lang="en-US" altLang="ko-KR" dirty="0"/>
              <a:t>A</a:t>
            </a:r>
          </a:p>
          <a:p>
            <a:pPr marL="0" indent="0">
              <a:buNone/>
            </a:pPr>
            <a:r>
              <a:rPr lang="en-US" altLang="ko-KR" dirty="0"/>
              <a:t>ELSE</a:t>
            </a:r>
          </a:p>
          <a:p>
            <a:pPr marL="0" indent="0">
              <a:buNone/>
            </a:pPr>
            <a:r>
              <a:rPr lang="en-US" altLang="ko-KR" dirty="0" smtClean="0"/>
              <a:t>    IF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       script </a:t>
            </a:r>
            <a:r>
              <a:rPr lang="en-US" altLang="ko-KR" dirty="0"/>
              <a:t>B</a:t>
            </a:r>
          </a:p>
          <a:p>
            <a:pPr marL="0" indent="0">
              <a:buNone/>
            </a:pPr>
            <a:r>
              <a:rPr lang="en-US" altLang="ko-KR" dirty="0" smtClean="0"/>
              <a:t>    ELSE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 smtClean="0"/>
              <a:t>        script </a:t>
            </a:r>
            <a:r>
              <a:rPr lang="en-US" altLang="ko-KR" dirty="0"/>
              <a:t>C</a:t>
            </a:r>
          </a:p>
          <a:p>
            <a:pPr marL="0" indent="0">
              <a:buNone/>
            </a:pPr>
            <a:r>
              <a:rPr lang="en-US" altLang="ko-KR" dirty="0" smtClean="0"/>
              <a:t>    ENDIF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ENDIF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262527"/>
              </p:ext>
            </p:extLst>
          </p:nvPr>
        </p:nvGraphicFramePr>
        <p:xfrm>
          <a:off x="3964370" y="2689771"/>
          <a:ext cx="1345324" cy="16693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5324">
                  <a:extLst>
                    <a:ext uri="{9D8B030D-6E8A-4147-A177-3AD203B41FA5}">
                      <a16:colId xmlns:a16="http://schemas.microsoft.com/office/drawing/2014/main" val="40721722"/>
                    </a:ext>
                  </a:extLst>
                </a:gridCol>
              </a:tblGrid>
              <a:tr h="55646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</a:t>
                      </a:r>
                      <a:endParaRPr lang="ko-KR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373276616"/>
                  </a:ext>
                </a:extLst>
              </a:tr>
              <a:tr h="55646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11193731"/>
                  </a:ext>
                </a:extLst>
              </a:tr>
              <a:tr h="55646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...</a:t>
                      </a:r>
                      <a:endParaRPr lang="ko-KR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16053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148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217</Words>
  <Application>Microsoft Office PowerPoint</Application>
  <PresentationFormat>화면 슬라이드 쇼(4:3)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Consolas</vt:lpstr>
      <vt:lpstr>Office 테마</vt:lpstr>
      <vt:lpstr>MASTERING BITCOIN SCRIPTS WITH FLOW CONTROL</vt:lpstr>
      <vt:lpstr>Scripts with flow control</vt:lpstr>
      <vt:lpstr>PowerPoint 프레젠테이션</vt:lpstr>
      <vt:lpstr>Conditional Clauses with VERIFY Opcodes</vt:lpstr>
      <vt:lpstr>Using Flow Control in Scripts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MASTERING BITCOIN SCRIPTS WITH FLOW CONTROL</dc:title>
  <dc:creator>hmcl_sj</dc:creator>
  <cp:lastModifiedBy>hmcl_sj</cp:lastModifiedBy>
  <cp:revision>15</cp:revision>
  <dcterms:created xsi:type="dcterms:W3CDTF">2018-05-15T11:01:06Z</dcterms:created>
  <dcterms:modified xsi:type="dcterms:W3CDTF">2018-05-15T13:02:55Z</dcterms:modified>
</cp:coreProperties>
</file>