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7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0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4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3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63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8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3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17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54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6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115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9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39955-2721-1347-A00F-D5B5DF5F5C51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3849D-4D37-434E-82ED-FC3D6EA5A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0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7F1062F-6AF6-0C4A-BF6F-7F3C3D741567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187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981200"/>
          </a:xfrm>
        </p:spPr>
        <p:txBody>
          <a:bodyPr/>
          <a:lstStyle/>
          <a:p>
            <a:pPr eaLnBrk="1" hangingPunct="1"/>
            <a:r>
              <a:rPr lang="en-US" smtClean="0"/>
              <a:t>Chapter 4:</a:t>
            </a:r>
            <a:br>
              <a:rPr lang="en-US" smtClean="0"/>
            </a:br>
            <a:r>
              <a:rPr lang="en-US" smtClean="0"/>
              <a:t>Public Key Cryptography</a:t>
            </a:r>
          </a:p>
        </p:txBody>
      </p:sp>
      <p:sp>
        <p:nvSpPr>
          <p:cNvPr id="118788" name="TextBox 3"/>
          <p:cNvSpPr txBox="1">
            <a:spLocks noChangeArrowheads="1"/>
          </p:cNvSpPr>
          <p:nvPr/>
        </p:nvSpPr>
        <p:spPr bwMode="auto">
          <a:xfrm>
            <a:off x="887413" y="3200400"/>
            <a:ext cx="72659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You should not live one way in private, another in public.</a:t>
            </a:r>
          </a:p>
          <a:p>
            <a:pPr algn="r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	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Publilius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Syrus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18789" name="TextBox 4"/>
          <p:cNvSpPr txBox="1">
            <a:spLocks noChangeArrowheads="1"/>
          </p:cNvSpPr>
          <p:nvPr/>
        </p:nvSpPr>
        <p:spPr bwMode="auto">
          <a:xfrm>
            <a:off x="1447800" y="4724400"/>
            <a:ext cx="62690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Three may keep a secret, if two of them are dead.</a:t>
            </a:r>
          </a:p>
          <a:p>
            <a:pPr algn="r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	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Ben Franklin</a:t>
            </a:r>
          </a:p>
        </p:txBody>
      </p:sp>
    </p:spTree>
    <p:extLst>
      <p:ext uri="{BB962C8B-B14F-4D97-AF65-F5344CB8AC3E}">
        <p14:creationId xmlns:p14="http://schemas.microsoft.com/office/powerpoint/2010/main" val="2140859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8E11EB8C-6A06-D144-8305-CFBB997363D0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198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Public Key Cryptography</a:t>
            </a:r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153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Two keys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Sender uses recipient’s </a:t>
            </a:r>
            <a:r>
              <a:rPr lang="en-US" sz="2400" b="1" dirty="0">
                <a:solidFill>
                  <a:schemeClr val="accent2"/>
                </a:solidFill>
              </a:rPr>
              <a:t>public key</a:t>
            </a:r>
            <a:r>
              <a:rPr lang="en-US" sz="2400" dirty="0"/>
              <a:t> to encrypt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Recipient uses</a:t>
            </a:r>
            <a:r>
              <a:rPr lang="en-US" sz="2400" b="1" dirty="0">
                <a:solidFill>
                  <a:schemeClr val="accent2"/>
                </a:solidFill>
              </a:rPr>
              <a:t> private key</a:t>
            </a:r>
            <a:r>
              <a:rPr lang="en-US" sz="2400" dirty="0"/>
              <a:t> to decrypt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Based on</a:t>
            </a:r>
            <a:r>
              <a:rPr lang="en-US" sz="2800" dirty="0" smtClean="0"/>
              <a:t> “trap door </a:t>
            </a:r>
            <a:r>
              <a:rPr lang="en-US" sz="2800" dirty="0"/>
              <a:t>one way </a:t>
            </a:r>
            <a:r>
              <a:rPr lang="en-US" sz="2800" dirty="0" smtClean="0"/>
              <a:t>function”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“One way” means easy </a:t>
            </a:r>
            <a:r>
              <a:rPr lang="en-US" sz="2400" dirty="0"/>
              <a:t>to compute in one </a:t>
            </a:r>
            <a:r>
              <a:rPr lang="en-US" sz="2400" dirty="0" smtClean="0"/>
              <a:t>direction, but hard </a:t>
            </a:r>
            <a:r>
              <a:rPr lang="en-US" sz="2400" dirty="0"/>
              <a:t>to compute in other direction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Example</a:t>
            </a:r>
            <a:r>
              <a:rPr lang="en-US" sz="2400" dirty="0"/>
              <a:t>: Given </a:t>
            </a:r>
            <a:r>
              <a:rPr lang="en-US" sz="2400" dirty="0" err="1">
                <a:latin typeface="Times-Roman" charset="0"/>
              </a:rPr>
              <a:t>p</a:t>
            </a:r>
            <a:r>
              <a:rPr lang="en-US" sz="2400" dirty="0"/>
              <a:t> and </a:t>
            </a:r>
            <a:r>
              <a:rPr lang="en-US" sz="2400" dirty="0" err="1">
                <a:latin typeface="Times-Roman" charset="0"/>
              </a:rPr>
              <a:t>q</a:t>
            </a:r>
            <a:r>
              <a:rPr lang="en-US" sz="2400" dirty="0"/>
              <a:t>, product </a:t>
            </a:r>
            <a:r>
              <a:rPr lang="en-US" sz="2400" dirty="0" smtClean="0">
                <a:latin typeface="Times-Roman" charset="0"/>
              </a:rPr>
              <a:t>N = </a:t>
            </a:r>
            <a:r>
              <a:rPr lang="en-US" sz="2400" dirty="0" err="1" smtClean="0">
                <a:latin typeface="Times-Roman" charset="0"/>
              </a:rPr>
              <a:t>pq</a:t>
            </a:r>
            <a:r>
              <a:rPr lang="en-US" sz="2400" dirty="0" smtClean="0"/>
              <a:t> easy </a:t>
            </a:r>
            <a:r>
              <a:rPr lang="en-US" sz="2400" dirty="0"/>
              <a:t>to compute, but given </a:t>
            </a:r>
            <a:r>
              <a:rPr lang="en-US" sz="2400" dirty="0">
                <a:latin typeface="Times-Roman" charset="0"/>
              </a:rPr>
              <a:t>N</a:t>
            </a:r>
            <a:r>
              <a:rPr lang="en-US" sz="2400" dirty="0"/>
              <a:t>, </a:t>
            </a:r>
            <a:r>
              <a:rPr lang="en-US" sz="2400" dirty="0" smtClean="0"/>
              <a:t>it’s </a:t>
            </a:r>
            <a:r>
              <a:rPr lang="en-US" sz="2400" dirty="0"/>
              <a:t>hard to find </a:t>
            </a:r>
            <a:r>
              <a:rPr lang="en-US" sz="2400" dirty="0" err="1">
                <a:latin typeface="Times-Roman" charset="0"/>
              </a:rPr>
              <a:t>p</a:t>
            </a:r>
            <a:r>
              <a:rPr lang="en-US" sz="2400" dirty="0"/>
              <a:t> and </a:t>
            </a:r>
            <a:r>
              <a:rPr lang="en-US" sz="2400" dirty="0" err="1" smtClean="0">
                <a:latin typeface="Times-Roman" charset="0"/>
              </a:rPr>
              <a:t>q</a:t>
            </a:r>
            <a:endParaRPr lang="en-US" sz="2400" dirty="0" smtClean="0">
              <a:latin typeface="Times-Roman" charset="0"/>
            </a:endParaRP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“Trap door” used to create key pairs</a:t>
            </a:r>
          </a:p>
        </p:txBody>
      </p:sp>
    </p:spTree>
    <p:extLst>
      <p:ext uri="{BB962C8B-B14F-4D97-AF65-F5344CB8AC3E}">
        <p14:creationId xmlns:p14="http://schemas.microsoft.com/office/powerpoint/2010/main" val="133052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8B00FD72-50FA-B145-B0C8-9654FDF9F3EE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208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Public Key Cryptography</a:t>
            </a:r>
          </a:p>
        </p:txBody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91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Encryption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Suppose we </a:t>
            </a:r>
            <a:r>
              <a:rPr lang="en-US" sz="2400" b="1" dirty="0">
                <a:solidFill>
                  <a:schemeClr val="accent2"/>
                </a:solidFill>
              </a:rPr>
              <a:t>encrypt</a:t>
            </a: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M</a:t>
            </a:r>
            <a:r>
              <a:rPr lang="en-US" sz="2400" dirty="0"/>
              <a:t> with Bob’s public key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Bob’s private key can </a:t>
            </a:r>
            <a:r>
              <a:rPr lang="en-US" sz="2400" b="1" dirty="0">
                <a:solidFill>
                  <a:schemeClr val="accent2"/>
                </a:solidFill>
              </a:rPr>
              <a:t>decrypt</a:t>
            </a:r>
            <a:r>
              <a:rPr lang="en-US" sz="2400" dirty="0"/>
              <a:t> to recover </a:t>
            </a:r>
            <a:r>
              <a:rPr lang="en-US" sz="2400" dirty="0">
                <a:latin typeface="Times-Roman" charset="0"/>
              </a:rPr>
              <a:t>M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Digital Signature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accent2"/>
                </a:solidFill>
              </a:rPr>
              <a:t>Sign</a:t>
            </a:r>
            <a:r>
              <a:rPr lang="en-US" sz="2400" dirty="0"/>
              <a:t> by “encrypting” with your private key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Anyone can </a:t>
            </a:r>
            <a:r>
              <a:rPr lang="en-US" sz="2400" b="1" dirty="0">
                <a:solidFill>
                  <a:schemeClr val="accent2"/>
                </a:solidFill>
              </a:rPr>
              <a:t>verify</a:t>
            </a:r>
            <a:r>
              <a:rPr lang="en-US" sz="2400" dirty="0"/>
              <a:t> signature by “decrypting” with public key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But only you could have signed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Like a handwritten </a:t>
            </a:r>
            <a:r>
              <a:rPr lang="en-US" sz="2400" dirty="0" smtClean="0"/>
              <a:t>signature, but way better…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874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0FB8F995-D470-D347-B7AE-3B55ADF404C8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RSA</a:t>
            </a:r>
          </a:p>
        </p:txBody>
      </p:sp>
    </p:spTree>
    <p:extLst>
      <p:ext uri="{BB962C8B-B14F-4D97-AF65-F5344CB8AC3E}">
        <p14:creationId xmlns:p14="http://schemas.microsoft.com/office/powerpoint/2010/main" val="4070108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303C3F37-2253-2542-80E0-F90B1E81810D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RSA</a:t>
            </a:r>
          </a:p>
        </p:txBody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419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 smtClean="0"/>
              <a:t>By Clifford Cocks </a:t>
            </a:r>
            <a:r>
              <a:rPr lang="en-US" sz="2800" dirty="0"/>
              <a:t>(GCHQ</a:t>
            </a:r>
            <a:r>
              <a:rPr lang="en-US" sz="2800" dirty="0" smtClean="0"/>
              <a:t>), independently, </a:t>
            </a:r>
            <a:r>
              <a:rPr lang="en-US" sz="2800" b="1" dirty="0" err="1">
                <a:solidFill>
                  <a:srgbClr val="FFBE03"/>
                </a:solidFill>
              </a:rPr>
              <a:t>R</a:t>
            </a:r>
            <a:r>
              <a:rPr lang="en-US" sz="2800" dirty="0" err="1"/>
              <a:t>ivest</a:t>
            </a:r>
            <a:r>
              <a:rPr lang="en-US" sz="2800" dirty="0"/>
              <a:t>, </a:t>
            </a:r>
            <a:r>
              <a:rPr lang="en-US" sz="2800" b="1" dirty="0" smtClean="0">
                <a:solidFill>
                  <a:srgbClr val="FFBE03"/>
                </a:solidFill>
              </a:rPr>
              <a:t>S</a:t>
            </a:r>
            <a:r>
              <a:rPr lang="en-US" sz="2800" dirty="0" smtClean="0"/>
              <a:t>hamir, and </a:t>
            </a:r>
            <a:r>
              <a:rPr lang="en-US" sz="2800" b="1" dirty="0" err="1">
                <a:solidFill>
                  <a:srgbClr val="FFBE03"/>
                </a:solidFill>
              </a:rPr>
              <a:t>A</a:t>
            </a:r>
            <a:r>
              <a:rPr lang="en-US" sz="2800" dirty="0" err="1"/>
              <a:t>dleman</a:t>
            </a:r>
            <a:r>
              <a:rPr lang="en-US" sz="2800" dirty="0"/>
              <a:t> (MIT)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RSA is the </a:t>
            </a:r>
            <a:r>
              <a:rPr lang="en-US" sz="2400" b="1" i="1" dirty="0"/>
              <a:t>gold standard </a:t>
            </a:r>
            <a:r>
              <a:rPr lang="en-US" sz="2400" dirty="0"/>
              <a:t>in public key crypto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Let </a:t>
            </a:r>
            <a:r>
              <a:rPr lang="en-US" sz="2800" dirty="0" err="1">
                <a:latin typeface="Times-Roman" charset="0"/>
              </a:rPr>
              <a:t>p</a:t>
            </a:r>
            <a:r>
              <a:rPr lang="en-US" sz="2800" dirty="0"/>
              <a:t> and </a:t>
            </a:r>
            <a:r>
              <a:rPr lang="en-US" sz="2800" dirty="0" err="1">
                <a:latin typeface="Times-Roman" charset="0"/>
              </a:rPr>
              <a:t>q</a:t>
            </a:r>
            <a:r>
              <a:rPr lang="en-US" sz="2800" dirty="0"/>
              <a:t> be two large prime numbers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Let </a:t>
            </a:r>
            <a:r>
              <a:rPr lang="en-US" sz="2800" dirty="0">
                <a:latin typeface="Times-Roman" charset="0"/>
              </a:rPr>
              <a:t>N = </a:t>
            </a:r>
            <a:r>
              <a:rPr lang="en-US" sz="2800" dirty="0" err="1">
                <a:latin typeface="Times-Roman" charset="0"/>
              </a:rPr>
              <a:t>pq</a:t>
            </a:r>
            <a:r>
              <a:rPr lang="en-US" sz="2800" dirty="0"/>
              <a:t> be the </a:t>
            </a:r>
            <a:r>
              <a:rPr lang="en-US" sz="2800" b="1" dirty="0">
                <a:solidFill>
                  <a:schemeClr val="hlink"/>
                </a:solidFill>
              </a:rPr>
              <a:t>modulus</a:t>
            </a:r>
            <a:endParaRPr lang="en-US" sz="2800" dirty="0">
              <a:solidFill>
                <a:srgbClr val="FF0000"/>
              </a:solidFill>
            </a:endParaRP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Choose </a:t>
            </a:r>
            <a:r>
              <a:rPr lang="en-US" sz="2800" dirty="0" err="1">
                <a:latin typeface="Times-Roman" charset="0"/>
              </a:rPr>
              <a:t>e</a:t>
            </a:r>
            <a:r>
              <a:rPr lang="en-US" sz="2800" dirty="0"/>
              <a:t> relatively prime to </a:t>
            </a:r>
            <a:r>
              <a:rPr lang="en-US" sz="2800" dirty="0">
                <a:latin typeface="Times-Roman" charset="0"/>
              </a:rPr>
              <a:t>(p</a:t>
            </a:r>
            <a:r>
              <a:rPr lang="en-US" sz="2400" dirty="0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</a:rPr>
              <a:t>1)(q</a:t>
            </a:r>
            <a:r>
              <a:rPr lang="en-US" sz="2400" dirty="0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</a:rPr>
              <a:t>1)</a:t>
            </a:r>
            <a:endParaRPr lang="en-US" sz="2800" dirty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Find </a:t>
            </a:r>
            <a:r>
              <a:rPr lang="en-US" sz="2800" dirty="0" err="1">
                <a:latin typeface="Times-Roman" charset="0"/>
              </a:rPr>
              <a:t>d</a:t>
            </a:r>
            <a:r>
              <a:rPr lang="en-US" sz="2800" dirty="0"/>
              <a:t> such that </a:t>
            </a:r>
            <a:r>
              <a:rPr lang="en-US" sz="2800" dirty="0" err="1">
                <a:latin typeface="Times-Roman" charset="0"/>
              </a:rPr>
              <a:t>ed</a:t>
            </a:r>
            <a:r>
              <a:rPr lang="en-US" sz="2800" dirty="0">
                <a:latin typeface="Times-Roman" charset="0"/>
              </a:rPr>
              <a:t> = 1 mod (p</a:t>
            </a:r>
            <a:r>
              <a:rPr lang="en-US" sz="2400" dirty="0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</a:rPr>
              <a:t>1)(q</a:t>
            </a:r>
            <a:r>
              <a:rPr lang="en-US" sz="2400" dirty="0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</a:rPr>
              <a:t>1)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Public key</a:t>
            </a:r>
            <a:r>
              <a:rPr lang="en-US" sz="2800" dirty="0"/>
              <a:t> is </a:t>
            </a:r>
            <a:r>
              <a:rPr lang="en-US" sz="2800" dirty="0">
                <a:latin typeface="Times-Roman" charset="0"/>
              </a:rPr>
              <a:t>(</a:t>
            </a:r>
            <a:r>
              <a:rPr lang="en-US" sz="2800" dirty="0" err="1">
                <a:latin typeface="Times-Roman" charset="0"/>
              </a:rPr>
              <a:t>N,e</a:t>
            </a:r>
            <a:r>
              <a:rPr lang="en-US" sz="2800" dirty="0">
                <a:latin typeface="Times-Roman" charset="0"/>
              </a:rPr>
              <a:t>)</a:t>
            </a:r>
            <a:endParaRPr lang="en-US" sz="2800" dirty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Private key</a:t>
            </a:r>
            <a:r>
              <a:rPr lang="en-US" sz="2800" dirty="0"/>
              <a:t> is </a:t>
            </a:r>
            <a:r>
              <a:rPr lang="en-US" sz="2800" dirty="0" err="1">
                <a:latin typeface="Times-Roman" charset="0"/>
              </a:rPr>
              <a:t>d</a:t>
            </a:r>
            <a:endParaRPr lang="en-US" sz="2800" dirty="0">
              <a:latin typeface="Times-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446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E2DA773F-9286-D54E-A034-B80675C48B50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/>
              <a:t>RSA</a:t>
            </a: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620000" cy="44196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2800" dirty="0" smtClean="0"/>
              <a:t>Message </a:t>
            </a:r>
            <a:r>
              <a:rPr lang="en-US" sz="2800" dirty="0" smtClean="0">
                <a:latin typeface="Times-Roman"/>
                <a:cs typeface="Times-Roman"/>
              </a:rPr>
              <a:t>M</a:t>
            </a:r>
            <a:r>
              <a:rPr lang="en-US" sz="2800" dirty="0" smtClean="0"/>
              <a:t> is treated as a number</a:t>
            </a:r>
          </a:p>
          <a:p>
            <a:pPr eaLnBrk="1" hangingPunct="1">
              <a:lnSpc>
                <a:spcPct val="85000"/>
              </a:lnSpc>
            </a:pPr>
            <a:r>
              <a:rPr lang="en-US" sz="2800" dirty="0" smtClean="0"/>
              <a:t>To encrypt </a:t>
            </a:r>
            <a:r>
              <a:rPr lang="en-US" sz="2800" dirty="0">
                <a:latin typeface="Times-Roman" charset="0"/>
              </a:rPr>
              <a:t>M</a:t>
            </a:r>
            <a:r>
              <a:rPr lang="en-US" sz="2800" dirty="0" smtClean="0"/>
              <a:t> we compute</a:t>
            </a:r>
            <a:endParaRPr lang="en-US" sz="2800" dirty="0"/>
          </a:p>
          <a:p>
            <a:pPr lvl="1" eaLnBrk="1" hangingPunct="1">
              <a:lnSpc>
                <a:spcPct val="85000"/>
              </a:lnSpc>
              <a:buFontTx/>
              <a:buNone/>
            </a:pPr>
            <a:r>
              <a:rPr lang="en-US" dirty="0">
                <a:latin typeface="Times-Roman" charset="0"/>
              </a:rPr>
              <a:t>C = M</a:t>
            </a:r>
            <a:r>
              <a:rPr lang="en-US" baseline="30000" dirty="0">
                <a:latin typeface="Times-Roman" charset="0"/>
              </a:rPr>
              <a:t>e</a:t>
            </a:r>
            <a:r>
              <a:rPr lang="en-US" dirty="0">
                <a:latin typeface="Times-Roman" charset="0"/>
              </a:rPr>
              <a:t> mod N </a:t>
            </a:r>
            <a:endParaRPr lang="en-US" dirty="0"/>
          </a:p>
          <a:p>
            <a:pPr eaLnBrk="1" hangingPunct="1">
              <a:lnSpc>
                <a:spcPct val="85000"/>
              </a:lnSpc>
            </a:pPr>
            <a:r>
              <a:rPr lang="en-US" sz="2800" dirty="0"/>
              <a:t>To decrypt </a:t>
            </a:r>
            <a:r>
              <a:rPr lang="en-US" sz="2800" dirty="0" err="1"/>
              <a:t>ciphertext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dirty="0"/>
              <a:t> compute</a:t>
            </a:r>
          </a:p>
          <a:p>
            <a:pPr lvl="1" eaLnBrk="1" hangingPunct="1">
              <a:lnSpc>
                <a:spcPct val="85000"/>
              </a:lnSpc>
              <a:buFontTx/>
              <a:buNone/>
            </a:pPr>
            <a:r>
              <a:rPr lang="en-US" dirty="0">
                <a:latin typeface="Times-Roman" charset="0"/>
              </a:rPr>
              <a:t>M = </a:t>
            </a:r>
            <a:r>
              <a:rPr lang="en-US" dirty="0" err="1">
                <a:latin typeface="Times-Roman" charset="0"/>
              </a:rPr>
              <a:t>C</a:t>
            </a:r>
            <a:r>
              <a:rPr lang="en-US" baseline="30000" dirty="0" err="1">
                <a:latin typeface="Times-Roman" charset="0"/>
              </a:rPr>
              <a:t>d</a:t>
            </a:r>
            <a:r>
              <a:rPr lang="en-US" dirty="0">
                <a:latin typeface="Times-Roman" charset="0"/>
              </a:rPr>
              <a:t> mod N </a:t>
            </a:r>
            <a:endParaRPr lang="en-US" dirty="0"/>
          </a:p>
          <a:p>
            <a:pPr eaLnBrk="1" hangingPunct="1">
              <a:lnSpc>
                <a:spcPct val="85000"/>
              </a:lnSpc>
            </a:pPr>
            <a:r>
              <a:rPr lang="en-US" sz="2800" dirty="0"/>
              <a:t>Recall that </a:t>
            </a:r>
            <a:r>
              <a:rPr lang="en-US" sz="2800" dirty="0" err="1">
                <a:latin typeface="Times-Roman" charset="0"/>
              </a:rPr>
              <a:t>e</a:t>
            </a:r>
            <a:r>
              <a:rPr lang="en-US" sz="2800" dirty="0"/>
              <a:t> and </a:t>
            </a:r>
            <a:r>
              <a:rPr lang="en-US" sz="2800" dirty="0">
                <a:latin typeface="Times-Roman" charset="0"/>
              </a:rPr>
              <a:t>N</a:t>
            </a:r>
            <a:r>
              <a:rPr lang="en-US" sz="2800" dirty="0"/>
              <a:t> are public</a:t>
            </a:r>
          </a:p>
          <a:p>
            <a:pPr eaLnBrk="1" hangingPunct="1">
              <a:lnSpc>
                <a:spcPct val="85000"/>
              </a:lnSpc>
            </a:pPr>
            <a:r>
              <a:rPr lang="en-US" sz="2800" dirty="0"/>
              <a:t>If Trudy can factor </a:t>
            </a:r>
            <a:r>
              <a:rPr lang="en-US" sz="2800" dirty="0" smtClean="0">
                <a:latin typeface="Times-Roman" charset="0"/>
              </a:rPr>
              <a:t>N=</a:t>
            </a:r>
            <a:r>
              <a:rPr lang="en-US" sz="2800" dirty="0" err="1" smtClean="0">
                <a:latin typeface="Times-Roman" charset="0"/>
              </a:rPr>
              <a:t>pq</a:t>
            </a:r>
            <a:r>
              <a:rPr lang="en-US" sz="2800" dirty="0" smtClean="0"/>
              <a:t>, </a:t>
            </a:r>
            <a:r>
              <a:rPr lang="en-US" sz="2800" dirty="0"/>
              <a:t>she can use </a:t>
            </a:r>
            <a:r>
              <a:rPr lang="en-US" sz="2800" dirty="0" err="1">
                <a:latin typeface="Times-Roman" charset="0"/>
              </a:rPr>
              <a:t>e</a:t>
            </a:r>
            <a:r>
              <a:rPr lang="en-US" sz="2800" dirty="0"/>
              <a:t> to easily find </a:t>
            </a:r>
            <a:r>
              <a:rPr lang="en-US" sz="2800" dirty="0" err="1">
                <a:latin typeface="Times-Roman" charset="0"/>
              </a:rPr>
              <a:t>d</a:t>
            </a:r>
            <a:r>
              <a:rPr lang="en-US" sz="2800" dirty="0"/>
              <a:t> since </a:t>
            </a:r>
            <a:r>
              <a:rPr lang="en-US" sz="2800" dirty="0" err="1">
                <a:latin typeface="Times-Roman" charset="0"/>
              </a:rPr>
              <a:t>ed</a:t>
            </a:r>
            <a:r>
              <a:rPr lang="en-US" sz="2800" dirty="0">
                <a:latin typeface="Times-Roman" charset="0"/>
              </a:rPr>
              <a:t> = 1 mod (p</a:t>
            </a:r>
            <a:r>
              <a:rPr lang="en-US" sz="2800" dirty="0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</a:rPr>
              <a:t>1)(q</a:t>
            </a:r>
            <a:r>
              <a:rPr lang="en-US" sz="2800" dirty="0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</a:rPr>
              <a:t>1)</a:t>
            </a:r>
            <a:endParaRPr lang="en-US" sz="2800" dirty="0"/>
          </a:p>
          <a:p>
            <a:pPr eaLnBrk="1" hangingPunct="1">
              <a:lnSpc>
                <a:spcPct val="85000"/>
              </a:lnSpc>
            </a:pPr>
            <a:r>
              <a:rPr lang="en-US" sz="2800" b="1" dirty="0">
                <a:solidFill>
                  <a:schemeClr val="hlink"/>
                </a:solidFill>
              </a:rPr>
              <a:t>Factoring the modulus breaks RSA</a:t>
            </a:r>
            <a:endParaRPr lang="en-US" sz="2800" dirty="0"/>
          </a:p>
          <a:p>
            <a:pPr lvl="1" eaLnBrk="1" hangingPunct="1">
              <a:lnSpc>
                <a:spcPct val="85000"/>
              </a:lnSpc>
            </a:pPr>
            <a:r>
              <a:rPr lang="en-US" sz="2400" dirty="0" smtClean="0"/>
              <a:t>Is </a:t>
            </a:r>
            <a:r>
              <a:rPr lang="en-US" sz="2400" dirty="0"/>
              <a:t>factoring</a:t>
            </a:r>
            <a:r>
              <a:rPr lang="en-US" sz="2400" dirty="0" smtClean="0"/>
              <a:t> the </a:t>
            </a:r>
            <a:r>
              <a:rPr lang="en-US" sz="2400" dirty="0"/>
              <a:t>only way to break </a:t>
            </a:r>
            <a:r>
              <a:rPr lang="en-US" sz="2400" dirty="0" smtClean="0"/>
              <a:t>RSA?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819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9633A32A-3EB9-9043-9241-85C119330E43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/>
              <a:t>Does RSA Really Work?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153400" cy="4800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2800" dirty="0"/>
              <a:t>Given </a:t>
            </a:r>
            <a:r>
              <a:rPr lang="en-US" sz="2800" dirty="0">
                <a:latin typeface="Times-Roman" charset="0"/>
              </a:rPr>
              <a:t>C = M</a:t>
            </a:r>
            <a:r>
              <a:rPr lang="en-US" sz="2800" baseline="30000" dirty="0">
                <a:latin typeface="Times-Roman" charset="0"/>
              </a:rPr>
              <a:t>e</a:t>
            </a:r>
            <a:r>
              <a:rPr lang="en-US" sz="2800" dirty="0">
                <a:latin typeface="Times-Roman" charset="0"/>
              </a:rPr>
              <a:t> mod N</a:t>
            </a:r>
            <a:r>
              <a:rPr lang="en-US" sz="2800" dirty="0"/>
              <a:t> we must show 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Times-Roman" charset="0"/>
              </a:rPr>
              <a:t> </a:t>
            </a:r>
            <a:r>
              <a:rPr lang="en-US" dirty="0">
                <a:latin typeface="Times-Roman" charset="0"/>
              </a:rPr>
              <a:t>M = </a:t>
            </a:r>
            <a:r>
              <a:rPr lang="en-US" dirty="0" err="1">
                <a:latin typeface="Times-Roman" charset="0"/>
              </a:rPr>
              <a:t>C</a:t>
            </a:r>
            <a:r>
              <a:rPr lang="en-US" baseline="30000" dirty="0" err="1">
                <a:latin typeface="Times-Roman" charset="0"/>
              </a:rPr>
              <a:t>d</a:t>
            </a:r>
            <a:r>
              <a:rPr lang="en-US" dirty="0">
                <a:latin typeface="Times-Roman" charset="0"/>
              </a:rPr>
              <a:t> mod N = M</a:t>
            </a:r>
            <a:r>
              <a:rPr lang="en-US" baseline="30000" dirty="0">
                <a:latin typeface="Times-Roman" charset="0"/>
              </a:rPr>
              <a:t>ed</a:t>
            </a:r>
            <a:r>
              <a:rPr lang="en-US" dirty="0">
                <a:latin typeface="Times-Roman" charset="0"/>
              </a:rPr>
              <a:t> mod N</a:t>
            </a:r>
            <a:endParaRPr lang="en-US" sz="2400" dirty="0"/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800" dirty="0"/>
              <a:t>We’ll use </a:t>
            </a:r>
            <a:r>
              <a:rPr lang="en-US" sz="2800" b="1" dirty="0"/>
              <a:t>Euler’s Theorem:</a:t>
            </a:r>
            <a:endParaRPr lang="en-US" sz="2800" dirty="0"/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Times-Roman" charset="0"/>
              </a:rPr>
              <a:t> If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>
                <a:latin typeface="Times-Roman" charset="0"/>
              </a:rPr>
              <a:t> is relatively prime to </a:t>
            </a:r>
            <a:r>
              <a:rPr lang="en-US" sz="2400" dirty="0" err="1">
                <a:latin typeface="Times-Roman" charset="0"/>
              </a:rPr>
              <a:t>n</a:t>
            </a:r>
            <a:r>
              <a:rPr lang="en-US" sz="2400" dirty="0">
                <a:latin typeface="Times-Roman" charset="0"/>
              </a:rPr>
              <a:t> then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baseline="30000" dirty="0" err="1">
                <a:latin typeface="Times-Roman" charset="0"/>
                <a:sym typeface="Symbol" charset="2"/>
              </a:rPr>
              <a:t>(</a:t>
            </a:r>
            <a:r>
              <a:rPr lang="en-US" sz="2400" baseline="30000" dirty="0" err="1">
                <a:latin typeface="Times-Roman" charset="0"/>
              </a:rPr>
              <a:t>n</a:t>
            </a:r>
            <a:r>
              <a:rPr lang="en-US" sz="2400" baseline="30000" dirty="0">
                <a:latin typeface="Times-Roman" charset="0"/>
              </a:rPr>
              <a:t>)</a:t>
            </a:r>
            <a:r>
              <a:rPr lang="en-US" sz="2400" dirty="0">
                <a:latin typeface="Times-Roman" charset="0"/>
              </a:rPr>
              <a:t> = 1 mod </a:t>
            </a:r>
            <a:r>
              <a:rPr lang="en-US" sz="2400" dirty="0" err="1">
                <a:latin typeface="Times-Roman" charset="0"/>
              </a:rPr>
              <a:t>n</a:t>
            </a:r>
            <a:r>
              <a:rPr lang="en-US" sz="2400" dirty="0">
                <a:latin typeface="Times-Roman" charset="0"/>
              </a:rPr>
              <a:t> </a:t>
            </a:r>
            <a:endParaRPr lang="en-US" sz="2400" dirty="0"/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800" dirty="0"/>
              <a:t>Facts: </a:t>
            </a:r>
          </a:p>
          <a:p>
            <a:pPr marL="914400" lvl="1" indent="-457200" eaLnBrk="1" hangingPunct="1">
              <a:lnSpc>
                <a:spcPct val="90000"/>
              </a:lnSpc>
              <a:buFont typeface="Times" charset="0"/>
              <a:buAutoNum type="arabicParenR"/>
            </a:pP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ed</a:t>
            </a:r>
            <a:r>
              <a:rPr lang="en-US" sz="2400" dirty="0">
                <a:latin typeface="Times-Roman" charset="0"/>
              </a:rPr>
              <a:t> = 1 mod (</a:t>
            </a:r>
            <a:r>
              <a:rPr lang="en-US" sz="2400" dirty="0" err="1">
                <a:latin typeface="Times-Roman" charset="0"/>
              </a:rPr>
              <a:t>p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1)(q </a:t>
            </a:r>
            <a:r>
              <a:rPr lang="en-US" sz="2400" dirty="0" err="1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1)</a:t>
            </a:r>
            <a:r>
              <a:rPr lang="en-US" sz="2400" dirty="0"/>
              <a:t> </a:t>
            </a:r>
          </a:p>
          <a:p>
            <a:pPr marL="914400" lvl="1" indent="-457200" eaLnBrk="1" hangingPunct="1">
              <a:lnSpc>
                <a:spcPct val="90000"/>
              </a:lnSpc>
              <a:buFont typeface="Times" charset="0"/>
              <a:buAutoNum type="arabicParenR"/>
            </a:pPr>
            <a:r>
              <a:rPr lang="en-US" sz="2400" dirty="0"/>
              <a:t> By definition of “mod”, </a:t>
            </a:r>
            <a:r>
              <a:rPr lang="en-US" sz="2400" dirty="0" err="1">
                <a:latin typeface="Times-Roman" charset="0"/>
              </a:rPr>
              <a:t>ed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k(p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1)(q </a:t>
            </a:r>
            <a:r>
              <a:rPr lang="en-US" sz="2400" dirty="0" err="1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1) + 1</a:t>
            </a:r>
          </a:p>
          <a:p>
            <a:pPr marL="914400" lvl="1" indent="-457200" eaLnBrk="1" hangingPunct="1">
              <a:lnSpc>
                <a:spcPct val="90000"/>
              </a:lnSpc>
              <a:buFont typeface="Times" charset="0"/>
              <a:buAutoNum type="arabicParenR"/>
            </a:pPr>
            <a:r>
              <a:rPr lang="en-US" sz="2400" dirty="0">
                <a:sym typeface="Symbol" charset="2"/>
              </a:rPr>
              <a:t> </a:t>
            </a:r>
            <a:r>
              <a:rPr lang="en-US" sz="2400" dirty="0">
                <a:latin typeface="Times-Roman" charset="0"/>
                <a:sym typeface="Symbol" charset="2"/>
              </a:rPr>
              <a:t>(N</a:t>
            </a:r>
            <a:r>
              <a:rPr lang="en-US" sz="2400" dirty="0">
                <a:latin typeface="Times-Roman" charset="0"/>
              </a:rPr>
              <a:t>) = (</a:t>
            </a:r>
            <a:r>
              <a:rPr lang="en-US" sz="2400" dirty="0" err="1">
                <a:latin typeface="Times-Roman" charset="0"/>
              </a:rPr>
              <a:t>p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1)(q </a:t>
            </a:r>
            <a:r>
              <a:rPr lang="en-US" sz="2400" dirty="0" err="1">
                <a:latin typeface="Times-Roman" charset="0"/>
                <a:sym typeface="Symbol" charset="2"/>
              </a:rPr>
              <a:t>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1)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800" dirty="0"/>
              <a:t>Then </a:t>
            </a:r>
            <a:r>
              <a:rPr lang="en-US" sz="2800" dirty="0" err="1">
                <a:latin typeface="Times-Roman" charset="0"/>
              </a:rPr>
              <a:t>ed</a:t>
            </a:r>
            <a:r>
              <a:rPr lang="en-US" sz="2800" dirty="0">
                <a:latin typeface="Times-Roman" charset="0"/>
              </a:rPr>
              <a:t> </a:t>
            </a:r>
            <a:r>
              <a:rPr lang="en-US" sz="2800" dirty="0" err="1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</a:rPr>
              <a:t> 1 = </a:t>
            </a:r>
            <a:r>
              <a:rPr lang="en-US" sz="2800" dirty="0" err="1">
                <a:latin typeface="Times-Roman" charset="0"/>
              </a:rPr>
              <a:t>k(p</a:t>
            </a:r>
            <a:r>
              <a:rPr lang="en-US" sz="2800" dirty="0">
                <a:latin typeface="Times-Roman" charset="0"/>
              </a:rPr>
              <a:t> </a:t>
            </a:r>
            <a:r>
              <a:rPr lang="en-US" sz="2800" dirty="0" err="1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1)(q </a:t>
            </a:r>
            <a:r>
              <a:rPr lang="en-US" sz="2800" dirty="0" err="1">
                <a:latin typeface="Times-Roman" charset="0"/>
                <a:sym typeface="Symbol" charset="2"/>
              </a:rPr>
              <a:t>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1) = </a:t>
            </a:r>
            <a:r>
              <a:rPr lang="en-US" sz="2800" dirty="0" err="1">
                <a:latin typeface="Times-Roman" charset="0"/>
              </a:rPr>
              <a:t>k</a:t>
            </a:r>
            <a:r>
              <a:rPr lang="en-US" sz="2800" dirty="0" err="1">
                <a:latin typeface="Times-Roman" charset="0"/>
                <a:sym typeface="Symbol" charset="2"/>
              </a:rPr>
              <a:t>(N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800" dirty="0"/>
              <a:t>Finally, 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b="1" dirty="0">
                <a:solidFill>
                  <a:schemeClr val="hlink"/>
                </a:solidFill>
                <a:latin typeface="Times-Roman" charset="0"/>
              </a:rPr>
              <a:t>M</a:t>
            </a:r>
            <a:r>
              <a:rPr lang="en-US" sz="2400" b="1" baseline="30000" dirty="0">
                <a:solidFill>
                  <a:schemeClr val="hlink"/>
                </a:solidFill>
                <a:latin typeface="Times-Roman" charset="0"/>
              </a:rPr>
              <a:t>ed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M</a:t>
            </a:r>
            <a:r>
              <a:rPr lang="en-US" sz="2400" baseline="30000" dirty="0" err="1">
                <a:latin typeface="Times-Roman" charset="0"/>
              </a:rPr>
              <a:t>(ed</a:t>
            </a:r>
            <a:r>
              <a:rPr lang="en-US" sz="2400" baseline="30000" dirty="0">
                <a:latin typeface="Times-Roman" charset="0"/>
              </a:rPr>
              <a:t> </a:t>
            </a:r>
            <a:r>
              <a:rPr lang="en-US" sz="2400" baseline="30000" dirty="0" err="1">
                <a:latin typeface="Times-Roman" charset="0"/>
                <a:sym typeface="Symbol" charset="2"/>
              </a:rPr>
              <a:t></a:t>
            </a:r>
            <a:r>
              <a:rPr lang="en-US" sz="2400" baseline="30000" dirty="0">
                <a:latin typeface="Times-Roman" charset="0"/>
                <a:sym typeface="Symbol" charset="2"/>
              </a:rPr>
              <a:t> </a:t>
            </a:r>
            <a:r>
              <a:rPr lang="en-US" sz="2400" baseline="30000" dirty="0">
                <a:latin typeface="Times-Roman" charset="0"/>
              </a:rPr>
              <a:t>1) + 1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M</a:t>
            </a:r>
            <a:r>
              <a:rPr lang="en-US" sz="2400" dirty="0" err="1">
                <a:latin typeface="Times-Roman" charset="0"/>
                <a:sym typeface="Symbol" charset="2"/>
              </a:rPr>
              <a:t></a:t>
            </a:r>
            <a:r>
              <a:rPr lang="en-US" sz="2400" dirty="0" err="1">
                <a:latin typeface="Times-Roman" charset="0"/>
              </a:rPr>
              <a:t>M</a:t>
            </a:r>
            <a:r>
              <a:rPr lang="en-US" sz="2400" baseline="30000" dirty="0" err="1">
                <a:latin typeface="Times-Roman" charset="0"/>
              </a:rPr>
              <a:t>ed</a:t>
            </a:r>
            <a:r>
              <a:rPr lang="en-US" sz="2400" baseline="30000" dirty="0">
                <a:latin typeface="Times-Roman" charset="0"/>
              </a:rPr>
              <a:t> </a:t>
            </a:r>
            <a:r>
              <a:rPr lang="en-US" sz="2400" baseline="30000" dirty="0" err="1">
                <a:latin typeface="Times-Roman" charset="0"/>
                <a:sym typeface="Symbol" charset="2"/>
              </a:rPr>
              <a:t></a:t>
            </a:r>
            <a:r>
              <a:rPr lang="en-US" sz="2400" baseline="30000" dirty="0">
                <a:latin typeface="Times-Roman" charset="0"/>
                <a:sym typeface="Symbol" charset="2"/>
              </a:rPr>
              <a:t> </a:t>
            </a:r>
            <a:r>
              <a:rPr lang="en-US" sz="2400" baseline="30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M</a:t>
            </a:r>
            <a:r>
              <a:rPr lang="en-US" sz="2400" dirty="0" err="1">
                <a:latin typeface="Times-Roman" charset="0"/>
                <a:sym typeface="Symbol" charset="2"/>
              </a:rPr>
              <a:t></a:t>
            </a:r>
            <a:r>
              <a:rPr lang="en-US" sz="2400" dirty="0" err="1">
                <a:latin typeface="Times-Roman" charset="0"/>
              </a:rPr>
              <a:t>M</a:t>
            </a:r>
            <a:r>
              <a:rPr lang="en-US" sz="2400" baseline="30000" dirty="0" err="1">
                <a:latin typeface="Times-Roman" charset="0"/>
              </a:rPr>
              <a:t>k</a:t>
            </a:r>
            <a:r>
              <a:rPr lang="en-US" sz="2400" baseline="30000" dirty="0" err="1">
                <a:latin typeface="Times-Roman" charset="0"/>
                <a:sym typeface="Symbol" charset="2"/>
              </a:rPr>
              <a:t>(N</a:t>
            </a:r>
            <a:r>
              <a:rPr lang="en-US" sz="2400" baseline="30000" dirty="0">
                <a:latin typeface="Times-Roman" charset="0"/>
              </a:rPr>
              <a:t>)</a:t>
            </a:r>
            <a:r>
              <a:rPr lang="en-US" sz="2400" dirty="0">
                <a:latin typeface="Times-Roman" charset="0"/>
              </a:rPr>
              <a:t> 			= </a:t>
            </a:r>
            <a:r>
              <a:rPr lang="en-US" sz="2400" dirty="0" err="1">
                <a:latin typeface="Times-Roman" charset="0"/>
              </a:rPr>
              <a:t>M</a:t>
            </a:r>
            <a:r>
              <a:rPr lang="en-US" sz="2400" dirty="0" err="1">
                <a:latin typeface="Times-Roman" charset="0"/>
                <a:sym typeface="Symbol" charset="2"/>
              </a:rPr>
              <a:t>(</a:t>
            </a:r>
            <a:r>
              <a:rPr lang="en-US" sz="2400" dirty="0" err="1">
                <a:latin typeface="Times-Roman" charset="0"/>
              </a:rPr>
              <a:t>M</a:t>
            </a:r>
            <a:r>
              <a:rPr lang="en-US" sz="2400" baseline="30000" dirty="0" err="1">
                <a:latin typeface="Times-Roman" charset="0"/>
                <a:sym typeface="Symbol" charset="2"/>
              </a:rPr>
              <a:t>(N</a:t>
            </a:r>
            <a:r>
              <a:rPr lang="en-US" sz="2400" baseline="30000" dirty="0" err="1">
                <a:latin typeface="Times-Roman" charset="0"/>
              </a:rPr>
              <a:t>)</a:t>
            </a:r>
            <a:r>
              <a:rPr lang="en-US" sz="2400" dirty="0" err="1">
                <a:latin typeface="Times-Roman" charset="0"/>
              </a:rPr>
              <a:t>)</a:t>
            </a:r>
            <a:r>
              <a:rPr lang="en-US" sz="2400" baseline="30000" dirty="0" err="1">
                <a:latin typeface="Times-Roman" charset="0"/>
              </a:rPr>
              <a:t>k</a:t>
            </a:r>
            <a:r>
              <a:rPr lang="en-US" sz="2400" dirty="0">
                <a:latin typeface="Times-Roman" charset="0"/>
              </a:rPr>
              <a:t> mod N = M</a:t>
            </a:r>
            <a:r>
              <a:rPr lang="en-US" sz="2400" dirty="0">
                <a:latin typeface="Times-Roman" charset="0"/>
                <a:sym typeface="Symbol" charset="2"/>
              </a:rPr>
              <a:t></a:t>
            </a:r>
            <a:r>
              <a:rPr lang="en-US" sz="2400" dirty="0">
                <a:latin typeface="Times-Roman" charset="0"/>
              </a:rPr>
              <a:t>1</a:t>
            </a:r>
            <a:r>
              <a:rPr lang="en-US" sz="2400" baseline="30000" dirty="0">
                <a:latin typeface="Times-Roman" charset="0"/>
              </a:rPr>
              <a:t>k</a:t>
            </a:r>
            <a:r>
              <a:rPr lang="en-US" sz="2400" dirty="0">
                <a:latin typeface="Times-Roman" charset="0"/>
              </a:rPr>
              <a:t> mod N = </a:t>
            </a:r>
            <a:r>
              <a:rPr lang="en-US" sz="2400" b="1" dirty="0">
                <a:solidFill>
                  <a:schemeClr val="hlink"/>
                </a:solidFill>
                <a:latin typeface="Times-Roman" charset="0"/>
              </a:rPr>
              <a:t>M mod N</a:t>
            </a:r>
            <a:r>
              <a:rPr lang="en-US" sz="2400" dirty="0">
                <a:latin typeface="Times-Roman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2869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B8E6601B-9A2D-9F48-A9B7-393867A9E09C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3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/>
          <a:lstStyle/>
          <a:p>
            <a:pPr eaLnBrk="1" hangingPunct="1"/>
            <a:r>
              <a:rPr lang="en-US"/>
              <a:t>Simple RSA Example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44196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/>
              <a:t>Example of RSA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/>
              <a:t>Select “large” primes </a:t>
            </a:r>
            <a:r>
              <a:rPr lang="en-US" dirty="0" err="1">
                <a:latin typeface="Times-Roman" charset="0"/>
              </a:rPr>
              <a:t>p</a:t>
            </a:r>
            <a:r>
              <a:rPr lang="en-US" dirty="0">
                <a:latin typeface="Times-Roman" charset="0"/>
              </a:rPr>
              <a:t> = 11</a:t>
            </a:r>
            <a:r>
              <a:rPr lang="en-US" dirty="0"/>
              <a:t>, </a:t>
            </a:r>
            <a:r>
              <a:rPr lang="en-US" dirty="0" err="1">
                <a:latin typeface="Times-Roman" charset="0"/>
              </a:rPr>
              <a:t>q</a:t>
            </a:r>
            <a:r>
              <a:rPr lang="en-US" dirty="0">
                <a:latin typeface="Times-Roman" charset="0"/>
              </a:rPr>
              <a:t> = 3</a:t>
            </a:r>
            <a:r>
              <a:rPr lang="en-US" dirty="0"/>
              <a:t> 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/>
              <a:t>Then </a:t>
            </a:r>
            <a:r>
              <a:rPr lang="en-US" dirty="0">
                <a:latin typeface="Times-Roman" charset="0"/>
              </a:rPr>
              <a:t>N =  </a:t>
            </a:r>
            <a:r>
              <a:rPr lang="en-US" dirty="0" err="1">
                <a:latin typeface="Times-Roman" charset="0"/>
              </a:rPr>
              <a:t>pq</a:t>
            </a:r>
            <a:r>
              <a:rPr lang="en-US" dirty="0">
                <a:latin typeface="Times-Roman" charset="0"/>
              </a:rPr>
              <a:t> = 33</a:t>
            </a:r>
            <a:r>
              <a:rPr lang="en-US" dirty="0"/>
              <a:t> and </a:t>
            </a:r>
            <a:r>
              <a:rPr lang="en-US" dirty="0">
                <a:latin typeface="Times-Roman" charset="0"/>
              </a:rPr>
              <a:t>(</a:t>
            </a:r>
            <a:r>
              <a:rPr lang="en-US" dirty="0" err="1" smtClean="0">
                <a:latin typeface="Times-Roman" charset="0"/>
              </a:rPr>
              <a:t>p</a:t>
            </a:r>
            <a:r>
              <a:rPr lang="en-US" dirty="0" smtClean="0">
                <a:latin typeface="Times-Roman" charset="0"/>
              </a:rPr>
              <a:t> </a:t>
            </a:r>
            <a:r>
              <a:rPr lang="en-US" sz="2400" dirty="0" smtClean="0">
                <a:latin typeface="Times-Roman" charset="0"/>
                <a:sym typeface="Symbol" charset="2"/>
              </a:rPr>
              <a:t>− </a:t>
            </a:r>
            <a:r>
              <a:rPr lang="en-US" dirty="0" smtClean="0">
                <a:latin typeface="Times-Roman" charset="0"/>
              </a:rPr>
              <a:t>1</a:t>
            </a:r>
            <a:r>
              <a:rPr lang="en-US" dirty="0">
                <a:latin typeface="Times-Roman" charset="0"/>
              </a:rPr>
              <a:t>)(</a:t>
            </a:r>
            <a:r>
              <a:rPr lang="en-US" dirty="0" smtClean="0">
                <a:latin typeface="Times-Roman" charset="0"/>
              </a:rPr>
              <a:t>q </a:t>
            </a:r>
            <a:r>
              <a:rPr lang="en-US" sz="2400" dirty="0" smtClean="0">
                <a:latin typeface="Times-Roman" charset="0"/>
                <a:sym typeface="Symbol" charset="2"/>
              </a:rPr>
              <a:t>− </a:t>
            </a:r>
            <a:r>
              <a:rPr lang="en-US" dirty="0" smtClean="0">
                <a:latin typeface="Times-Roman" charset="0"/>
              </a:rPr>
              <a:t>1</a:t>
            </a:r>
            <a:r>
              <a:rPr lang="en-US" dirty="0">
                <a:latin typeface="Times-Roman" charset="0"/>
              </a:rPr>
              <a:t>) = 20</a:t>
            </a:r>
            <a:r>
              <a:rPr lang="en-US" dirty="0"/>
              <a:t>  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/>
              <a:t>Choose </a:t>
            </a:r>
            <a:r>
              <a:rPr lang="en-US" dirty="0" err="1">
                <a:latin typeface="Times-Roman" charset="0"/>
              </a:rPr>
              <a:t>e</a:t>
            </a:r>
            <a:r>
              <a:rPr lang="en-US" dirty="0">
                <a:latin typeface="Times-Roman" charset="0"/>
              </a:rPr>
              <a:t> = 3</a:t>
            </a:r>
            <a:r>
              <a:rPr lang="en-US" dirty="0"/>
              <a:t> (relatively prime to </a:t>
            </a:r>
            <a:r>
              <a:rPr lang="en-US" dirty="0">
                <a:latin typeface="Times-Roman" charset="0"/>
              </a:rPr>
              <a:t>20)</a:t>
            </a:r>
            <a:endParaRPr lang="en-US" dirty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/>
              <a:t>Find </a:t>
            </a:r>
            <a:r>
              <a:rPr lang="en-US" dirty="0" err="1">
                <a:latin typeface="Times-Roman" charset="0"/>
              </a:rPr>
              <a:t>d</a:t>
            </a:r>
            <a:r>
              <a:rPr lang="en-US" dirty="0"/>
              <a:t> such that </a:t>
            </a:r>
            <a:r>
              <a:rPr lang="en-US" dirty="0" err="1">
                <a:latin typeface="Times-Roman" charset="0"/>
              </a:rPr>
              <a:t>ed</a:t>
            </a:r>
            <a:r>
              <a:rPr lang="en-US" dirty="0">
                <a:latin typeface="Times-Roman" charset="0"/>
              </a:rPr>
              <a:t> = </a:t>
            </a:r>
            <a:r>
              <a:rPr lang="en-US" dirty="0">
                <a:latin typeface="Times-Roman"/>
                <a:cs typeface="Times-Roman"/>
              </a:rPr>
              <a:t>1 mod </a:t>
            </a:r>
            <a:r>
              <a:rPr lang="en-US" dirty="0" smtClean="0">
                <a:latin typeface="Times-Roman"/>
                <a:cs typeface="Times-Roman"/>
              </a:rPr>
              <a:t>20</a:t>
            </a:r>
            <a:r>
              <a:rPr lang="en-US" dirty="0" smtClean="0">
                <a:latin typeface="Times-Roman" charset="0"/>
              </a:rPr>
              <a:t> </a:t>
            </a:r>
          </a:p>
          <a:p>
            <a:pPr lvl="2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 smtClean="0">
                <a:latin typeface="Comic Sans MS"/>
                <a:cs typeface="Comic Sans MS"/>
              </a:rPr>
              <a:t>We </a:t>
            </a:r>
            <a:r>
              <a:rPr lang="en-US" dirty="0">
                <a:latin typeface="Comic Sans MS"/>
                <a:cs typeface="Comic Sans MS"/>
              </a:rPr>
              <a:t>find </a:t>
            </a:r>
            <a:r>
              <a:rPr lang="en-US" dirty="0"/>
              <a:t>that  </a:t>
            </a:r>
            <a:r>
              <a:rPr lang="en-US" dirty="0" err="1">
                <a:latin typeface="Times-Roman" charset="0"/>
              </a:rPr>
              <a:t>d</a:t>
            </a:r>
            <a:r>
              <a:rPr lang="en-US" dirty="0">
                <a:latin typeface="Times-Roman" charset="0"/>
              </a:rPr>
              <a:t> = 7</a:t>
            </a:r>
            <a:r>
              <a:rPr lang="en-US" dirty="0"/>
              <a:t> works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b="1" dirty="0">
                <a:solidFill>
                  <a:schemeClr val="hlink"/>
                </a:solidFill>
              </a:rPr>
              <a:t>Public key:</a:t>
            </a:r>
            <a:r>
              <a:rPr lang="en-US" dirty="0"/>
              <a:t> </a:t>
            </a:r>
            <a:r>
              <a:rPr lang="en-US" dirty="0">
                <a:latin typeface="Times-Roman" charset="0"/>
              </a:rPr>
              <a:t>(N, </a:t>
            </a:r>
            <a:r>
              <a:rPr lang="en-US" dirty="0" err="1">
                <a:latin typeface="Times-Roman" charset="0"/>
              </a:rPr>
              <a:t>e</a:t>
            </a:r>
            <a:r>
              <a:rPr lang="en-US" dirty="0">
                <a:latin typeface="Times-Roman" charset="0"/>
              </a:rPr>
              <a:t>) = (33, 3)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b="1" dirty="0">
                <a:solidFill>
                  <a:schemeClr val="hlink"/>
                </a:solidFill>
              </a:rPr>
              <a:t>Private key:</a:t>
            </a:r>
            <a:r>
              <a:rPr lang="en-US" dirty="0"/>
              <a:t> </a:t>
            </a:r>
            <a:r>
              <a:rPr lang="en-US" dirty="0" err="1">
                <a:latin typeface="Times-Roman" charset="0"/>
              </a:rPr>
              <a:t>d</a:t>
            </a:r>
            <a:r>
              <a:rPr lang="en-US" dirty="0">
                <a:latin typeface="Times-Roman" charset="0"/>
              </a:rPr>
              <a:t> = 7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5103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DD3D5FDA-E136-BE44-BB9C-790DE67839A4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Simple RSA Example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Public key: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(N, </a:t>
            </a:r>
            <a:r>
              <a:rPr lang="en-US" sz="2800" dirty="0" err="1">
                <a:latin typeface="Times-Roman" charset="0"/>
              </a:rPr>
              <a:t>e</a:t>
            </a:r>
            <a:r>
              <a:rPr lang="en-US" sz="2800" dirty="0">
                <a:latin typeface="Times-Roman" charset="0"/>
              </a:rPr>
              <a:t>) = (33, 3)</a:t>
            </a:r>
            <a:r>
              <a:rPr lang="en-US" sz="2800" dirty="0"/>
              <a:t>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Private key:</a:t>
            </a:r>
            <a:r>
              <a:rPr lang="en-US" sz="2800" dirty="0">
                <a:latin typeface="Times-Roman" charset="0"/>
              </a:rPr>
              <a:t> </a:t>
            </a:r>
            <a:r>
              <a:rPr lang="en-US" sz="2800" dirty="0" err="1">
                <a:latin typeface="Times-Roman" charset="0"/>
              </a:rPr>
              <a:t>d</a:t>
            </a:r>
            <a:r>
              <a:rPr lang="en-US" sz="2800" dirty="0">
                <a:latin typeface="Times-Roman" charset="0"/>
              </a:rPr>
              <a:t> = 7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Suppose message </a:t>
            </a:r>
            <a:r>
              <a:rPr lang="en-US" sz="2800" dirty="0">
                <a:latin typeface="Times-Roman" charset="0"/>
              </a:rPr>
              <a:t>M = 8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err="1"/>
              <a:t>Ciphertext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dirty="0"/>
              <a:t> is computed as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400" dirty="0">
                <a:latin typeface="Times-Roman" charset="0"/>
              </a:rPr>
              <a:t>C = M</a:t>
            </a:r>
            <a:r>
              <a:rPr lang="en-US" sz="2400" baseline="30000" dirty="0">
                <a:latin typeface="Times-Roman" charset="0"/>
              </a:rPr>
              <a:t>e</a:t>
            </a: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mod N = 8</a:t>
            </a:r>
            <a:r>
              <a:rPr lang="en-US" sz="2400" baseline="30000" dirty="0">
                <a:latin typeface="Times-Roman" charset="0"/>
              </a:rPr>
              <a:t>3</a:t>
            </a:r>
            <a:r>
              <a:rPr lang="en-US" sz="2400" dirty="0">
                <a:latin typeface="Times-Roman" charset="0"/>
              </a:rPr>
              <a:t> = 512</a:t>
            </a: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= 17 mod</a:t>
            </a: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33 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Decrypt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dirty="0"/>
              <a:t> to recover the message </a:t>
            </a:r>
            <a:r>
              <a:rPr lang="en-US" sz="2800" dirty="0">
                <a:latin typeface="Times-Roman" charset="0"/>
              </a:rPr>
              <a:t>M</a:t>
            </a:r>
            <a:r>
              <a:rPr lang="en-US" sz="2800" dirty="0"/>
              <a:t> by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400" dirty="0">
                <a:latin typeface="Times-Roman" charset="0"/>
              </a:rPr>
              <a:t>M = </a:t>
            </a:r>
            <a:r>
              <a:rPr lang="en-US" sz="2400" dirty="0" err="1">
                <a:latin typeface="Times-Roman" charset="0"/>
              </a:rPr>
              <a:t>C</a:t>
            </a:r>
            <a:r>
              <a:rPr lang="en-US" sz="2400" baseline="30000" dirty="0" err="1">
                <a:latin typeface="Times-Roman" charset="0"/>
              </a:rPr>
              <a:t>d</a:t>
            </a:r>
            <a:r>
              <a:rPr lang="en-US" sz="2400" dirty="0">
                <a:latin typeface="Times-Roman" charset="0"/>
              </a:rPr>
              <a:t> mod N = 17</a:t>
            </a:r>
            <a:r>
              <a:rPr lang="en-US" sz="2400" baseline="30000" dirty="0">
                <a:latin typeface="Times-Roman" charset="0"/>
              </a:rPr>
              <a:t>7</a:t>
            </a:r>
            <a:r>
              <a:rPr lang="en-US" sz="2400" dirty="0">
                <a:latin typeface="Times-Roman" charset="0"/>
              </a:rPr>
              <a:t> = 410,338,673 				= 12,434,505 </a:t>
            </a:r>
            <a:r>
              <a:rPr lang="en-US" sz="2400" dirty="0" err="1">
                <a:latin typeface="Times-Roman" charset="0"/>
                <a:sym typeface="Symbol" charset="2"/>
              </a:rPr>
              <a:t>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33 + 8 = 8 mod 33 </a:t>
            </a:r>
          </a:p>
        </p:txBody>
      </p:sp>
    </p:spTree>
    <p:extLst>
      <p:ext uri="{BB962C8B-B14F-4D97-AF65-F5344CB8AC3E}">
        <p14:creationId xmlns:p14="http://schemas.microsoft.com/office/powerpoint/2010/main" val="4245164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688</Words>
  <Application>Microsoft Macintosh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Chapter 4: Public Key Cryptography</vt:lpstr>
      <vt:lpstr>Public Key Cryptography</vt:lpstr>
      <vt:lpstr>Public Key Cryptography</vt:lpstr>
      <vt:lpstr>RSA</vt:lpstr>
      <vt:lpstr>RSA</vt:lpstr>
      <vt:lpstr>RSA</vt:lpstr>
      <vt:lpstr>Does RSA Really Work?</vt:lpstr>
      <vt:lpstr>Simple RSA Example</vt:lpstr>
      <vt:lpstr>Simple RSA Example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4: Public Key Cryptography</dc:title>
  <dc:creator>Minho Shin</dc:creator>
  <cp:lastModifiedBy>Minho Shin</cp:lastModifiedBy>
  <cp:revision>1</cp:revision>
  <dcterms:created xsi:type="dcterms:W3CDTF">2015-04-01T16:49:40Z</dcterms:created>
  <dcterms:modified xsi:type="dcterms:W3CDTF">2015-04-01T16:51:41Z</dcterms:modified>
</cp:coreProperties>
</file>