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04" r:id="rId6"/>
    <p:sldId id="312" r:id="rId7"/>
    <p:sldId id="314" r:id="rId8"/>
    <p:sldId id="315" r:id="rId9"/>
    <p:sldId id="319" r:id="rId10"/>
    <p:sldId id="320" r:id="rId11"/>
    <p:sldId id="321" r:id="rId12"/>
    <p:sldId id="318" r:id="rId13"/>
    <p:sldId id="311" r:id="rId14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1896" userDrawn="1">
          <p15:clr>
            <a:srgbClr val="A4A3A4"/>
          </p15:clr>
        </p15:guide>
        <p15:guide id="6" orient="horz" pos="3504" userDrawn="1">
          <p15:clr>
            <a:srgbClr val="A4A3A4"/>
          </p15:clr>
        </p15:guide>
        <p15:guide id="7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만든 이" initials="오전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8A6"/>
    <a:srgbClr val="090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176" autoAdjust="0"/>
  </p:normalViewPr>
  <p:slideViewPr>
    <p:cSldViewPr snapToGrid="0">
      <p:cViewPr varScale="1">
        <p:scale>
          <a:sx n="96" d="100"/>
          <a:sy n="96" d="100"/>
        </p:scale>
        <p:origin x="1092" y="90"/>
      </p:cViewPr>
      <p:guideLst>
        <p:guide orient="horz" pos="1896"/>
        <p:guide orient="horz" pos="3504"/>
        <p:guide pos="3840"/>
      </p:guideLst>
    </p:cSldViewPr>
  </p:slideViewPr>
  <p:outlineViewPr>
    <p:cViewPr>
      <p:scale>
        <a:sx n="33" d="100"/>
        <a:sy n="33" d="100"/>
      </p:scale>
      <p:origin x="0" y="-2239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3031A82-4A00-4794-A488-59AC186D7C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1C85656-A361-4B32-99B1-66591145F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8C3DCFB-AA85-4232-B818-67646CDA9D7B}" type="datetime1">
              <a:rPr lang="ko-KR" alt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2022-10-11</a:t>
            </a:fld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1AFD4F-E871-421C-96C6-CCFAA872C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0FE0EF6-A335-4727-9E75-458707395E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7C8AB8-F519-4C44-A217-B2548CA6E52D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‹#›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16409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7A24B373-0C21-4B73-936E-BED1BEDA08C9}" type="datetime1">
              <a:rPr lang="ko-KR" altLang="en-US" noProof="0" smtClean="0"/>
              <a:t>2022-10-11</a:t>
            </a:fld>
            <a:endParaRPr lang="ko-KR" altLang="en-US" noProof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22303549-A82F-409E-AD53-534267A0E10B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6649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2pPr>
    <a:lvl3pPr marL="9144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3pPr>
    <a:lvl4pPr marL="13716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4pPr>
    <a:lvl5pPr marL="1828800" algn="l" defTabSz="914400" rtl="0" eaLnBrk="1" latinLnBrk="0" hangingPunct="1">
      <a:defRPr sz="1200" kern="1200" baseline="0">
        <a:solidFill>
          <a:schemeClr val="tx1"/>
        </a:solidFill>
        <a:latin typeface="맑은 고딕" panose="020B0503020000020004" pitchFamily="50" charset="-127"/>
        <a:ea typeface="맑은 고딕" panose="020B0503020000020004" pitchFamily="50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455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069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2303549-A82F-409E-AD53-534267A0E10B}" type="slidenum">
              <a:rPr lang="en-US" altLang="ko-KR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fld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072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Scada </a:t>
            </a:r>
            <a:r>
              <a:rPr lang="ko-KR" altLang="en-US" dirty="0"/>
              <a:t>시스템은 일반적으로 산업 제어 시스템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산업 공정</a:t>
            </a:r>
            <a:r>
              <a:rPr lang="en-US" altLang="ko-KR" dirty="0"/>
              <a:t>, </a:t>
            </a:r>
            <a:r>
              <a:rPr lang="ko-KR" altLang="en-US" dirty="0"/>
              <a:t>기반시설</a:t>
            </a:r>
            <a:r>
              <a:rPr lang="en-US" altLang="ko-KR" dirty="0"/>
              <a:t>, </a:t>
            </a:r>
            <a:r>
              <a:rPr lang="ko-KR" altLang="en-US" dirty="0"/>
              <a:t>설비를 바탕으로 한 작업공정을 감시하고 제어하는 컴퓨터 시스템을 말합니다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Scada </a:t>
            </a:r>
            <a:r>
              <a:rPr lang="ko-KR" altLang="en-US" dirty="0"/>
              <a:t>시스템 보안대책은 일반 </a:t>
            </a:r>
            <a:r>
              <a:rPr lang="en-US" altLang="ko-KR" dirty="0"/>
              <a:t>it </a:t>
            </a:r>
            <a:r>
              <a:rPr lang="ko-KR" altLang="en-US" dirty="0"/>
              <a:t>시스템 보안에도 사용되는 일반적인 보안 관리 프로세스를 보안대책으로 사용하고 있습니다</a:t>
            </a:r>
            <a:r>
              <a:rPr lang="en-US" altLang="ko-KR" dirty="0"/>
              <a:t>. </a:t>
            </a:r>
            <a:r>
              <a:rPr lang="ko-KR" altLang="en-US" dirty="0"/>
              <a:t>데이터는 암호화가 이루어졌고</a:t>
            </a:r>
            <a:r>
              <a:rPr lang="en-US" altLang="ko-KR" dirty="0"/>
              <a:t>, </a:t>
            </a:r>
            <a:r>
              <a:rPr lang="ko-KR" altLang="en-US" dirty="0"/>
              <a:t>보안정책에 따라</a:t>
            </a:r>
            <a:endParaRPr lang="en-US" altLang="ko-KR" dirty="0"/>
          </a:p>
          <a:p>
            <a:r>
              <a:rPr lang="ko-KR" altLang="en-US" dirty="0"/>
              <a:t>인가된 서비스에 대한 접근은 허용하고</a:t>
            </a:r>
            <a:r>
              <a:rPr lang="en-US" altLang="ko-KR" dirty="0"/>
              <a:t>, </a:t>
            </a:r>
            <a:r>
              <a:rPr lang="ko-KR" altLang="en-US" dirty="0"/>
              <a:t>인가되지 않은 서비스에 따른 트래픽은 차단함으로써 내부의 중요한 데이터와 정보를 보호하였습니다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</a:t>
            </a:r>
            <a:r>
              <a:rPr lang="en-US" altLang="ko-KR" dirty="0"/>
              <a:t>, </a:t>
            </a:r>
            <a:r>
              <a:rPr lang="ko-KR" altLang="en-US" dirty="0"/>
              <a:t>소프트웨어의 취약성을 보완하기 위해 하드웨어 패치나 주기적인 업데이트를 통해 공격을 예방하고 있습니다</a:t>
            </a:r>
            <a:r>
              <a:rPr lang="en-US" altLang="ko-KR" dirty="0"/>
              <a:t>. </a:t>
            </a:r>
            <a:r>
              <a:rPr lang="ko-KR" altLang="en-US" dirty="0"/>
              <a:t>이렇게 일반 </a:t>
            </a:r>
            <a:r>
              <a:rPr lang="en-US" altLang="ko-KR" dirty="0"/>
              <a:t>IT </a:t>
            </a:r>
            <a:r>
              <a:rPr lang="ko-KR" altLang="en-US" dirty="0"/>
              <a:t>시스템의 보안대책을 응용하여 사용하고 있지만</a:t>
            </a:r>
            <a:endParaRPr lang="en-US" altLang="ko-KR" dirty="0"/>
          </a:p>
          <a:p>
            <a:r>
              <a:rPr lang="ko-KR" altLang="en-US" dirty="0"/>
              <a:t>일반 </a:t>
            </a:r>
            <a:r>
              <a:rPr lang="en-US" altLang="ko-KR" dirty="0"/>
              <a:t>IT </a:t>
            </a:r>
            <a:r>
              <a:rPr lang="ko-KR" altLang="en-US" dirty="0"/>
              <a:t>시스템과 </a:t>
            </a:r>
            <a:r>
              <a:rPr lang="en-US" altLang="ko-KR" dirty="0"/>
              <a:t>SCADA </a:t>
            </a:r>
            <a:r>
              <a:rPr lang="ko-KR" altLang="en-US" dirty="0"/>
              <a:t>시스템은 엄연히 다른 시스템입니다</a:t>
            </a:r>
            <a:r>
              <a:rPr lang="en-US" altLang="ko-KR" dirty="0"/>
              <a:t>. Scada </a:t>
            </a:r>
            <a:r>
              <a:rPr lang="ko-KR" altLang="en-US" dirty="0"/>
              <a:t>시스템에서는 출력 품질이나 사람의 안전이 관련 있는 부분이 존재해 가용성과 무결성을 중시하지만</a:t>
            </a:r>
            <a:endParaRPr lang="en-US" altLang="ko-KR" dirty="0"/>
          </a:p>
          <a:p>
            <a:r>
              <a:rPr lang="ko-KR" altLang="en-US" dirty="0"/>
              <a:t>일반 </a:t>
            </a:r>
            <a:r>
              <a:rPr lang="en-US" altLang="ko-KR" dirty="0"/>
              <a:t>it </a:t>
            </a:r>
            <a:r>
              <a:rPr lang="ko-KR" altLang="en-US" dirty="0"/>
              <a:t>시스템은 기밀성이나 무결성이 중시되는 경우가 많습니다</a:t>
            </a:r>
            <a:r>
              <a:rPr lang="en-US" altLang="ko-KR" dirty="0"/>
              <a:t>. </a:t>
            </a:r>
            <a:r>
              <a:rPr lang="ko-KR" altLang="en-US" dirty="0"/>
              <a:t>그리고 </a:t>
            </a:r>
            <a:r>
              <a:rPr lang="en-US" altLang="ko-KR" dirty="0"/>
              <a:t>Scada </a:t>
            </a:r>
            <a:r>
              <a:rPr lang="ko-KR" altLang="en-US" dirty="0"/>
              <a:t>시스템은 감시제어를 중요시하지만 일반 </a:t>
            </a:r>
            <a:r>
              <a:rPr lang="en-US" altLang="ko-KR" dirty="0"/>
              <a:t>IT </a:t>
            </a:r>
            <a:r>
              <a:rPr lang="ko-KR" altLang="en-US" dirty="0"/>
              <a:t>시스템은 정보가 집중되는 서버를 중시합니다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이렇듯 </a:t>
            </a:r>
            <a:r>
              <a:rPr lang="en-US" altLang="ko-KR" dirty="0"/>
              <a:t>SCADA </a:t>
            </a:r>
            <a:r>
              <a:rPr lang="ko-KR" altLang="en-US" dirty="0"/>
              <a:t>시스템과 일반 </a:t>
            </a:r>
            <a:r>
              <a:rPr lang="en-US" altLang="ko-KR" dirty="0"/>
              <a:t>IT </a:t>
            </a:r>
            <a:r>
              <a:rPr lang="ko-KR" altLang="en-US" dirty="0"/>
              <a:t>시스템은 같은 보안대책을 적용할 수가 없습니다</a:t>
            </a:r>
            <a:r>
              <a:rPr lang="en-US" altLang="ko-KR" dirty="0"/>
              <a:t>. </a:t>
            </a:r>
            <a:r>
              <a:rPr lang="ko-KR" altLang="en-US" dirty="0"/>
              <a:t>따라서 본 논문에서 현재 </a:t>
            </a:r>
            <a:r>
              <a:rPr lang="en-US" altLang="ko-KR" dirty="0"/>
              <a:t>SCADA </a:t>
            </a:r>
            <a:r>
              <a:rPr lang="ko-KR" altLang="en-US" dirty="0"/>
              <a:t>시스템 보안의 문제점을 확인하고</a:t>
            </a:r>
            <a:r>
              <a:rPr lang="en-US" altLang="ko-KR" dirty="0"/>
              <a:t>, </a:t>
            </a:r>
            <a:r>
              <a:rPr lang="ko-KR" altLang="en-US" dirty="0"/>
              <a:t>무결성이 보장되는</a:t>
            </a:r>
            <a:endParaRPr lang="en-US" altLang="ko-KR" dirty="0"/>
          </a:p>
          <a:p>
            <a:r>
              <a:rPr lang="ko-KR" altLang="en-US" dirty="0"/>
              <a:t>블록체인과 </a:t>
            </a:r>
            <a:r>
              <a:rPr lang="en-US" altLang="ko-KR" dirty="0"/>
              <a:t>SCADA </a:t>
            </a:r>
            <a:r>
              <a:rPr lang="ko-KR" altLang="en-US" dirty="0"/>
              <a:t>시스템을 연계하는 새로운 대응방안을 제시하였습니다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altLang="ko-KR" noProof="0" smtClean="0"/>
              <a:pPr/>
              <a:t>3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0552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피해 사례 중 첫 번째 사례는 </a:t>
            </a:r>
            <a:r>
              <a:rPr lang="en-US" altLang="ko-KR" dirty="0"/>
              <a:t>2010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이란에서 </a:t>
            </a:r>
            <a:r>
              <a:rPr lang="en-US" altLang="ko-KR" dirty="0"/>
              <a:t>SCADA </a:t>
            </a:r>
            <a:r>
              <a:rPr lang="ko-KR" altLang="en-US" dirty="0"/>
              <a:t>시스템</a:t>
            </a:r>
            <a:r>
              <a:rPr lang="en-US" altLang="ko-KR" dirty="0"/>
              <a:t>(</a:t>
            </a:r>
            <a:r>
              <a:rPr lang="ko-KR" altLang="en-US" dirty="0"/>
              <a:t>산업자동화시스템</a:t>
            </a:r>
            <a:r>
              <a:rPr lang="en-US" altLang="ko-KR" dirty="0"/>
              <a:t>)</a:t>
            </a:r>
            <a:r>
              <a:rPr lang="ko-KR" altLang="en-US" dirty="0"/>
              <a:t>인 원자력발전소 발전시설 시스템이 마비되는 공격이 발생했습니다</a:t>
            </a:r>
            <a:r>
              <a:rPr lang="en-US" altLang="ko-KR" dirty="0"/>
              <a:t>. </a:t>
            </a:r>
            <a:r>
              <a:rPr lang="ko-KR" altLang="en-US" dirty="0"/>
              <a:t>이는 마이크로소프트 윈도우를 통해 감염되었고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스턱스넷</a:t>
            </a:r>
            <a:r>
              <a:rPr lang="ko-KR" altLang="en-US" dirty="0"/>
              <a:t> 컴퓨터 웜이 벨라루스 보안 업체에 의해 발견되었습니다</a:t>
            </a:r>
            <a:r>
              <a:rPr lang="en-US" altLang="ko-KR" dirty="0"/>
              <a:t>. </a:t>
            </a:r>
            <a:r>
              <a:rPr lang="ko-KR" altLang="en-US" dirty="0"/>
              <a:t>그 웜 바이러스를 분석 후 전문가들은 </a:t>
            </a:r>
            <a:r>
              <a:rPr lang="en-US" altLang="ko-KR" dirty="0"/>
              <a:t>SCADA </a:t>
            </a:r>
            <a:r>
              <a:rPr lang="ko-KR" altLang="en-US" dirty="0"/>
              <a:t>시스템을 목표로 한 최초의 사이버 무기라 주장하였습니다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웜이 산업시설을 공격하는 최초의 악성 소프트웨어는 아니지만 산업시설을 감시하고 파괴하는 악성 </a:t>
            </a:r>
            <a:r>
              <a:rPr lang="en-US" altLang="ko-KR" dirty="0"/>
              <a:t>S/W</a:t>
            </a:r>
            <a:r>
              <a:rPr lang="ko-KR" altLang="en-US" dirty="0"/>
              <a:t>로는 최초인 셈입니다</a:t>
            </a:r>
            <a:r>
              <a:rPr lang="en-US" altLang="ko-KR" dirty="0"/>
              <a:t>. </a:t>
            </a:r>
            <a:r>
              <a:rPr lang="ko-KR" altLang="en-US" dirty="0" err="1"/>
              <a:t>스턱스넷은</a:t>
            </a:r>
            <a:r>
              <a:rPr lang="ko-KR" altLang="en-US" dirty="0"/>
              <a:t> 장비를 </a:t>
            </a:r>
            <a:r>
              <a:rPr lang="ko-KR" altLang="en-US" dirty="0" err="1"/>
              <a:t>프로그램하는데</a:t>
            </a:r>
            <a:r>
              <a:rPr lang="ko-KR" altLang="en-US" dirty="0"/>
              <a:t> 사용되는 </a:t>
            </a:r>
            <a:r>
              <a:rPr lang="en-US" altLang="ko-KR" dirty="0"/>
              <a:t>PLC. </a:t>
            </a:r>
            <a:r>
              <a:rPr lang="ko-KR" altLang="en-US" dirty="0"/>
              <a:t>즉</a:t>
            </a:r>
            <a:r>
              <a:rPr lang="en-US" altLang="ko-KR" dirty="0"/>
              <a:t>, Programmable logic controller</a:t>
            </a:r>
            <a:r>
              <a:rPr lang="ko-KR" altLang="en-US" dirty="0"/>
              <a:t>를</a:t>
            </a:r>
            <a:endParaRPr lang="en-US" altLang="ko-KR" dirty="0"/>
          </a:p>
          <a:p>
            <a:r>
              <a:rPr lang="ko-KR" altLang="en-US" dirty="0"/>
              <a:t>감염시켜 장비의 동작을 변경시키고</a:t>
            </a:r>
            <a:r>
              <a:rPr lang="en-US" altLang="ko-KR" dirty="0"/>
              <a:t>, </a:t>
            </a:r>
            <a:r>
              <a:rPr lang="ko-KR" altLang="en-US" dirty="0"/>
              <a:t>이로 인해 </a:t>
            </a:r>
            <a:r>
              <a:rPr lang="en-US" altLang="ko-KR" dirty="0"/>
              <a:t>SCADA </a:t>
            </a:r>
            <a:r>
              <a:rPr lang="ko-KR" altLang="en-US" dirty="0"/>
              <a:t>시스템을 임의로 제어할 수 있게 되어 가동 중인 우라늄 원심분리기 </a:t>
            </a:r>
            <a:r>
              <a:rPr lang="en-US" altLang="ko-KR" dirty="0"/>
              <a:t>1000</a:t>
            </a:r>
            <a:r>
              <a:rPr lang="ko-KR" altLang="en-US" dirty="0"/>
              <a:t>대</a:t>
            </a:r>
            <a:r>
              <a:rPr lang="en-US" altLang="ko-KR" dirty="0"/>
              <a:t>(</a:t>
            </a:r>
            <a:r>
              <a:rPr lang="ko-KR" altLang="en-US" dirty="0"/>
              <a:t>전체의 </a:t>
            </a:r>
            <a:r>
              <a:rPr lang="en-US" altLang="ko-KR" dirty="0"/>
              <a:t>10%)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작동 불능상태로 만들었습니다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여기서 </a:t>
            </a:r>
            <a:r>
              <a:rPr lang="en-US" altLang="ko-KR" dirty="0"/>
              <a:t>PLC</a:t>
            </a:r>
            <a:r>
              <a:rPr lang="ko-KR" altLang="en-US" dirty="0"/>
              <a:t>란 산업 플랜트의 유지관리 및 자동제어</a:t>
            </a:r>
            <a:r>
              <a:rPr lang="en-US" altLang="ko-KR" dirty="0"/>
              <a:t>, </a:t>
            </a:r>
            <a:r>
              <a:rPr lang="ko-KR" altLang="en-US" dirty="0"/>
              <a:t>그리고 모니터링에 사용하는 제어 장치를 뜻합니다</a:t>
            </a:r>
            <a:r>
              <a:rPr lang="en-US" altLang="ko-KR" dirty="0"/>
              <a:t>. </a:t>
            </a:r>
            <a:r>
              <a:rPr lang="ko-KR" altLang="en-US" dirty="0"/>
              <a:t>순차제어의 대표적 장치입니다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번째 사례는 </a:t>
            </a:r>
            <a:r>
              <a:rPr lang="en-US" altLang="ko-KR" dirty="0"/>
              <a:t>2017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일본에서 컴퓨터 여러 대가 </a:t>
            </a:r>
            <a:r>
              <a:rPr lang="ko-KR" altLang="en-US" dirty="0" err="1"/>
              <a:t>워너크라이</a:t>
            </a:r>
            <a:r>
              <a:rPr lang="ko-KR" altLang="en-US" dirty="0"/>
              <a:t> 바이러스로 인하여 정지가 되었습니다</a:t>
            </a:r>
            <a:r>
              <a:rPr lang="en-US" altLang="ko-KR" dirty="0"/>
              <a:t>. </a:t>
            </a:r>
            <a:r>
              <a:rPr lang="ko-KR" altLang="en-US" dirty="0"/>
              <a:t>일본 </a:t>
            </a:r>
            <a:r>
              <a:rPr lang="ko-KR" altLang="en-US" dirty="0" err="1"/>
              <a:t>사야마</a:t>
            </a:r>
            <a:r>
              <a:rPr lang="ko-KR" altLang="en-US" dirty="0"/>
              <a:t> 공장에서 </a:t>
            </a:r>
            <a:r>
              <a:rPr lang="en-US" altLang="ko-KR" dirty="0"/>
              <a:t>48</a:t>
            </a:r>
            <a:r>
              <a:rPr lang="ko-KR" altLang="en-US" dirty="0"/>
              <a:t>시간 동안 생산이 중단됨으로써 </a:t>
            </a:r>
            <a:r>
              <a:rPr lang="en-US" altLang="ko-KR" dirty="0"/>
              <a:t>1000</a:t>
            </a:r>
            <a:r>
              <a:rPr lang="ko-KR" altLang="en-US" dirty="0"/>
              <a:t>여대 차량이 영향을 받았는데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혼다</a:t>
            </a:r>
            <a:r>
              <a:rPr lang="ko-KR" altLang="en-US" dirty="0"/>
              <a:t> 생산 라인에서 엔진 생산과 조립이 지장을 받았습니다</a:t>
            </a:r>
            <a:r>
              <a:rPr lang="en-US" altLang="ko-KR" dirty="0"/>
              <a:t>. </a:t>
            </a:r>
            <a:r>
              <a:rPr lang="ko-KR" altLang="en-US" dirty="0"/>
              <a:t>뿐만 아니라 아시아</a:t>
            </a:r>
            <a:r>
              <a:rPr lang="en-US" altLang="ko-KR" dirty="0"/>
              <a:t>, </a:t>
            </a:r>
            <a:r>
              <a:rPr lang="ko-KR" altLang="en-US" dirty="0"/>
              <a:t>북미</a:t>
            </a:r>
            <a:r>
              <a:rPr lang="en-US" altLang="ko-KR" dirty="0"/>
              <a:t>, </a:t>
            </a:r>
            <a:r>
              <a:rPr lang="ko-KR" altLang="en-US" dirty="0"/>
              <a:t>유럽</a:t>
            </a:r>
            <a:r>
              <a:rPr lang="en-US" altLang="ko-KR" dirty="0"/>
              <a:t>, </a:t>
            </a:r>
            <a:r>
              <a:rPr lang="ko-KR" altLang="en-US" dirty="0"/>
              <a:t>중국 등지의 </a:t>
            </a:r>
            <a:r>
              <a:rPr lang="ko-KR" altLang="en-US" dirty="0" err="1"/>
              <a:t>혼다</a:t>
            </a:r>
            <a:r>
              <a:rPr lang="ko-KR" altLang="en-US" dirty="0"/>
              <a:t> 공장 시스템이 </a:t>
            </a:r>
            <a:r>
              <a:rPr lang="ko-KR" altLang="en-US" dirty="0" err="1"/>
              <a:t>사야마</a:t>
            </a:r>
            <a:r>
              <a:rPr lang="ko-KR" altLang="en-US" dirty="0"/>
              <a:t> 공장과 비슷하게 감염된 것이 확인되었고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즉시 복구 절차에 들어갔지만 </a:t>
            </a:r>
            <a:r>
              <a:rPr lang="en-US" altLang="ko-KR" dirty="0"/>
              <a:t>2</a:t>
            </a:r>
            <a:r>
              <a:rPr lang="ko-KR" altLang="en-US" dirty="0"/>
              <a:t>일 </a:t>
            </a:r>
            <a:r>
              <a:rPr lang="ko-KR" altLang="en-US" dirty="0" err="1"/>
              <a:t>뒤에서야</a:t>
            </a:r>
            <a:r>
              <a:rPr lang="ko-KR" altLang="en-US" dirty="0"/>
              <a:t> 생산 재가동을 할 수 있었습니다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세 번째 사례는 </a:t>
            </a:r>
            <a:r>
              <a:rPr lang="en-US" altLang="ko-KR" dirty="0"/>
              <a:t>2016</a:t>
            </a:r>
            <a:r>
              <a:rPr lang="ko-KR" altLang="en-US" dirty="0"/>
              <a:t>년 여수에서 </a:t>
            </a:r>
            <a:r>
              <a:rPr lang="en-US" altLang="ko-KR" dirty="0"/>
              <a:t>40</a:t>
            </a:r>
            <a:r>
              <a:rPr lang="ko-KR" altLang="en-US" dirty="0"/>
              <a:t>분 가량 음란 동영상이 재생되었고</a:t>
            </a:r>
            <a:r>
              <a:rPr lang="en-US" altLang="ko-KR" dirty="0"/>
              <a:t>, </a:t>
            </a:r>
            <a:r>
              <a:rPr lang="ko-KR" altLang="en-US" dirty="0"/>
              <a:t>재생된 버스정보시스템 단말기 모니터는 해킹이 쉬운 </a:t>
            </a:r>
            <a:r>
              <a:rPr lang="en-US" altLang="ko-KR" dirty="0"/>
              <a:t>KT </a:t>
            </a:r>
            <a:r>
              <a:rPr lang="ko-KR" altLang="en-US" dirty="0"/>
              <a:t>임대망을 </a:t>
            </a:r>
            <a:r>
              <a:rPr lang="ko-KR" altLang="en-US" dirty="0" err="1"/>
              <a:t>사용중이었습니다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공용 회선은 해킹에 쉽게 노출되며</a:t>
            </a:r>
            <a:r>
              <a:rPr lang="en-US" altLang="ko-KR" dirty="0"/>
              <a:t>, </a:t>
            </a:r>
            <a:r>
              <a:rPr lang="ko-KR" altLang="en-US" dirty="0"/>
              <a:t>해커는 외부망에 노출된 </a:t>
            </a:r>
            <a:r>
              <a:rPr lang="en-US" altLang="ko-KR" dirty="0" err="1"/>
              <a:t>ip</a:t>
            </a:r>
            <a:r>
              <a:rPr lang="ko-KR" altLang="en-US" dirty="0"/>
              <a:t>를 이용해 상황실의 원격제어 기능도 무력화한 것으로 확인되었습니다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세 가지 사건 모두 가용성 및 무결성이 침해된 사건이라고 볼 수 있으며</a:t>
            </a:r>
            <a:r>
              <a:rPr lang="en-US" altLang="ko-KR" dirty="0"/>
              <a:t>, </a:t>
            </a:r>
            <a:r>
              <a:rPr lang="ko-KR" altLang="en-US" dirty="0"/>
              <a:t>가용성과 무결성 측면에서 매우 취약하다는 것을 알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altLang="ko-KR" noProof="0" smtClean="0"/>
              <a:pPr/>
              <a:t>4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714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블록체인은 서로 연결되어 모든 거래 내역이 중앙에 통제 받는 컴퓨터 없이도 거짓이 발생되지 않습니다</a:t>
            </a:r>
            <a:r>
              <a:rPr lang="en-US" altLang="ko-KR" dirty="0"/>
              <a:t>. </a:t>
            </a:r>
            <a:r>
              <a:rPr lang="ko-KR" altLang="en-US" dirty="0"/>
              <a:t>이를 이용하면 지금의 </a:t>
            </a:r>
            <a:r>
              <a:rPr lang="en-US" altLang="ko-KR" dirty="0"/>
              <a:t>SCADA </a:t>
            </a:r>
            <a:r>
              <a:rPr lang="ko-KR" altLang="en-US" dirty="0"/>
              <a:t>시스템과 같이 중앙 집중형에서 벗어날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블록체인의 제공가치 중 첫 번째는 공유성으로</a:t>
            </a:r>
            <a:r>
              <a:rPr lang="en-US" altLang="ko-KR" dirty="0"/>
              <a:t>,</a:t>
            </a:r>
            <a:r>
              <a:rPr lang="ko-KR" altLang="en-US" dirty="0"/>
              <a:t> 모든 노드 사이에 공유함으로써 발생되는 가치입니다</a:t>
            </a:r>
            <a:r>
              <a:rPr lang="en-US" altLang="ko-KR" dirty="0"/>
              <a:t>. </a:t>
            </a:r>
            <a:r>
              <a:rPr lang="ko-KR" altLang="en-US" dirty="0"/>
              <a:t>두 번째는 투명성과 무결성으로 노드 간의 정보 공유로 인해 참여자 간 투명성의 가치가 생기고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이러한 정보를 이용해 참여자가 감시하기 때문에 무결성 가치도 생겨납니다</a:t>
            </a:r>
            <a:r>
              <a:rPr lang="en-US" altLang="ko-KR" dirty="0"/>
              <a:t>. </a:t>
            </a:r>
            <a:r>
              <a:rPr lang="ko-KR" altLang="en-US" dirty="0"/>
              <a:t>세 번째는 효율성으로써 투명성과 무결성으로 신뢰성을 가지게 하고</a:t>
            </a:r>
            <a:r>
              <a:rPr lang="en-US" altLang="ko-KR" dirty="0"/>
              <a:t>, </a:t>
            </a:r>
            <a:r>
              <a:rPr lang="ko-KR" altLang="en-US" dirty="0"/>
              <a:t>신뢰성을 보증할 제</a:t>
            </a:r>
            <a:r>
              <a:rPr lang="en-US" altLang="ko-KR" dirty="0"/>
              <a:t>3</a:t>
            </a:r>
            <a:r>
              <a:rPr lang="ko-KR" altLang="en-US" dirty="0"/>
              <a:t>자의 개입이 감소되는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탈 중앙화로 인한 복잡성 감소로 효율성 향상이 생길 수 있고</a:t>
            </a:r>
            <a:r>
              <a:rPr lang="en-US" altLang="ko-KR" dirty="0"/>
              <a:t>, </a:t>
            </a:r>
            <a:r>
              <a:rPr lang="ko-KR" altLang="en-US" dirty="0"/>
              <a:t>서비스 처리속도 향상 및 중개 수수료 감소가 생깁니다</a:t>
            </a:r>
            <a:r>
              <a:rPr lang="en-US" altLang="ko-KR" dirty="0"/>
              <a:t>. </a:t>
            </a:r>
            <a:r>
              <a:rPr lang="ko-KR" altLang="en-US" dirty="0"/>
              <a:t>이 논문에서는</a:t>
            </a:r>
            <a:r>
              <a:rPr lang="en-US" altLang="ko-KR" dirty="0"/>
              <a:t> </a:t>
            </a:r>
            <a:r>
              <a:rPr lang="ko-KR" altLang="en-US" dirty="0"/>
              <a:t>이러한 제공가치를 이용해 </a:t>
            </a:r>
            <a:r>
              <a:rPr lang="en-US" altLang="ko-KR" dirty="0"/>
              <a:t>SCADA </a:t>
            </a:r>
            <a:r>
              <a:rPr lang="ko-KR" altLang="en-US" dirty="0"/>
              <a:t>시스템의 적용방안을 제안하는데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발전소 자체가 폐쇄망을 사용하기 때문에 허가형 블록체인이 적합합니다</a:t>
            </a:r>
            <a:r>
              <a:rPr lang="en-US" altLang="ko-KR" dirty="0"/>
              <a:t>. </a:t>
            </a:r>
            <a:r>
              <a:rPr lang="ko-KR" altLang="en-US" dirty="0"/>
              <a:t>각각의 사용 노드에만 권한을 부여해 내부 망으로 운영되게끔 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각각의 독립적인 </a:t>
            </a:r>
            <a:r>
              <a:rPr lang="en-US" altLang="ko-KR" dirty="0"/>
              <a:t>SCADA</a:t>
            </a:r>
            <a:r>
              <a:rPr lang="ko-KR" altLang="en-US" dirty="0"/>
              <a:t>를 다수의 </a:t>
            </a:r>
            <a:r>
              <a:rPr lang="en-US" altLang="ko-KR" dirty="0"/>
              <a:t>SCADA</a:t>
            </a:r>
            <a:r>
              <a:rPr lang="ko-KR" altLang="en-US" dirty="0"/>
              <a:t>로 나눠서 블록체인으로 엮고 </a:t>
            </a:r>
            <a:r>
              <a:rPr lang="en-US" altLang="ko-KR" dirty="0"/>
              <a:t>PLC</a:t>
            </a:r>
            <a:r>
              <a:rPr lang="ko-KR" altLang="en-US" dirty="0"/>
              <a:t>도 블록체인으로 서로 연동해 블록체인을 형성하여 </a:t>
            </a:r>
            <a:r>
              <a:rPr lang="en-US" altLang="ko-KR" dirty="0"/>
              <a:t>SCADA</a:t>
            </a:r>
            <a:r>
              <a:rPr lang="ko-KR" altLang="en-US" dirty="0"/>
              <a:t>와 </a:t>
            </a:r>
            <a:r>
              <a:rPr lang="en-US" altLang="ko-KR" dirty="0"/>
              <a:t>PLC(</a:t>
            </a:r>
            <a:r>
              <a:rPr lang="ko-KR" altLang="en-US" dirty="0"/>
              <a:t>제어장치</a:t>
            </a:r>
            <a:r>
              <a:rPr lang="en-US" altLang="ko-KR" dirty="0"/>
              <a:t>)</a:t>
            </a:r>
            <a:r>
              <a:rPr lang="ko-KR" altLang="en-US" dirty="0"/>
              <a:t>간의 연결고리를 만들어 서로 정보를 교환할 수 있게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altLang="ko-KR" noProof="0" smtClean="0"/>
              <a:pPr/>
              <a:t>5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3730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그림</a:t>
            </a:r>
            <a:r>
              <a:rPr lang="en-US" altLang="ko-KR" dirty="0"/>
              <a:t> 2</a:t>
            </a:r>
            <a:r>
              <a:rPr lang="ko-KR" altLang="en-US" dirty="0"/>
              <a:t>는 </a:t>
            </a:r>
            <a:r>
              <a:rPr lang="en-US" altLang="ko-KR" dirty="0" err="1"/>
              <a:t>kisa</a:t>
            </a:r>
            <a:r>
              <a:rPr lang="ko-KR" altLang="en-US" dirty="0"/>
              <a:t>에서 제안하는 블록체인을 활용한 </a:t>
            </a:r>
            <a:r>
              <a:rPr lang="en-US" altLang="ko-KR" dirty="0"/>
              <a:t>SCADA </a:t>
            </a:r>
            <a:r>
              <a:rPr lang="ko-KR" altLang="en-US" dirty="0"/>
              <a:t>시스템의 보안방법으로써 </a:t>
            </a:r>
            <a:r>
              <a:rPr lang="en-US" altLang="ko-KR" dirty="0" err="1"/>
              <a:t>scada</a:t>
            </a:r>
            <a:r>
              <a:rPr lang="en-US" altLang="ko-KR" dirty="0"/>
              <a:t> </a:t>
            </a:r>
            <a:r>
              <a:rPr lang="ko-KR" altLang="en-US" dirty="0"/>
              <a:t>시스템과 블록체인의 연계 가능성을 제시하였지만</a:t>
            </a:r>
            <a:r>
              <a:rPr lang="en-US" altLang="ko-KR" dirty="0"/>
              <a:t>, </a:t>
            </a:r>
            <a:r>
              <a:rPr lang="ko-KR" altLang="en-US" dirty="0"/>
              <a:t>이는 무결성 보증이 구체적이지 못하고 가용성의 침해가 우려되는 것으로</a:t>
            </a:r>
            <a:endParaRPr lang="en-US" altLang="ko-KR" dirty="0"/>
          </a:p>
          <a:p>
            <a:r>
              <a:rPr lang="ko-KR" altLang="en-US" dirty="0"/>
              <a:t>보았습니다</a:t>
            </a:r>
            <a:r>
              <a:rPr lang="en-US" altLang="ko-KR" dirty="0"/>
              <a:t>. </a:t>
            </a:r>
            <a:r>
              <a:rPr lang="ko-KR" altLang="en-US" dirty="0"/>
              <a:t>따라서 그림 </a:t>
            </a:r>
            <a:r>
              <a:rPr lang="en-US" altLang="ko-KR" dirty="0"/>
              <a:t>3</a:t>
            </a:r>
            <a:r>
              <a:rPr lang="ko-KR" altLang="en-US" dirty="0"/>
              <a:t>처럼 </a:t>
            </a:r>
            <a:r>
              <a:rPr lang="en-US" altLang="ko-KR" dirty="0" err="1"/>
              <a:t>kisa</a:t>
            </a:r>
            <a:r>
              <a:rPr lang="ko-KR" altLang="en-US" dirty="0"/>
              <a:t>가 제안한 </a:t>
            </a:r>
            <a:r>
              <a:rPr lang="en-US" altLang="ko-KR" dirty="0"/>
              <a:t>SCADA </a:t>
            </a:r>
            <a:r>
              <a:rPr lang="ko-KR" altLang="en-US" dirty="0"/>
              <a:t>시스템과 블록체인의 연계를 구체화하기 위해서 노드 간의 블록체인 연결을 그림으로 표현했는데</a:t>
            </a:r>
            <a:r>
              <a:rPr lang="en-US" altLang="ko-KR" dirty="0"/>
              <a:t>, </a:t>
            </a:r>
            <a:r>
              <a:rPr lang="ko-KR" altLang="en-US" dirty="0"/>
              <a:t>각 블록은 장치 노드에 의해 전송되는 데이터의 집합으로</a:t>
            </a:r>
            <a:endParaRPr lang="en-US" altLang="ko-KR" dirty="0"/>
          </a:p>
          <a:p>
            <a:r>
              <a:rPr lang="ko-KR" altLang="en-US" dirty="0"/>
              <a:t>관련 정보와 기록은 블록체인을 형성하기 위한 기본단위를 포함하고 있습니다</a:t>
            </a:r>
            <a:r>
              <a:rPr lang="en-US" altLang="ko-KR" dirty="0"/>
              <a:t>. </a:t>
            </a:r>
            <a:r>
              <a:rPr lang="ko-KR" altLang="en-US" dirty="0"/>
              <a:t>각 블록은 고유한 태그로 타임 스탬프를 가지고</a:t>
            </a:r>
            <a:r>
              <a:rPr lang="en-US" altLang="ko-KR" dirty="0"/>
              <a:t>, </a:t>
            </a:r>
            <a:r>
              <a:rPr lang="ko-KR" altLang="en-US" dirty="0"/>
              <a:t>블록의 두 가지 구성으로 </a:t>
            </a:r>
            <a:r>
              <a:rPr lang="en-US" altLang="ko-KR" dirty="0"/>
              <a:t>Front Block</a:t>
            </a:r>
            <a:r>
              <a:rPr lang="ko-KR" altLang="en-US" dirty="0"/>
              <a:t>으로 연결된 </a:t>
            </a:r>
            <a:r>
              <a:rPr lang="ko-KR" altLang="en-US" dirty="0" err="1"/>
              <a:t>블록헤더와</a:t>
            </a:r>
            <a:r>
              <a:rPr lang="ko-KR" altLang="en-US" dirty="0"/>
              <a:t> 무결성을 제공하는</a:t>
            </a:r>
            <a:endParaRPr lang="en-US" altLang="ko-KR" dirty="0"/>
          </a:p>
          <a:p>
            <a:r>
              <a:rPr lang="ko-KR" altLang="en-US" dirty="0"/>
              <a:t>블록체인이 있습니다</a:t>
            </a:r>
            <a:r>
              <a:rPr lang="en-US" altLang="ko-KR" dirty="0"/>
              <a:t>. </a:t>
            </a:r>
            <a:r>
              <a:rPr lang="ko-KR" altLang="en-US" dirty="0"/>
              <a:t>또한 그림 </a:t>
            </a:r>
            <a:r>
              <a:rPr lang="en-US" altLang="ko-KR" dirty="0"/>
              <a:t>4</a:t>
            </a:r>
            <a:r>
              <a:rPr lang="ko-KR" altLang="en-US" dirty="0"/>
              <a:t>에서 각 노드와 연결된 블록체인은 전 블록체인의 </a:t>
            </a:r>
            <a:r>
              <a:rPr lang="ko-KR" altLang="en-US" dirty="0" err="1"/>
              <a:t>블록값을</a:t>
            </a:r>
            <a:r>
              <a:rPr lang="ko-KR" altLang="en-US" dirty="0"/>
              <a:t> </a:t>
            </a:r>
            <a:r>
              <a:rPr lang="ko-KR" altLang="en-US" dirty="0" err="1"/>
              <a:t>해시화하여</a:t>
            </a:r>
            <a:r>
              <a:rPr lang="ko-KR" altLang="en-US" dirty="0"/>
              <a:t> 만들기 때문에 언제든지 해시함수만 알고 있으면 </a:t>
            </a:r>
            <a:r>
              <a:rPr lang="ko-KR" altLang="en-US" dirty="0" err="1"/>
              <a:t>위변조</a:t>
            </a:r>
            <a:r>
              <a:rPr lang="ko-KR" altLang="en-US" dirty="0"/>
              <a:t> 내용을 확인할 수가 있고</a:t>
            </a:r>
            <a:r>
              <a:rPr lang="en-US" altLang="ko-KR" dirty="0"/>
              <a:t>, </a:t>
            </a:r>
            <a:r>
              <a:rPr lang="ko-KR" altLang="en-US" dirty="0"/>
              <a:t>유기적으로 연결되어</a:t>
            </a:r>
            <a:endParaRPr lang="en-US" altLang="ko-KR" dirty="0"/>
          </a:p>
          <a:p>
            <a:r>
              <a:rPr lang="ko-KR" altLang="en-US" dirty="0"/>
              <a:t>있어서 무결성 또한 얻을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altLang="ko-KR" noProof="0" smtClean="0"/>
              <a:pPr/>
              <a:t>6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8464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블록체인 적용으로 향상되는 보안 효과는 </a:t>
            </a:r>
            <a:r>
              <a:rPr lang="ko-KR" altLang="en-US" dirty="0" err="1"/>
              <a:t>정보무결성</a:t>
            </a:r>
            <a:r>
              <a:rPr lang="en-US" altLang="ko-KR" dirty="0"/>
              <a:t>, </a:t>
            </a:r>
            <a:r>
              <a:rPr lang="ko-KR" altLang="en-US" dirty="0"/>
              <a:t>프로세스 무결성</a:t>
            </a:r>
            <a:r>
              <a:rPr lang="en-US" altLang="ko-KR" dirty="0"/>
              <a:t>, SCADA </a:t>
            </a:r>
            <a:r>
              <a:rPr lang="ko-KR" altLang="en-US" dirty="0"/>
              <a:t>가용성</a:t>
            </a:r>
            <a:r>
              <a:rPr lang="en-US" altLang="ko-KR" dirty="0"/>
              <a:t>, </a:t>
            </a:r>
            <a:r>
              <a:rPr lang="ko-KR" altLang="en-US" dirty="0"/>
              <a:t>인증</a:t>
            </a:r>
            <a:r>
              <a:rPr lang="en-US" altLang="ko-KR" dirty="0"/>
              <a:t>, </a:t>
            </a:r>
            <a:r>
              <a:rPr lang="ko-KR" altLang="en-US" dirty="0"/>
              <a:t>부인방지</a:t>
            </a:r>
            <a:r>
              <a:rPr lang="en-US" altLang="ko-KR" dirty="0"/>
              <a:t>, </a:t>
            </a:r>
            <a:r>
              <a:rPr lang="ko-KR" altLang="en-US" dirty="0"/>
              <a:t>접근제어 등이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정보 무결성은 </a:t>
            </a:r>
            <a:r>
              <a:rPr lang="en-US" altLang="ko-KR" dirty="0"/>
              <a:t>SCADA</a:t>
            </a:r>
            <a:r>
              <a:rPr lang="ko-KR" altLang="en-US" dirty="0"/>
              <a:t>와 </a:t>
            </a:r>
            <a:r>
              <a:rPr lang="en-US" altLang="ko-KR" dirty="0"/>
              <a:t>PLC</a:t>
            </a:r>
            <a:r>
              <a:rPr lang="ko-KR" altLang="en-US" dirty="0"/>
              <a:t>의 정보를 블록체인 방식으로 기록하기 때문에 발전소에 기록한 정보의 무결성을 강화할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프로세스 무결성은 작업 프로세스의 메모리 값을 파일로 만들어 해시 값을 블록체인으로 공유하면 프로세스 메모리 변조를 막을 수 있는데</a:t>
            </a:r>
            <a:r>
              <a:rPr lang="en-US" altLang="ko-KR" dirty="0"/>
              <a:t>, </a:t>
            </a:r>
            <a:r>
              <a:rPr lang="ko-KR" altLang="en-US" dirty="0"/>
              <a:t>이는 </a:t>
            </a:r>
            <a:r>
              <a:rPr lang="ko-KR" altLang="en-US" dirty="0" err="1"/>
              <a:t>스턱스넷과</a:t>
            </a:r>
            <a:r>
              <a:rPr lang="ko-KR" altLang="en-US" dirty="0"/>
              <a:t> 같은 공격에 대응할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SCADA </a:t>
            </a:r>
            <a:r>
              <a:rPr lang="ko-KR" altLang="en-US" dirty="0"/>
              <a:t>가용성은 특정 </a:t>
            </a:r>
            <a:r>
              <a:rPr lang="en-US" altLang="ko-KR" dirty="0"/>
              <a:t>SCADA</a:t>
            </a:r>
            <a:r>
              <a:rPr lang="ko-KR" altLang="en-US" dirty="0"/>
              <a:t>가 </a:t>
            </a:r>
            <a:r>
              <a:rPr lang="en-US" altLang="ko-KR" dirty="0"/>
              <a:t>Dos </a:t>
            </a:r>
            <a:r>
              <a:rPr lang="ko-KR" altLang="en-US" dirty="0"/>
              <a:t>공격을 당해도 다른 </a:t>
            </a:r>
            <a:r>
              <a:rPr lang="en-US" altLang="ko-KR" dirty="0"/>
              <a:t>SCADA</a:t>
            </a:r>
            <a:r>
              <a:rPr lang="ko-KR" altLang="en-US" dirty="0"/>
              <a:t>가 피해를 본 </a:t>
            </a:r>
            <a:r>
              <a:rPr lang="en-US" altLang="ko-KR" dirty="0"/>
              <a:t>SCADA</a:t>
            </a:r>
            <a:r>
              <a:rPr lang="ko-KR" altLang="en-US" dirty="0"/>
              <a:t>를 대신할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인증은 블록체인 연계 방식으로 무결성을 강화할 수 있기 때문에 </a:t>
            </a:r>
            <a:r>
              <a:rPr lang="ko-KR" altLang="en-US" dirty="0" err="1"/>
              <a:t>비인가된</a:t>
            </a:r>
            <a:r>
              <a:rPr lang="ko-KR" altLang="en-US" dirty="0"/>
              <a:t> 사용자를 인가된 사용자로 </a:t>
            </a:r>
            <a:r>
              <a:rPr lang="ko-KR" altLang="en-US" dirty="0" err="1"/>
              <a:t>위변조</a:t>
            </a:r>
            <a:r>
              <a:rPr lang="ko-KR" altLang="en-US" dirty="0"/>
              <a:t> 하는 것을 막을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부인방지는 </a:t>
            </a:r>
            <a:r>
              <a:rPr lang="en-US" altLang="ko-KR" dirty="0"/>
              <a:t>SCADA</a:t>
            </a:r>
            <a:r>
              <a:rPr lang="ko-KR" altLang="en-US" dirty="0"/>
              <a:t>와 </a:t>
            </a:r>
            <a:r>
              <a:rPr lang="en-US" altLang="ko-KR" dirty="0"/>
              <a:t>PLC</a:t>
            </a:r>
            <a:r>
              <a:rPr lang="ko-KR" altLang="en-US" dirty="0"/>
              <a:t>에서 동작하는 활동은 블록체인으로 기록되기 때문에 </a:t>
            </a:r>
            <a:r>
              <a:rPr lang="en-US" altLang="ko-KR" dirty="0"/>
              <a:t>SCADA</a:t>
            </a:r>
            <a:r>
              <a:rPr lang="ko-KR" altLang="en-US" dirty="0"/>
              <a:t>의 제어명령인 </a:t>
            </a:r>
            <a:r>
              <a:rPr lang="en-US" altLang="ko-KR" dirty="0"/>
              <a:t>PLC</a:t>
            </a:r>
            <a:r>
              <a:rPr lang="ko-KR" altLang="en-US" dirty="0"/>
              <a:t>가 제대로 동작하는지 확인할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접근제어는 관련 정보 무결성을 블록체인으로 보증하기 때문에 정보 훼손으로 인한 접근제어 공격을 막을 수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altLang="ko-KR" noProof="0" smtClean="0"/>
              <a:pPr/>
              <a:t>7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6339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SCADA</a:t>
            </a:r>
            <a:r>
              <a:rPr lang="ko-KR" altLang="en-US" dirty="0"/>
              <a:t>로의 공격은 블록체인의 무결성 방지를 통해 </a:t>
            </a:r>
            <a:r>
              <a:rPr lang="ko-KR" altLang="en-US" dirty="0" err="1"/>
              <a:t>위변조</a:t>
            </a:r>
            <a:r>
              <a:rPr lang="ko-KR" altLang="en-US" dirty="0"/>
              <a:t> 공격을 예방할 수 있지만 가동 중인 </a:t>
            </a:r>
            <a:r>
              <a:rPr lang="en-US" altLang="ko-KR" dirty="0"/>
              <a:t>SCADA</a:t>
            </a:r>
            <a:r>
              <a:rPr lang="ko-KR" altLang="en-US" dirty="0"/>
              <a:t>망에 적용했을 때는 가용성에 대한 문제가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여러 </a:t>
            </a:r>
            <a:r>
              <a:rPr lang="en-US" altLang="ko-KR" dirty="0"/>
              <a:t>SCADA</a:t>
            </a:r>
            <a:r>
              <a:rPr lang="ko-KR" altLang="en-US" dirty="0"/>
              <a:t>망이 일시적으로 정지될 경우에 입는 피해가 많기 때문에 가용성을 침해하지 않고 적용시키는 방법이 필요합니다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 </a:t>
            </a:r>
            <a:r>
              <a:rPr lang="en-US" altLang="ko-KR" dirty="0"/>
              <a:t>5</a:t>
            </a:r>
            <a:r>
              <a:rPr lang="ko-KR" altLang="en-US" dirty="0"/>
              <a:t>는 블록체인을 활용한 </a:t>
            </a:r>
            <a:r>
              <a:rPr lang="en-US" altLang="ko-KR" dirty="0"/>
              <a:t>SCADA </a:t>
            </a:r>
            <a:r>
              <a:rPr lang="ko-KR" altLang="en-US" dirty="0"/>
              <a:t>시스템의 보안 방안을 그림으로 나타낸 것인데</a:t>
            </a:r>
            <a:r>
              <a:rPr lang="en-US" altLang="ko-KR" dirty="0"/>
              <a:t>, </a:t>
            </a:r>
            <a:r>
              <a:rPr lang="ko-KR" altLang="en-US" dirty="0"/>
              <a:t>기존의 </a:t>
            </a:r>
            <a:r>
              <a:rPr lang="en-US" altLang="ko-KR" dirty="0"/>
              <a:t>SCADA</a:t>
            </a:r>
            <a:r>
              <a:rPr lang="ko-KR" altLang="en-US" dirty="0"/>
              <a:t>망은 별도의 미들웨어 없이 </a:t>
            </a:r>
            <a:r>
              <a:rPr lang="en-US" altLang="ko-KR" dirty="0"/>
              <a:t>application(</a:t>
            </a:r>
            <a:r>
              <a:rPr lang="ko-KR" altLang="en-US" dirty="0"/>
              <a:t>업무</a:t>
            </a:r>
            <a:r>
              <a:rPr lang="en-US" altLang="ko-KR" dirty="0"/>
              <a:t>)</a:t>
            </a:r>
            <a:r>
              <a:rPr lang="ko-KR" altLang="en-US" dirty="0"/>
              <a:t>자체가 직접 </a:t>
            </a:r>
            <a:r>
              <a:rPr lang="en-US" altLang="ko-KR" dirty="0"/>
              <a:t>DB</a:t>
            </a:r>
            <a:r>
              <a:rPr lang="ko-KR" altLang="en-US" dirty="0"/>
              <a:t>를 접근하여서 유지보수가 어렵습니다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장애 발생 시에는 업무가 중단되어 가용성 침해가 발생하는데</a:t>
            </a:r>
            <a:r>
              <a:rPr lang="en-US" altLang="ko-KR" dirty="0"/>
              <a:t>, </a:t>
            </a:r>
            <a:r>
              <a:rPr lang="ko-KR" altLang="en-US" dirty="0"/>
              <a:t>위 논문에서는 그를 막기 위해서 지능형 </a:t>
            </a:r>
            <a:r>
              <a:rPr lang="en-US" altLang="ko-KR" dirty="0"/>
              <a:t>SCADA </a:t>
            </a:r>
            <a:r>
              <a:rPr lang="ko-KR" altLang="en-US" dirty="0"/>
              <a:t>구조 도입을 제안했습니다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지능형 </a:t>
            </a:r>
            <a:r>
              <a:rPr lang="en-US" altLang="ko-KR" dirty="0"/>
              <a:t>SCADA </a:t>
            </a:r>
            <a:r>
              <a:rPr lang="ko-KR" altLang="en-US" dirty="0"/>
              <a:t>구조는 </a:t>
            </a:r>
            <a:r>
              <a:rPr lang="en-US" altLang="ko-KR" dirty="0"/>
              <a:t>application</a:t>
            </a:r>
            <a:r>
              <a:rPr lang="ko-KR" altLang="en-US" dirty="0"/>
              <a:t>과 </a:t>
            </a:r>
            <a:r>
              <a:rPr lang="en-US" altLang="ko-KR" dirty="0"/>
              <a:t>process</a:t>
            </a:r>
            <a:r>
              <a:rPr lang="ko-KR" altLang="en-US" dirty="0"/>
              <a:t>를 엄격히 구분하고 중간에 이를 연결하는 미들웨어 층을 둬서 </a:t>
            </a:r>
            <a:r>
              <a:rPr lang="en-US" altLang="ko-KR" dirty="0"/>
              <a:t>application</a:t>
            </a:r>
            <a:r>
              <a:rPr lang="ko-KR" altLang="en-US" dirty="0"/>
              <a:t>과 </a:t>
            </a:r>
            <a:r>
              <a:rPr lang="en-US" altLang="ko-KR" dirty="0"/>
              <a:t>process</a:t>
            </a:r>
            <a:r>
              <a:rPr lang="ko-KR" altLang="en-US" dirty="0"/>
              <a:t>를 따로 운영할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Application</a:t>
            </a:r>
            <a:r>
              <a:rPr lang="ko-KR" altLang="en-US" dirty="0"/>
              <a:t>에 서로 연결된 블록체인의 경우 산업망의 쓰임새에 따라 알고리즘 자체는 다르게 구성될 것이고</a:t>
            </a:r>
            <a:r>
              <a:rPr lang="en-US" altLang="ko-KR" dirty="0"/>
              <a:t>, </a:t>
            </a:r>
            <a:r>
              <a:rPr lang="ko-KR" altLang="en-US" dirty="0"/>
              <a:t>업무의 변화에 따라 각 블록체인에서 </a:t>
            </a:r>
            <a:r>
              <a:rPr lang="en-US" altLang="ko-KR" dirty="0"/>
              <a:t>Smart contract</a:t>
            </a:r>
            <a:r>
              <a:rPr lang="ko-KR" altLang="en-US" dirty="0"/>
              <a:t>로 이행 및 검증 과정이 진행됩니다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네트워크 상에서 자동화가 되고 </a:t>
            </a:r>
            <a:r>
              <a:rPr lang="en-US" altLang="ko-KR" dirty="0"/>
              <a:t>dos </a:t>
            </a:r>
            <a:r>
              <a:rPr lang="ko-KR" altLang="en-US" dirty="0"/>
              <a:t>공격에 대비하기 위해 최소한의 처리과정만 거치게 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그리고 업무사이클은 블록체인의 </a:t>
            </a:r>
            <a:r>
              <a:rPr lang="ko-KR" altLang="en-US" dirty="0" err="1"/>
              <a:t>스마트콘트렉트</a:t>
            </a:r>
            <a:r>
              <a:rPr lang="ko-KR" altLang="en-US" dirty="0"/>
              <a:t> 시스템으로 연결되어 미들웨어 플랫폼을 연결하는 </a:t>
            </a:r>
            <a:r>
              <a:rPr lang="en-US" altLang="ko-KR" dirty="0" err="1"/>
              <a:t>IoS</a:t>
            </a:r>
            <a:r>
              <a:rPr lang="en-US" altLang="ko-KR" dirty="0"/>
              <a:t>(internet of services) </a:t>
            </a:r>
            <a:r>
              <a:rPr lang="ko-KR" altLang="en-US" dirty="0"/>
              <a:t>단계에서 사용될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미들웨어 계층은 사이버물리공간으로 사이버 상에서 공장을 가상으로 가동하여 가동률 등을 확인하고 문제점이 발생하면 보완할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기존의 방식을 변경하려면 많은 돈과 시간이 투입되지만</a:t>
            </a:r>
            <a:r>
              <a:rPr lang="en-US" altLang="ko-KR" dirty="0"/>
              <a:t>, </a:t>
            </a:r>
            <a:r>
              <a:rPr lang="ko-KR" altLang="en-US" dirty="0"/>
              <a:t>사이버물리공간을 통해 몇 개의 머신</a:t>
            </a:r>
            <a:r>
              <a:rPr lang="en-US" altLang="ko-KR" dirty="0"/>
              <a:t>, </a:t>
            </a:r>
            <a:r>
              <a:rPr lang="ko-KR" altLang="en-US" dirty="0"/>
              <a:t>라인 등만 교체해준다면 제품 생산이나 </a:t>
            </a:r>
            <a:r>
              <a:rPr lang="en-US" altLang="ko-KR" dirty="0"/>
              <a:t>AI </a:t>
            </a:r>
            <a:r>
              <a:rPr lang="ko-KR" altLang="en-US" dirty="0"/>
              <a:t>등을 통해 신속하고 완벽한 의사결정에도 도움을 받을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미리 사이버물리공간에서 수정하면 </a:t>
            </a:r>
            <a:r>
              <a:rPr lang="en-US" altLang="ko-KR" dirty="0" err="1"/>
              <a:t>IoS</a:t>
            </a:r>
            <a:r>
              <a:rPr lang="ko-KR" altLang="en-US" dirty="0"/>
              <a:t>에 반영되어 문제 없이 진행될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altLang="ko-KR" noProof="0" smtClean="0"/>
              <a:pPr/>
              <a:t>8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3731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SCADA </a:t>
            </a:r>
            <a:r>
              <a:rPr lang="ko-KR" altLang="en-US" dirty="0"/>
              <a:t>시스템은 폐쇄망으로 운영되었지만</a:t>
            </a:r>
            <a:r>
              <a:rPr lang="en-US" altLang="ko-KR" dirty="0"/>
              <a:t>, </a:t>
            </a:r>
            <a:r>
              <a:rPr lang="ko-KR" altLang="en-US" dirty="0"/>
              <a:t>개방형 시스템으로 전환되어가며 보안상 취약점들이 계속 생겨나고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이에 따른 </a:t>
            </a:r>
            <a:r>
              <a:rPr lang="en-US" altLang="ko-KR" dirty="0"/>
              <a:t>SCADA </a:t>
            </a:r>
            <a:r>
              <a:rPr lang="ko-KR" altLang="en-US" dirty="0"/>
              <a:t>시스템의 보안 강화가 필요하며</a:t>
            </a:r>
            <a:r>
              <a:rPr lang="en-US" altLang="ko-KR" dirty="0"/>
              <a:t>, </a:t>
            </a:r>
            <a:r>
              <a:rPr lang="ko-KR" altLang="en-US" dirty="0"/>
              <a:t>이 논문에서는 시스템의 보안상 문제점에 대해 알아보고</a:t>
            </a:r>
            <a:r>
              <a:rPr lang="en-US" altLang="ko-KR" dirty="0"/>
              <a:t>, </a:t>
            </a:r>
            <a:r>
              <a:rPr lang="ko-KR" altLang="en-US" dirty="0"/>
              <a:t>새로운 대응 방안으로 블록체인과 </a:t>
            </a:r>
            <a:r>
              <a:rPr lang="en-US" altLang="ko-KR" dirty="0"/>
              <a:t>SCADA </a:t>
            </a:r>
            <a:r>
              <a:rPr lang="ko-KR" altLang="en-US" dirty="0"/>
              <a:t>시스템을 연계한 방안을 제시하였습니다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SCADA </a:t>
            </a:r>
            <a:r>
              <a:rPr lang="ko-KR" altLang="en-US" dirty="0"/>
              <a:t>시스템 보안을 위해 블록체인을 활용한 무결성 유지효과와 지능형 </a:t>
            </a:r>
            <a:r>
              <a:rPr lang="en-US" altLang="ko-KR" dirty="0"/>
              <a:t>SCADA </a:t>
            </a:r>
            <a:r>
              <a:rPr lang="ko-KR" altLang="en-US" dirty="0"/>
              <a:t>시스템을 활용한 가용성 침해 방지</a:t>
            </a:r>
            <a:r>
              <a:rPr lang="en-US" altLang="ko-KR" dirty="0"/>
              <a:t>. </a:t>
            </a:r>
            <a:r>
              <a:rPr lang="ko-KR" altLang="en-US" dirty="0"/>
              <a:t>이 두 가지를 연계한다면 안전하고 신뢰성 있는 </a:t>
            </a:r>
            <a:r>
              <a:rPr lang="en-US" altLang="ko-KR" dirty="0"/>
              <a:t>SCADA </a:t>
            </a:r>
            <a:r>
              <a:rPr lang="ko-KR" altLang="en-US" dirty="0"/>
              <a:t>시스템 서비스를</a:t>
            </a:r>
            <a:endParaRPr lang="en-US" altLang="ko-KR" dirty="0"/>
          </a:p>
          <a:p>
            <a:r>
              <a:rPr lang="ko-KR" altLang="en-US" dirty="0"/>
              <a:t>제공할 수 있을 것이라고 말하고 있습니다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03549-A82F-409E-AD53-534267A0E10B}" type="slidenum">
              <a:rPr lang="en-US" altLang="ko-KR" noProof="0" smtClean="0"/>
              <a:pPr/>
              <a:t>9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730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D379641C-8260-44A4-9F71-E216C07A38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416742 h 6858000"/>
              <a:gd name="connsiteX5" fmla="*/ 9142476 w 12188952"/>
              <a:gd name="connsiteY5" fmla="*/ 4416742 h 6858000"/>
              <a:gd name="connsiteX6" fmla="*/ 9142476 w 12188952"/>
              <a:gd name="connsiteY6" fmla="*/ 4188142 h 6858000"/>
              <a:gd name="connsiteX7" fmla="*/ 0 w 12188952"/>
              <a:gd name="connsiteY7" fmla="*/ 41881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416742"/>
                </a:lnTo>
                <a:lnTo>
                  <a:pt x="9142476" y="4416742"/>
                </a:lnTo>
                <a:lnTo>
                  <a:pt x="9142476" y="4188142"/>
                </a:lnTo>
                <a:lnTo>
                  <a:pt x="0" y="4188142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36008"/>
            <a:ext cx="9144000" cy="1107959"/>
          </a:xfrm>
        </p:spPr>
        <p:txBody>
          <a:bodyPr rtlCol="0" anchor="b" anchorCtr="0"/>
          <a:lstStyle>
            <a:lvl1pPr algn="l">
              <a:defRPr sz="60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779D466B-640E-419A-8701-FA39B12DD9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5742432"/>
            <a:ext cx="7953375" cy="457200"/>
          </a:xfrm>
        </p:spPr>
        <p:txBody>
          <a:bodyPr rtlCol="0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80659D50-D55F-4F3D-8F15-5B1F1F2B4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188142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장 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B2621B9-2641-4DA3-B7D6-D577C25CF2E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30351 w 12188952"/>
              <a:gd name="connsiteY0" fmla="*/ 3231845 h 6858000"/>
              <a:gd name="connsiteX1" fmla="*/ 1030351 w 12188952"/>
              <a:gd name="connsiteY1" fmla="*/ 3460445 h 6858000"/>
              <a:gd name="connsiteX2" fmla="*/ 11122333 w 12188952"/>
              <a:gd name="connsiteY2" fmla="*/ 3460445 h 6858000"/>
              <a:gd name="connsiteX3" fmla="*/ 11122333 w 12188952"/>
              <a:gd name="connsiteY3" fmla="*/ 32318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30351" y="3231845"/>
                </a:moveTo>
                <a:lnTo>
                  <a:pt x="1030351" y="3460445"/>
                </a:lnTo>
                <a:lnTo>
                  <a:pt x="11122333" y="3460445"/>
                </a:lnTo>
                <a:lnTo>
                  <a:pt x="11122333" y="32318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6" name="텍스트 개체 틀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69848" y="2121408"/>
            <a:ext cx="2560320" cy="914400"/>
          </a:xfrm>
          <a:prstGeom prst="rect">
            <a:avLst/>
          </a:prstGeom>
          <a:noFill/>
        </p:spPr>
        <p:txBody>
          <a:bodyPr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000" b="1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ko-KR" noProof="0" dirty="0"/>
              <a:t>1</a:t>
            </a:r>
            <a:endParaRPr lang="ko-KR" altLang="en-US" noProof="0" dirty="0"/>
          </a:p>
        </p:txBody>
      </p:sp>
      <p:sp>
        <p:nvSpPr>
          <p:cNvPr id="17" name="텍스트 개체 틀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00600" y="2121408"/>
            <a:ext cx="2560320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31351" y="2121408"/>
            <a:ext cx="2592505" cy="9144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000" b="1" dirty="0">
                <a:ln w="15875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69848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00600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531352" y="3730752"/>
            <a:ext cx="2560320" cy="118872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날짜 개체 틀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25807F6-AD25-4B86-8D5C-5DBE4B0D3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875" y="3231845"/>
            <a:ext cx="1009198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946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경쟁 업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7A6EC474-5258-4E26-A871-01200EC785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2816352 w 12188952"/>
              <a:gd name="connsiteY0" fmla="*/ 1690688 h 6858000"/>
              <a:gd name="connsiteX1" fmla="*/ 2816352 w 12188952"/>
              <a:gd name="connsiteY1" fmla="*/ 5576888 h 6858000"/>
              <a:gd name="connsiteX2" fmla="*/ 3044952 w 12188952"/>
              <a:gd name="connsiteY2" fmla="*/ 5576888 h 6858000"/>
              <a:gd name="connsiteX3" fmla="*/ 3044952 w 12188952"/>
              <a:gd name="connsiteY3" fmla="*/ 1690688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2816352" y="1690688"/>
                </a:moveTo>
                <a:lnTo>
                  <a:pt x="2816352" y="5576888"/>
                </a:lnTo>
                <a:lnTo>
                  <a:pt x="3044952" y="5576888"/>
                </a:lnTo>
                <a:lnTo>
                  <a:pt x="3044952" y="169068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1" name="텍스트 개체 틀 6">
            <a:extLst>
              <a:ext uri="{FF2B5EF4-FFF2-40B4-BE49-F238E27FC236}">
                <a16:creationId xmlns:a16="http://schemas.microsoft.com/office/drawing/2014/main" id="{4F54F31D-9C5E-4286-8D0E-6318D6D19D1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1690688"/>
            <a:ext cx="9144000" cy="3886200"/>
          </a:xfrm>
          <a:solidFill>
            <a:schemeClr val="bg1">
              <a:alpha val="93000"/>
            </a:schemeClr>
          </a:solidFill>
        </p:spPr>
        <p:txBody>
          <a:bodyPr lIns="411480" tIns="566928" rIns="4937760" bIns="306324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0" y="365125"/>
            <a:ext cx="7894320" cy="1325563"/>
          </a:xfrm>
        </p:spPr>
        <p:txBody>
          <a:bodyPr rtlCol="0"/>
          <a:lstStyle>
            <a:lvl1pPr algn="l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392488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629525" y="1919288"/>
            <a:ext cx="3657600" cy="640080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29525" y="2686050"/>
            <a:ext cx="3657600" cy="2743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F0D2B628-14C7-401D-8451-24C64BCF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876" y="1690688"/>
            <a:ext cx="228600" cy="3886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7469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성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121B4B07-1B80-41CF-89AC-82A7628C9D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468880 h 6858000"/>
              <a:gd name="connsiteX1" fmla="*/ 7789164 w 12188952"/>
              <a:gd name="connsiteY1" fmla="*/ 2697480 h 6858000"/>
              <a:gd name="connsiteX2" fmla="*/ 10715244 w 12188952"/>
              <a:gd name="connsiteY2" fmla="*/ 2697480 h 6858000"/>
              <a:gd name="connsiteX3" fmla="*/ 10715244 w 12188952"/>
              <a:gd name="connsiteY3" fmla="*/ 2468880 h 6858000"/>
              <a:gd name="connsiteX4" fmla="*/ 4634484 w 12188952"/>
              <a:gd name="connsiteY4" fmla="*/ 2468880 h 6858000"/>
              <a:gd name="connsiteX5" fmla="*/ 4634484 w 12188952"/>
              <a:gd name="connsiteY5" fmla="*/ 2697480 h 6858000"/>
              <a:gd name="connsiteX6" fmla="*/ 7560564 w 12188952"/>
              <a:gd name="connsiteY6" fmla="*/ 2697480 h 6858000"/>
              <a:gd name="connsiteX7" fmla="*/ 7560564 w 12188952"/>
              <a:gd name="connsiteY7" fmla="*/ 2468880 h 6858000"/>
              <a:gd name="connsiteX8" fmla="*/ 1443228 w 12188952"/>
              <a:gd name="connsiteY8" fmla="*/ 2468880 h 6858000"/>
              <a:gd name="connsiteX9" fmla="*/ 1443228 w 12188952"/>
              <a:gd name="connsiteY9" fmla="*/ 2697480 h 6858000"/>
              <a:gd name="connsiteX10" fmla="*/ 4369308 w 12188952"/>
              <a:gd name="connsiteY10" fmla="*/ 2697480 h 6858000"/>
              <a:gd name="connsiteX11" fmla="*/ 4369308 w 12188952"/>
              <a:gd name="connsiteY11" fmla="*/ 2468880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468880"/>
                </a:moveTo>
                <a:lnTo>
                  <a:pt x="7789164" y="2697480"/>
                </a:lnTo>
                <a:lnTo>
                  <a:pt x="10715244" y="2697480"/>
                </a:lnTo>
                <a:lnTo>
                  <a:pt x="10715244" y="2468880"/>
                </a:lnTo>
                <a:close/>
                <a:moveTo>
                  <a:pt x="4634484" y="2468880"/>
                </a:moveTo>
                <a:lnTo>
                  <a:pt x="4634484" y="2697480"/>
                </a:lnTo>
                <a:lnTo>
                  <a:pt x="7560564" y="2697480"/>
                </a:lnTo>
                <a:lnTo>
                  <a:pt x="7560564" y="2468880"/>
                </a:lnTo>
                <a:close/>
                <a:moveTo>
                  <a:pt x="1443228" y="2468880"/>
                </a:moveTo>
                <a:lnTo>
                  <a:pt x="1443228" y="2697480"/>
                </a:lnTo>
                <a:lnTo>
                  <a:pt x="4369308" y="2697480"/>
                </a:lnTo>
                <a:lnTo>
                  <a:pt x="4369308" y="2468880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8840922-E552-4901-81AD-E458DA6BF7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066800" y="1525143"/>
            <a:ext cx="100584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 algn="ctr">
              <a:buNone/>
              <a:defRPr sz="2400">
                <a:latin typeface="+mj-lt"/>
              </a:defRPr>
            </a:lvl2pPr>
            <a:lvl3pPr marL="914400" indent="0" algn="ctr">
              <a:buNone/>
              <a:defRPr sz="2400">
                <a:latin typeface="+mj-lt"/>
              </a:defRPr>
            </a:lvl3pPr>
            <a:lvl4pPr marL="1371600" indent="0" algn="ctr">
              <a:buNone/>
              <a:defRPr sz="2400">
                <a:latin typeface="+mj-lt"/>
              </a:defRPr>
            </a:lvl4pPr>
            <a:lvl5pPr marL="1828800" indent="0" algn="ctr">
              <a:buNone/>
              <a:defRPr sz="24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부제를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17" name="날짜 개체 틀 6">
            <a:extLst>
              <a:ext uri="{FF2B5EF4-FFF2-40B4-BE49-F238E27FC236}">
                <a16:creationId xmlns:a16="http://schemas.microsoft.com/office/drawing/2014/main" id="{5DC05003-DC7F-4DC2-9902-F09425302D88}"/>
              </a:ext>
            </a:extLst>
          </p:cNvPr>
          <p:cNvSpPr>
            <a:spLocks noGrp="1"/>
          </p:cNvSpPr>
          <p:nvPr>
            <p:ph type="dt" sz="half" idx="4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16" name="텍스트 개체 틀 8">
            <a:extLst>
              <a:ext uri="{FF2B5EF4-FFF2-40B4-BE49-F238E27FC236}">
                <a16:creationId xmlns:a16="http://schemas.microsoft.com/office/drawing/2014/main" id="{7E5DD934-36C9-4200-9B07-20B7B5F9B9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444752" y="2697480"/>
            <a:ext cx="2926080" cy="2504064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US" noProof="0" dirty="0"/>
          </a:p>
        </p:txBody>
      </p:sp>
      <p:sp>
        <p:nvSpPr>
          <p:cNvPr id="18" name="텍스트 개체 틀 8">
            <a:extLst>
              <a:ext uri="{FF2B5EF4-FFF2-40B4-BE49-F238E27FC236}">
                <a16:creationId xmlns:a16="http://schemas.microsoft.com/office/drawing/2014/main" id="{6131369D-6688-434C-89C0-00892AA26C8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3600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3</a:t>
            </a:r>
            <a:endParaRPr lang="ko-KR" altLang="en-US" noProof="0" dirty="0"/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255864CA-BF08-4C2C-88EB-589BDFBE27B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790688" y="2697587"/>
            <a:ext cx="2926080" cy="2505345"/>
          </a:xfrm>
          <a:solidFill>
            <a:schemeClr val="bg1">
              <a:alpha val="90000"/>
            </a:schemeClr>
          </a:solidFill>
        </p:spPr>
        <p:txBody>
          <a:bodyPr tIns="502920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4</a:t>
            </a:r>
            <a:endParaRPr lang="ko-KR" altLang="en-US" noProof="0" dirty="0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9B0287FA-646A-4E57-8C1A-1931B75F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3ED43C36-F674-49C6-8542-3721B150B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DCCF3302-2960-44AC-A88C-4C2817511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468880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584448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</p:spTree>
    <p:extLst>
      <p:ext uri="{BB962C8B-B14F-4D97-AF65-F5344CB8AC3E}">
        <p14:creationId xmlns:p14="http://schemas.microsoft.com/office/powerpoint/2010/main" val="309957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분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5" name="텍스트 개체 틀 5">
            <a:extLst>
              <a:ext uri="{FF2B5EF4-FFF2-40B4-BE49-F238E27FC236}">
                <a16:creationId xmlns:a16="http://schemas.microsoft.com/office/drawing/2014/main" id="{5487709A-3CB5-4242-9D31-5DAC5D0494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09000" y="2130552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 dirty="0" err="1"/>
              <a:t>사분면</a:t>
            </a:r>
            <a:r>
              <a:rPr lang="ko-KR" altLang="en-US" noProof="0" dirty="0"/>
              <a:t> 제목</a:t>
            </a:r>
          </a:p>
        </p:txBody>
      </p:sp>
      <p:sp>
        <p:nvSpPr>
          <p:cNvPr id="16" name="텍스트 개체 틀 5">
            <a:extLst>
              <a:ext uri="{FF2B5EF4-FFF2-40B4-BE49-F238E27FC236}">
                <a16:creationId xmlns:a16="http://schemas.microsoft.com/office/drawing/2014/main" id="{D81AA656-0DD9-4717-8FC2-4C8C03D063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9000" y="5184648"/>
            <a:ext cx="2011680" cy="27432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사분면 제목</a:t>
            </a:r>
          </a:p>
        </p:txBody>
      </p:sp>
      <p:sp>
        <p:nvSpPr>
          <p:cNvPr id="17" name="텍스트 개체 틀 5">
            <a:extLst>
              <a:ext uri="{FF2B5EF4-FFF2-40B4-BE49-F238E27FC236}">
                <a16:creationId xmlns:a16="http://schemas.microsoft.com/office/drawing/2014/main" id="{970652C9-A2DF-48D4-9530-B3F495F7A4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3273552"/>
            <a:ext cx="2011680" cy="27432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사분면 제목</a:t>
            </a:r>
          </a:p>
        </p:txBody>
      </p:sp>
      <p:sp>
        <p:nvSpPr>
          <p:cNvPr id="18" name="텍스트 개체 틀 5">
            <a:extLst>
              <a:ext uri="{FF2B5EF4-FFF2-40B4-BE49-F238E27FC236}">
                <a16:creationId xmlns:a16="http://schemas.microsoft.com/office/drawing/2014/main" id="{FBD279E7-C7DE-4501-9F36-BA9F05FFFF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45168" y="3273552"/>
            <a:ext cx="2011680" cy="27432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ko-KR" altLang="en-US" noProof="0"/>
              <a:t>사분면 제목</a:t>
            </a:r>
          </a:p>
        </p:txBody>
      </p:sp>
      <p:cxnSp>
        <p:nvCxnSpPr>
          <p:cNvPr id="19" name="직선 연결선(S) 18">
            <a:extLst>
              <a:ext uri="{FF2B5EF4-FFF2-40B4-BE49-F238E27FC236}">
                <a16:creationId xmlns:a16="http://schemas.microsoft.com/office/drawing/2014/main" id="{514BA6D1-4FDE-40E9-9F24-4719889A55F7}"/>
              </a:ext>
            </a:extLst>
          </p:cNvPr>
          <p:cNvCxnSpPr>
            <a:cxnSpLocks/>
          </p:cNvCxnSpPr>
          <p:nvPr userDrawn="1"/>
        </p:nvCxnSpPr>
        <p:spPr>
          <a:xfrm>
            <a:off x="929640" y="3631616"/>
            <a:ext cx="10332720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(S) 19">
            <a:extLst>
              <a:ext uri="{FF2B5EF4-FFF2-40B4-BE49-F238E27FC236}">
                <a16:creationId xmlns:a16="http://schemas.microsoft.com/office/drawing/2014/main" id="{41A3B553-82A9-403C-B8D4-D8C8A4A395B7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73690"/>
            <a:ext cx="0" cy="256032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날짜 개체 틀 4">
            <a:extLst>
              <a:ext uri="{FF2B5EF4-FFF2-40B4-BE49-F238E27FC236}">
                <a16:creationId xmlns:a16="http://schemas.microsoft.com/office/drawing/2014/main" id="{25C7676A-1D83-4D31-9C74-59C46F1525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87901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33902"/>
            <a:ext cx="5157787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33902"/>
            <a:ext cx="5183188" cy="567697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600" b="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ADF6BB91-26DF-45B2-B1D3-508C39F349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6613" y="1482296"/>
            <a:ext cx="832104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b="1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latin typeface="+mj-lt"/>
              </a:defRPr>
            </a:lvl2pPr>
            <a:lvl3pPr marL="914400" indent="0">
              <a:buNone/>
              <a:defRPr sz="2000">
                <a:latin typeface="+mj-lt"/>
              </a:defRPr>
            </a:lvl3pPr>
            <a:lvl4pPr marL="1371600" indent="0">
              <a:buNone/>
              <a:defRPr sz="2000">
                <a:latin typeface="+mj-lt"/>
              </a:defRPr>
            </a:lvl4pPr>
            <a:lvl5pPr marL="1828800" indent="0">
              <a:buNone/>
              <a:defRPr sz="20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부제를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간 표시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38" name="텍스트 개체 틀 10">
            <a:extLst>
              <a:ext uri="{FF2B5EF4-FFF2-40B4-BE49-F238E27FC236}">
                <a16:creationId xmlns:a16="http://schemas.microsoft.com/office/drawing/2014/main" id="{51F6740D-79A8-4846-A90A-F1FF9BBDD0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42295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</a:p>
        </p:txBody>
      </p:sp>
      <p:sp>
        <p:nvSpPr>
          <p:cNvPr id="39" name="텍스트 개체 틀 10">
            <a:extLst>
              <a:ext uri="{FF2B5EF4-FFF2-40B4-BE49-F238E27FC236}">
                <a16:creationId xmlns:a16="http://schemas.microsoft.com/office/drawing/2014/main" id="{93E06E79-FBB7-4594-8FC7-631D174541D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0" name="텍스트 개체 틀 10">
            <a:extLst>
              <a:ext uri="{FF2B5EF4-FFF2-40B4-BE49-F238E27FC236}">
                <a16:creationId xmlns:a16="http://schemas.microsoft.com/office/drawing/2014/main" id="{5B6D7F47-7406-4B82-8180-F3AD59BC65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1" name="텍스트 개체 틀 10">
            <a:extLst>
              <a:ext uri="{FF2B5EF4-FFF2-40B4-BE49-F238E27FC236}">
                <a16:creationId xmlns:a16="http://schemas.microsoft.com/office/drawing/2014/main" id="{5B79AE07-3E86-4374-9F86-8B70E8158AB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2" name="텍스트 개체 틀 10">
            <a:extLst>
              <a:ext uri="{FF2B5EF4-FFF2-40B4-BE49-F238E27FC236}">
                <a16:creationId xmlns:a16="http://schemas.microsoft.com/office/drawing/2014/main" id="{C939686F-A239-4AFE-AF56-38497CCD74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3" name="텍스트 개체 틀 10">
            <a:extLst>
              <a:ext uri="{FF2B5EF4-FFF2-40B4-BE49-F238E27FC236}">
                <a16:creationId xmlns:a16="http://schemas.microsoft.com/office/drawing/2014/main" id="{A634BB4E-B10D-4761-A0B8-EBC734EC96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2422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연도</a:t>
            </a:r>
          </a:p>
        </p:txBody>
      </p:sp>
      <p:sp>
        <p:nvSpPr>
          <p:cNvPr id="44" name="텍스트 개체 틀 10">
            <a:extLst>
              <a:ext uri="{FF2B5EF4-FFF2-40B4-BE49-F238E27FC236}">
                <a16:creationId xmlns:a16="http://schemas.microsoft.com/office/drawing/2014/main" id="{869255BD-A63E-4BFC-9D2A-E5EABC1DCD8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5" name="텍스트 개체 틀 10">
            <a:extLst>
              <a:ext uri="{FF2B5EF4-FFF2-40B4-BE49-F238E27FC236}">
                <a16:creationId xmlns:a16="http://schemas.microsoft.com/office/drawing/2014/main" id="{31C27FFA-6FA2-4F90-9543-8AE7E5B90E4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6" name="텍스트 개체 틀 10">
            <a:extLst>
              <a:ext uri="{FF2B5EF4-FFF2-40B4-BE49-F238E27FC236}">
                <a16:creationId xmlns:a16="http://schemas.microsoft.com/office/drawing/2014/main" id="{DAA9F46A-F074-488E-91DA-AAC5D23406E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7" name="텍스트 개체 틀 10">
            <a:extLst>
              <a:ext uri="{FF2B5EF4-FFF2-40B4-BE49-F238E27FC236}">
                <a16:creationId xmlns:a16="http://schemas.microsoft.com/office/drawing/2014/main" id="{24F6FE0C-DA66-4BE4-B1CB-AE552497A03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8" name="텍스트 개체 틀 10">
            <a:extLst>
              <a:ext uri="{FF2B5EF4-FFF2-40B4-BE49-F238E27FC236}">
                <a16:creationId xmlns:a16="http://schemas.microsoft.com/office/drawing/2014/main" id="{E02CB3CF-9E17-4C7C-913F-21EFADB96CB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49" name="텍스트 개체 틀 10">
            <a:extLst>
              <a:ext uri="{FF2B5EF4-FFF2-40B4-BE49-F238E27FC236}">
                <a16:creationId xmlns:a16="http://schemas.microsoft.com/office/drawing/2014/main" id="{D3AC456D-7AB5-4BB9-8F76-B607929996B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0" name="텍스트 개체 틀 10">
            <a:extLst>
              <a:ext uri="{FF2B5EF4-FFF2-40B4-BE49-F238E27FC236}">
                <a16:creationId xmlns:a16="http://schemas.microsoft.com/office/drawing/2014/main" id="{C5E41A6A-28FF-4A75-BA52-2FA05EE92E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1" name="텍스트 개체 틀 10">
            <a:extLst>
              <a:ext uri="{FF2B5EF4-FFF2-40B4-BE49-F238E27FC236}">
                <a16:creationId xmlns:a16="http://schemas.microsoft.com/office/drawing/2014/main" id="{7A1FCD8B-8332-4362-80BA-3DBB4442605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7039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2" name="텍스트 개체 틀 10">
            <a:extLst>
              <a:ext uri="{FF2B5EF4-FFF2-40B4-BE49-F238E27FC236}">
                <a16:creationId xmlns:a16="http://schemas.microsoft.com/office/drawing/2014/main" id="{F2B53D10-BB76-4138-AAB8-844DCD895BD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3" name="텍스트 개체 틀 10">
            <a:extLst>
              <a:ext uri="{FF2B5EF4-FFF2-40B4-BE49-F238E27FC236}">
                <a16:creationId xmlns:a16="http://schemas.microsoft.com/office/drawing/2014/main" id="{A14739AB-36C4-4467-BA10-CEA1DF2894E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4" name="텍스트 개체 틀 10">
            <a:extLst>
              <a:ext uri="{FF2B5EF4-FFF2-40B4-BE49-F238E27FC236}">
                <a16:creationId xmlns:a16="http://schemas.microsoft.com/office/drawing/2014/main" id="{024E2A82-D649-44D9-BAA0-65A603E113B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5" name="텍스트 개체 틀 10">
            <a:extLst>
              <a:ext uri="{FF2B5EF4-FFF2-40B4-BE49-F238E27FC236}">
                <a16:creationId xmlns:a16="http://schemas.microsoft.com/office/drawing/2014/main" id="{5E9DBCF1-3DA9-4975-9B75-DEFC550B69C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6" name="텍스트 개체 틀 10">
            <a:extLst>
              <a:ext uri="{FF2B5EF4-FFF2-40B4-BE49-F238E27FC236}">
                <a16:creationId xmlns:a16="http://schemas.microsoft.com/office/drawing/2014/main" id="{CD04D2E9-E8EB-43F6-9734-AE8BEED8D892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7" name="텍스트 개체 틀 10">
            <a:extLst>
              <a:ext uri="{FF2B5EF4-FFF2-40B4-BE49-F238E27FC236}">
                <a16:creationId xmlns:a16="http://schemas.microsoft.com/office/drawing/2014/main" id="{DCAF80E4-457C-461E-9E59-6EA9934B8F5F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8" name="텍스트 개체 틀 10">
            <a:extLst>
              <a:ext uri="{FF2B5EF4-FFF2-40B4-BE49-F238E27FC236}">
                <a16:creationId xmlns:a16="http://schemas.microsoft.com/office/drawing/2014/main" id="{8A2813EA-E62D-4E2E-A97F-38974F23C88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59" name="텍스트 개체 틀 10">
            <a:extLst>
              <a:ext uri="{FF2B5EF4-FFF2-40B4-BE49-F238E27FC236}">
                <a16:creationId xmlns:a16="http://schemas.microsoft.com/office/drawing/2014/main" id="{0A4E7225-8A60-45A3-ACE7-2D6D1EA3306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0" name="텍스트 개체 틀 10">
            <a:extLst>
              <a:ext uri="{FF2B5EF4-FFF2-40B4-BE49-F238E27FC236}">
                <a16:creationId xmlns:a16="http://schemas.microsoft.com/office/drawing/2014/main" id="{FD6DF9FE-80AE-43C3-B35A-B0B773A636E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1" name="텍스트 개체 틀 10">
            <a:extLst>
              <a:ext uri="{FF2B5EF4-FFF2-40B4-BE49-F238E27FC236}">
                <a16:creationId xmlns:a16="http://schemas.microsoft.com/office/drawing/2014/main" id="{725DE269-1E5D-4437-B997-CCFE8800082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2" name="텍스트 개체 틀 10">
            <a:extLst>
              <a:ext uri="{FF2B5EF4-FFF2-40B4-BE49-F238E27FC236}">
                <a16:creationId xmlns:a16="http://schemas.microsoft.com/office/drawing/2014/main" id="{EAE25BBD-7B98-417B-B9FC-B2DF70FAFDC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3" name="텍스트 개체 틀 10">
            <a:extLst>
              <a:ext uri="{FF2B5EF4-FFF2-40B4-BE49-F238E27FC236}">
                <a16:creationId xmlns:a16="http://schemas.microsoft.com/office/drawing/2014/main" id="{0A4DF189-5583-4731-8F70-2578793E0244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35745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en-US" altLang="ko-KR" noProof="0"/>
              <a:t>MM</a:t>
            </a:r>
            <a:endParaRPr lang="ko-KR" altLang="en-US" noProof="0"/>
          </a:p>
        </p:txBody>
      </p:sp>
      <p:sp>
        <p:nvSpPr>
          <p:cNvPr id="65" name="텍스트 개체 틀 3">
            <a:extLst>
              <a:ext uri="{FF2B5EF4-FFF2-40B4-BE49-F238E27FC236}">
                <a16:creationId xmlns:a16="http://schemas.microsoft.com/office/drawing/2014/main" id="{06405A2E-994F-49B5-ABCB-1CA1FCEB08C7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7" y="2055840"/>
            <a:ext cx="1828800" cy="696885"/>
          </a:xfrm>
          <a:noFill/>
          <a:ln w="12700">
            <a:solidFill>
              <a:schemeClr val="accent3"/>
            </a:solidFill>
          </a:ln>
        </p:spPr>
        <p:txBody>
          <a:bodyPr tIns="36000" rtlCol="0" anchor="ctr" anchorCtr="1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항목 제목</a:t>
            </a:r>
          </a:p>
        </p:txBody>
      </p:sp>
      <p:sp>
        <p:nvSpPr>
          <p:cNvPr id="67" name="날짜 개체 틀 4">
            <a:extLst>
              <a:ext uri="{FF2B5EF4-FFF2-40B4-BE49-F238E27FC236}">
                <a16:creationId xmlns:a16="http://schemas.microsoft.com/office/drawing/2014/main" id="{33000A7A-B075-4FF0-8FCA-89256A1A66C8}"/>
              </a:ext>
            </a:extLst>
          </p:cNvPr>
          <p:cNvSpPr>
            <a:spLocks noGrp="1"/>
          </p:cNvSpPr>
          <p:nvPr>
            <p:ph type="dt" sz="half" idx="61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57AB03C7-C423-4EA2-AC0C-C153413E216C}"/>
              </a:ext>
            </a:extLst>
          </p:cNvPr>
          <p:cNvSpPr/>
          <p:nvPr userDrawn="1"/>
        </p:nvSpPr>
        <p:spPr>
          <a:xfrm>
            <a:off x="929640" y="3943857"/>
            <a:ext cx="1033272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028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353570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구성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id="{8A4789F7-47F3-492F-8AE6-209A1044F3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6"/>
            <a:ext cx="2103120" cy="2913793"/>
          </a:xfrm>
          <a:custGeom>
            <a:avLst/>
            <a:gdLst>
              <a:gd name="connsiteX0" fmla="*/ 0 w 2103120"/>
              <a:gd name="connsiteY0" fmla="*/ 0 h 2913793"/>
              <a:gd name="connsiteX1" fmla="*/ 2103120 w 2103120"/>
              <a:gd name="connsiteY1" fmla="*/ 0 h 2913793"/>
              <a:gd name="connsiteX2" fmla="*/ 2103120 w 2103120"/>
              <a:gd name="connsiteY2" fmla="*/ 2913793 h 2913793"/>
              <a:gd name="connsiteX3" fmla="*/ 0 w 2103120"/>
              <a:gd name="connsiteY3" fmla="*/ 2913793 h 2913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20" h="2913793">
                <a:moveTo>
                  <a:pt x="0" y="0"/>
                </a:moveTo>
                <a:lnTo>
                  <a:pt x="2103120" y="0"/>
                </a:lnTo>
                <a:lnTo>
                  <a:pt x="2103120" y="2913793"/>
                </a:lnTo>
                <a:lnTo>
                  <a:pt x="0" y="291379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7" name="그림 개체 틀 26">
            <a:extLst>
              <a:ext uri="{FF2B5EF4-FFF2-40B4-BE49-F238E27FC236}">
                <a16:creationId xmlns:a16="http://schemas.microsoft.com/office/drawing/2014/main" id="{25A9EE92-C505-4777-B442-72C5A0BDCBF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2104 w 2103120"/>
              <a:gd name="connsiteY3" fmla="*/ 3017520 h 3017520"/>
              <a:gd name="connsiteX4" fmla="*/ 2102104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2104" y="3017520"/>
                </a:lnTo>
                <a:lnTo>
                  <a:pt x="2102104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B98E2731-9AE8-4D4E-969E-814287EE84A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3017520 h 3017520"/>
              <a:gd name="connsiteX3" fmla="*/ 2100725 w 2103120"/>
              <a:gd name="connsiteY3" fmla="*/ 3017520 h 3017520"/>
              <a:gd name="connsiteX4" fmla="*/ 2100725 w 2103120"/>
              <a:gd name="connsiteY4" fmla="*/ 2910625 h 3017520"/>
              <a:gd name="connsiteX5" fmla="*/ 0 w 2103120"/>
              <a:gd name="connsiteY5" fmla="*/ 2910625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3017520"/>
                </a:lnTo>
                <a:lnTo>
                  <a:pt x="2100725" y="3017520"/>
                </a:lnTo>
                <a:lnTo>
                  <a:pt x="2100725" y="2910625"/>
                </a:lnTo>
                <a:lnTo>
                  <a:pt x="0" y="29106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6" name="텍스트 개체 틀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ACF06764-EDD6-4592-AF7B-7BF92AF387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3017520"/>
          </a:xfrm>
          <a:custGeom>
            <a:avLst/>
            <a:gdLst>
              <a:gd name="connsiteX0" fmla="*/ 0 w 2103120"/>
              <a:gd name="connsiteY0" fmla="*/ 0 h 3017520"/>
              <a:gd name="connsiteX1" fmla="*/ 2103120 w 2103120"/>
              <a:gd name="connsiteY1" fmla="*/ 0 h 3017520"/>
              <a:gd name="connsiteX2" fmla="*/ 2103120 w 2103120"/>
              <a:gd name="connsiteY2" fmla="*/ 2910625 h 3017520"/>
              <a:gd name="connsiteX3" fmla="*/ 2268 w 2103120"/>
              <a:gd name="connsiteY3" fmla="*/ 2910625 h 3017520"/>
              <a:gd name="connsiteX4" fmla="*/ 2268 w 2103120"/>
              <a:gd name="connsiteY4" fmla="*/ 3017520 h 3017520"/>
              <a:gd name="connsiteX5" fmla="*/ 0 w 2103120"/>
              <a:gd name="connsiteY5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3017520">
                <a:moveTo>
                  <a:pt x="0" y="0"/>
                </a:moveTo>
                <a:lnTo>
                  <a:pt x="2103120" y="0"/>
                </a:lnTo>
                <a:lnTo>
                  <a:pt x="2103120" y="2910625"/>
                </a:lnTo>
                <a:lnTo>
                  <a:pt x="2268" y="2910625"/>
                </a:lnTo>
                <a:lnTo>
                  <a:pt x="2268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5257800"/>
            <a:ext cx="2103120" cy="27432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5551170"/>
            <a:ext cx="2103120" cy="36576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EBFF9948-88DC-4F9B-ADAB-743B4534E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496166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74AB8730-C1E9-4C39-AD6B-791ECCB2A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6744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D0B1428-A83E-4197-AB02-D6F4EE202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725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24BAF707-3808-4238-963B-95584798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6748" y="4958500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팀구성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id="{D0D0D822-3E52-4D3E-BD04-0A87AF2312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64244 h 1371600"/>
              <a:gd name="connsiteX3" fmla="*/ 142 w 2103120"/>
              <a:gd name="connsiteY3" fmla="*/ 1264244 h 1371600"/>
              <a:gd name="connsiteX4" fmla="*/ 142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64244"/>
                </a:lnTo>
                <a:lnTo>
                  <a:pt x="142" y="1264244"/>
                </a:lnTo>
                <a:lnTo>
                  <a:pt x="142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51E566A4-E145-4128-B0EB-DEE6D486BE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135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0B143611-92A8-4EFD-9C6A-0D18F4DE15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35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3" name="그림 개체 틀 42">
            <a:extLst>
              <a:ext uri="{FF2B5EF4-FFF2-40B4-BE49-F238E27FC236}">
                <a16:creationId xmlns:a16="http://schemas.microsoft.com/office/drawing/2014/main" id="{F1850C15-0C47-405D-A6CC-FC41802A67C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6776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683 w 2103120"/>
              <a:gd name="connsiteY3" fmla="*/ 1371600 h 1371600"/>
              <a:gd name="connsiteX4" fmla="*/ 2102683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683" y="1371600"/>
                </a:lnTo>
                <a:lnTo>
                  <a:pt x="2102683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0224436F-4BCF-481B-B0A9-C4AE888185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6744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E81F848-2A43-484F-8AB0-8E45A15079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6744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id="{4BE5C88B-BE08-4186-BF4E-95E5811D187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42112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0867 w 2103120"/>
              <a:gd name="connsiteY3" fmla="*/ 1371600 h 1371600"/>
              <a:gd name="connsiteX4" fmla="*/ 21008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0867" y="1371600"/>
                </a:lnTo>
                <a:lnTo>
                  <a:pt x="21008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6" name="텍스트 개체 틀 8">
            <a:extLst>
              <a:ext uri="{FF2B5EF4-FFF2-40B4-BE49-F238E27FC236}">
                <a16:creationId xmlns:a16="http://schemas.microsoft.com/office/drawing/2014/main" id="{AB0DA7E8-8D66-4F86-86F2-604044642B8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9088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3DC8F7DC-7D79-452D-89D4-DC0155C968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9088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1" name="그림 개체 틀 40">
            <a:extLst>
              <a:ext uri="{FF2B5EF4-FFF2-40B4-BE49-F238E27FC236}">
                <a16:creationId xmlns:a16="http://schemas.microsoft.com/office/drawing/2014/main" id="{CF3E2C3A-A072-436A-8C0E-682F06540C4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74480" y="2047875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1667 w 2103120"/>
              <a:gd name="connsiteY3" fmla="*/ 1371600 h 1371600"/>
              <a:gd name="connsiteX4" fmla="*/ 2101667 w 2103120"/>
              <a:gd name="connsiteY4" fmla="*/ 1266213 h 1371600"/>
              <a:gd name="connsiteX5" fmla="*/ 0 w 2103120"/>
              <a:gd name="connsiteY5" fmla="*/ 1266213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1667" y="1371600"/>
                </a:lnTo>
                <a:lnTo>
                  <a:pt x="2101667" y="1266213"/>
                </a:lnTo>
                <a:lnTo>
                  <a:pt x="0" y="126621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19" name="텍스트 개체 틀 8">
            <a:extLst>
              <a:ext uri="{FF2B5EF4-FFF2-40B4-BE49-F238E27FC236}">
                <a16:creationId xmlns:a16="http://schemas.microsoft.com/office/drawing/2014/main" id="{0810DF3C-ABDE-477A-AAF0-72B27ED174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71432" y="3524652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EBB0D63B-5F58-422A-A566-A7DE54E85F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71432" y="3774234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5" name="그림 개체 틀 44">
            <a:extLst>
              <a:ext uri="{FF2B5EF4-FFF2-40B4-BE49-F238E27FC236}">
                <a16:creationId xmlns:a16="http://schemas.microsoft.com/office/drawing/2014/main" id="{20DAF781-CA6C-43D3-B553-E58DBF509A4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1744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276026 h 1371600"/>
              <a:gd name="connsiteX3" fmla="*/ 624 w 2103120"/>
              <a:gd name="connsiteY3" fmla="*/ 1276026 h 1371600"/>
              <a:gd name="connsiteX4" fmla="*/ 624 w 2103120"/>
              <a:gd name="connsiteY4" fmla="*/ 1371600 h 1371600"/>
              <a:gd name="connsiteX5" fmla="*/ 0 w 2103120"/>
              <a:gd name="connsiteY5" fmla="*/ 137160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276026"/>
                </a:lnTo>
                <a:lnTo>
                  <a:pt x="624" y="1276026"/>
                </a:lnTo>
                <a:lnTo>
                  <a:pt x="624" y="1371600"/>
                </a:lnTo>
                <a:lnTo>
                  <a:pt x="0" y="13716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2" name="텍스트 개체 틀 8">
            <a:extLst>
              <a:ext uri="{FF2B5EF4-FFF2-40B4-BE49-F238E27FC236}">
                <a16:creationId xmlns:a16="http://schemas.microsoft.com/office/drawing/2014/main" id="{E502DEDD-A955-4A8D-9A05-828A01CE551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E76CEA8C-8899-44E0-9F47-106A711A4CC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4DE21878-7282-49DF-A1B3-B38F5A85F71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67080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102728 w 2103120"/>
              <a:gd name="connsiteY3" fmla="*/ 1371600 h 1371600"/>
              <a:gd name="connsiteX4" fmla="*/ 2102728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102728" y="1371600"/>
                </a:lnTo>
                <a:lnTo>
                  <a:pt x="2102728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5" name="텍스트 개체 틀 8">
            <a:extLst>
              <a:ext uri="{FF2B5EF4-FFF2-40B4-BE49-F238E27FC236}">
                <a16:creationId xmlns:a16="http://schemas.microsoft.com/office/drawing/2014/main" id="{3179BABC-F01C-4C09-BE82-C1C218CA47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69792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7B1CE826-A5B2-4507-ADB0-BD2BFE4B8BB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69792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7" name="그림 개체 틀 46">
            <a:extLst>
              <a:ext uri="{FF2B5EF4-FFF2-40B4-BE49-F238E27FC236}">
                <a16:creationId xmlns:a16="http://schemas.microsoft.com/office/drawing/2014/main" id="{09624F3D-E589-4C68-B98A-566CCAAA98D1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2416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8017 w 2103120"/>
              <a:gd name="connsiteY3" fmla="*/ 1371600 h 1371600"/>
              <a:gd name="connsiteX4" fmla="*/ 2098017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8017" y="1371600"/>
                </a:lnTo>
                <a:lnTo>
                  <a:pt x="2098017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8" name="텍스트 개체 틀 8">
            <a:extLst>
              <a:ext uri="{FF2B5EF4-FFF2-40B4-BE49-F238E27FC236}">
                <a16:creationId xmlns:a16="http://schemas.microsoft.com/office/drawing/2014/main" id="{6F19331A-27CF-4270-B991-C2E97C6E6C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22136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29" name="텍스트 개체 틀 10">
            <a:extLst>
              <a:ext uri="{FF2B5EF4-FFF2-40B4-BE49-F238E27FC236}">
                <a16:creationId xmlns:a16="http://schemas.microsoft.com/office/drawing/2014/main" id="{C123301D-8AA0-4C65-B928-3902E4793B5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22136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09B16E22-2B7C-413C-9283-51DBE7DF0F6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77528" y="4261336"/>
            <a:ext cx="2103120" cy="1371600"/>
          </a:xfrm>
          <a:custGeom>
            <a:avLst/>
            <a:gdLst>
              <a:gd name="connsiteX0" fmla="*/ 0 w 2103120"/>
              <a:gd name="connsiteY0" fmla="*/ 0 h 1371600"/>
              <a:gd name="connsiteX1" fmla="*/ 2103120 w 2103120"/>
              <a:gd name="connsiteY1" fmla="*/ 0 h 1371600"/>
              <a:gd name="connsiteX2" fmla="*/ 2103120 w 2103120"/>
              <a:gd name="connsiteY2" fmla="*/ 1371600 h 1371600"/>
              <a:gd name="connsiteX3" fmla="*/ 2097024 w 2103120"/>
              <a:gd name="connsiteY3" fmla="*/ 1371600 h 1371600"/>
              <a:gd name="connsiteX4" fmla="*/ 2097024 w 2103120"/>
              <a:gd name="connsiteY4" fmla="*/ 1277995 h 1371600"/>
              <a:gd name="connsiteX5" fmla="*/ 0 w 2103120"/>
              <a:gd name="connsiteY5" fmla="*/ 1277995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3120" h="1371600">
                <a:moveTo>
                  <a:pt x="0" y="0"/>
                </a:moveTo>
                <a:lnTo>
                  <a:pt x="2103120" y="0"/>
                </a:lnTo>
                <a:lnTo>
                  <a:pt x="2103120" y="1371600"/>
                </a:lnTo>
                <a:lnTo>
                  <a:pt x="2097024" y="1371600"/>
                </a:lnTo>
                <a:lnTo>
                  <a:pt x="2097024" y="1277995"/>
                </a:lnTo>
                <a:lnTo>
                  <a:pt x="0" y="127799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31" name="텍스트 개체 틀 8">
            <a:extLst>
              <a:ext uri="{FF2B5EF4-FFF2-40B4-BE49-F238E27FC236}">
                <a16:creationId xmlns:a16="http://schemas.microsoft.com/office/drawing/2014/main" id="{9E095B1F-8D49-4766-951D-A60C5BA5DB4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74480" y="573811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이름</a:t>
            </a:r>
          </a:p>
        </p:txBody>
      </p:sp>
      <p:sp>
        <p:nvSpPr>
          <p:cNvPr id="32" name="텍스트 개체 틀 10">
            <a:extLst>
              <a:ext uri="{FF2B5EF4-FFF2-40B4-BE49-F238E27FC236}">
                <a16:creationId xmlns:a16="http://schemas.microsoft.com/office/drawing/2014/main" id="{A3C30BF1-DCAF-4FF7-AE62-42A77BBB55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74480" y="6001343"/>
            <a:ext cx="2103120" cy="228600"/>
          </a:xfrm>
        </p:spPr>
        <p:txBody>
          <a:bodyPr rtlCol="0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ko-KR" altLang="en-US" noProof="0"/>
              <a:t>제목</a:t>
            </a: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554DA5CF-5D2A-43B4-85A8-340C8F7B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542" y="3312119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26B1FEE3-D401-47CB-80E6-52D6DF510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67323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98D86A78-C607-45C6-8641-1AF4A5F07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886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B84BFDA8-0351-4C99-8911-2034DAE3D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3027" y="3314088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1896FDB4-943E-4915-BFB5-FBF28C1F0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8072" y="5537362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8DE6F848-8616-4A39-B962-93F75C471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0416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5" name="직사각형 54">
            <a:extLst>
              <a:ext uri="{FF2B5EF4-FFF2-40B4-BE49-F238E27FC236}">
                <a16:creationId xmlns:a16="http://schemas.microsoft.com/office/drawing/2014/main" id="{506A04BD-9213-47EF-B5B0-2684E430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9065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7869DE2A-F897-46B0-B840-A25978924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71432" y="5539331"/>
            <a:ext cx="2103120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2421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자금 조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7" y="365760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7" name="내용 개체 틀 6">
            <a:extLst>
              <a:ext uri="{FF2B5EF4-FFF2-40B4-BE49-F238E27FC236}">
                <a16:creationId xmlns:a16="http://schemas.microsoft.com/office/drawing/2014/main" id="{27ECF580-8E4E-43A8-957B-F86F1C61ADA4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0" name="텍스트 개체 틀 10">
            <a:extLst>
              <a:ext uri="{FF2B5EF4-FFF2-40B4-BE49-F238E27FC236}">
                <a16:creationId xmlns:a16="http://schemas.microsoft.com/office/drawing/2014/main" id="{58B05749-818D-4447-958A-FEF293220A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2736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21" name="텍스트 개체 틀 12">
            <a:extLst>
              <a:ext uri="{FF2B5EF4-FFF2-40B4-BE49-F238E27FC236}">
                <a16:creationId xmlns:a16="http://schemas.microsoft.com/office/drawing/2014/main" id="{7F20B9D5-25D9-47F8-A972-A75CCB164FD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02736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2" name="내용 개체 틀 6">
            <a:extLst>
              <a:ext uri="{FF2B5EF4-FFF2-40B4-BE49-F238E27FC236}">
                <a16:creationId xmlns:a16="http://schemas.microsoft.com/office/drawing/2014/main" id="{41B075AD-BF48-4749-9202-8150B2107377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3603626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95B953E6-3C98-4798-A4E9-1B1440A15A5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982077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24" name="텍스트 개체 틀 12">
            <a:extLst>
              <a:ext uri="{FF2B5EF4-FFF2-40B4-BE49-F238E27FC236}">
                <a16:creationId xmlns:a16="http://schemas.microsoft.com/office/drawing/2014/main" id="{65B3E813-F032-4E15-B3D8-B0B967E1840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077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5" name="내용 개체 틀 6">
            <a:extLst>
              <a:ext uri="{FF2B5EF4-FFF2-40B4-BE49-F238E27FC236}">
                <a16:creationId xmlns:a16="http://schemas.microsoft.com/office/drawing/2014/main" id="{3A1AE7A9-C278-4553-BA87-9A37448FE96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982077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6" name="텍스트 개체 틀 10">
            <a:extLst>
              <a:ext uri="{FF2B5EF4-FFF2-40B4-BE49-F238E27FC236}">
                <a16:creationId xmlns:a16="http://schemas.microsoft.com/office/drawing/2014/main" id="{1408D2FA-A2B1-4447-8C50-0F16D70CE9D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91072" y="4333934"/>
            <a:ext cx="2286000" cy="54864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부제목 편집</a:t>
            </a:r>
          </a:p>
        </p:txBody>
      </p:sp>
      <p:sp>
        <p:nvSpPr>
          <p:cNvPr id="27" name="텍스트 개체 틀 12">
            <a:extLst>
              <a:ext uri="{FF2B5EF4-FFF2-40B4-BE49-F238E27FC236}">
                <a16:creationId xmlns:a16="http://schemas.microsoft.com/office/drawing/2014/main" id="{68834F1C-0151-4D96-9804-08CAEEDB349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1072" y="5235467"/>
            <a:ext cx="2286000" cy="7315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8" name="내용 개체 틀 6">
            <a:extLst>
              <a:ext uri="{FF2B5EF4-FFF2-40B4-BE49-F238E27FC236}">
                <a16:creationId xmlns:a16="http://schemas.microsoft.com/office/drawing/2014/main" id="{DB26BE5E-69FC-43BF-BD74-25B62546B25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292852" y="2004810"/>
            <a:ext cx="2286000" cy="21717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9" name="텍스트 개체 틀 12">
            <a:extLst>
              <a:ext uri="{FF2B5EF4-FFF2-40B4-BE49-F238E27FC236}">
                <a16:creationId xmlns:a16="http://schemas.microsoft.com/office/drawing/2014/main" id="{E9D71C6C-8090-42D9-AA7D-9D858A08982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14400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30" name="텍스트 개체 틀 12">
            <a:extLst>
              <a:ext uri="{FF2B5EF4-FFF2-40B4-BE49-F238E27FC236}">
                <a16:creationId xmlns:a16="http://schemas.microsoft.com/office/drawing/2014/main" id="{ADBCB0A2-01FA-4A56-9187-2141478D27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02736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31" name="텍스트 개체 틀 12">
            <a:extLst>
              <a:ext uri="{FF2B5EF4-FFF2-40B4-BE49-F238E27FC236}">
                <a16:creationId xmlns:a16="http://schemas.microsoft.com/office/drawing/2014/main" id="{A8DA037D-3115-4D06-B62B-8B2361C1B73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82077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32" name="텍스트 개체 틀 12">
            <a:extLst>
              <a:ext uri="{FF2B5EF4-FFF2-40B4-BE49-F238E27FC236}">
                <a16:creationId xmlns:a16="http://schemas.microsoft.com/office/drawing/2014/main" id="{2CE21E27-DF2A-4809-8004-DBD3CB8C9D7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91072" y="4912335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</p:spTree>
    <p:extLst>
      <p:ext uri="{BB962C8B-B14F-4D97-AF65-F5344CB8AC3E}">
        <p14:creationId xmlns:p14="http://schemas.microsoft.com/office/powerpoint/2010/main" val="16286683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회사 소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D0D8038A-5827-4846-97D5-0DEF7A92C9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578608"/>
            <a:ext cx="4297680" cy="914400"/>
          </a:xfrm>
        </p:spPr>
        <p:txBody>
          <a:bodyPr rtlCol="0" anchor="b" anchorCtr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 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3721608"/>
            <a:ext cx="429768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3A951D3-FDD2-4A48-9F77-7EB69F3AA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0D24C9D2-B921-4FAF-8173-CF9B37D4F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55103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5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정보</a:t>
            </a:r>
          </a:p>
        </p:txBody>
      </p:sp>
    </p:spTree>
    <p:extLst>
      <p:ext uri="{BB962C8B-B14F-4D97-AF65-F5344CB8AC3E}">
        <p14:creationId xmlns:p14="http://schemas.microsoft.com/office/powerpoint/2010/main" val="3644859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요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0F1B0119-8B53-4329-89FD-7688250A12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81369"/>
            <a:ext cx="11274552" cy="2743200"/>
          </a:xfrm>
          <a:custGeom>
            <a:avLst/>
            <a:gdLst>
              <a:gd name="connsiteX0" fmla="*/ 0 w 11274552"/>
              <a:gd name="connsiteY0" fmla="*/ 0 h 2743200"/>
              <a:gd name="connsiteX1" fmla="*/ 11274552 w 11274552"/>
              <a:gd name="connsiteY1" fmla="*/ 0 h 2743200"/>
              <a:gd name="connsiteX2" fmla="*/ 11274552 w 11274552"/>
              <a:gd name="connsiteY2" fmla="*/ 2743200 h 2743200"/>
              <a:gd name="connsiteX3" fmla="*/ 5730217 w 11274552"/>
              <a:gd name="connsiteY3" fmla="*/ 2743200 h 2743200"/>
              <a:gd name="connsiteX4" fmla="*/ 5730217 w 11274552"/>
              <a:gd name="connsiteY4" fmla="*/ 1118831 h 2743200"/>
              <a:gd name="connsiteX5" fmla="*/ 5522399 w 11274552"/>
              <a:gd name="connsiteY5" fmla="*/ 1118831 h 2743200"/>
              <a:gd name="connsiteX6" fmla="*/ 5522399 w 11274552"/>
              <a:gd name="connsiteY6" fmla="*/ 2743200 h 2743200"/>
              <a:gd name="connsiteX7" fmla="*/ 0 w 11274552"/>
              <a:gd name="connsiteY7" fmla="*/ 2743200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74552" h="2743200">
                <a:moveTo>
                  <a:pt x="0" y="0"/>
                </a:moveTo>
                <a:lnTo>
                  <a:pt x="11274552" y="0"/>
                </a:lnTo>
                <a:lnTo>
                  <a:pt x="11274552" y="2743200"/>
                </a:lnTo>
                <a:lnTo>
                  <a:pt x="5730217" y="2743200"/>
                </a:lnTo>
                <a:lnTo>
                  <a:pt x="5730217" y="1118831"/>
                </a:lnTo>
                <a:lnTo>
                  <a:pt x="5522399" y="1118831"/>
                </a:lnTo>
                <a:lnTo>
                  <a:pt x="5522399" y="2743200"/>
                </a:lnTo>
                <a:lnTo>
                  <a:pt x="0" y="27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3592386"/>
            <a:ext cx="4572000" cy="1325563"/>
          </a:xfrm>
        </p:spPr>
        <p:txBody>
          <a:bodyPr rtlCol="0" anchor="t" anchorCtr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15" name="텍스트 개체 틀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9391" y="3546349"/>
            <a:ext cx="5248656" cy="192024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95C8E637-78B0-4855-A6B1-C2DE56F364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81123" y="1600200"/>
            <a:ext cx="207818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2">
            <a:extLst>
              <a:ext uri="{FF2B5EF4-FFF2-40B4-BE49-F238E27FC236}">
                <a16:creationId xmlns:a16="http://schemas.microsoft.com/office/drawing/2014/main" id="{89A89CDF-EE53-4D5A-BA2F-B21F454E10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290728"/>
            <a:ext cx="6958584" cy="1567272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요약</a:t>
            </a:r>
          </a:p>
        </p:txBody>
      </p:sp>
    </p:spTree>
    <p:extLst>
      <p:ext uri="{BB962C8B-B14F-4D97-AF65-F5344CB8AC3E}">
        <p14:creationId xmlns:p14="http://schemas.microsoft.com/office/powerpoint/2010/main" val="426679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감사합니다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84ED48F4-DBCF-44E9-BDD6-E6E63CAB73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3423562 h 6858000"/>
              <a:gd name="connsiteX3" fmla="*/ 7502172 w 12188952"/>
              <a:gd name="connsiteY3" fmla="*/ 3423562 h 6858000"/>
              <a:gd name="connsiteX4" fmla="*/ 7502172 w 12188952"/>
              <a:gd name="connsiteY4" fmla="*/ 3652162 h 6858000"/>
              <a:gd name="connsiteX5" fmla="*/ 12188952 w 12188952"/>
              <a:gd name="connsiteY5" fmla="*/ 3652162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3423562"/>
                </a:lnTo>
                <a:lnTo>
                  <a:pt x="7502172" y="3423562"/>
                </a:lnTo>
                <a:lnTo>
                  <a:pt x="7502172" y="3652162"/>
                </a:lnTo>
                <a:lnTo>
                  <a:pt x="12188952" y="3652162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77D5655F-601C-49CF-925B-4467144804D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67603" y="4681728"/>
            <a:ext cx="3838731" cy="16459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lnSpc>
                <a:spcPct val="100000"/>
              </a:lnSpc>
              <a:buNone/>
              <a:defRPr sz="1600"/>
            </a:lvl2pPr>
            <a:lvl3pPr marL="914400" indent="0">
              <a:lnSpc>
                <a:spcPct val="100000"/>
              </a:lnSpc>
              <a:buNone/>
              <a:defRPr sz="1600"/>
            </a:lvl3pPr>
            <a:lvl4pPr marL="1371600" indent="0">
              <a:lnSpc>
                <a:spcPct val="100000"/>
              </a:lnSpc>
              <a:buNone/>
              <a:defRPr sz="1600"/>
            </a:lvl4pPr>
            <a:lvl5pPr marL="1828800" indent="0">
              <a:lnSpc>
                <a:spcPct val="100000"/>
              </a:lnSpc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3A4EE02-E082-4906-9F26-21DA131BE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03696" y="3423562"/>
            <a:ext cx="46867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D49F40A-2F72-4059-80C0-FD3038B0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5854" y="3941064"/>
            <a:ext cx="3840480" cy="640080"/>
          </a:xfrm>
        </p:spPr>
        <p:txBody>
          <a:bodyPr rtlCol="0" anchor="t"/>
          <a:lstStyle>
            <a:lvl1pPr>
              <a:spcBef>
                <a:spcPts val="1000"/>
              </a:spcBef>
              <a:defRPr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31765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ko-KR" noProof="0" smtClean="0"/>
              <a:t>‹#›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문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6A9CEDC6-C07A-4AA6-A03A-799447ACA9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10025044 w 12188952"/>
              <a:gd name="connsiteY0" fmla="*/ 1464945 h 6858000"/>
              <a:gd name="connsiteX1" fmla="*/ 10025044 w 12188952"/>
              <a:gd name="connsiteY1" fmla="*/ 6219825 h 6858000"/>
              <a:gd name="connsiteX2" fmla="*/ 10253644 w 12188952"/>
              <a:gd name="connsiteY2" fmla="*/ 6219825 h 6858000"/>
              <a:gd name="connsiteX3" fmla="*/ 10253644 w 12188952"/>
              <a:gd name="connsiteY3" fmla="*/ 1464945 h 6858000"/>
              <a:gd name="connsiteX4" fmla="*/ 0 w 12188952"/>
              <a:gd name="connsiteY4" fmla="*/ 0 h 6858000"/>
              <a:gd name="connsiteX5" fmla="*/ 12188952 w 12188952"/>
              <a:gd name="connsiteY5" fmla="*/ 0 h 6858000"/>
              <a:gd name="connsiteX6" fmla="*/ 12188952 w 12188952"/>
              <a:gd name="connsiteY6" fmla="*/ 6858000 h 6858000"/>
              <a:gd name="connsiteX7" fmla="*/ 0 w 1218895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10025044" y="1464945"/>
                </a:moveTo>
                <a:lnTo>
                  <a:pt x="10025044" y="6219825"/>
                </a:lnTo>
                <a:lnTo>
                  <a:pt x="10253644" y="6219825"/>
                </a:lnTo>
                <a:lnTo>
                  <a:pt x="10253644" y="1464945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27109C03-4D2D-4A2D-AC74-49353ED38B5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0" y="1465263"/>
            <a:ext cx="10026650" cy="4754562"/>
          </a:xfrm>
          <a:solidFill>
            <a:schemeClr val="bg1">
              <a:alpha val="93000"/>
            </a:schemeClr>
          </a:solidFill>
        </p:spPr>
        <p:txBody>
          <a:bodyPr lIns="1005840" tIns="502920"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마스터 텍스트 스타일을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65125"/>
            <a:ext cx="8562475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클릭하여 제목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23" name="텍스트 개체 틀 12">
            <a:extLst>
              <a:ext uri="{FF2B5EF4-FFF2-40B4-BE49-F238E27FC236}">
                <a16:creationId xmlns:a16="http://schemas.microsoft.com/office/drawing/2014/main" id="{9EDE4DA5-D561-434E-9452-95025C316A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484662" y="-68580"/>
            <a:ext cx="1737360" cy="6858000"/>
          </a:xfrm>
        </p:spPr>
        <p:txBody>
          <a:bodyPr vert="vert270" rtlCol="0" anchor="t">
            <a:noAutofit/>
          </a:bodyPr>
          <a:lstStyle>
            <a:lvl1pPr marL="0" indent="0">
              <a:spcBef>
                <a:spcPts val="0"/>
              </a:spcBef>
              <a:buNone/>
              <a:defRPr sz="130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문제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3A8936FC-DF00-4C6C-A5FA-13B0BFCC3E58}"/>
              </a:ext>
            </a:extLst>
          </p:cNvPr>
          <p:cNvSpPr/>
          <p:nvPr userDrawn="1"/>
        </p:nvSpPr>
        <p:spPr>
          <a:xfrm>
            <a:off x="10026568" y="1464945"/>
            <a:ext cx="228600" cy="4754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274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525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6" name="텍스트 개체 틀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399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7" name="텍스트 개체 틀 10">
            <a:extLst>
              <a:ext uri="{FF2B5EF4-FFF2-40B4-BE49-F238E27FC236}">
                <a16:creationId xmlns:a16="http://schemas.microsoft.com/office/drawing/2014/main" id="{BDD18F8A-C2BE-429D-BB7C-9390EEEE526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0801" y="1916113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텍스트 편집</a:t>
            </a:r>
          </a:p>
        </p:txBody>
      </p:sp>
      <p:sp>
        <p:nvSpPr>
          <p:cNvPr id="18" name="텍스트 개체 틀 13">
            <a:extLst>
              <a:ext uri="{FF2B5EF4-FFF2-40B4-BE49-F238E27FC236}">
                <a16:creationId xmlns:a16="http://schemas.microsoft.com/office/drawing/2014/main" id="{AFDC9EA4-0AAA-467C-9B89-6966F6E4B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90675" y="2242336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9" name="텍스트 개체 틀 10">
            <a:extLst>
              <a:ext uri="{FF2B5EF4-FFF2-40B4-BE49-F238E27FC236}">
                <a16:creationId xmlns:a16="http://schemas.microsoft.com/office/drawing/2014/main" id="{31ECD896-8F8E-404E-BBAD-FBFCBBE3DFE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90801" y="3218688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0" name="텍스트 개체 틀 13">
            <a:extLst>
              <a:ext uri="{FF2B5EF4-FFF2-40B4-BE49-F238E27FC236}">
                <a16:creationId xmlns:a16="http://schemas.microsoft.com/office/drawing/2014/main" id="{6BEE435C-8719-41E1-838A-87FB6B0BA2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590675" y="3545967"/>
            <a:ext cx="3886200" cy="9144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9DAC0554-380F-4627-9E3C-FCDA9EE3B9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525" y="4709160"/>
            <a:ext cx="388620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2" name="텍스트 개체 틀 13">
            <a:extLst>
              <a:ext uri="{FF2B5EF4-FFF2-40B4-BE49-F238E27FC236}">
                <a16:creationId xmlns:a16="http://schemas.microsoft.com/office/drawing/2014/main" id="{32C9479E-1665-465C-9B07-8AC7E3F4B63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399" y="5036439"/>
            <a:ext cx="3886200" cy="737604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</p:spTree>
    <p:extLst>
      <p:ext uri="{BB962C8B-B14F-4D97-AF65-F5344CB8AC3E}">
        <p14:creationId xmlns:p14="http://schemas.microsoft.com/office/powerpoint/2010/main" val="288361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해결 방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FF067F4C-584F-4D26-A9F4-7E8E3F09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59926" y="1569034"/>
            <a:ext cx="752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그림 개체 틀 10">
            <a:extLst>
              <a:ext uri="{FF2B5EF4-FFF2-40B4-BE49-F238E27FC236}">
                <a16:creationId xmlns:a16="http://schemas.microsoft.com/office/drawing/2014/main" id="{6C968367-11F9-40B5-B54F-1555B837CA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3630" y="548640"/>
            <a:ext cx="4389120" cy="576072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5363" y="365125"/>
            <a:ext cx="5103007" cy="1325563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클릭하여 제목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8C38614-0243-4ABA-A367-8875F339D6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82" y="209397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클릭하여 텍스트 편집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C25BE32D-3FC4-4B1B-808E-E2897BC2F7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53056" y="2422684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텍스트 개체 틀 10">
            <a:extLst>
              <a:ext uri="{FF2B5EF4-FFF2-40B4-BE49-F238E27FC236}">
                <a16:creationId xmlns:a16="http://schemas.microsoft.com/office/drawing/2014/main" id="{413E5A31-C8FF-4B6C-AE00-99F8578963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3307" y="3227832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6" name="텍스트 개체 틀 13">
            <a:extLst>
              <a:ext uri="{FF2B5EF4-FFF2-40B4-BE49-F238E27FC236}">
                <a16:creationId xmlns:a16="http://schemas.microsoft.com/office/drawing/2014/main" id="{99346137-3239-4162-9799-29D8E0B44C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53181" y="3559290"/>
            <a:ext cx="5120640" cy="45720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1" name="텍스트 개체 틀 10">
            <a:extLst>
              <a:ext uri="{FF2B5EF4-FFF2-40B4-BE49-F238E27FC236}">
                <a16:creationId xmlns:a16="http://schemas.microsoft.com/office/drawing/2014/main" id="{005E970C-F216-4C13-B637-2CD29EB1F7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49167" y="4059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2" name="텍스트 개체 틀 13">
            <a:extLst>
              <a:ext uri="{FF2B5EF4-FFF2-40B4-BE49-F238E27FC236}">
                <a16:creationId xmlns:a16="http://schemas.microsoft.com/office/drawing/2014/main" id="{FD54B08D-52AA-478D-9A22-40F57CEFF5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49041" y="4388168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10">
            <a:extLst>
              <a:ext uri="{FF2B5EF4-FFF2-40B4-BE49-F238E27FC236}">
                <a16:creationId xmlns:a16="http://schemas.microsoft.com/office/drawing/2014/main" id="{78434772-1E65-4475-A328-95A7B24457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49292" y="5202936"/>
            <a:ext cx="5120640" cy="32004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2000">
                <a:solidFill>
                  <a:schemeClr val="accent1"/>
                </a:solidFill>
                <a:latin typeface="+mj-lt"/>
              </a:defRPr>
            </a:lvl2pPr>
            <a:lvl3pPr marL="914400" indent="0">
              <a:buNone/>
              <a:defRPr sz="2000">
                <a:solidFill>
                  <a:schemeClr val="accent1"/>
                </a:solidFill>
                <a:latin typeface="+mj-lt"/>
              </a:defRPr>
            </a:lvl3pPr>
            <a:lvl4pPr marL="1371600" indent="0">
              <a:buNone/>
              <a:defRPr sz="2000">
                <a:solidFill>
                  <a:schemeClr val="accent1"/>
                </a:solidFill>
                <a:latin typeface="+mj-lt"/>
              </a:defRPr>
            </a:lvl4pPr>
            <a:lvl5pPr marL="1828800" indent="0">
              <a:buNone/>
              <a:defRPr sz="2000">
                <a:solidFill>
                  <a:schemeClr val="accent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4" name="텍스트 개체 틀 13">
            <a:extLst>
              <a:ext uri="{FF2B5EF4-FFF2-40B4-BE49-F238E27FC236}">
                <a16:creationId xmlns:a16="http://schemas.microsoft.com/office/drawing/2014/main" id="{16497897-EF41-49AE-B577-23E1843D2D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9166" y="5535502"/>
            <a:ext cx="5120640" cy="640080"/>
          </a:xfrm>
        </p:spPr>
        <p:txBody>
          <a:bodyPr rtlCol="0">
            <a:norm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</p:spTree>
    <p:extLst>
      <p:ext uri="{BB962C8B-B14F-4D97-AF65-F5344CB8AC3E}">
        <p14:creationId xmlns:p14="http://schemas.microsoft.com/office/powerpoint/2010/main" val="130744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품 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02412796-7042-4809-B0D2-CA19D0001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2560590 h 6858000"/>
              <a:gd name="connsiteX5" fmla="*/ 4876038 w 12188952"/>
              <a:gd name="connsiteY5" fmla="*/ 2560590 h 6858000"/>
              <a:gd name="connsiteX6" fmla="*/ 4876038 w 12188952"/>
              <a:gd name="connsiteY6" fmla="*/ 2331990 h 6858000"/>
              <a:gd name="connsiteX7" fmla="*/ 0 w 12188952"/>
              <a:gd name="connsiteY7" fmla="*/ 23319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2560590"/>
                </a:lnTo>
                <a:lnTo>
                  <a:pt x="4876038" y="2560590"/>
                </a:lnTo>
                <a:lnTo>
                  <a:pt x="4876038" y="2331990"/>
                </a:lnTo>
                <a:lnTo>
                  <a:pt x="0" y="233199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858957"/>
            <a:ext cx="4032504" cy="1325563"/>
          </a:xfrm>
        </p:spPr>
        <p:txBody>
          <a:bodyPr rtlCol="0"/>
          <a:lstStyle>
            <a:lvl1pPr algn="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9DD0C4E2-C56D-415A-A93E-7E5A3DD9BB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8800" y="1173329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 dirty="0"/>
              <a:t>부제를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13" name="텍스트 개체 틀 12">
            <a:extLst>
              <a:ext uri="{FF2B5EF4-FFF2-40B4-BE49-F238E27FC236}">
                <a16:creationId xmlns:a16="http://schemas.microsoft.com/office/drawing/2014/main" id="{63466F58-8094-496E-8FA6-A2A07D706E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38800" y="1522412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35CDA3A0-B53D-4D18-9792-E99DB7DFD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800" y="2743993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/>
              <a:t>부제를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5" name="텍스트 개체 틀 12">
            <a:extLst>
              <a:ext uri="{FF2B5EF4-FFF2-40B4-BE49-F238E27FC236}">
                <a16:creationId xmlns:a16="http://schemas.microsoft.com/office/drawing/2014/main" id="{FEDD6309-46B2-4D7D-A1E2-8F04609BF7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38800" y="3074026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6" name="텍스트 개체 틀 10">
            <a:extLst>
              <a:ext uri="{FF2B5EF4-FFF2-40B4-BE49-F238E27FC236}">
                <a16:creationId xmlns:a16="http://schemas.microsoft.com/office/drawing/2014/main" id="{DF7E20CD-913D-437E-9659-9C125387EC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86038" y="1182807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/>
              <a:t>부제를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7" name="텍스트 개체 틀 12">
            <a:extLst>
              <a:ext uri="{FF2B5EF4-FFF2-40B4-BE49-F238E27FC236}">
                <a16:creationId xmlns:a16="http://schemas.microsoft.com/office/drawing/2014/main" id="{DB390311-D71A-47E1-A6A4-FC51999254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86038" y="1531890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A6F112C5-2301-4903-8FFC-3D13F2BD7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86038" y="2753471"/>
            <a:ext cx="27432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latin typeface="+mj-lt"/>
              </a:defRPr>
            </a:lvl2pPr>
            <a:lvl3pPr marL="914400" indent="0">
              <a:buNone/>
              <a:defRPr sz="1800">
                <a:latin typeface="+mj-lt"/>
              </a:defRPr>
            </a:lvl3pPr>
            <a:lvl4pPr marL="1371600" indent="0">
              <a:buNone/>
              <a:defRPr sz="1800">
                <a:latin typeface="+mj-lt"/>
              </a:defRPr>
            </a:lvl4pPr>
            <a:lvl5pPr marL="1828800" indent="0">
              <a:buNone/>
              <a:defRPr sz="1800">
                <a:latin typeface="+mj-lt"/>
              </a:defRPr>
            </a:lvl5pPr>
          </a:lstStyle>
          <a:p>
            <a:pPr lvl="0" rtl="0"/>
            <a:r>
              <a:rPr lang="ko-KR" altLang="en-US" noProof="0"/>
              <a:t>부제를 편집하려면 클릭하세요</a:t>
            </a:r>
            <a:r>
              <a:rPr lang="en-US" altLang="ko-KR" noProof="0"/>
              <a:t>.</a:t>
            </a:r>
            <a:endParaRPr lang="ko-KR" altLang="en-US" noProof="0"/>
          </a:p>
        </p:txBody>
      </p:sp>
      <p:sp>
        <p:nvSpPr>
          <p:cNvPr id="19" name="텍스트 개체 틀 12">
            <a:extLst>
              <a:ext uri="{FF2B5EF4-FFF2-40B4-BE49-F238E27FC236}">
                <a16:creationId xmlns:a16="http://schemas.microsoft.com/office/drawing/2014/main" id="{867721ED-86DF-4220-A638-CB65E0B5B1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86038" y="3083504"/>
            <a:ext cx="2743200" cy="9144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620BB15-729F-4427-9DF3-6861F012A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331990"/>
            <a:ext cx="4877562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품 혜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77E32A88-04B9-4879-A7DA-64134B3784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8600" y="0"/>
            <a:ext cx="11961876" cy="6858000"/>
          </a:xfrm>
          <a:custGeom>
            <a:avLst/>
            <a:gdLst>
              <a:gd name="connsiteX0" fmla="*/ 0 w 11961876"/>
              <a:gd name="connsiteY0" fmla="*/ 0 h 6858000"/>
              <a:gd name="connsiteX1" fmla="*/ 11961876 w 11961876"/>
              <a:gd name="connsiteY1" fmla="*/ 0 h 6858000"/>
              <a:gd name="connsiteX2" fmla="*/ 11961876 w 11961876"/>
              <a:gd name="connsiteY2" fmla="*/ 6858000 h 6858000"/>
              <a:gd name="connsiteX3" fmla="*/ 0 w 1196187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61876" h="6858000">
                <a:moveTo>
                  <a:pt x="0" y="0"/>
                </a:moveTo>
                <a:lnTo>
                  <a:pt x="11961876" y="0"/>
                </a:lnTo>
                <a:lnTo>
                  <a:pt x="119618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760"/>
            <a:ext cx="6400800" cy="1325563"/>
          </a:xfrm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1" y="2000292"/>
            <a:ext cx="3162299" cy="3409907"/>
          </a:xfrm>
        </p:spPr>
        <p:txBody>
          <a:bodyPr rtlCol="0"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1800"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5FFA2B6-6061-4DC2-8233-A48FB7AA8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텍스트 개체 틀 12">
            <a:extLst>
              <a:ext uri="{FF2B5EF4-FFF2-40B4-BE49-F238E27FC236}">
                <a16:creationId xmlns:a16="http://schemas.microsoft.com/office/drawing/2014/main" id="{4A219D8E-BB95-4BDA-98A2-097D1BFA74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9512" y="5282931"/>
            <a:ext cx="6958584" cy="1575069"/>
          </a:xfrm>
        </p:spPr>
        <p:txBody>
          <a:bodyPr vert="horz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1000" cap="all" baseline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이점</a:t>
            </a:r>
          </a:p>
        </p:txBody>
      </p:sp>
    </p:spTree>
    <p:extLst>
      <p:ext uri="{BB962C8B-B14F-4D97-AF65-F5344CB8AC3E}">
        <p14:creationId xmlns:p14="http://schemas.microsoft.com/office/powerpoint/2010/main" val="2278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나누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05A412B8-4256-47AC-A275-1AC354C4C6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0 w 12188952"/>
              <a:gd name="connsiteY0" fmla="*/ 0 h 6858000"/>
              <a:gd name="connsiteX1" fmla="*/ 12188952 w 12188952"/>
              <a:gd name="connsiteY1" fmla="*/ 0 h 6858000"/>
              <a:gd name="connsiteX2" fmla="*/ 12188952 w 12188952"/>
              <a:gd name="connsiteY2" fmla="*/ 6858000 h 6858000"/>
              <a:gd name="connsiteX3" fmla="*/ 0 w 12188952"/>
              <a:gd name="connsiteY3" fmla="*/ 6858000 h 6858000"/>
              <a:gd name="connsiteX4" fmla="*/ 0 w 12188952"/>
              <a:gd name="connsiteY4" fmla="*/ 4926523 h 6858000"/>
              <a:gd name="connsiteX5" fmla="*/ 9142476 w 12188952"/>
              <a:gd name="connsiteY5" fmla="*/ 4926523 h 6858000"/>
              <a:gd name="connsiteX6" fmla="*/ 9142476 w 12188952"/>
              <a:gd name="connsiteY6" fmla="*/ 4697923 h 6858000"/>
              <a:gd name="connsiteX7" fmla="*/ 0 w 12188952"/>
              <a:gd name="connsiteY7" fmla="*/ 469792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lnTo>
                  <a:pt x="0" y="4926523"/>
                </a:lnTo>
                <a:lnTo>
                  <a:pt x="9142476" y="4926523"/>
                </a:lnTo>
                <a:lnTo>
                  <a:pt x="9142476" y="4697923"/>
                </a:lnTo>
                <a:lnTo>
                  <a:pt x="0" y="469792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084064"/>
            <a:ext cx="8311896" cy="1049254"/>
          </a:xfrm>
        </p:spPr>
        <p:txBody>
          <a:bodyPr rtlCol="0" anchor="b">
            <a:normAutofit/>
          </a:bodyPr>
          <a:lstStyle>
            <a:lvl1pPr algn="r">
              <a:defRPr sz="48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제목을 편집하려면 클릭하세요</a:t>
            </a:r>
            <a:r>
              <a:rPr lang="en-US" altLang="ko-KR" noProof="0" dirty="0"/>
              <a:t>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DBCBD4E-87D0-4BA6-A1B4-3DC9452A3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97923"/>
            <a:ext cx="914400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즈니스 모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695704B-E527-4A3C-9B8B-CDEB8724F0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custGeom>
            <a:avLst/>
            <a:gdLst>
              <a:gd name="connsiteX0" fmla="*/ 7789164 w 12188952"/>
              <a:gd name="connsiteY0" fmla="*/ 2258568 h 6858000"/>
              <a:gd name="connsiteX1" fmla="*/ 7789164 w 12188952"/>
              <a:gd name="connsiteY1" fmla="*/ 2487168 h 6858000"/>
              <a:gd name="connsiteX2" fmla="*/ 10715244 w 12188952"/>
              <a:gd name="connsiteY2" fmla="*/ 2487168 h 6858000"/>
              <a:gd name="connsiteX3" fmla="*/ 10715244 w 12188952"/>
              <a:gd name="connsiteY3" fmla="*/ 2258568 h 6858000"/>
              <a:gd name="connsiteX4" fmla="*/ 4634484 w 12188952"/>
              <a:gd name="connsiteY4" fmla="*/ 2258568 h 6858000"/>
              <a:gd name="connsiteX5" fmla="*/ 4634484 w 12188952"/>
              <a:gd name="connsiteY5" fmla="*/ 2487168 h 6858000"/>
              <a:gd name="connsiteX6" fmla="*/ 7560564 w 12188952"/>
              <a:gd name="connsiteY6" fmla="*/ 2487168 h 6858000"/>
              <a:gd name="connsiteX7" fmla="*/ 7560564 w 12188952"/>
              <a:gd name="connsiteY7" fmla="*/ 2258568 h 6858000"/>
              <a:gd name="connsiteX8" fmla="*/ 1443228 w 12188952"/>
              <a:gd name="connsiteY8" fmla="*/ 2258568 h 6858000"/>
              <a:gd name="connsiteX9" fmla="*/ 1443228 w 12188952"/>
              <a:gd name="connsiteY9" fmla="*/ 2487168 h 6858000"/>
              <a:gd name="connsiteX10" fmla="*/ 4369308 w 12188952"/>
              <a:gd name="connsiteY10" fmla="*/ 2487168 h 6858000"/>
              <a:gd name="connsiteX11" fmla="*/ 4369308 w 12188952"/>
              <a:gd name="connsiteY11" fmla="*/ 2258568 h 6858000"/>
              <a:gd name="connsiteX12" fmla="*/ 0 w 12188952"/>
              <a:gd name="connsiteY12" fmla="*/ 0 h 6858000"/>
              <a:gd name="connsiteX13" fmla="*/ 12188952 w 12188952"/>
              <a:gd name="connsiteY13" fmla="*/ 0 h 6858000"/>
              <a:gd name="connsiteX14" fmla="*/ 12188952 w 12188952"/>
              <a:gd name="connsiteY14" fmla="*/ 6858000 h 6858000"/>
              <a:gd name="connsiteX15" fmla="*/ 0 w 12188952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88952" h="6858000">
                <a:moveTo>
                  <a:pt x="7789164" y="2258568"/>
                </a:moveTo>
                <a:lnTo>
                  <a:pt x="7789164" y="2487168"/>
                </a:lnTo>
                <a:lnTo>
                  <a:pt x="10715244" y="2487168"/>
                </a:lnTo>
                <a:lnTo>
                  <a:pt x="10715244" y="2258568"/>
                </a:lnTo>
                <a:close/>
                <a:moveTo>
                  <a:pt x="4634484" y="2258568"/>
                </a:moveTo>
                <a:lnTo>
                  <a:pt x="4634484" y="2487168"/>
                </a:lnTo>
                <a:lnTo>
                  <a:pt x="7560564" y="2487168"/>
                </a:lnTo>
                <a:lnTo>
                  <a:pt x="7560564" y="2258568"/>
                </a:lnTo>
                <a:close/>
                <a:moveTo>
                  <a:pt x="1443228" y="2258568"/>
                </a:moveTo>
                <a:lnTo>
                  <a:pt x="1443228" y="2487168"/>
                </a:lnTo>
                <a:lnTo>
                  <a:pt x="4369308" y="2487168"/>
                </a:lnTo>
                <a:lnTo>
                  <a:pt x="4369308" y="2258568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44752" y="2487165"/>
            <a:ext cx="2926080" cy="2714379"/>
          </a:xfrm>
          <a:solidFill>
            <a:schemeClr val="bg1">
              <a:alpha val="85000"/>
            </a:schemeClr>
          </a:solidFill>
        </p:spPr>
        <p:txBody>
          <a:bodyPr tIns="429768"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 dirty="0"/>
              <a:t>글머리 기호 </a:t>
            </a:r>
            <a:r>
              <a:rPr lang="en-US" altLang="ko-KR" noProof="0" dirty="0"/>
              <a:t>2</a:t>
            </a:r>
            <a:endParaRPr lang="ko-KR" altLang="en-US" noProof="0" dirty="0"/>
          </a:p>
        </p:txBody>
      </p:sp>
      <p:sp>
        <p:nvSpPr>
          <p:cNvPr id="10" name="텍스트 개체 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673352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1" name="텍스트 개체 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3600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3</a:t>
            </a:r>
            <a:endParaRPr lang="ko-KR" altLang="en-US" noProof="0"/>
          </a:p>
        </p:txBody>
      </p:sp>
      <p:sp>
        <p:nvSpPr>
          <p:cNvPr id="12" name="텍스트 개체 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73775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3" name="텍스트 개체 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90688" y="2487165"/>
            <a:ext cx="2926080" cy="2715768"/>
          </a:xfrm>
          <a:solidFill>
            <a:schemeClr val="bg1">
              <a:alpha val="85000"/>
            </a:schemeClr>
          </a:solidFill>
        </p:spPr>
        <p:txBody>
          <a:bodyPr tIns="429768" rtlCol="0"/>
          <a:lstStyle>
            <a:lvl1pPr marL="0" indent="0" algn="ctr">
              <a:buFont typeface="Arial" panose="020B0604020202020204" pitchFamily="34" charset="0"/>
              <a:buNone/>
              <a:defRPr sz="1800" b="1" cap="all" baseline="0">
                <a:solidFill>
                  <a:schemeClr val="accent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</a:t>
            </a:r>
            <a:r>
              <a:rPr lang="en-US" altLang="ko-KR" noProof="0"/>
              <a:t>4</a:t>
            </a:r>
            <a:endParaRPr lang="ko-KR" altLang="en-US" noProof="0"/>
          </a:p>
        </p:txBody>
      </p:sp>
      <p:sp>
        <p:nvSpPr>
          <p:cNvPr id="14" name="텍스트 개체 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019288" y="3374136"/>
            <a:ext cx="2468880" cy="1371600"/>
          </a:xfrm>
        </p:spPr>
        <p:txBody>
          <a:bodyPr rtlCol="0"/>
          <a:lstStyle>
            <a:lvl1pPr marL="0" indent="0" algn="ctr">
              <a:lnSpc>
                <a:spcPts val="22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글머리 기호 설명</a:t>
            </a:r>
          </a:p>
        </p:txBody>
      </p:sp>
      <p:sp>
        <p:nvSpPr>
          <p:cNvPr id="16" name="날짜 개체 틀 4">
            <a:extLst>
              <a:ext uri="{FF2B5EF4-FFF2-40B4-BE49-F238E27FC236}">
                <a16:creationId xmlns:a16="http://schemas.microsoft.com/office/drawing/2014/main" id="{C0256D1E-8A29-4C0A-8641-E823E877CF86}"/>
              </a:ext>
            </a:extLst>
          </p:cNvPr>
          <p:cNvSpPr>
            <a:spLocks noGrp="1"/>
          </p:cNvSpPr>
          <p:nvPr>
            <p:ph type="dt" sz="half" idx="39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70B45ED-DCCD-4701-9ACC-9C83B74D1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4752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9508955-3B0C-44CA-B1F9-AD0E70CDB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600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612ACAA-EEDE-4C74-AF6C-6A7D06F7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90688" y="2258568"/>
            <a:ext cx="2926080" cy="22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602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시장 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그림 개체 틀 10">
            <a:extLst>
              <a:ext uri="{FF2B5EF4-FFF2-40B4-BE49-F238E27FC236}">
                <a16:creationId xmlns:a16="http://schemas.microsoft.com/office/drawing/2014/main" id="{27AEA2E6-E265-44DE-9F3F-657ECFF5D13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1524" y="0"/>
            <a:ext cx="12188952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C37569F-733B-494F-B7CB-23180520907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0" y="2258568"/>
            <a:ext cx="12190476" cy="2743200"/>
          </a:xfrm>
          <a:solidFill>
            <a:schemeClr val="accent2">
              <a:alpha val="95000"/>
            </a:schemeClr>
          </a:solidFill>
        </p:spPr>
        <p:txBody>
          <a:bodyPr rtlCol="0"/>
          <a:lstStyle>
            <a:lvl1pPr marL="0" indent="0">
              <a:buNone/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 </a:t>
            </a: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rtl="0"/>
            <a:r>
              <a:rPr lang="ko-KR" altLang="en-US" noProof="0" dirty="0"/>
              <a:t>마스터 제목 스타일을 편집하려면 클릭하세요</a:t>
            </a:r>
            <a:r>
              <a:rPr lang="en-US" altLang="ko-KR" noProof="0" dirty="0"/>
              <a:t>.</a:t>
            </a:r>
            <a:endParaRPr lang="ko-KR" alt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19B51A1E-902D-48AF-9020-955120F399B6}" type="slidenum">
              <a:rPr lang="en-ZA" altLang="ko-KR" noProof="0" smtClean="0"/>
              <a:pPr/>
              <a:t>‹#›</a:t>
            </a:fld>
            <a:endParaRPr lang="ko-KR" altLang="en-US" noProof="0"/>
          </a:p>
        </p:txBody>
      </p:sp>
      <p:sp>
        <p:nvSpPr>
          <p:cNvPr id="16" name="텍스트 개체 틀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67130" y="2752344"/>
            <a:ext cx="2560320" cy="603504"/>
          </a:xfrm>
          <a:prstGeom prst="rect">
            <a:avLst/>
          </a:prstGeom>
          <a:noFill/>
        </p:spPr>
        <p:txBody>
          <a:bodyPr rtlCol="0" anchor="ctr" anchorCtr="0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ko-KR" noProof="0" dirty="0"/>
              <a:t>1</a:t>
            </a:r>
            <a:endParaRPr lang="ko-KR" altLang="en-US" noProof="0" dirty="0"/>
          </a:p>
        </p:txBody>
      </p:sp>
      <p:sp>
        <p:nvSpPr>
          <p:cNvPr id="17" name="텍스트 개체 틀 9">
            <a:extLst>
              <a:ext uri="{FF2B5EF4-FFF2-40B4-BE49-F238E27FC236}">
                <a16:creationId xmlns:a16="http://schemas.microsoft.com/office/drawing/2014/main" id="{4E9F4FE1-F54C-4B3C-9CED-6C3058B003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815840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/>
              <a:t>2</a:t>
            </a:r>
            <a:endParaRPr lang="ko-KR" altLang="en-US" noProof="0"/>
          </a:p>
        </p:txBody>
      </p:sp>
      <p:sp>
        <p:nvSpPr>
          <p:cNvPr id="18" name="텍스트 개체 틀 9">
            <a:extLst>
              <a:ext uri="{FF2B5EF4-FFF2-40B4-BE49-F238E27FC236}">
                <a16:creationId xmlns:a16="http://schemas.microsoft.com/office/drawing/2014/main" id="{26328AB3-6C8E-4BB6-9C01-852150BDFE1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67194" y="2752344"/>
            <a:ext cx="2560320" cy="603504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 marL="266700" lvl="0" indent="-266700" algn="ctr" rtl="0"/>
            <a:r>
              <a:rPr lang="en-US" altLang="ko-KR" noProof="0" dirty="0"/>
              <a:t>3</a:t>
            </a:r>
            <a:endParaRPr lang="ko-KR" altLang="en-US" noProof="0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31369B8-B3F7-44DF-975B-57630CED624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6713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3" name="텍스트 개체 틀 3">
            <a:extLst>
              <a:ext uri="{FF2B5EF4-FFF2-40B4-BE49-F238E27FC236}">
                <a16:creationId xmlns:a16="http://schemas.microsoft.com/office/drawing/2014/main" id="{8199533E-4480-4EF0-855E-F0FC142777B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815840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24" name="텍스트 개체 틀 3">
            <a:extLst>
              <a:ext uri="{FF2B5EF4-FFF2-40B4-BE49-F238E27FC236}">
                <a16:creationId xmlns:a16="http://schemas.microsoft.com/office/drawing/2014/main" id="{58E1CB88-990B-431E-A733-AF73E309054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867194" y="3502152"/>
            <a:ext cx="2560320" cy="13716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ko-KR" altLang="en-US" noProof="0"/>
              <a:t>클릭하여 텍스트 편집</a:t>
            </a:r>
          </a:p>
        </p:txBody>
      </p:sp>
      <p:sp>
        <p:nvSpPr>
          <p:cNvPr id="15" name="날짜 개체 틀 4">
            <a:extLst>
              <a:ext uri="{FF2B5EF4-FFF2-40B4-BE49-F238E27FC236}">
                <a16:creationId xmlns:a16="http://schemas.microsoft.com/office/drawing/2014/main" id="{DCF4F2F5-E92C-4ECF-9FDE-3E0CE4FBFCA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287640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-KR" altLang="en-US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noProof="0"/>
              <a:t>마스터 텍스트 스타일을 편집하려면 클릭하세요</a:t>
            </a:r>
            <a:r>
              <a:rPr lang="en-US" altLang="ko-KR" noProof="0"/>
              <a:t>.</a:t>
            </a:r>
          </a:p>
          <a:p>
            <a:pPr lvl="1" rtl="0"/>
            <a:r>
              <a:rPr lang="ko-KR" altLang="en-US" noProof="0"/>
              <a:t>둘째 수준</a:t>
            </a:r>
          </a:p>
          <a:p>
            <a:pPr lvl="2" rtl="0"/>
            <a:r>
              <a:rPr lang="ko-KR" altLang="en-US" noProof="0"/>
              <a:t>셋째 수준</a:t>
            </a:r>
          </a:p>
          <a:p>
            <a:pPr lvl="3" rtl="0"/>
            <a:r>
              <a:rPr lang="ko-KR" altLang="en-US" noProof="0"/>
              <a:t>넷째 수준</a:t>
            </a:r>
          </a:p>
          <a:p>
            <a:pPr lvl="4" rtl="0"/>
            <a:r>
              <a:rPr lang="ko-KR" altLang="en-US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noProof="0"/>
              <a:t>20XX/7/14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ko-KR" altLang="en-US" noProof="0"/>
              <a:t>설명 자료 제목</a:t>
            </a:r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B5CEABB6-07DC-46E8-9B57-56EC44A396E5}" type="slidenum">
              <a:rPr lang="en-US" altLang="ko-KR" noProof="0" smtClean="0"/>
              <a:pPr/>
              <a:t>‹#›</a:t>
            </a:fld>
            <a:endParaRPr lang="ko-KR" altLang="en-US" noProof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85" r:id="rId4"/>
    <p:sldLayoutId id="2147483650" r:id="rId5"/>
    <p:sldLayoutId id="2147483669" r:id="rId6"/>
    <p:sldLayoutId id="2147483651" r:id="rId7"/>
    <p:sldLayoutId id="2147483671" r:id="rId8"/>
    <p:sldLayoutId id="2147483683" r:id="rId9"/>
    <p:sldLayoutId id="2147483687" r:id="rId10"/>
    <p:sldLayoutId id="2147483672" r:id="rId11"/>
    <p:sldLayoutId id="2147483680" r:id="rId12"/>
    <p:sldLayoutId id="2147483678" r:id="rId13"/>
    <p:sldLayoutId id="2147483653" r:id="rId14"/>
    <p:sldLayoutId id="2147483677" r:id="rId15"/>
    <p:sldLayoutId id="2147483673" r:id="rId16"/>
    <p:sldLayoutId id="2147483654" r:id="rId17"/>
    <p:sldLayoutId id="2147483674" r:id="rId18"/>
    <p:sldLayoutId id="2147483675" r:id="rId19"/>
    <p:sldLayoutId id="2147483676" r:id="rId20"/>
    <p:sldLayoutId id="2147483668" r:id="rId21"/>
    <p:sldLayoutId id="2147483652" r:id="rId22"/>
    <p:sldLayoutId id="2147483656" r:id="rId23"/>
    <p:sldLayoutId id="2147483657" r:id="rId24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36" userDrawn="1">
          <p15:clr>
            <a:srgbClr val="5ACBF0"/>
          </p15:clr>
        </p15:guide>
        <p15:guide id="2" pos="2568" userDrawn="1">
          <p15:clr>
            <a:srgbClr val="5ACBF0"/>
          </p15:clr>
        </p15:guide>
        <p15:guide id="3" pos="5760" userDrawn="1">
          <p15:clr>
            <a:srgbClr val="F26B43"/>
          </p15:clr>
        </p15:guide>
        <p15:guide id="4" pos="1920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76" userDrawn="1">
          <p15:clr>
            <a:srgbClr val="000000"/>
          </p15:clr>
        </p15:guide>
        <p15:guide id="7" pos="7104" userDrawn="1">
          <p15:clr>
            <a:srgbClr val="0000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 descr="브리지 및 케이블 사진">
            <a:extLst>
              <a:ext uri="{FF2B5EF4-FFF2-40B4-BE49-F238E27FC236}">
                <a16:creationId xmlns:a16="http://schemas.microsoft.com/office/drawing/2014/main" id="{96D6DE01-D902-4482-9C44-25411826C9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52" cy="6858000"/>
          </a:xfrm>
        </p:spPr>
      </p:pic>
      <p:sp>
        <p:nvSpPr>
          <p:cNvPr id="7" name="제목 6">
            <a:extLst>
              <a:ext uri="{FF2B5EF4-FFF2-40B4-BE49-F238E27FC236}">
                <a16:creationId xmlns:a16="http://schemas.microsoft.com/office/drawing/2014/main" id="{9C522CE7-8601-4799-A188-72F4C128D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78" y="3045124"/>
            <a:ext cx="10885099" cy="992037"/>
          </a:xfrm>
        </p:spPr>
        <p:txBody>
          <a:bodyPr rtlCol="0" anchor="b">
            <a:normAutofit/>
          </a:bodyPr>
          <a:lstStyle/>
          <a:p>
            <a:pPr rtl="0"/>
            <a:r>
              <a:rPr lang="ko-KR" altLang="en-US" sz="5000" dirty="0"/>
              <a:t>블록체인 기반의 </a:t>
            </a:r>
            <a:r>
              <a:rPr lang="en-US" altLang="ko-KR" sz="5000" dirty="0"/>
              <a:t>SCADA </a:t>
            </a:r>
            <a:r>
              <a:rPr lang="ko-KR" altLang="en-US" sz="5000" dirty="0"/>
              <a:t>시스템 보안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95A575-4944-44FE-8343-886F3F6289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3241" y="4586492"/>
            <a:ext cx="7953375" cy="457200"/>
          </a:xfrm>
        </p:spPr>
        <p:txBody>
          <a:bodyPr rtlCol="0"/>
          <a:lstStyle/>
          <a:p>
            <a:pPr algn="ctr" rtl="0"/>
            <a:r>
              <a:rPr lang="en-US" altLang="ko-KR" dirty="0"/>
              <a:t>80210154   </a:t>
            </a:r>
            <a:r>
              <a:rPr lang="ko-KR" altLang="en-US" dirty="0"/>
              <a:t>손지민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개체 틀 6" descr="월가 간판 사진&#10;">
            <a:extLst>
              <a:ext uri="{FF2B5EF4-FFF2-40B4-BE49-F238E27FC236}">
                <a16:creationId xmlns:a16="http://schemas.microsoft.com/office/drawing/2014/main" id="{7EA54CDC-A10B-4928-83AD-8A873A126A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8000"/>
          </a:xfrm>
        </p:spPr>
      </p:pic>
      <p:sp>
        <p:nvSpPr>
          <p:cNvPr id="28" name="제목 27">
            <a:extLst>
              <a:ext uri="{FF2B5EF4-FFF2-40B4-BE49-F238E27FC236}">
                <a16:creationId xmlns:a16="http://schemas.microsoft.com/office/drawing/2014/main" id="{0648DE95-334E-46CE-B3A6-AEEB61BA1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ko-KR" altLang="en-US" dirty="0"/>
              <a:t>감사합니다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2" name="슬라이드 번호 개체 틀 51">
            <a:extLst>
              <a:ext uri="{FF2B5EF4-FFF2-40B4-BE49-F238E27FC236}">
                <a16:creationId xmlns:a16="http://schemas.microsoft.com/office/drawing/2014/main" id="{FFBA0FCD-5060-4B39-B311-BE2FE37C8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81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 descr="테이블에 있는 동전 사진&#10;">
            <a:extLst>
              <a:ext uri="{FF2B5EF4-FFF2-40B4-BE49-F238E27FC236}">
                <a16:creationId xmlns:a16="http://schemas.microsoft.com/office/drawing/2014/main" id="{A78432FC-7702-44D2-9799-5CC8D3D0C0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8" y="0"/>
            <a:ext cx="12188825" cy="6858000"/>
          </a:xfr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7291CFAB-A735-4A31-A51D-42FE1F5E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1099100"/>
            <a:ext cx="4032504" cy="1325563"/>
          </a:xfrm>
        </p:spPr>
        <p:txBody>
          <a:bodyPr rtlCol="0"/>
          <a:lstStyle/>
          <a:p>
            <a:pPr rtl="0"/>
            <a:r>
              <a:rPr lang="ko-KR" altLang="en-US" dirty="0"/>
              <a:t>목차</a:t>
            </a:r>
          </a:p>
        </p:txBody>
      </p:sp>
      <p:sp>
        <p:nvSpPr>
          <p:cNvPr id="45" name="슬라이드 번호 개체 틀 44">
            <a:extLst>
              <a:ext uri="{FF2B5EF4-FFF2-40B4-BE49-F238E27FC236}">
                <a16:creationId xmlns:a16="http://schemas.microsoft.com/office/drawing/2014/main" id="{839DF259-1923-4D25-955A-2AFFAE8B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ko-KR" smtClean="0"/>
              <a:pPr rtl="0"/>
              <a:t>2</a:t>
            </a:fld>
            <a:endParaRPr lang="ko-KR" altLang="en-US"/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670BA24C-25C4-E6DD-85D7-E69A34E651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3412" y="1186979"/>
            <a:ext cx="5882658" cy="4484042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2800" dirty="0"/>
              <a:t>Motivation &amp; Problem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altLang="ko-KR" sz="28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2800" dirty="0"/>
              <a:t>Related work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altLang="ko-KR" sz="28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2800" dirty="0"/>
              <a:t>Method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altLang="ko-KR" sz="28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2800" dirty="0"/>
              <a:t>Evaluation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endParaRPr lang="en-US" altLang="ko-KR" sz="2800" dirty="0"/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US" altLang="ko-KR" sz="2800" dirty="0"/>
              <a:t>Future work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07718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6AE731D-206E-05E3-1E63-BE13854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2" y="393193"/>
            <a:ext cx="10644997" cy="650604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Motivation &amp; Problem</a:t>
            </a:r>
            <a:endParaRPr lang="ko-KR" altLang="en-US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689B8F-49A2-EFA4-CCBE-03F9EC0F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5721"/>
            <a:ext cx="10515601" cy="4661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SCADA </a:t>
            </a:r>
            <a:r>
              <a:rPr lang="ko-KR" altLang="en-US" sz="2000" dirty="0"/>
              <a:t>시스템 보안대책</a:t>
            </a:r>
            <a:endParaRPr lang="en-US" altLang="ko-KR" sz="2000" dirty="0"/>
          </a:p>
          <a:p>
            <a:r>
              <a:rPr lang="en-US" altLang="ko-KR" sz="2000" dirty="0"/>
              <a:t>  - </a:t>
            </a:r>
            <a:r>
              <a:rPr lang="ko-KR" altLang="en-US" sz="2000" dirty="0"/>
              <a:t>데이터 암호화 및 인가된 서비스 접근 허용</a:t>
            </a:r>
            <a:endParaRPr lang="en-US" altLang="ko-KR" sz="2000" dirty="0"/>
          </a:p>
          <a:p>
            <a:r>
              <a:rPr lang="en-US" altLang="ko-KR" sz="2000" dirty="0"/>
              <a:t>  - </a:t>
            </a:r>
            <a:r>
              <a:rPr lang="ko-KR" altLang="en-US" sz="2000" dirty="0"/>
              <a:t>감시 제어 중시</a:t>
            </a:r>
            <a:endParaRPr lang="en-US" altLang="ko-KR" sz="2000" dirty="0"/>
          </a:p>
          <a:p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일반 </a:t>
            </a:r>
            <a:r>
              <a:rPr lang="en-US" altLang="ko-KR" sz="2000" dirty="0"/>
              <a:t>IT </a:t>
            </a:r>
            <a:r>
              <a:rPr lang="ko-KR" altLang="en-US" sz="2000" dirty="0"/>
              <a:t>시스템 보안대책</a:t>
            </a:r>
            <a:endParaRPr lang="en-US" altLang="ko-KR" sz="2000" dirty="0"/>
          </a:p>
          <a:p>
            <a:r>
              <a:rPr lang="en-US" altLang="ko-KR" sz="2000" dirty="0"/>
              <a:t>  - </a:t>
            </a:r>
            <a:r>
              <a:rPr lang="ko-KR" altLang="en-US" sz="2000" dirty="0"/>
              <a:t>정보가 집중되는 서버 중시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SCADA </a:t>
            </a:r>
            <a:r>
              <a:rPr lang="ko-KR" altLang="en-US" sz="2000" dirty="0"/>
              <a:t>시스템과 일반 </a:t>
            </a:r>
            <a:r>
              <a:rPr lang="en-US" altLang="ko-KR" sz="2000" dirty="0"/>
              <a:t>IT </a:t>
            </a:r>
            <a:r>
              <a:rPr lang="ko-KR" altLang="en-US" sz="2000" dirty="0"/>
              <a:t>시스템에 같은 보안대책 적용 </a:t>
            </a:r>
            <a:r>
              <a:rPr lang="en-US" altLang="ko-KR" sz="2000" dirty="0"/>
              <a:t>X</a:t>
            </a:r>
          </a:p>
          <a:p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SCADA </a:t>
            </a:r>
            <a:r>
              <a:rPr lang="ko-KR" altLang="en-US" sz="2000" dirty="0"/>
              <a:t>시스템을 연계하는 새로운 대응 방안 제시</a:t>
            </a:r>
            <a:endParaRPr lang="en-US" altLang="ko-KR" sz="20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2BF8E9-0BA7-8259-AA99-44A75F4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3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69012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6AE731D-206E-05E3-1E63-BE13854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2" y="393193"/>
            <a:ext cx="10644997" cy="650604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Related work</a:t>
            </a:r>
            <a:endParaRPr lang="ko-KR" altLang="en-US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689B8F-49A2-EFA4-CCBE-03F9EC0F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5721"/>
            <a:ext cx="10515601" cy="4661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200" dirty="0"/>
              <a:t>Stuxnet</a:t>
            </a:r>
            <a:r>
              <a:rPr lang="ko-KR" altLang="en-US" sz="2200" dirty="0"/>
              <a:t> </a:t>
            </a:r>
            <a:r>
              <a:rPr lang="en-US" altLang="ko-KR" sz="2200" dirty="0"/>
              <a:t>(</a:t>
            </a:r>
            <a:r>
              <a:rPr lang="ko-KR" altLang="en-US" sz="2200" dirty="0"/>
              <a:t>웜 바이러스</a:t>
            </a:r>
            <a:r>
              <a:rPr lang="en-US" altLang="ko-KR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 err="1"/>
              <a:t>워너크라이</a:t>
            </a:r>
            <a:r>
              <a:rPr lang="ko-KR" altLang="en-US" sz="2200" dirty="0"/>
              <a:t> 바이러스</a:t>
            </a: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버스정보시스템</a:t>
            </a:r>
            <a:r>
              <a:rPr lang="en-US" altLang="ko-KR" sz="2200" dirty="0"/>
              <a:t>(BIS) </a:t>
            </a:r>
            <a:r>
              <a:rPr lang="ko-KR" altLang="en-US" sz="2200" dirty="0"/>
              <a:t>단말기모니터 해킹</a:t>
            </a: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가용성</a:t>
            </a:r>
            <a:r>
              <a:rPr lang="en-US" altLang="ko-KR" sz="2200" dirty="0"/>
              <a:t>, </a:t>
            </a:r>
            <a:r>
              <a:rPr lang="ko-KR" altLang="en-US" sz="2200" dirty="0"/>
              <a:t>무결성 측면 취약성 확인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2BF8E9-0BA7-8259-AA99-44A75F4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4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09736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6AE731D-206E-05E3-1E63-BE13854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2" y="393193"/>
            <a:ext cx="10644997" cy="650604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Method</a:t>
            </a:r>
            <a:endParaRPr lang="ko-KR" altLang="en-US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689B8F-49A2-EFA4-CCBE-03F9EC0F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5721"/>
            <a:ext cx="10515601" cy="4661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블록체인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제공가치</a:t>
            </a:r>
            <a:endParaRPr lang="en-US" altLang="ko-KR" sz="2200" dirty="0"/>
          </a:p>
          <a:p>
            <a:r>
              <a:rPr lang="en-US" altLang="ko-KR" sz="2200" dirty="0"/>
              <a:t>    ① </a:t>
            </a:r>
            <a:r>
              <a:rPr lang="ko-KR" altLang="en-US" sz="2200" dirty="0"/>
              <a:t>공유성</a:t>
            </a:r>
            <a:endParaRPr lang="en-US" altLang="ko-KR" sz="2200" dirty="0"/>
          </a:p>
          <a:p>
            <a:r>
              <a:rPr lang="en-US" altLang="ko-KR" sz="2200" dirty="0"/>
              <a:t>    </a:t>
            </a:r>
            <a:r>
              <a:rPr lang="ko-KR" altLang="ko-KR" sz="2200" dirty="0"/>
              <a:t>②</a:t>
            </a:r>
            <a:r>
              <a:rPr lang="en-US" altLang="ko-KR" sz="2200" dirty="0"/>
              <a:t> </a:t>
            </a:r>
            <a:r>
              <a:rPr lang="ko-KR" altLang="en-US" sz="2200" dirty="0"/>
              <a:t>투명성 및 무결성</a:t>
            </a:r>
            <a:endParaRPr lang="en-US" altLang="ko-KR" sz="2200" dirty="0"/>
          </a:p>
          <a:p>
            <a:r>
              <a:rPr lang="en-US" altLang="ko-KR" sz="2200" dirty="0"/>
              <a:t>    </a:t>
            </a:r>
            <a:r>
              <a:rPr lang="ko-KR" altLang="en-US" sz="2200" dirty="0"/>
              <a:t>③ 효율성 및 신뢰성</a:t>
            </a:r>
            <a:endParaRPr lang="en-US" altLang="ko-KR" sz="2200" dirty="0"/>
          </a:p>
          <a:p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허가형 블록체인</a:t>
            </a:r>
            <a:endParaRPr lang="en-US" altLang="ko-KR" sz="2200" dirty="0"/>
          </a:p>
          <a:p>
            <a:r>
              <a:rPr lang="en-US" altLang="ko-KR" sz="2200" dirty="0"/>
              <a:t>    </a:t>
            </a:r>
            <a:r>
              <a:rPr lang="ko-KR" altLang="ko-KR" sz="2200" dirty="0"/>
              <a:t>·</a:t>
            </a:r>
            <a:r>
              <a:rPr lang="en-US" altLang="ko-KR" sz="2200" dirty="0"/>
              <a:t> </a:t>
            </a:r>
            <a:r>
              <a:rPr lang="ko-KR" altLang="en-US" sz="2200" dirty="0" err="1"/>
              <a:t>사용노드에만</a:t>
            </a:r>
            <a:r>
              <a:rPr lang="ko-KR" altLang="en-US" sz="2200" dirty="0"/>
              <a:t> 권한 부여해 내부망으로 운영</a:t>
            </a:r>
            <a:endParaRPr lang="en-US" altLang="ko-KR" sz="2200" dirty="0"/>
          </a:p>
          <a:p>
            <a:r>
              <a:rPr lang="en-US" altLang="ko-KR" sz="2200" dirty="0"/>
              <a:t>    </a:t>
            </a:r>
            <a:r>
              <a:rPr lang="ko-KR" altLang="ko-KR" sz="2200" dirty="0"/>
              <a:t>·</a:t>
            </a:r>
            <a:r>
              <a:rPr lang="en-US" altLang="ko-KR" sz="2200" dirty="0"/>
              <a:t> </a:t>
            </a:r>
            <a:r>
              <a:rPr lang="ko-KR" altLang="en-US" sz="2200" dirty="0"/>
              <a:t>독립 </a:t>
            </a:r>
            <a:r>
              <a:rPr lang="en-US" altLang="ko-KR" sz="2200" dirty="0"/>
              <a:t>SCADA</a:t>
            </a:r>
            <a:r>
              <a:rPr lang="ko-KR" altLang="en-US" sz="2200" dirty="0"/>
              <a:t>를 다수의 </a:t>
            </a:r>
            <a:r>
              <a:rPr lang="en-US" altLang="ko-KR" sz="2200" dirty="0"/>
              <a:t>SCADA</a:t>
            </a:r>
            <a:r>
              <a:rPr lang="ko-KR" altLang="en-US" sz="2200" dirty="0"/>
              <a:t>로 나눔</a:t>
            </a:r>
            <a:endParaRPr lang="en-US" altLang="ko-KR" sz="2200" dirty="0"/>
          </a:p>
          <a:p>
            <a:r>
              <a:rPr lang="en-US" altLang="ko-KR" sz="2200" dirty="0"/>
              <a:t>    </a:t>
            </a:r>
            <a:r>
              <a:rPr lang="ko-KR" altLang="ko-KR" sz="2200" dirty="0"/>
              <a:t>·</a:t>
            </a:r>
            <a:r>
              <a:rPr lang="en-US" altLang="ko-KR" sz="2200" dirty="0"/>
              <a:t> </a:t>
            </a:r>
            <a:r>
              <a:rPr lang="ko-KR" altLang="en-US" sz="2200" dirty="0"/>
              <a:t>블록체인 연동해 </a:t>
            </a:r>
            <a:r>
              <a:rPr lang="en-US" altLang="ko-KR" sz="2200" dirty="0"/>
              <a:t>SCADA</a:t>
            </a:r>
            <a:r>
              <a:rPr lang="ko-KR" altLang="en-US" sz="2200" dirty="0"/>
              <a:t>와 </a:t>
            </a:r>
            <a:r>
              <a:rPr lang="en-US" altLang="ko-KR" sz="2200" dirty="0"/>
              <a:t>PLC </a:t>
            </a:r>
            <a:r>
              <a:rPr lang="ko-KR" altLang="en-US" sz="2200" dirty="0"/>
              <a:t>간의 연결고리 생성하여 정보 교환</a:t>
            </a:r>
            <a:endParaRPr lang="en-US" altLang="ko-KR" sz="22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2BF8E9-0BA7-8259-AA99-44A75F4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5</a:t>
            </a:fld>
            <a:endParaRPr lang="ko-KR" altLang="en-US" noProof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F09664E-AA11-3EB0-CE86-FBF0B6CF3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533" y="1566011"/>
            <a:ext cx="3748727" cy="280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41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6AE731D-206E-05E3-1E63-BE13854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2" y="393193"/>
            <a:ext cx="10644997" cy="650604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Method</a:t>
            </a:r>
            <a:endParaRPr lang="ko-KR" altLang="en-US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689B8F-49A2-EFA4-CCBE-03F9EC0F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5721"/>
            <a:ext cx="10515601" cy="4661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블록체인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en-US" altLang="ko-KR" sz="2200" dirty="0" err="1"/>
              <a:t>Kisa</a:t>
            </a:r>
            <a:r>
              <a:rPr lang="ko-KR" altLang="en-US" sz="2200" dirty="0"/>
              <a:t>가 제안한 </a:t>
            </a:r>
            <a:r>
              <a:rPr lang="en-US" altLang="ko-KR" sz="2200" dirty="0"/>
              <a:t>SCADA </a:t>
            </a:r>
            <a:r>
              <a:rPr lang="ko-KR" altLang="en-US" sz="2200" dirty="0"/>
              <a:t>시스템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블록체인 연계 구체화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블록체인 해시화 및 유기적 연결</a:t>
            </a:r>
            <a:endParaRPr lang="en-US" altLang="ko-KR" sz="22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2BF8E9-0BA7-8259-AA99-44A75F4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6</a:t>
            </a:fld>
            <a:endParaRPr lang="ko-KR" altLang="en-US" noProof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AE8BAF-4EC3-B87D-5151-43728E12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2" y="3845032"/>
            <a:ext cx="3308691" cy="246449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DBA26DD-C1C4-BD75-BE92-4F76A4C96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331" y="3845032"/>
            <a:ext cx="3924531" cy="242245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7EB2BCD-EB2C-2E7D-5C8B-1AC3F4EF7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1407" y="3802992"/>
            <a:ext cx="3280535" cy="243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6AE731D-206E-05E3-1E63-BE13854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2" y="393193"/>
            <a:ext cx="10644997" cy="650604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Method</a:t>
            </a:r>
            <a:endParaRPr lang="ko-KR" altLang="en-US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689B8F-49A2-EFA4-CCBE-03F9EC0F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5721"/>
            <a:ext cx="10515601" cy="4661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블록체인</a:t>
            </a:r>
            <a:endParaRPr lang="en-US" altLang="ko-KR" sz="2200" dirty="0"/>
          </a:p>
          <a:p>
            <a:r>
              <a:rPr lang="ko-KR" altLang="en-US" sz="2200" dirty="0"/>
              <a:t>  </a:t>
            </a:r>
            <a:r>
              <a:rPr lang="en-US" altLang="ko-KR" sz="2200" dirty="0"/>
              <a:t>-</a:t>
            </a:r>
            <a:r>
              <a:rPr lang="ko-KR" altLang="en-US" sz="2200" dirty="0"/>
              <a:t>보안효과</a:t>
            </a:r>
            <a:endParaRPr lang="en-US" altLang="ko-KR" sz="2200" dirty="0"/>
          </a:p>
          <a:p>
            <a:r>
              <a:rPr lang="en-US" altLang="ko-KR" sz="2200" dirty="0"/>
              <a:t>    </a:t>
            </a:r>
            <a:r>
              <a:rPr lang="ko-KR" altLang="ko-KR" sz="2200" dirty="0"/>
              <a:t>①</a:t>
            </a:r>
            <a:r>
              <a:rPr lang="en-US" altLang="ko-KR" sz="2200" dirty="0"/>
              <a:t> </a:t>
            </a:r>
            <a:r>
              <a:rPr lang="ko-KR" altLang="en-US" sz="2200" dirty="0" err="1"/>
              <a:t>정보무결성</a:t>
            </a:r>
            <a:endParaRPr lang="en-US" altLang="ko-KR" sz="2200" dirty="0"/>
          </a:p>
          <a:p>
            <a:r>
              <a:rPr lang="ko-KR" altLang="en-US" sz="2200" dirty="0"/>
              <a:t>    ② 프로세스 무결성</a:t>
            </a:r>
            <a:endParaRPr lang="en-US" altLang="ko-KR" sz="2200" dirty="0"/>
          </a:p>
          <a:p>
            <a:r>
              <a:rPr lang="ko-KR" altLang="en-US" sz="2200" dirty="0"/>
              <a:t>    ③ </a:t>
            </a:r>
            <a:r>
              <a:rPr lang="en-US" altLang="ko-KR" sz="2200" dirty="0"/>
              <a:t>SCADA </a:t>
            </a:r>
            <a:r>
              <a:rPr lang="ko-KR" altLang="en-US" sz="2200" dirty="0"/>
              <a:t>가용성</a:t>
            </a:r>
            <a:endParaRPr lang="en-US" altLang="ko-KR" sz="2200" dirty="0"/>
          </a:p>
          <a:p>
            <a:r>
              <a:rPr lang="en-US" altLang="ko-KR" sz="2200" dirty="0"/>
              <a:t>    ④ </a:t>
            </a:r>
            <a:r>
              <a:rPr lang="ko-KR" altLang="en-US" sz="2200" dirty="0"/>
              <a:t>인증</a:t>
            </a:r>
            <a:endParaRPr lang="en-US" altLang="ko-KR" sz="2200" dirty="0"/>
          </a:p>
          <a:p>
            <a:r>
              <a:rPr lang="en-US" altLang="ko-KR" sz="2200" dirty="0"/>
              <a:t>    ⑤ </a:t>
            </a:r>
            <a:r>
              <a:rPr lang="ko-KR" altLang="en-US" sz="2200" dirty="0"/>
              <a:t>부인방지</a:t>
            </a:r>
            <a:endParaRPr lang="en-US" altLang="ko-KR" sz="2200" dirty="0"/>
          </a:p>
          <a:p>
            <a:r>
              <a:rPr lang="en-US" altLang="ko-KR" sz="2200" dirty="0"/>
              <a:t>    ⑥ </a:t>
            </a:r>
            <a:r>
              <a:rPr lang="ko-KR" altLang="en-US" sz="2200" dirty="0"/>
              <a:t>접근제어</a:t>
            </a:r>
            <a:endParaRPr lang="en-US" altLang="ko-KR" sz="220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2BF8E9-0BA7-8259-AA99-44A75F4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7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59813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6AE731D-206E-05E3-1E63-BE13854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2" y="393193"/>
            <a:ext cx="10644997" cy="650604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Evaluation</a:t>
            </a:r>
            <a:endParaRPr lang="ko-KR" altLang="en-US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689B8F-49A2-EFA4-CCBE-03F9EC0F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5721"/>
            <a:ext cx="10515601" cy="4661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적용방안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지능형 </a:t>
            </a:r>
            <a:r>
              <a:rPr lang="en-US" altLang="ko-KR" sz="2200" dirty="0"/>
              <a:t>SCADA </a:t>
            </a:r>
            <a:r>
              <a:rPr lang="ko-KR" altLang="en-US" sz="2200" dirty="0"/>
              <a:t>구조 도입 제안</a:t>
            </a:r>
            <a:endParaRPr lang="en-US" altLang="ko-KR" sz="2200" dirty="0"/>
          </a:p>
          <a:p>
            <a:r>
              <a:rPr lang="en-US" altLang="ko-KR" sz="2200" dirty="0"/>
              <a:t>  - Application</a:t>
            </a:r>
            <a:r>
              <a:rPr lang="ko-KR" altLang="en-US" sz="2200" dirty="0"/>
              <a:t>과 </a:t>
            </a:r>
            <a:r>
              <a:rPr lang="en-US" altLang="ko-KR" sz="2200" dirty="0"/>
              <a:t>Process </a:t>
            </a:r>
            <a:r>
              <a:rPr lang="ko-KR" altLang="en-US" sz="2200" dirty="0"/>
              <a:t>엄격히 구분</a:t>
            </a:r>
            <a:endParaRPr lang="en-US" altLang="ko-KR" sz="2200" dirty="0"/>
          </a:p>
          <a:p>
            <a:r>
              <a:rPr lang="en-US" altLang="ko-KR" sz="2200" dirty="0"/>
              <a:t>  - Smart contract </a:t>
            </a:r>
            <a:r>
              <a:rPr lang="ko-KR" altLang="en-US" sz="2200" dirty="0"/>
              <a:t>이행 및 검증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네트워크 상의 자동화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최소한의 처리과정</a:t>
            </a:r>
            <a:endParaRPr lang="en-US" altLang="ko-KR" sz="2200" dirty="0"/>
          </a:p>
          <a:p>
            <a:r>
              <a:rPr lang="en-US" altLang="ko-KR" sz="2200" dirty="0"/>
              <a:t>  - Smart contract </a:t>
            </a:r>
            <a:r>
              <a:rPr lang="ko-KR" altLang="en-US" sz="2200" dirty="0"/>
              <a:t>시스템 연결하여 </a:t>
            </a:r>
            <a:r>
              <a:rPr lang="en-US" altLang="ko-KR" sz="2200" dirty="0" err="1"/>
              <a:t>IoS</a:t>
            </a:r>
            <a:r>
              <a:rPr lang="en-US" altLang="ko-KR" sz="2200" dirty="0"/>
              <a:t> </a:t>
            </a:r>
            <a:r>
              <a:rPr lang="ko-KR" altLang="en-US" sz="2200" dirty="0"/>
              <a:t>단계에서 사용</a:t>
            </a:r>
            <a:endParaRPr lang="en-US" altLang="ko-KR" sz="2200" dirty="0"/>
          </a:p>
          <a:p>
            <a:r>
              <a:rPr lang="en-US" altLang="ko-KR" sz="2200" dirty="0"/>
              <a:t>  - </a:t>
            </a:r>
            <a:r>
              <a:rPr lang="ko-KR" altLang="en-US" sz="2200" dirty="0"/>
              <a:t>미리 사이버물리공간</a:t>
            </a:r>
            <a:r>
              <a:rPr lang="en-US" altLang="ko-KR" sz="2200" dirty="0"/>
              <a:t>(CPS)</a:t>
            </a:r>
            <a:r>
              <a:rPr lang="ko-KR" altLang="en-US" sz="2200" dirty="0"/>
              <a:t>에서 수정하여 </a:t>
            </a:r>
            <a:r>
              <a:rPr lang="en-US" altLang="ko-KR" sz="2200" dirty="0" err="1"/>
              <a:t>IoS</a:t>
            </a:r>
            <a:r>
              <a:rPr lang="ko-KR" altLang="en-US" sz="2200" dirty="0"/>
              <a:t>에 반영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2BF8E9-0BA7-8259-AA99-44A75F4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8</a:t>
            </a:fld>
            <a:endParaRPr lang="ko-KR" altLang="en-US" noProof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A64FCA-AFF9-904D-2E9B-6021DA637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436" y="435595"/>
            <a:ext cx="4361738" cy="32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56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46AE731D-206E-05E3-1E63-BE138549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02" y="393193"/>
            <a:ext cx="10644997" cy="650604"/>
          </a:xfrm>
        </p:spPr>
        <p:txBody>
          <a:bodyPr>
            <a:normAutofit/>
          </a:bodyPr>
          <a:lstStyle/>
          <a:p>
            <a:r>
              <a:rPr lang="en-US" altLang="ko-KR" sz="3000" dirty="0"/>
              <a:t>Future work</a:t>
            </a:r>
            <a:endParaRPr lang="ko-KR" altLang="en-US" sz="30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2689B8F-49A2-EFA4-CCBE-03F9EC0FE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5721"/>
            <a:ext cx="10515601" cy="4661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200" dirty="0"/>
              <a:t>SCADA </a:t>
            </a:r>
            <a:r>
              <a:rPr lang="ko-KR" altLang="en-US" sz="2200" dirty="0"/>
              <a:t>시스템의 보안 강화 必</a:t>
            </a: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블록체인과 </a:t>
            </a:r>
            <a:r>
              <a:rPr lang="en-US" altLang="ko-KR" sz="2200" dirty="0"/>
              <a:t>SCADA </a:t>
            </a:r>
            <a:r>
              <a:rPr lang="ko-KR" altLang="en-US" sz="2200" dirty="0"/>
              <a:t>시스템 연계 방안 제시</a:t>
            </a: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200" dirty="0"/>
              <a:t>무결성 유지효과 및 지능형 </a:t>
            </a:r>
            <a:r>
              <a:rPr lang="en-US" altLang="ko-KR" sz="2200" dirty="0"/>
              <a:t>SCADA </a:t>
            </a:r>
            <a:r>
              <a:rPr lang="ko-KR" altLang="en-US" sz="2200" dirty="0"/>
              <a:t>시스템을 활용한 가용성 침해 방지 연계</a:t>
            </a: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2BF8E9-0BA7-8259-AA99-44A75F41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ko-KR" noProof="0" smtClean="0"/>
              <a:pPr/>
              <a:t>9</a:t>
            </a:fld>
            <a:endParaRPr lang="ko-KR" altLang="en-US" noProof="0"/>
          </a:p>
        </p:txBody>
      </p:sp>
    </p:spTree>
    <p:extLst>
      <p:ext uri="{BB962C8B-B14F-4D97-AF65-F5344CB8AC3E}">
        <p14:creationId xmlns:p14="http://schemas.microsoft.com/office/powerpoint/2010/main" val="1935762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Custom 8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4873"/>
      </a:accent1>
      <a:accent2>
        <a:srgbClr val="03658C"/>
      </a:accent2>
      <a:accent3>
        <a:srgbClr val="0388A6"/>
      </a:accent3>
      <a:accent4>
        <a:srgbClr val="04ADBF"/>
      </a:accent4>
      <a:accent5>
        <a:srgbClr val="5B9BD5"/>
      </a:accent5>
      <a:accent6>
        <a:srgbClr val="04D9D9"/>
      </a:accent6>
      <a:hlink>
        <a:srgbClr val="0563C1"/>
      </a:hlink>
      <a:folHlink>
        <a:srgbClr val="954F72"/>
      </a:folHlink>
    </a:clrScheme>
    <a:fontScheme name="Custom 118">
      <a:majorFont>
        <a:latin typeface="Selawik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945455_TF78270744_Win32" id="{48926F88-CA5F-4C86-A597-7130DB9CF19E}" vid="{92FE95F1-42F3-4492-8651-F1D6F9085252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AD7039-4680-4956-9542-B83D9E6314E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284AF623-4A95-4652-AF18-74D461A966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C5A798-286F-493A-A004-3C6C2A6B8B9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{597A9FAF-EFFF-4496-B69E-AE92F02F7129}tf78270744_win32</Template>
  <TotalTime>181</TotalTime>
  <Words>1456</Words>
  <Application>Microsoft Office PowerPoint</Application>
  <PresentationFormat>와이드스크린</PresentationFormat>
  <Paragraphs>150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Selawik Semibold</vt:lpstr>
      <vt:lpstr>Office 테마</vt:lpstr>
      <vt:lpstr>블록체인 기반의 SCADA 시스템 보안</vt:lpstr>
      <vt:lpstr>목차</vt:lpstr>
      <vt:lpstr>Motivation &amp; Problem</vt:lpstr>
      <vt:lpstr>Related work</vt:lpstr>
      <vt:lpstr>Method</vt:lpstr>
      <vt:lpstr>Method</vt:lpstr>
      <vt:lpstr>Method</vt:lpstr>
      <vt:lpstr>Evaluation</vt:lpstr>
      <vt:lpstr>Future work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블록체인 기반의 SCADA 시스템 보안</dc:title>
  <dc:creator>손지민</dc:creator>
  <cp:lastModifiedBy>손지민</cp:lastModifiedBy>
  <cp:revision>104</cp:revision>
  <dcterms:created xsi:type="dcterms:W3CDTF">2022-10-10T12:49:27Z</dcterms:created>
  <dcterms:modified xsi:type="dcterms:W3CDTF">2022-10-10T17:03:04Z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