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01" autoAdjust="0"/>
  </p:normalViewPr>
  <p:slideViewPr>
    <p:cSldViewPr snapToGrid="0" snapToObjects="1">
      <p:cViewPr varScale="1">
        <p:scale>
          <a:sx n="90" d="100"/>
          <a:sy n="90" d="100"/>
        </p:scale>
        <p:origin x="-14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0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64D89-FE98-A740-A718-B31682F6BA3D}" type="datetimeFigureOut">
              <a:rPr lang="en-US" smtClean="0"/>
              <a:t>10/31/16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43243-07CD-514F-BB67-088AC6E80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13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30171" indent="-280835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23340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572677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22013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C11BA439-8628-464B-928F-F5B8609903A8}" type="slidenum">
              <a:rPr lang="en-US" altLang="ko-KR" sz="1300">
                <a:latin typeface="Times New Roman" charset="0"/>
              </a:rPr>
              <a:pPr/>
              <a:t>25</a:t>
            </a:fld>
            <a:endParaRPr lang="en-US" altLang="ko-KR" sz="1300">
              <a:latin typeface="Times New Roman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30171" indent="-280835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23340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572677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22013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D1BFF96D-9525-864A-B41B-9485519D0A0B}" type="slidenum">
              <a:rPr lang="en-US" altLang="ko-KR" sz="1300">
                <a:latin typeface="Times New Roman" charset="0"/>
              </a:rPr>
              <a:pPr/>
              <a:t>26</a:t>
            </a:fld>
            <a:endParaRPr lang="en-US" altLang="ko-KR" sz="1300">
              <a:latin typeface="Times New Roman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30171" indent="-280835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23340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572677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22013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D1BFF96D-9525-864A-B41B-9485519D0A0B}" type="slidenum">
              <a:rPr lang="en-US" altLang="ko-KR" sz="1300">
                <a:latin typeface="Times New Roman" charset="0"/>
              </a:rPr>
              <a:pPr/>
              <a:t>27</a:t>
            </a:fld>
            <a:endParaRPr lang="en-US" altLang="ko-KR" sz="1300">
              <a:latin typeface="Times New Roman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0877-3521-0449-988E-EF10D62CA2E3}" type="datetimeFigureOut">
              <a:rPr lang="en-US" smtClean="0"/>
              <a:t>10/31/16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B25D-0354-224A-8624-5336A215E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4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0877-3521-0449-988E-EF10D62CA2E3}" type="datetimeFigureOut">
              <a:rPr lang="en-US" smtClean="0"/>
              <a:t>10/31/16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B25D-0354-224A-8624-5336A215E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0877-3521-0449-988E-EF10D62CA2E3}" type="datetimeFigureOut">
              <a:rPr lang="en-US" smtClean="0"/>
              <a:t>10/31/16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B25D-0354-224A-8624-5336A215E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4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0877-3521-0449-988E-EF10D62CA2E3}" type="datetimeFigureOut">
              <a:rPr lang="en-US" smtClean="0"/>
              <a:t>10/31/16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B25D-0354-224A-8624-5336A215E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53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0877-3521-0449-988E-EF10D62CA2E3}" type="datetimeFigureOut">
              <a:rPr lang="en-US" smtClean="0"/>
              <a:t>10/31/16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B25D-0354-224A-8624-5336A215E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9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0877-3521-0449-988E-EF10D62CA2E3}" type="datetimeFigureOut">
              <a:rPr lang="en-US" smtClean="0"/>
              <a:t>10/31/16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B25D-0354-224A-8624-5336A215E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08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0877-3521-0449-988E-EF10D62CA2E3}" type="datetimeFigureOut">
              <a:rPr lang="en-US" smtClean="0"/>
              <a:t>10/31/16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B25D-0354-224A-8624-5336A215E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8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0877-3521-0449-988E-EF10D62CA2E3}" type="datetimeFigureOut">
              <a:rPr lang="en-US" smtClean="0"/>
              <a:t>10/31/16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B25D-0354-224A-8624-5336A215E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5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0877-3521-0449-988E-EF10D62CA2E3}" type="datetimeFigureOut">
              <a:rPr lang="en-US" smtClean="0"/>
              <a:t>10/31/16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B25D-0354-224A-8624-5336A215E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5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0877-3521-0449-988E-EF10D62CA2E3}" type="datetimeFigureOut">
              <a:rPr lang="en-US" smtClean="0"/>
              <a:t>10/31/16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B25D-0354-224A-8624-5336A215E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41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0877-3521-0449-988E-EF10D62CA2E3}" type="datetimeFigureOut">
              <a:rPr lang="en-US" smtClean="0"/>
              <a:t>10/31/16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B25D-0354-224A-8624-5336A215E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6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20877-3521-0449-988E-EF10D62CA2E3}" type="datetimeFigureOut">
              <a:rPr lang="en-US" smtClean="0"/>
              <a:t>10/31/16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8B25D-0354-224A-8624-5336A215E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1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Triggering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00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Return-To-</a:t>
            </a:r>
            <a:r>
              <a:rPr lang="en-US" dirty="0" err="1" smtClean="0"/>
              <a:t>Libc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to call “</a:t>
            </a:r>
            <a:r>
              <a:rPr lang="en-US" dirty="0" err="1" smtClean="0"/>
              <a:t>sysetm</a:t>
            </a:r>
            <a:r>
              <a:rPr lang="en-US" dirty="0" smtClean="0"/>
              <a:t>(‘/bin/</a:t>
            </a:r>
            <a:r>
              <a:rPr lang="en-US" dirty="0" err="1" smtClean="0"/>
              <a:t>sh</a:t>
            </a:r>
            <a:r>
              <a:rPr lang="en-US" dirty="0" smtClean="0"/>
              <a:t>’)”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393" t="38670" r="14189" b="9301"/>
          <a:stretch/>
        </p:blipFill>
        <p:spPr>
          <a:xfrm>
            <a:off x="932618" y="2677319"/>
            <a:ext cx="7128804" cy="359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50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sophisticated ROP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666" r="-76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1924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to Kernel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Kernel version of Return-to-</a:t>
            </a:r>
            <a:r>
              <a:rPr lang="en-US" dirty="0" err="1" smtClean="0"/>
              <a:t>libc</a:t>
            </a:r>
            <a:r>
              <a:rPr lang="en-US" dirty="0" smtClean="0"/>
              <a:t> attack</a:t>
            </a:r>
          </a:p>
          <a:p>
            <a:r>
              <a:rPr lang="en-US" dirty="0" smtClean="0"/>
              <a:t>Need</a:t>
            </a:r>
          </a:p>
          <a:p>
            <a:pPr lvl="1"/>
            <a:r>
              <a:rPr lang="en-US" dirty="0" smtClean="0"/>
              <a:t>know some place executable</a:t>
            </a:r>
          </a:p>
          <a:p>
            <a:pPr lvl="1"/>
            <a:r>
              <a:rPr lang="en-US" dirty="0" smtClean="0"/>
              <a:t>stack is under control</a:t>
            </a:r>
          </a:p>
          <a:p>
            <a:r>
              <a:rPr lang="en-US" dirty="0" smtClean="0"/>
              <a:t>Steps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use a kernel </a:t>
            </a:r>
            <a:r>
              <a:rPr lang="en-US" dirty="0" err="1" smtClean="0"/>
              <a:t>func</a:t>
            </a:r>
            <a:r>
              <a:rPr lang="en-US" dirty="0" smtClean="0"/>
              <a:t>. to allocate some executable space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use a kernel </a:t>
            </a:r>
            <a:r>
              <a:rPr lang="en-US" dirty="0" err="1" smtClean="0"/>
              <a:t>func</a:t>
            </a:r>
            <a:r>
              <a:rPr lang="en-US" dirty="0" smtClean="0"/>
              <a:t>. copy </a:t>
            </a:r>
            <a:r>
              <a:rPr lang="en-US" dirty="0" err="1" smtClean="0"/>
              <a:t>shellcode</a:t>
            </a:r>
            <a:r>
              <a:rPr lang="en-US" dirty="0" smtClean="0"/>
              <a:t> from user land to that space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Let return address to jump to the </a:t>
            </a:r>
            <a:r>
              <a:rPr lang="en-US" dirty="0" err="1" smtClean="0"/>
              <a:t>shellcode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8465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50274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A kernel function that can elevate its privilege do</a:t>
            </a:r>
          </a:p>
          <a:p>
            <a:pPr lvl="2"/>
            <a:r>
              <a:rPr lang="en-US" dirty="0" smtClean="0"/>
              <a:t>receive new privilege as parameter</a:t>
            </a:r>
          </a:p>
          <a:p>
            <a:pPr lvl="2"/>
            <a:r>
              <a:rPr lang="en-US" dirty="0" smtClean="0"/>
              <a:t>do bunch of checks</a:t>
            </a:r>
          </a:p>
          <a:p>
            <a:pPr lvl="2"/>
            <a:r>
              <a:rPr lang="en-US" dirty="0" smtClean="0"/>
              <a:t>overwrite new privilege to process’s current credential</a:t>
            </a:r>
          </a:p>
          <a:p>
            <a:r>
              <a:rPr lang="en-US" dirty="0" smtClean="0"/>
              <a:t>Goal: upgrade the privilege of a user </a:t>
            </a:r>
            <a:r>
              <a:rPr lang="en-US" dirty="0" err="1" smtClean="0"/>
              <a:t>proces</a:t>
            </a:r>
            <a:endParaRPr lang="en-US" dirty="0" smtClean="0"/>
          </a:p>
          <a:p>
            <a:r>
              <a:rPr lang="en-US" dirty="0" smtClean="0"/>
              <a:t>Steps	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Get the kernel stack under control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Push the highest privilege value to the register</a:t>
            </a:r>
          </a:p>
          <a:p>
            <a:pPr marL="1371600" lvl="2" indent="-514350"/>
            <a:r>
              <a:rPr lang="en-US" dirty="0" smtClean="0"/>
              <a:t>Find “</a:t>
            </a:r>
            <a:r>
              <a:rPr lang="en-US" dirty="0" err="1" smtClean="0"/>
              <a:t>pop;ret</a:t>
            </a:r>
            <a:r>
              <a:rPr lang="en-US" dirty="0" smtClean="0"/>
              <a:t>” sequence anywhere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Point the return address to the </a:t>
            </a:r>
            <a:r>
              <a:rPr lang="en-US" dirty="0" err="1" smtClean="0"/>
              <a:t>privileg</a:t>
            </a:r>
            <a:r>
              <a:rPr lang="en-US" dirty="0" smtClean="0"/>
              <a:t> setting function right after checks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Prepare safe return to user land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86676" y="3852848"/>
            <a:ext cx="872279" cy="17749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checks</a:t>
            </a:r>
          </a:p>
          <a:p>
            <a:pPr algn="ctr"/>
            <a:r>
              <a:rPr lang="en-US" sz="1400" dirty="0" smtClean="0"/>
              <a:t>.</a:t>
            </a:r>
          </a:p>
          <a:p>
            <a:pPr algn="ctr"/>
            <a:r>
              <a:rPr lang="en-US" sz="1400" dirty="0" smtClean="0"/>
              <a:t>.</a:t>
            </a:r>
          </a:p>
          <a:p>
            <a:pPr algn="ctr"/>
            <a:r>
              <a:rPr lang="en-US" sz="1400" dirty="0"/>
              <a:t>.</a:t>
            </a:r>
            <a:endParaRPr lang="en-US" sz="1400" dirty="0" smtClean="0"/>
          </a:p>
          <a:p>
            <a:pPr algn="ctr"/>
            <a:r>
              <a:rPr lang="en-US" sz="1400" dirty="0" smtClean="0"/>
              <a:t>set root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return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72245" y="3408978"/>
            <a:ext cx="395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29040" y="4314626"/>
            <a:ext cx="7915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return</a:t>
            </a:r>
          </a:p>
          <a:p>
            <a:r>
              <a:rPr lang="en-US" sz="1600" dirty="0" smtClean="0"/>
              <a:t>to here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7886676" y="1417638"/>
            <a:ext cx="872279" cy="17749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trigger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44341" y="1045400"/>
            <a:ext cx="946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 </a:t>
            </a:r>
            <a:r>
              <a:rPr lang="en-US" dirty="0" err="1" smtClean="0"/>
              <a:t>proc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234302" y="2597454"/>
            <a:ext cx="908601" cy="13564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Stack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Overflow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15646" y="2222349"/>
            <a:ext cx="727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ioctl</a:t>
            </a:r>
            <a:r>
              <a:rPr lang="en-US" dirty="0" smtClean="0"/>
              <a:t>()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0" idx="1"/>
          </p:cNvCxnSpPr>
          <p:nvPr/>
        </p:nvCxnSpPr>
        <p:spPr>
          <a:xfrm flipH="1">
            <a:off x="7142903" y="2305102"/>
            <a:ext cx="743773" cy="2923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129040" y="3953902"/>
            <a:ext cx="715301" cy="10533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872245" y="2591681"/>
            <a:ext cx="886710" cy="1067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Elbow Connector 23"/>
          <p:cNvCxnSpPr>
            <a:stCxn id="4" idx="2"/>
            <a:endCxn id="22" idx="3"/>
          </p:cNvCxnSpPr>
          <p:nvPr/>
        </p:nvCxnSpPr>
        <p:spPr>
          <a:xfrm rot="5400000" flipH="1" flipV="1">
            <a:off x="7049534" y="3918355"/>
            <a:ext cx="2982701" cy="436139"/>
          </a:xfrm>
          <a:prstGeom prst="bentConnector4">
            <a:avLst>
              <a:gd name="adj1" fmla="val -7664"/>
              <a:gd name="adj2" fmla="val 152414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886676" y="2645074"/>
            <a:ext cx="872278" cy="54749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root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90428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Shellcode</a:t>
            </a:r>
            <a:r>
              <a:rPr lang="en-US" dirty="0" smtClean="0"/>
              <a:t>: Raising 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Method: modify process credential in PCB</a:t>
            </a:r>
          </a:p>
          <a:p>
            <a:r>
              <a:rPr lang="en-US" dirty="0" smtClean="0"/>
              <a:t>Credentials</a:t>
            </a:r>
          </a:p>
          <a:p>
            <a:pPr lvl="1"/>
            <a:r>
              <a:rPr lang="en-US" dirty="0" smtClean="0"/>
              <a:t>simple integer value: </a:t>
            </a:r>
            <a:r>
              <a:rPr lang="en-US" dirty="0" err="1" smtClean="0"/>
              <a:t>unix</a:t>
            </a:r>
            <a:r>
              <a:rPr lang="en-US" dirty="0" smtClean="0"/>
              <a:t> root model</a:t>
            </a:r>
          </a:p>
          <a:p>
            <a:pPr lvl="1"/>
            <a:r>
              <a:rPr lang="en-US" dirty="0" smtClean="0"/>
              <a:t>complex set of privileges/tokens: RBAC</a:t>
            </a:r>
          </a:p>
          <a:p>
            <a:r>
              <a:rPr lang="en-US" dirty="0" err="1" smtClean="0"/>
              <a:t>Auth</a:t>
            </a:r>
            <a:r>
              <a:rPr lang="en-US" dirty="0" smtClean="0"/>
              <a:t>/Authorization process</a:t>
            </a:r>
          </a:p>
          <a:p>
            <a:pPr lvl="1"/>
            <a:r>
              <a:rPr lang="en-US" dirty="0" smtClean="0"/>
              <a:t>User authenticates by name/password</a:t>
            </a:r>
          </a:p>
          <a:p>
            <a:pPr lvl="1"/>
            <a:r>
              <a:rPr lang="en-US" dirty="0" smtClean="0"/>
              <a:t>System gives credentials to the user</a:t>
            </a:r>
          </a:p>
          <a:p>
            <a:pPr lvl="1"/>
            <a:r>
              <a:rPr lang="en-US" dirty="0" smtClean="0"/>
              <a:t>operations by the user is validated using the credentials</a:t>
            </a:r>
          </a:p>
          <a:p>
            <a:pPr lvl="2"/>
            <a:r>
              <a:rPr lang="en-US" dirty="0" smtClean="0"/>
              <a:t>New process spawned by the user inherit the credentials</a:t>
            </a:r>
          </a:p>
          <a:p>
            <a:r>
              <a:rPr lang="en-US" dirty="0" smtClean="0"/>
              <a:t>Identifying credentials</a:t>
            </a:r>
          </a:p>
          <a:p>
            <a:pPr lvl="1"/>
            <a:r>
              <a:rPr lang="en-US" dirty="0" smtClean="0"/>
              <a:t>Once </a:t>
            </a:r>
            <a:r>
              <a:rPr lang="en-US" dirty="0" err="1" smtClean="0"/>
              <a:t>shellcode</a:t>
            </a:r>
            <a:r>
              <a:rPr lang="en-US" dirty="0" smtClean="0"/>
              <a:t> is running in privileged mode, easy to access PCB blocks</a:t>
            </a:r>
          </a:p>
          <a:p>
            <a:pPr lvl="1"/>
            <a:r>
              <a:rPr lang="en-US" dirty="0" smtClean="0"/>
              <a:t>If possible, access a fixed position</a:t>
            </a:r>
          </a:p>
          <a:p>
            <a:pPr lvl="1"/>
            <a:r>
              <a:rPr lang="en-US" dirty="0" smtClean="0"/>
              <a:t>if not sure, do pattern matching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3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Shellcode</a:t>
            </a:r>
            <a:r>
              <a:rPr lang="en-US" dirty="0" smtClean="0"/>
              <a:t>: Recovering Kernel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gaining privilege, set the kernel to a normal state</a:t>
            </a:r>
          </a:p>
          <a:p>
            <a:pPr lvl="1"/>
            <a:r>
              <a:rPr lang="en-US" dirty="0" smtClean="0"/>
              <a:t>Kernel memory could be </a:t>
            </a:r>
            <a:r>
              <a:rPr lang="en-US" dirty="0" err="1" smtClean="0"/>
              <a:t>corrupted</a:t>
            </a:r>
            <a:r>
              <a:rPr lang="en-US" dirty="0" err="1" smtClean="0">
                <a:sym typeface="Wingdings"/>
              </a:rPr>
              <a:t>system</a:t>
            </a:r>
            <a:r>
              <a:rPr lang="en-US" dirty="0" smtClean="0">
                <a:sym typeface="Wingdings"/>
              </a:rPr>
              <a:t> panic</a:t>
            </a:r>
            <a:endParaRPr lang="en-US" dirty="0" smtClean="0"/>
          </a:p>
          <a:p>
            <a:pPr lvl="1"/>
            <a:r>
              <a:rPr lang="en-US" dirty="0" smtClean="0"/>
              <a:t>Some locks may be </a:t>
            </a:r>
            <a:r>
              <a:rPr lang="en-US" dirty="0" err="1" smtClean="0"/>
              <a:t>acquired</a:t>
            </a:r>
            <a:r>
              <a:rPr lang="en-US" dirty="0" err="1" smtClean="0">
                <a:sym typeface="Wingdings"/>
              </a:rPr>
              <a:t>system</a:t>
            </a:r>
            <a:r>
              <a:rPr lang="en-US" dirty="0" smtClean="0">
                <a:sym typeface="Wingdings"/>
              </a:rPr>
              <a:t> deadlock</a:t>
            </a:r>
          </a:p>
          <a:p>
            <a:r>
              <a:rPr lang="en-US" dirty="0" smtClean="0">
                <a:sym typeface="Wingdings"/>
              </a:rPr>
              <a:t>Memory corruption</a:t>
            </a:r>
          </a:p>
          <a:p>
            <a:pPr lvl="1"/>
            <a:r>
              <a:rPr lang="en-US" dirty="0" smtClean="0">
                <a:sym typeface="Wingdings"/>
              </a:rPr>
              <a:t>why: everything between buffer to target and beyond is overwritten</a:t>
            </a:r>
          </a:p>
          <a:p>
            <a:pPr lvl="1"/>
            <a:r>
              <a:rPr lang="en-US" dirty="0" smtClean="0"/>
              <a:t>recover: stack frames &amp; heap control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667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from Stack overflow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Lucky: return to one of nested callers</a:t>
            </a:r>
          </a:p>
          <a:p>
            <a:r>
              <a:rPr lang="en-US" dirty="0" smtClean="0"/>
              <a:t>Unlucky: jump back to user land using IRETQ/IRET instruction (inter-privilege return)</a:t>
            </a:r>
          </a:p>
          <a:p>
            <a:r>
              <a:rPr lang="en-US" dirty="0" smtClean="0"/>
              <a:t>IRETQ does (Intel)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dirty="0" err="1"/>
              <a:t>tempRIP</a:t>
            </a:r>
            <a:r>
              <a:rPr lang="en-US" dirty="0"/>
              <a:t> ← Pop(); </a:t>
            </a:r>
            <a:r>
              <a:rPr lang="en-US" dirty="0" smtClean="0"/>
              <a:t>		//RIP: 64-bit instruction pointer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dirty="0" err="1" smtClean="0"/>
              <a:t>tempCS</a:t>
            </a:r>
            <a:r>
              <a:rPr lang="en-US" dirty="0" smtClean="0"/>
              <a:t> </a:t>
            </a:r>
            <a:r>
              <a:rPr lang="en-US" dirty="0"/>
              <a:t>← Pop(); </a:t>
            </a:r>
            <a:r>
              <a:rPr lang="en-US" dirty="0" smtClean="0"/>
              <a:t>		//CS: code segment selector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dirty="0" err="1" smtClean="0"/>
              <a:t>tempEFLAGS</a:t>
            </a:r>
            <a:r>
              <a:rPr lang="en-US" dirty="0" smtClean="0"/>
              <a:t> </a:t>
            </a:r>
            <a:r>
              <a:rPr lang="en-US" dirty="0"/>
              <a:t>← Pop(); </a:t>
            </a:r>
            <a:r>
              <a:rPr lang="en-US" dirty="0" smtClean="0"/>
              <a:t>//EFLAGS: state information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dirty="0" err="1" smtClean="0"/>
              <a:t>tempRSP</a:t>
            </a:r>
            <a:r>
              <a:rPr lang="en-US" dirty="0" smtClean="0"/>
              <a:t> </a:t>
            </a:r>
            <a:r>
              <a:rPr lang="en-US" dirty="0"/>
              <a:t>← Pop(); </a:t>
            </a:r>
            <a:r>
              <a:rPr lang="en-US" dirty="0" smtClean="0"/>
              <a:t>		//RSP: 64-bit stack pointer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dirty="0" err="1" smtClean="0"/>
              <a:t>tempSS</a:t>
            </a:r>
            <a:r>
              <a:rPr lang="en-US" dirty="0" smtClean="0"/>
              <a:t> </a:t>
            </a:r>
            <a:r>
              <a:rPr lang="en-US" dirty="0"/>
              <a:t>← Pop(); </a:t>
            </a:r>
            <a:r>
              <a:rPr lang="en-US" dirty="0" smtClean="0"/>
              <a:t>		//SS: stack segment selector</a:t>
            </a:r>
          </a:p>
          <a:p>
            <a:r>
              <a:rPr lang="en-US" dirty="0" smtClean="0"/>
              <a:t>Exit plan</a:t>
            </a:r>
          </a:p>
          <a:p>
            <a:pPr lvl="1"/>
            <a:r>
              <a:rPr lang="en-US" dirty="0" smtClean="0"/>
              <a:t>Push correct values in the order: SS, RSP, EFLAGS, CS, RIP</a:t>
            </a:r>
          </a:p>
          <a:p>
            <a:pPr lvl="1"/>
            <a:r>
              <a:rPr lang="en-US" dirty="0" smtClean="0"/>
              <a:t>Swap GS if needed</a:t>
            </a:r>
          </a:p>
          <a:p>
            <a:pPr lvl="1"/>
            <a:r>
              <a:rPr lang="en-US" dirty="0" err="1" smtClean="0"/>
              <a:t>Execut</a:t>
            </a:r>
            <a:r>
              <a:rPr lang="en-US" dirty="0" smtClean="0"/>
              <a:t> IRETQ</a:t>
            </a:r>
          </a:p>
        </p:txBody>
      </p:sp>
    </p:spTree>
    <p:extLst>
      <p:ext uri="{BB962C8B-B14F-4D97-AF65-F5344CB8AC3E}">
        <p14:creationId xmlns:p14="http://schemas.microsoft.com/office/powerpoint/2010/main" val="2136558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from Heap overflow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Depends on OS, so discussed later</a:t>
            </a:r>
          </a:p>
          <a:p>
            <a:r>
              <a:rPr lang="en-US" dirty="0" smtClean="0"/>
              <a:t>Bottom line</a:t>
            </a:r>
          </a:p>
          <a:p>
            <a:pPr lvl="1"/>
            <a:r>
              <a:rPr lang="en-US" dirty="0" smtClean="0"/>
              <a:t>not much to do</a:t>
            </a:r>
          </a:p>
          <a:p>
            <a:pPr lvl="1"/>
            <a:r>
              <a:rPr lang="en-US" dirty="0" smtClean="0"/>
              <a:t>overwriting allocated object</a:t>
            </a:r>
          </a:p>
          <a:p>
            <a:pPr lvl="1"/>
            <a:r>
              <a:rPr lang="en-US" dirty="0" smtClean="0"/>
              <a:t>overwriting free object</a:t>
            </a:r>
          </a:p>
        </p:txBody>
      </p:sp>
    </p:spTree>
    <p:extLst>
      <p:ext uri="{BB962C8B-B14F-4D97-AF65-F5344CB8AC3E}">
        <p14:creationId xmlns:p14="http://schemas.microsoft.com/office/powerpoint/2010/main" val="3449916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Triggering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84036"/>
            <a:ext cx="8229600" cy="3442127"/>
          </a:xfrm>
        </p:spPr>
        <p:txBody>
          <a:bodyPr/>
          <a:lstStyle/>
          <a:p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Create a condition for hijacking kernel path</a:t>
            </a:r>
          </a:p>
          <a:p>
            <a:r>
              <a:rPr lang="en-US" dirty="0" smtClean="0"/>
              <a:t>Cases</a:t>
            </a:r>
          </a:p>
          <a:p>
            <a:pPr lvl="1"/>
            <a:r>
              <a:rPr lang="en-US" dirty="0" smtClean="0"/>
              <a:t>Memory Corruption</a:t>
            </a:r>
          </a:p>
          <a:p>
            <a:pPr lvl="1"/>
            <a:r>
              <a:rPr lang="en-US" dirty="0" smtClean="0"/>
              <a:t>Race Condition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14799" y="1833217"/>
            <a:ext cx="1778000" cy="5300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Preparation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774677" y="1833217"/>
            <a:ext cx="1778000" cy="53008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Trigger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334555" y="1833217"/>
            <a:ext cx="1778000" cy="5300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Execution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>
            <a:off x="2992799" y="2098261"/>
            <a:ext cx="7818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>
            <a:off x="5552677" y="2098261"/>
            <a:ext cx="7818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063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Corruption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goal</a:t>
            </a:r>
          </a:p>
          <a:p>
            <a:pPr lvl="1"/>
            <a:r>
              <a:rPr lang="en-US" dirty="0" smtClean="0"/>
              <a:t>Overwrite a pointer in memory, later becoming an instruction pointer (ending up in IP register)</a:t>
            </a:r>
          </a:p>
          <a:p>
            <a:r>
              <a:rPr lang="en-US" dirty="0" smtClean="0"/>
              <a:t>Cases</a:t>
            </a:r>
          </a:p>
          <a:p>
            <a:pPr lvl="1"/>
            <a:r>
              <a:rPr lang="en-US" dirty="0" smtClean="0"/>
              <a:t>Arbitrary memory overwrite</a:t>
            </a:r>
          </a:p>
          <a:p>
            <a:pPr lvl="1"/>
            <a:r>
              <a:rPr lang="en-US" dirty="0" smtClean="0"/>
              <a:t>Heap memory corruption</a:t>
            </a:r>
          </a:p>
          <a:p>
            <a:pPr lvl="1"/>
            <a:r>
              <a:rPr lang="en-US" dirty="0" smtClean="0"/>
              <a:t>Stack memory corruption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122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CPU and Register</a:t>
            </a:r>
          </a:p>
          <a:p>
            <a:r>
              <a:rPr lang="en-US" dirty="0" err="1" smtClean="0"/>
              <a:t>Interrrupts</a:t>
            </a:r>
            <a:r>
              <a:rPr lang="en-US" dirty="0" smtClean="0"/>
              <a:t> and Exceptions</a:t>
            </a:r>
          </a:p>
          <a:p>
            <a:r>
              <a:rPr lang="en-US" dirty="0" smtClean="0"/>
              <a:t>Memory Management</a:t>
            </a:r>
          </a:p>
          <a:p>
            <a:r>
              <a:rPr lang="en-US" dirty="0" smtClean="0"/>
              <a:t>Stack</a:t>
            </a:r>
          </a:p>
          <a:p>
            <a:r>
              <a:rPr lang="en-US" dirty="0" smtClean="0"/>
              <a:t>x86 and x86-64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1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Arbitrary Memory Overwrite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systems prevent writing of read-only sections (by WP flag)</a:t>
            </a:r>
          </a:p>
          <a:p>
            <a:pPr lvl="1"/>
            <a:r>
              <a:rPr lang="en-US" dirty="0" smtClean="0"/>
              <a:t>So, find some writable place, that can lead to hijacking</a:t>
            </a:r>
          </a:p>
          <a:p>
            <a:r>
              <a:rPr lang="en-US" dirty="0" smtClean="0"/>
              <a:t>Function Pointers of </a:t>
            </a:r>
            <a:r>
              <a:rPr lang="en-US" dirty="0" err="1" smtClean="0"/>
              <a:t>Golobal</a:t>
            </a:r>
            <a:r>
              <a:rPr lang="en-US" dirty="0" smtClean="0"/>
              <a:t> Structures</a:t>
            </a:r>
          </a:p>
          <a:p>
            <a:r>
              <a:rPr lang="en-US" dirty="0" err="1" smtClean="0"/>
              <a:t>Exploitng</a:t>
            </a:r>
            <a:r>
              <a:rPr lang="en-US" dirty="0" smtClean="0"/>
              <a:t>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661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Function Pointers of </a:t>
            </a:r>
            <a:r>
              <a:rPr lang="en-US" sz="3600" dirty="0" err="1" smtClean="0"/>
              <a:t>Golobal</a:t>
            </a:r>
            <a:r>
              <a:rPr lang="en-US" sz="3600" dirty="0" smtClean="0"/>
              <a:t> Structures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Non-global structures are allocated </a:t>
            </a:r>
            <a:r>
              <a:rPr lang="en-US" sz="2400" dirty="0" err="1" smtClean="0"/>
              <a:t>dynamically</a:t>
            </a:r>
            <a:r>
              <a:rPr lang="en-US" sz="2400" dirty="0" err="1" smtClean="0">
                <a:sym typeface="Wingdings"/>
              </a:rPr>
              <a:t>Do</a:t>
            </a:r>
            <a:r>
              <a:rPr lang="en-US" sz="2400" dirty="0" smtClean="0">
                <a:sym typeface="Wingdings"/>
              </a:rPr>
              <a:t> not know where it is</a:t>
            </a:r>
          </a:p>
          <a:p>
            <a:r>
              <a:rPr lang="en-US" sz="2400" dirty="0" smtClean="0">
                <a:sym typeface="Wingdings"/>
              </a:rPr>
              <a:t>Global structures are either</a:t>
            </a:r>
          </a:p>
          <a:p>
            <a:pPr lvl="1"/>
            <a:r>
              <a:rPr lang="en-US" sz="2000" dirty="0" smtClean="0">
                <a:sym typeface="Wingdings"/>
              </a:rPr>
              <a:t>declared </a:t>
            </a:r>
            <a:r>
              <a:rPr lang="en-US" sz="2000" dirty="0" err="1" smtClean="0">
                <a:sym typeface="Wingdings"/>
              </a:rPr>
              <a:t>constantplaced</a:t>
            </a:r>
            <a:r>
              <a:rPr lang="en-US" sz="2000" dirty="0" smtClean="0">
                <a:sym typeface="Wingdings"/>
              </a:rPr>
              <a:t> in read-only section</a:t>
            </a:r>
          </a:p>
          <a:p>
            <a:pPr lvl="1"/>
            <a:r>
              <a:rPr lang="en-US" sz="2000" dirty="0" smtClean="0">
                <a:sym typeface="Wingdings"/>
              </a:rPr>
              <a:t>need to be </a:t>
            </a:r>
            <a:r>
              <a:rPr lang="en-US" sz="2000" dirty="0" err="1" smtClean="0">
                <a:sym typeface="Wingdings"/>
              </a:rPr>
              <a:t>changedplaced</a:t>
            </a:r>
            <a:r>
              <a:rPr lang="en-US" sz="2000" dirty="0" smtClean="0">
                <a:sym typeface="Wingdings"/>
              </a:rPr>
              <a:t> in writable section</a:t>
            </a:r>
            <a:endParaRPr lang="en-US" sz="2000" dirty="0"/>
          </a:p>
        </p:txBody>
      </p:sp>
      <p:pic>
        <p:nvPicPr>
          <p:cNvPr id="4" name="Picture 3" descr="Screen Shot 2016-10-27 at 4.57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061" y="3678975"/>
            <a:ext cx="5811179" cy="2987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6369" y="358280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_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5839" y="398051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_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0515" y="419063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_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4174" y="438632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_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7833" y="478403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_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5923" y="518174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_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6024" y="399215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_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4696" y="418784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_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98960" y="418151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_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9277" y="418961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__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34803" y="458099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_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79067" y="458909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_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59119" y="498680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_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1640" y="538451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_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93798" y="556577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_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70992" y="439061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__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02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Exploiting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 points used by the system</a:t>
            </a:r>
          </a:p>
          <a:p>
            <a:pPr lvl="1"/>
            <a:r>
              <a:rPr lang="en-US" dirty="0" smtClean="0"/>
              <a:t>IDT (x86-64)</a:t>
            </a:r>
          </a:p>
          <a:p>
            <a:r>
              <a:rPr lang="en-US" dirty="0" smtClean="0"/>
              <a:t>Modify</a:t>
            </a:r>
          </a:p>
          <a:p>
            <a:pPr lvl="1"/>
            <a:r>
              <a:rPr lang="en-US" dirty="0" smtClean="0"/>
              <a:t>Offset to point to</a:t>
            </a:r>
            <a:br>
              <a:rPr lang="en-US" dirty="0" smtClean="0"/>
            </a:br>
            <a:r>
              <a:rPr lang="en-US" dirty="0" smtClean="0"/>
              <a:t>user-land code</a:t>
            </a:r>
          </a:p>
          <a:p>
            <a:pPr lvl="1"/>
            <a:r>
              <a:rPr lang="en-US" dirty="0" smtClean="0"/>
              <a:t>DPS to 3 </a:t>
            </a:r>
            <a:br>
              <a:rPr lang="en-US" dirty="0" smtClean="0"/>
            </a:br>
            <a:r>
              <a:rPr lang="en-US" dirty="0" smtClean="0"/>
              <a:t>(unprivileged)</a:t>
            </a:r>
            <a:endParaRPr lang="en-US" dirty="0"/>
          </a:p>
        </p:txBody>
      </p:sp>
      <p:pic>
        <p:nvPicPr>
          <p:cNvPr id="4" name="Picture 3" descr="Screen Shot 2016-10-27 at 5.04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436" y="2902394"/>
            <a:ext cx="5095163" cy="322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35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Memory Corruption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Most </a:t>
            </a:r>
            <a:r>
              <a:rPr lang="en-US" dirty="0" err="1" smtClean="0"/>
              <a:t>kernal</a:t>
            </a:r>
            <a:r>
              <a:rPr lang="en-US" dirty="0" smtClean="0"/>
              <a:t> structures are allocated in kernel heap</a:t>
            </a:r>
          </a:p>
          <a:p>
            <a:pPr lvl="1"/>
            <a:r>
              <a:rPr lang="en-US" dirty="0" smtClean="0"/>
              <a:t>For performance, heap protections are turned off</a:t>
            </a:r>
          </a:p>
          <a:p>
            <a:pPr lvl="1"/>
            <a:r>
              <a:rPr lang="en-US" dirty="0" smtClean="0"/>
              <a:t>Kernel heap allocator has some pattern (slab)</a:t>
            </a:r>
          </a:p>
          <a:p>
            <a:r>
              <a:rPr lang="en-US" dirty="0" smtClean="0"/>
              <a:t>Control heap allocator’s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376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 heap allocator’s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process cannot access heap allocator</a:t>
            </a:r>
          </a:p>
          <a:p>
            <a:r>
              <a:rPr lang="en-US" dirty="0" smtClean="0"/>
              <a:t>But, user process can make the allocator to allocate different types of objects</a:t>
            </a:r>
          </a:p>
          <a:p>
            <a:pPr lvl="1"/>
            <a:r>
              <a:rPr lang="en-US" dirty="0" smtClean="0"/>
              <a:t>by system calls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: opening thousands of files grow kernel heap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528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454" y="277813"/>
            <a:ext cx="7605346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>
                <a:latin typeface="Arial" charset="0"/>
                <a:ea typeface="ＭＳ Ｐゴシック" charset="0"/>
                <a:cs typeface="ＭＳ Ｐゴシック" charset="0"/>
              </a:rPr>
              <a:t>Slab Allocator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5962" y="1233488"/>
            <a:ext cx="7704992" cy="5046662"/>
          </a:xfrm>
        </p:spPr>
        <p:txBody>
          <a:bodyPr>
            <a:normAutofit fontScale="77500" lnSpcReduction="20000"/>
          </a:bodyPr>
          <a:lstStyle/>
          <a:p>
            <a:endParaRPr lang="en-US" altLang="ko-KR" sz="800" dirty="0">
              <a:latin typeface="Calibri" charset="0"/>
              <a:ea typeface="ＭＳ Ｐゴシック" charset="0"/>
              <a:cs typeface="Calibri" charset="0"/>
            </a:endParaRPr>
          </a:p>
          <a:p>
            <a:r>
              <a:rPr lang="en-US" altLang="ko-KR" b="1" dirty="0">
                <a:solidFill>
                  <a:srgbClr val="3366FF"/>
                </a:solidFill>
                <a:latin typeface="Calibri" charset="0"/>
                <a:ea typeface="ＭＳ Ｐゴシック" charset="0"/>
                <a:cs typeface="Calibri" charset="0"/>
              </a:rPr>
              <a:t>Slab</a:t>
            </a:r>
            <a:r>
              <a:rPr lang="en-US" altLang="ko-KR" dirty="0">
                <a:solidFill>
                  <a:srgbClr val="3366FF"/>
                </a:solidFill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ko-KR" dirty="0">
                <a:latin typeface="Calibri" charset="0"/>
                <a:ea typeface="ＭＳ Ｐゴシック" charset="0"/>
                <a:cs typeface="Calibri" charset="0"/>
              </a:rPr>
              <a:t>is one or more physically contiguous pages</a:t>
            </a:r>
          </a:p>
          <a:p>
            <a:endParaRPr lang="en-US" altLang="ko-KR" sz="800" dirty="0">
              <a:latin typeface="Calibri" charset="0"/>
              <a:ea typeface="ＭＳ Ｐゴシック" charset="0"/>
              <a:cs typeface="Calibri" charset="0"/>
            </a:endParaRPr>
          </a:p>
          <a:p>
            <a:r>
              <a:rPr lang="en-US" altLang="ko-KR" b="1" dirty="0">
                <a:solidFill>
                  <a:srgbClr val="3366FF"/>
                </a:solidFill>
                <a:latin typeface="Calibri" charset="0"/>
                <a:ea typeface="ＭＳ Ｐゴシック" charset="0"/>
                <a:cs typeface="Calibri" charset="0"/>
              </a:rPr>
              <a:t>Cache</a:t>
            </a:r>
            <a:r>
              <a:rPr lang="en-US" altLang="ko-KR" dirty="0">
                <a:solidFill>
                  <a:srgbClr val="3366FF"/>
                </a:solidFill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ko-KR" dirty="0">
                <a:latin typeface="Calibri" charset="0"/>
                <a:ea typeface="ＭＳ Ｐゴシック" charset="0"/>
                <a:cs typeface="Calibri" charset="0"/>
              </a:rPr>
              <a:t>consists of one or more slabs</a:t>
            </a:r>
          </a:p>
          <a:p>
            <a:endParaRPr lang="en-US" altLang="ko-KR" sz="800" dirty="0">
              <a:latin typeface="Calibri" charset="0"/>
              <a:ea typeface="ＭＳ Ｐゴシック" charset="0"/>
              <a:cs typeface="Calibri" charset="0"/>
            </a:endParaRPr>
          </a:p>
          <a:p>
            <a:r>
              <a:rPr lang="en-US" altLang="ko-KR" dirty="0">
                <a:latin typeface="Calibri" charset="0"/>
                <a:ea typeface="ＭＳ Ｐゴシック" charset="0"/>
                <a:cs typeface="Calibri" charset="0"/>
              </a:rPr>
              <a:t>Single cache for each unique kernel data structure</a:t>
            </a:r>
          </a:p>
          <a:p>
            <a:pPr lvl="1"/>
            <a:r>
              <a:rPr lang="en-US" altLang="ko-KR" dirty="0">
                <a:latin typeface="Calibri" charset="0"/>
                <a:ea typeface="ＭＳ Ｐゴシック" charset="0"/>
                <a:cs typeface="Calibri" charset="0"/>
              </a:rPr>
              <a:t>Each cache filled with </a:t>
            </a:r>
            <a:r>
              <a:rPr lang="en-US" altLang="ko-KR" b="1" dirty="0">
                <a:solidFill>
                  <a:srgbClr val="3366FF"/>
                </a:solidFill>
                <a:latin typeface="Calibri" charset="0"/>
                <a:ea typeface="ＭＳ Ｐゴシック" charset="0"/>
                <a:cs typeface="Calibri" charset="0"/>
              </a:rPr>
              <a:t>objects</a:t>
            </a:r>
            <a:r>
              <a:rPr lang="en-US" altLang="ko-KR" dirty="0">
                <a:solidFill>
                  <a:srgbClr val="3366FF"/>
                </a:solidFill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ko-KR" dirty="0">
                <a:latin typeface="Calibri" charset="0"/>
                <a:ea typeface="ＭＳ Ｐゴシック" charset="0"/>
                <a:cs typeface="Calibri" charset="0"/>
              </a:rPr>
              <a:t>– instantiations of the data structure</a:t>
            </a:r>
          </a:p>
          <a:p>
            <a:pPr lvl="1"/>
            <a:endParaRPr lang="en-US" altLang="ko-KR" sz="800" dirty="0">
              <a:latin typeface="Calibri" charset="0"/>
              <a:ea typeface="ＭＳ Ｐゴシック" charset="0"/>
              <a:cs typeface="Calibri" charset="0"/>
            </a:endParaRPr>
          </a:p>
          <a:p>
            <a:r>
              <a:rPr lang="en-US" altLang="ko-KR" dirty="0">
                <a:latin typeface="Calibri" charset="0"/>
                <a:ea typeface="ＭＳ Ｐゴシック" charset="0"/>
                <a:cs typeface="Calibri" charset="0"/>
              </a:rPr>
              <a:t>When cache created, filled with objects marked as </a:t>
            </a:r>
            <a:r>
              <a:rPr lang="en-US" altLang="ko-KR" b="1" dirty="0">
                <a:latin typeface="Calibri" charset="0"/>
                <a:ea typeface="ＭＳ Ｐゴシック" charset="0"/>
                <a:cs typeface="Calibri" charset="0"/>
              </a:rPr>
              <a:t>free</a:t>
            </a:r>
          </a:p>
          <a:p>
            <a:endParaRPr lang="en-US" altLang="ko-KR" sz="800" b="1" dirty="0">
              <a:latin typeface="Calibri" charset="0"/>
              <a:ea typeface="ＭＳ Ｐゴシック" charset="0"/>
              <a:cs typeface="Calibri" charset="0"/>
            </a:endParaRPr>
          </a:p>
          <a:p>
            <a:r>
              <a:rPr lang="en-US" altLang="ko-KR" dirty="0">
                <a:latin typeface="Calibri" charset="0"/>
                <a:ea typeface="ＭＳ Ｐゴシック" charset="0"/>
                <a:cs typeface="Calibri" charset="0"/>
              </a:rPr>
              <a:t>When structures stored, objects marked as </a:t>
            </a:r>
            <a:r>
              <a:rPr lang="en-US" altLang="ko-KR" b="1" dirty="0">
                <a:latin typeface="Calibri" charset="0"/>
                <a:ea typeface="ＭＳ Ｐゴシック" charset="0"/>
                <a:cs typeface="Calibri" charset="0"/>
              </a:rPr>
              <a:t>used</a:t>
            </a:r>
          </a:p>
          <a:p>
            <a:endParaRPr lang="en-US" altLang="ko-KR" sz="800" b="1" dirty="0">
              <a:latin typeface="Calibri" charset="0"/>
              <a:ea typeface="ＭＳ Ｐゴシック" charset="0"/>
              <a:cs typeface="Calibri" charset="0"/>
            </a:endParaRPr>
          </a:p>
          <a:p>
            <a:r>
              <a:rPr lang="en-US" altLang="ko-KR" dirty="0">
                <a:latin typeface="Calibri" charset="0"/>
                <a:ea typeface="ＭＳ Ｐゴシック" charset="0"/>
                <a:cs typeface="Calibri" charset="0"/>
              </a:rPr>
              <a:t>If slab is full of used objects, next object allocated from empty slab</a:t>
            </a:r>
          </a:p>
          <a:p>
            <a:pPr lvl="1"/>
            <a:r>
              <a:rPr lang="en-US" altLang="ko-KR" dirty="0">
                <a:latin typeface="Calibri" charset="0"/>
                <a:ea typeface="ＭＳ Ｐゴシック" charset="0"/>
                <a:cs typeface="Calibri" charset="0"/>
              </a:rPr>
              <a:t>If no empty slabs, new slab allocated</a:t>
            </a:r>
          </a:p>
          <a:p>
            <a:pPr lvl="1"/>
            <a:endParaRPr lang="en-US" altLang="ko-KR" sz="800" dirty="0">
              <a:latin typeface="Calibri" charset="0"/>
              <a:ea typeface="ＭＳ Ｐゴシック" charset="0"/>
              <a:cs typeface="Calibri" charset="0"/>
            </a:endParaRPr>
          </a:p>
          <a:p>
            <a:r>
              <a:rPr lang="en-US" altLang="ko-KR" dirty="0">
                <a:latin typeface="Calibri" charset="0"/>
                <a:ea typeface="ＭＳ Ｐゴシック" charset="0"/>
                <a:cs typeface="Calibri" charset="0"/>
              </a:rPr>
              <a:t>Benefits include no fragmentation, fast memory request satisfaction</a:t>
            </a:r>
          </a:p>
          <a:p>
            <a:pPr>
              <a:buFont typeface="Monotype Sorts" charset="0"/>
              <a:buNone/>
            </a:pPr>
            <a:endParaRPr lang="en-US" altLang="ko-KR" dirty="0">
              <a:latin typeface="Calibri" charset="0"/>
              <a:ea typeface="ＭＳ Ｐゴシック" charset="0"/>
              <a:cs typeface="Calibri" charset="0"/>
            </a:endParaRPr>
          </a:p>
          <a:p>
            <a:endParaRPr lang="en-US" altLang="ko-KR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424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1050681" y="277813"/>
            <a:ext cx="7636119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dirty="0">
                <a:latin typeface="Arial" charset="0"/>
                <a:ea typeface="ＭＳ Ｐゴシック" charset="0"/>
                <a:cs typeface="ＭＳ Ｐゴシック" charset="0"/>
              </a:rPr>
              <a:t>Slab Allocation</a:t>
            </a:r>
          </a:p>
        </p:txBody>
      </p:sp>
      <p:pic>
        <p:nvPicPr>
          <p:cNvPr id="39938" name="Picture 4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258889"/>
            <a:ext cx="6901962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902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1050681" y="277813"/>
            <a:ext cx="7636119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dirty="0">
                <a:latin typeface="Arial" charset="0"/>
                <a:ea typeface="ＭＳ Ｐゴシック" charset="0"/>
                <a:cs typeface="ＭＳ Ｐゴシック" charset="0"/>
              </a:rPr>
              <a:t>Slab Allocation</a:t>
            </a:r>
          </a:p>
        </p:txBody>
      </p:sp>
      <p:pic>
        <p:nvPicPr>
          <p:cNvPr id="39938" name="Picture 4" descr="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1" t="8067" r="48589" b="49835"/>
          <a:stretch/>
        </p:blipFill>
        <p:spPr bwMode="auto">
          <a:xfrm>
            <a:off x="6272236" y="1965921"/>
            <a:ext cx="2568764" cy="450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46431" y="2167946"/>
            <a:ext cx="1573006" cy="23088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Cache-Pointer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6878348" y="2860601"/>
            <a:ext cx="1471988" cy="274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78348" y="3604642"/>
            <a:ext cx="1471988" cy="2741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78348" y="4247673"/>
            <a:ext cx="1471988" cy="2741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78348" y="4616534"/>
            <a:ext cx="1471988" cy="2741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78348" y="4985395"/>
            <a:ext cx="1471988" cy="2741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78348" y="5354256"/>
            <a:ext cx="1471988" cy="2741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Elbow Connector 6"/>
          <p:cNvCxnSpPr>
            <a:stCxn id="2" idx="3"/>
            <a:endCxn id="5" idx="3"/>
          </p:cNvCxnSpPr>
          <p:nvPr/>
        </p:nvCxnSpPr>
        <p:spPr>
          <a:xfrm>
            <a:off x="8119437" y="2283389"/>
            <a:ext cx="230899" cy="714300"/>
          </a:xfrm>
          <a:prstGeom prst="bentConnector3">
            <a:avLst>
              <a:gd name="adj1" fmla="val 386505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5" idx="1"/>
            <a:endCxn id="8" idx="1"/>
          </p:cNvCxnSpPr>
          <p:nvPr/>
        </p:nvCxnSpPr>
        <p:spPr>
          <a:xfrm rot="10800000" flipV="1">
            <a:off x="6878348" y="2997688"/>
            <a:ext cx="12700" cy="744041"/>
          </a:xfrm>
          <a:prstGeom prst="bentConnector3">
            <a:avLst>
              <a:gd name="adj1" fmla="val 543622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9" idx="1"/>
            <a:endCxn id="10" idx="1"/>
          </p:cNvCxnSpPr>
          <p:nvPr/>
        </p:nvCxnSpPr>
        <p:spPr>
          <a:xfrm rot="10800000" flipV="1">
            <a:off x="6878348" y="4384760"/>
            <a:ext cx="12700" cy="368861"/>
          </a:xfrm>
          <a:prstGeom prst="bentConnector3">
            <a:avLst>
              <a:gd name="adj1" fmla="val 5322583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8" idx="3"/>
            <a:endCxn id="9" idx="3"/>
          </p:cNvCxnSpPr>
          <p:nvPr/>
        </p:nvCxnSpPr>
        <p:spPr>
          <a:xfrm>
            <a:off x="8350336" y="3741730"/>
            <a:ext cx="12700" cy="643031"/>
          </a:xfrm>
          <a:prstGeom prst="bentConnector3">
            <a:avLst>
              <a:gd name="adj1" fmla="val 5095323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0" idx="3"/>
            <a:endCxn id="11" idx="3"/>
          </p:cNvCxnSpPr>
          <p:nvPr/>
        </p:nvCxnSpPr>
        <p:spPr>
          <a:xfrm>
            <a:off x="8350336" y="4753622"/>
            <a:ext cx="12700" cy="368861"/>
          </a:xfrm>
          <a:prstGeom prst="bentConnector3">
            <a:avLst>
              <a:gd name="adj1" fmla="val 4868063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1" idx="1"/>
            <a:endCxn id="12" idx="1"/>
          </p:cNvCxnSpPr>
          <p:nvPr/>
        </p:nvCxnSpPr>
        <p:spPr>
          <a:xfrm rot="10800000" flipV="1">
            <a:off x="6878348" y="5122482"/>
            <a:ext cx="12700" cy="368861"/>
          </a:xfrm>
          <a:prstGeom prst="bentConnector3">
            <a:avLst>
              <a:gd name="adj1" fmla="val 5322591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6" idx="2"/>
            <a:endCxn id="37" idx="0"/>
          </p:cNvCxnSpPr>
          <p:nvPr/>
        </p:nvCxnSpPr>
        <p:spPr>
          <a:xfrm>
            <a:off x="7803320" y="5606786"/>
            <a:ext cx="8237" cy="5551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7674460" y="6161891"/>
            <a:ext cx="274194" cy="274175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109249" y="1561874"/>
            <a:ext cx="1067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Cache</a:t>
            </a:r>
            <a:endParaRPr lang="en-US" sz="2800" dirty="0"/>
          </a:p>
        </p:txBody>
      </p:sp>
      <p:sp>
        <p:nvSpPr>
          <p:cNvPr id="41" name="Rectangle 40"/>
          <p:cNvSpPr/>
          <p:nvPr/>
        </p:nvSpPr>
        <p:spPr>
          <a:xfrm>
            <a:off x="6878347" y="2860601"/>
            <a:ext cx="1097617" cy="23088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object-pointer</a:t>
            </a:r>
            <a:endParaRPr lang="en-US" sz="1100" dirty="0"/>
          </a:p>
        </p:txBody>
      </p:sp>
      <p:sp>
        <p:nvSpPr>
          <p:cNvPr id="42" name="Rectangle 41"/>
          <p:cNvSpPr/>
          <p:nvPr/>
        </p:nvSpPr>
        <p:spPr>
          <a:xfrm>
            <a:off x="7252719" y="3619072"/>
            <a:ext cx="1097617" cy="23088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object-pointer</a:t>
            </a:r>
            <a:endParaRPr lang="en-US" sz="1100" dirty="0"/>
          </a:p>
        </p:txBody>
      </p:sp>
      <p:sp>
        <p:nvSpPr>
          <p:cNvPr id="43" name="Rectangle 42"/>
          <p:cNvSpPr/>
          <p:nvPr/>
        </p:nvSpPr>
        <p:spPr>
          <a:xfrm>
            <a:off x="6891048" y="4269318"/>
            <a:ext cx="1097617" cy="23088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object-pointer</a:t>
            </a:r>
            <a:endParaRPr lang="en-US" sz="1100" dirty="0"/>
          </a:p>
        </p:txBody>
      </p:sp>
      <p:sp>
        <p:nvSpPr>
          <p:cNvPr id="44" name="Rectangle 43"/>
          <p:cNvSpPr/>
          <p:nvPr/>
        </p:nvSpPr>
        <p:spPr>
          <a:xfrm>
            <a:off x="7252719" y="4638179"/>
            <a:ext cx="1097617" cy="23088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object-pointer</a:t>
            </a:r>
            <a:endParaRPr lang="en-US" sz="1100" dirty="0"/>
          </a:p>
        </p:txBody>
      </p:sp>
      <p:sp>
        <p:nvSpPr>
          <p:cNvPr id="45" name="Rectangle 44"/>
          <p:cNvSpPr/>
          <p:nvPr/>
        </p:nvSpPr>
        <p:spPr>
          <a:xfrm>
            <a:off x="6892840" y="5007040"/>
            <a:ext cx="1097617" cy="23088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object-pointer</a:t>
            </a:r>
            <a:endParaRPr lang="en-US" sz="1100" dirty="0"/>
          </a:p>
        </p:txBody>
      </p:sp>
      <p:sp>
        <p:nvSpPr>
          <p:cNvPr id="46" name="Rectangle 45"/>
          <p:cNvSpPr/>
          <p:nvPr/>
        </p:nvSpPr>
        <p:spPr>
          <a:xfrm>
            <a:off x="7254511" y="5375901"/>
            <a:ext cx="1097617" cy="23088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object-pointer</a:t>
            </a:r>
            <a:endParaRPr lang="en-US" sz="1100" dirty="0"/>
          </a:p>
        </p:txBody>
      </p:sp>
      <p:sp>
        <p:nvSpPr>
          <p:cNvPr id="39" name="Content Placeholder 38"/>
          <p:cNvSpPr>
            <a:spLocks noGrp="1"/>
          </p:cNvSpPr>
          <p:nvPr>
            <p:ph idx="1"/>
          </p:nvPr>
        </p:nvSpPr>
        <p:spPr>
          <a:xfrm>
            <a:off x="457200" y="1600200"/>
            <a:ext cx="563311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Cache maintains a list of free objects</a:t>
            </a:r>
          </a:p>
          <a:p>
            <a:pPr lvl="1"/>
            <a:r>
              <a:rPr lang="en-US" dirty="0" smtClean="0"/>
              <a:t>When allocated, take one from the list</a:t>
            </a:r>
          </a:p>
          <a:p>
            <a:pPr lvl="1"/>
            <a:r>
              <a:rPr lang="en-US" dirty="0" smtClean="0"/>
              <a:t>When freed, add it to the list</a:t>
            </a:r>
          </a:p>
          <a:p>
            <a:pPr lvl="1"/>
            <a:r>
              <a:rPr lang="en-US" dirty="0" smtClean="0"/>
              <a:t>LIFO (Least In First Out)</a:t>
            </a:r>
          </a:p>
          <a:p>
            <a:r>
              <a:rPr lang="en-US" dirty="0" smtClean="0"/>
              <a:t>Cache-pointer</a:t>
            </a:r>
          </a:p>
          <a:p>
            <a:pPr lvl="1"/>
            <a:r>
              <a:rPr lang="en-US" dirty="0" smtClean="0"/>
              <a:t>First free object</a:t>
            </a:r>
          </a:p>
          <a:p>
            <a:pPr lvl="1"/>
            <a:r>
              <a:rPr lang="en-US" dirty="0" smtClean="0"/>
              <a:t>Changes when </a:t>
            </a:r>
            <a:r>
              <a:rPr lang="en-US" dirty="0" err="1" smtClean="0"/>
              <a:t>alloc</a:t>
            </a:r>
            <a:r>
              <a:rPr lang="en-US" dirty="0" smtClean="0"/>
              <a:t>/</a:t>
            </a:r>
            <a:r>
              <a:rPr lang="en-US" dirty="0" err="1" smtClean="0"/>
              <a:t>dealloc</a:t>
            </a:r>
            <a:endParaRPr lang="en-US" dirty="0" smtClean="0"/>
          </a:p>
          <a:p>
            <a:r>
              <a:rPr lang="en-US" dirty="0" smtClean="0"/>
              <a:t>object-pointer</a:t>
            </a:r>
          </a:p>
          <a:p>
            <a:pPr lvl="1"/>
            <a:r>
              <a:rPr lang="en-US" dirty="0" smtClean="0"/>
              <a:t>Next free object</a:t>
            </a:r>
          </a:p>
          <a:p>
            <a:pPr lvl="1"/>
            <a:r>
              <a:rPr lang="en-US" dirty="0" smtClean="0"/>
              <a:t>NULL (0) if last object</a:t>
            </a:r>
          </a:p>
          <a:p>
            <a:r>
              <a:rPr lang="en-US" dirty="0" smtClean="0"/>
              <a:t>Note: heap layout is fragmented</a:t>
            </a:r>
          </a:p>
          <a:p>
            <a:r>
              <a:rPr lang="en-US" dirty="0" smtClean="0"/>
              <a:t>When full, allocate new page</a:t>
            </a:r>
          </a:p>
          <a:p>
            <a:pPr lvl="1"/>
            <a:r>
              <a:rPr lang="en-US" dirty="0" smtClean="0"/>
              <a:t>Triggered by massive allocations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Predict relative position of next allocated object to a specific object</a:t>
            </a:r>
          </a:p>
          <a:p>
            <a:endParaRPr lang="en-US" dirty="0" smtClean="0"/>
          </a:p>
        </p:txBody>
      </p:sp>
      <p:sp>
        <p:nvSpPr>
          <p:cNvPr id="40" name="Rectangle 39"/>
          <p:cNvSpPr/>
          <p:nvPr/>
        </p:nvSpPr>
        <p:spPr>
          <a:xfrm>
            <a:off x="6837382" y="2467106"/>
            <a:ext cx="417129" cy="1818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/>
              <a:t>in use</a:t>
            </a:r>
            <a:endParaRPr lang="en-US" sz="900" dirty="0"/>
          </a:p>
        </p:txBody>
      </p:sp>
      <p:sp>
        <p:nvSpPr>
          <p:cNvPr id="49" name="Rectangle 48"/>
          <p:cNvSpPr/>
          <p:nvPr/>
        </p:nvSpPr>
        <p:spPr>
          <a:xfrm>
            <a:off x="6839577" y="3193016"/>
            <a:ext cx="417129" cy="1818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/>
              <a:t>in use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13632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Ovewriting</a:t>
            </a:r>
            <a:r>
              <a:rPr lang="en-US" dirty="0" smtClean="0"/>
              <a:t> Adjacent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50" y="1600200"/>
            <a:ext cx="4813786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Most reliable and popular technique</a:t>
            </a:r>
          </a:p>
          <a:p>
            <a:r>
              <a:rPr lang="en-US" dirty="0" smtClean="0"/>
              <a:t>Overflow one object to overwrite next object</a:t>
            </a:r>
          </a:p>
          <a:p>
            <a:pPr lvl="1"/>
            <a:r>
              <a:rPr lang="en-US" dirty="0" smtClean="0"/>
              <a:t>overwrite a pointer, object size, counter, </a:t>
            </a:r>
            <a:r>
              <a:rPr lang="is-IS" dirty="0" smtClean="0"/>
              <a:t>…</a:t>
            </a:r>
            <a:endParaRPr lang="is-IS" dirty="0"/>
          </a:p>
          <a:p>
            <a:r>
              <a:rPr lang="is-IS" dirty="0" smtClean="0"/>
              <a:t>Steps</a:t>
            </a:r>
          </a:p>
          <a:p>
            <a:pPr marL="971550" lvl="1" indent="-514350">
              <a:buFont typeface="+mj-lt"/>
              <a:buAutoNum type="arabicPeriod"/>
            </a:pPr>
            <a:r>
              <a:rPr lang="is-IS" dirty="0" smtClean="0"/>
              <a:t>Force new page </a:t>
            </a:r>
          </a:p>
          <a:p>
            <a:pPr marL="971550" lvl="1" indent="-514350">
              <a:buFont typeface="+mj-lt"/>
              <a:buAutoNum type="arabicPeriod"/>
            </a:pPr>
            <a:r>
              <a:rPr lang="is-IS" dirty="0" smtClean="0"/>
              <a:t>Alloc placeholders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is-IS" dirty="0" smtClean="0"/>
              <a:t>Alloc target object</a:t>
            </a:r>
          </a:p>
          <a:p>
            <a:pPr marL="971550" lvl="1" indent="-514350">
              <a:buFont typeface="+mj-lt"/>
              <a:buAutoNum type="arabicPeriod"/>
            </a:pPr>
            <a:r>
              <a:rPr lang="is-IS" dirty="0" smtClean="0"/>
              <a:t>Free last placeholder</a:t>
            </a:r>
          </a:p>
          <a:p>
            <a:pPr marL="971550" lvl="1" indent="-514350">
              <a:buFont typeface="+mj-lt"/>
              <a:buAutoNum type="arabicPeriod"/>
            </a:pPr>
            <a:r>
              <a:rPr lang="is-IS" dirty="0" smtClean="0"/>
              <a:t>Alloc victim object</a:t>
            </a:r>
          </a:p>
          <a:p>
            <a:pPr marL="971550" lvl="1" indent="-514350">
              <a:buFont typeface="+mj-lt"/>
              <a:buAutoNum type="arabicPeriod"/>
            </a:pPr>
            <a:r>
              <a:rPr lang="is-IS" dirty="0" smtClean="0"/>
              <a:t>Overflow victim over target</a:t>
            </a:r>
          </a:p>
          <a:p>
            <a:pPr marL="971550" lvl="1" indent="-514350">
              <a:buFont typeface="+mj-lt"/>
              <a:buAutoNum type="arabicPeriod"/>
            </a:pPr>
            <a:r>
              <a:rPr lang="is-IS" dirty="0" smtClean="0"/>
              <a:t>Force execution of function pointer</a:t>
            </a:r>
          </a:p>
          <a:p>
            <a:pPr marL="971550" lvl="1" indent="-514350">
              <a:buFont typeface="+mj-lt"/>
              <a:buAutoNum type="arabicPeriod"/>
            </a:pPr>
            <a:r>
              <a:rPr lang="is-IS" dirty="0" smtClean="0"/>
              <a:t>Recover if needed</a:t>
            </a:r>
          </a:p>
          <a:p>
            <a:pPr lvl="1"/>
            <a:endParaRPr lang="is-I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807" y="2670463"/>
            <a:ext cx="3866513" cy="407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22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Overwriting Controlling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Sensitive information is in controlling structure, in-cache or in-object.</a:t>
            </a:r>
          </a:p>
          <a:p>
            <a:r>
              <a:rPr lang="en-US" dirty="0" smtClean="0"/>
              <a:t>In-cache controlling structure in each page</a:t>
            </a:r>
          </a:p>
          <a:p>
            <a:pPr lvl="1"/>
            <a:r>
              <a:rPr lang="en-US" dirty="0" smtClean="0"/>
              <a:t>at the beginning: unlucky</a:t>
            </a:r>
          </a:p>
          <a:p>
            <a:pPr lvl="2"/>
            <a:r>
              <a:rPr lang="en-US" dirty="0" smtClean="0"/>
              <a:t>Do buffer underflow or overwriting adjacent page</a:t>
            </a:r>
          </a:p>
          <a:p>
            <a:pPr lvl="1"/>
            <a:r>
              <a:rPr lang="en-US" dirty="0" smtClean="0"/>
              <a:t>at the end: lucky</a:t>
            </a:r>
          </a:p>
          <a:p>
            <a:r>
              <a:rPr lang="en-US" dirty="0" smtClean="0"/>
              <a:t>In-cache meta-data contains</a:t>
            </a:r>
          </a:p>
          <a:p>
            <a:pPr lvl="1"/>
            <a:r>
              <a:rPr lang="en-US" dirty="0" smtClean="0"/>
              <a:t>name/id of the cache</a:t>
            </a:r>
          </a:p>
          <a:p>
            <a:pPr lvl="1"/>
            <a:r>
              <a:rPr lang="en-US" dirty="0" smtClean="0"/>
              <a:t>next free object pointer</a:t>
            </a:r>
          </a:p>
          <a:p>
            <a:pPr lvl="1"/>
            <a:r>
              <a:rPr lang="en-US" dirty="0" smtClean="0"/>
              <a:t>number of objects in cache</a:t>
            </a:r>
          </a:p>
          <a:p>
            <a:pPr lvl="1"/>
            <a:r>
              <a:rPr lang="en-US" dirty="0" smtClean="0"/>
              <a:t>constructor/destructor function pointers</a:t>
            </a:r>
          </a:p>
          <a:p>
            <a:r>
              <a:rPr lang="en-US" dirty="0" smtClean="0"/>
              <a:t>Strategy against in-cache</a:t>
            </a:r>
          </a:p>
          <a:p>
            <a:pPr lvl="1"/>
            <a:r>
              <a:rPr lang="en-US" dirty="0" smtClean="0"/>
              <a:t>overwrite next fee object </a:t>
            </a:r>
            <a:r>
              <a:rPr lang="en-US" dirty="0" err="1" smtClean="0"/>
              <a:t>poitner</a:t>
            </a:r>
            <a:r>
              <a:rPr lang="en-US" dirty="0" smtClean="0"/>
              <a:t> to control the memory</a:t>
            </a:r>
          </a:p>
          <a:p>
            <a:pPr lvl="1"/>
            <a:r>
              <a:rPr lang="en-US" dirty="0" smtClean="0"/>
              <a:t>overwrite constructor/destructor for code execution</a:t>
            </a:r>
          </a:p>
          <a:p>
            <a:pPr lvl="1"/>
            <a:r>
              <a:rPr lang="en-US" dirty="0" smtClean="0"/>
              <a:t>overwrite number of objects, </a:t>
            </a:r>
            <a:r>
              <a:rPr lang="en-US" dirty="0" err="1" smtClean="0"/>
              <a:t>eg</a:t>
            </a:r>
            <a:r>
              <a:rPr lang="en-US" dirty="0" smtClean="0"/>
              <a:t>., for read overflow</a:t>
            </a:r>
          </a:p>
        </p:txBody>
      </p:sp>
    </p:spTree>
    <p:extLst>
      <p:ext uri="{BB962C8B-B14F-4D97-AF65-F5344CB8AC3E}">
        <p14:creationId xmlns:p14="http://schemas.microsoft.com/office/powerpoint/2010/main" val="3897510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37565"/>
            <a:ext cx="8229600" cy="3188598"/>
          </a:xfrm>
        </p:spPr>
        <p:txBody>
          <a:bodyPr/>
          <a:lstStyle/>
          <a:p>
            <a:r>
              <a:rPr lang="en-US" dirty="0" smtClean="0"/>
              <a:t>Each step creates preconditions of next step</a:t>
            </a:r>
          </a:p>
          <a:p>
            <a:r>
              <a:rPr lang="en-US" dirty="0" smtClean="0"/>
              <a:t>We go backward: identify what preconditions make execution successful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14799" y="1833217"/>
            <a:ext cx="1778000" cy="5300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Preparation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774677" y="1833217"/>
            <a:ext cx="1778000" cy="5300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Trigger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334555" y="1833217"/>
            <a:ext cx="1778000" cy="53008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Execution</a:t>
            </a:r>
            <a:endParaRPr lang="en-US" dirty="0"/>
          </a:p>
        </p:txBody>
      </p:sp>
      <p:cxnSp>
        <p:nvCxnSpPr>
          <p:cNvPr id="8" name="Straight Arrow Connector 7"/>
          <p:cNvCxnSpPr>
            <a:stCxn id="4" idx="3"/>
            <a:endCxn id="5" idx="1"/>
          </p:cNvCxnSpPr>
          <p:nvPr/>
        </p:nvCxnSpPr>
        <p:spPr>
          <a:xfrm>
            <a:off x="2992799" y="2098261"/>
            <a:ext cx="7818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3"/>
            <a:endCxn id="6" idx="1"/>
          </p:cNvCxnSpPr>
          <p:nvPr/>
        </p:nvCxnSpPr>
        <p:spPr>
          <a:xfrm>
            <a:off x="5552677" y="2098261"/>
            <a:ext cx="7818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602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Overwriting In-cache meta-data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4025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Steps for In-cache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Force new page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set n=# of objects in the cache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Alloc</a:t>
            </a:r>
            <a:r>
              <a:rPr lang="en-US" dirty="0" smtClean="0"/>
              <a:t>. n-1 objects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Alloc</a:t>
            </a:r>
            <a:r>
              <a:rPr lang="en-US" dirty="0" smtClean="0"/>
              <a:t>. victim object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Overflow into in-cache meta-data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492" y="1600200"/>
            <a:ext cx="4028848" cy="339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58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Overwriting In-object meta-data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In-object meta-data</a:t>
            </a:r>
          </a:p>
          <a:p>
            <a:pPr lvl="1"/>
            <a:r>
              <a:rPr lang="en-US" dirty="0" smtClean="0"/>
              <a:t>in free objects</a:t>
            </a:r>
          </a:p>
          <a:p>
            <a:pPr lvl="1"/>
            <a:r>
              <a:rPr lang="en-US" dirty="0" smtClean="0"/>
              <a:t>speed up lookup operation</a:t>
            </a:r>
          </a:p>
          <a:p>
            <a:pPr lvl="1"/>
            <a:r>
              <a:rPr lang="en-US" dirty="0" smtClean="0"/>
              <a:t>Used in Linux SLUB allocator, discussed later</a:t>
            </a:r>
          </a:p>
          <a:p>
            <a:r>
              <a:rPr lang="en-US" dirty="0" smtClean="0"/>
              <a:t>Exploits</a:t>
            </a:r>
          </a:p>
          <a:p>
            <a:pPr lvl="1"/>
            <a:r>
              <a:rPr lang="en-US" dirty="0" smtClean="0"/>
              <a:t>Highly depends on allocator implementation</a:t>
            </a:r>
          </a:p>
          <a:p>
            <a:pPr lvl="1"/>
            <a:r>
              <a:rPr lang="en-US" dirty="0" smtClean="0"/>
              <a:t>Some exploit overflows only one byte (off-by-one)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866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Overwriting Adjacent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667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If, you have heap overflow but</a:t>
            </a:r>
          </a:p>
          <a:p>
            <a:pPr lvl="1"/>
            <a:r>
              <a:rPr lang="en-US" dirty="0" smtClean="0"/>
              <a:t>the same cache has no interesting object to target</a:t>
            </a:r>
          </a:p>
          <a:p>
            <a:pPr lvl="1"/>
            <a:r>
              <a:rPr lang="en-US" dirty="0" smtClean="0"/>
              <a:t>meta-data at the start of the cache</a:t>
            </a:r>
          </a:p>
          <a:p>
            <a:pPr lvl="1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heap overflow to compromise physical page allocator</a:t>
            </a:r>
          </a:p>
          <a:p>
            <a:r>
              <a:rPr lang="en-US" dirty="0" smtClean="0"/>
              <a:t>This attack is </a:t>
            </a:r>
          </a:p>
          <a:p>
            <a:pPr lvl="1"/>
            <a:r>
              <a:rPr lang="en-US" dirty="0" smtClean="0"/>
              <a:t>less reliable</a:t>
            </a:r>
          </a:p>
          <a:p>
            <a:pPr lvl="1"/>
            <a:r>
              <a:rPr lang="en-US" dirty="0" smtClean="0"/>
              <a:t>involves physical page allocator &amp; heap allocator</a:t>
            </a:r>
          </a:p>
          <a:p>
            <a:r>
              <a:rPr lang="en-US" dirty="0" smtClean="0"/>
              <a:t>heap allocator gets a page from physical page allocator</a:t>
            </a:r>
          </a:p>
          <a:p>
            <a:r>
              <a:rPr lang="en-US" dirty="0" smtClean="0"/>
              <a:t>Idea</a:t>
            </a:r>
          </a:p>
          <a:p>
            <a:pPr lvl="1"/>
            <a:r>
              <a:rPr lang="en-US" dirty="0" smtClean="0"/>
              <a:t>place victim object at the end of the cache</a:t>
            </a:r>
          </a:p>
          <a:p>
            <a:pPr lvl="1"/>
            <a:r>
              <a:rPr lang="en-US" dirty="0" smtClean="0"/>
              <a:t>overflow into next adjacent page</a:t>
            </a:r>
          </a:p>
          <a:p>
            <a:r>
              <a:rPr lang="en-US" dirty="0" smtClean="0"/>
              <a:t>Challenge</a:t>
            </a:r>
          </a:p>
          <a:p>
            <a:pPr lvl="1"/>
            <a:r>
              <a:rPr lang="en-US" dirty="0" smtClean="0"/>
              <a:t>What will be the next adjacent page?</a:t>
            </a:r>
          </a:p>
          <a:p>
            <a:pPr lvl="1"/>
            <a:r>
              <a:rPr lang="en-US" dirty="0" smtClean="0"/>
              <a:t>Will sensible data at the start of the next adjacent page?</a:t>
            </a:r>
          </a:p>
          <a:p>
            <a:pPr lvl="1"/>
            <a:r>
              <a:rPr lang="en-US" dirty="0" smtClean="0"/>
              <a:t>Controlling physical page allocator form user-land is difficult</a:t>
            </a:r>
          </a:p>
          <a:p>
            <a:pPr lvl="1"/>
            <a:r>
              <a:rPr lang="en-US" dirty="0" smtClean="0"/>
              <a:t>many factors to consider: other processes requesting memory, page faults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642" y="3960200"/>
            <a:ext cx="2264599" cy="120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811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Steps to put two pages next to each other</a:t>
            </a:r>
            <a:br>
              <a:rPr lang="en-US" dirty="0" smtClean="0"/>
            </a:br>
            <a:r>
              <a:rPr lang="en-US" dirty="0" smtClean="0"/>
              <a:t>(Probabilistic approach)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Exhaust victim object cache, before a new page is allocated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Exhaust free pages by allocating target resources (so, memory is under pressure)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Free some resources (in the middle) to free a page </a:t>
            </a:r>
          </a:p>
          <a:p>
            <a:pPr marL="857250" lvl="2" indent="0">
              <a:buNone/>
            </a:pPr>
            <a:r>
              <a:rPr lang="en-US" dirty="0" smtClean="0">
                <a:sym typeface="Wingdings"/>
              </a:rPr>
              <a:t> this free page is between pages with target resources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ym typeface="Wingdings"/>
              </a:rPr>
              <a:t>Allocate victim objects to get a new page (that freed one!), fill it up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ym typeface="Wingdings"/>
              </a:rPr>
              <a:t>Overflow from the victim object over the next adjacent page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ym typeface="Wingdings"/>
              </a:rPr>
              <a:t>Free target resources, hoping one of them is overwritten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4866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Stack Corruption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Each user-land process has two stacks</a:t>
            </a:r>
          </a:p>
          <a:p>
            <a:pPr lvl="1"/>
            <a:r>
              <a:rPr lang="en-US" dirty="0" smtClean="0"/>
              <a:t>user-mode stack</a:t>
            </a:r>
          </a:p>
          <a:p>
            <a:pPr lvl="1"/>
            <a:r>
              <a:rPr lang="en-US" dirty="0" smtClean="0"/>
              <a:t>kernel-mode stack (used for system-call, interrupt</a:t>
            </a:r>
            <a:r>
              <a:rPr lang="is-IS" dirty="0" smtClean="0"/>
              <a:t>…)</a:t>
            </a:r>
          </a:p>
          <a:p>
            <a:r>
              <a:rPr lang="en-US" dirty="0" smtClean="0"/>
              <a:t>Kernel mode stack is</a:t>
            </a:r>
          </a:p>
          <a:p>
            <a:pPr lvl="1"/>
            <a:r>
              <a:rPr lang="en-US" dirty="0" smtClean="0"/>
              <a:t>small kernel memory block (not special area)</a:t>
            </a:r>
          </a:p>
          <a:p>
            <a:pPr lvl="1"/>
            <a:r>
              <a:rPr lang="en-US" dirty="0" smtClean="0"/>
              <a:t>quite small (no grow)</a:t>
            </a:r>
          </a:p>
          <a:p>
            <a:pPr lvl="1"/>
            <a:r>
              <a:rPr lang="en-US" dirty="0" smtClean="0"/>
              <a:t>discarded after handing-over to user-mode</a:t>
            </a:r>
          </a:p>
          <a:p>
            <a:pPr lvl="1"/>
            <a:r>
              <a:rPr lang="en-US" dirty="0" smtClean="0"/>
              <a:t>But the allocated memory stays; only stack pointer is reset</a:t>
            </a:r>
          </a:p>
          <a:p>
            <a:r>
              <a:rPr lang="en-US" dirty="0" smtClean="0"/>
              <a:t>Kernel stack overflow strategies</a:t>
            </a:r>
          </a:p>
          <a:p>
            <a:pPr lvl="1"/>
            <a:r>
              <a:rPr lang="en-US" dirty="0" smtClean="0"/>
              <a:t>overwrite return address</a:t>
            </a:r>
          </a:p>
          <a:p>
            <a:pPr lvl="1"/>
            <a:r>
              <a:rPr lang="en-US" dirty="0" smtClean="0"/>
              <a:t>overwrite local variable</a:t>
            </a:r>
          </a:p>
          <a:p>
            <a:pPr lvl="1"/>
            <a:r>
              <a:rPr lang="en-US" dirty="0" smtClean="0"/>
              <a:t>overwrite adjacent page</a:t>
            </a:r>
          </a:p>
        </p:txBody>
      </p:sp>
    </p:spTree>
    <p:extLst>
      <p:ext uri="{BB962C8B-B14F-4D97-AF65-F5344CB8AC3E}">
        <p14:creationId xmlns:p14="http://schemas.microsoft.com/office/powerpoint/2010/main" val="362862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Stack Overflow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387" y="1417638"/>
            <a:ext cx="6205470" cy="52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501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Address Overwriting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Related to Return-To-Kernel-Text attacks</a:t>
            </a:r>
          </a:p>
          <a:p>
            <a:r>
              <a:rPr lang="en-US" dirty="0" smtClean="0"/>
              <a:t>Obstacles</a:t>
            </a:r>
          </a:p>
          <a:p>
            <a:pPr lvl="1"/>
            <a:r>
              <a:rPr lang="en-US" dirty="0" smtClean="0"/>
              <a:t>You have to overwrite local variables before reaching to the return address</a:t>
            </a:r>
          </a:p>
          <a:p>
            <a:pPr lvl="2"/>
            <a:r>
              <a:rPr lang="en-US" dirty="0" smtClean="0"/>
              <a:t>Careful to set the values not to cause an error before returning</a:t>
            </a:r>
          </a:p>
          <a:p>
            <a:pPr lvl="1"/>
            <a:r>
              <a:rPr lang="en-US" dirty="0" smtClean="0"/>
              <a:t>Stack canary</a:t>
            </a:r>
          </a:p>
          <a:p>
            <a:pPr lvl="2"/>
            <a:r>
              <a:rPr lang="en-US" dirty="0" smtClean="0"/>
              <a:t>a pseudorandom value as a fingerprint</a:t>
            </a:r>
          </a:p>
          <a:p>
            <a:pPr lvl="2"/>
            <a:r>
              <a:rPr lang="en-US" dirty="0" smtClean="0"/>
              <a:t>When return, check if the value is the same</a:t>
            </a:r>
          </a:p>
          <a:p>
            <a:pPr lvl="2"/>
            <a:r>
              <a:rPr lang="en-US" dirty="0" smtClean="0"/>
              <a:t>But limited</a:t>
            </a:r>
          </a:p>
          <a:p>
            <a:pPr lvl="3"/>
            <a:r>
              <a:rPr lang="en-US" dirty="0" smtClean="0"/>
              <a:t>Index-based overflow can pass the canary</a:t>
            </a:r>
          </a:p>
          <a:p>
            <a:pPr lvl="3"/>
            <a:r>
              <a:rPr lang="en-US" dirty="0" smtClean="0"/>
              <a:t>The value can be revealed, and only one canary per process</a:t>
            </a:r>
          </a:p>
          <a:p>
            <a:pPr lvl="3"/>
            <a:r>
              <a:rPr lang="en-US" dirty="0" smtClean="0"/>
              <a:t>Cannot protect overwriting local variable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466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Variable Overwriting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Easier to perform than Return Address Overwriting</a:t>
            </a:r>
          </a:p>
          <a:p>
            <a:pPr lvl="1"/>
            <a:r>
              <a:rPr lang="en-US" dirty="0" smtClean="0"/>
              <a:t>No recovery effort is needed</a:t>
            </a:r>
          </a:p>
          <a:p>
            <a:r>
              <a:rPr lang="en-US" dirty="0" smtClean="0"/>
              <a:t>Strategies</a:t>
            </a:r>
          </a:p>
          <a:p>
            <a:pPr lvl="1"/>
            <a:r>
              <a:rPr lang="en-US" dirty="0" smtClean="0"/>
              <a:t>Overwrite a function pointer</a:t>
            </a:r>
          </a:p>
          <a:p>
            <a:pPr lvl="1"/>
            <a:r>
              <a:rPr lang="en-US" dirty="0" smtClean="0"/>
              <a:t>Overwrite a data pointer</a:t>
            </a:r>
          </a:p>
          <a:p>
            <a:pPr lvl="2"/>
            <a:r>
              <a:rPr lang="en-US" dirty="0" smtClean="0"/>
              <a:t>will be used later for copy operation </a:t>
            </a:r>
            <a:r>
              <a:rPr lang="en-US" dirty="0" smtClean="0">
                <a:sym typeface="Wingdings"/>
              </a:rPr>
              <a:t> arbitrary read/write attack</a:t>
            </a:r>
          </a:p>
          <a:p>
            <a:pPr lvl="1"/>
            <a:r>
              <a:rPr lang="en-US" dirty="0" smtClean="0">
                <a:sym typeface="Wingdings"/>
              </a:rPr>
              <a:t>Overwrite </a:t>
            </a:r>
            <a:r>
              <a:rPr lang="en-US" smtClean="0">
                <a:sym typeface="Wingdings"/>
              </a:rPr>
              <a:t>integer values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0263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Placing </a:t>
            </a:r>
            <a:r>
              <a:rPr lang="en-US" dirty="0" err="1" smtClean="0"/>
              <a:t>Shellcode</a:t>
            </a:r>
            <a:r>
              <a:rPr lang="en-US" dirty="0" smtClean="0"/>
              <a:t> and passing control to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Shellcode</a:t>
            </a:r>
            <a:r>
              <a:rPr lang="en-US" dirty="0" smtClean="0"/>
              <a:t>: Gaining (or raising) privileges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Shellcode</a:t>
            </a:r>
            <a:r>
              <a:rPr lang="en-US" dirty="0" smtClean="0"/>
              <a:t>: Fixating the system</a:t>
            </a:r>
          </a:p>
          <a:p>
            <a:pPr lvl="1"/>
            <a:r>
              <a:rPr lang="en-US" dirty="0" smtClean="0"/>
              <a:t>Leave the system in a stable state to enjoy the ride</a:t>
            </a:r>
          </a:p>
        </p:txBody>
      </p:sp>
    </p:spTree>
    <p:extLst>
      <p:ext uri="{BB962C8B-B14F-4D97-AF65-F5344CB8AC3E}">
        <p14:creationId xmlns:p14="http://schemas.microsoft.com/office/powerpoint/2010/main" val="3419320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Placing the </a:t>
            </a:r>
            <a:r>
              <a:rPr lang="en-US" dirty="0" err="1" smtClean="0"/>
              <a:t>Shellcode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Want to safely &amp; reliably place the </a:t>
            </a:r>
            <a:r>
              <a:rPr lang="en-US" dirty="0" err="1" smtClean="0"/>
              <a:t>shellcode</a:t>
            </a:r>
            <a:endParaRPr lang="en-US" dirty="0" smtClean="0"/>
          </a:p>
          <a:p>
            <a:r>
              <a:rPr lang="en-US" dirty="0" smtClean="0"/>
              <a:t>Place (kernel? user? both?) depends on</a:t>
            </a:r>
          </a:p>
          <a:p>
            <a:pPr lvl="1"/>
            <a:r>
              <a:rPr lang="en-US" dirty="0" smtClean="0"/>
              <a:t>vulnerability type</a:t>
            </a:r>
          </a:p>
          <a:p>
            <a:pPr lvl="1"/>
            <a:r>
              <a:rPr lang="en-US" dirty="0" smtClean="0"/>
              <a:t>memory model</a:t>
            </a:r>
          </a:p>
          <a:p>
            <a:r>
              <a:rPr lang="en-US" dirty="0" smtClean="0"/>
              <a:t>Consider</a:t>
            </a:r>
          </a:p>
          <a:p>
            <a:pPr lvl="1"/>
            <a:r>
              <a:rPr lang="en-US" dirty="0" smtClean="0"/>
              <a:t>hijacked kernel path needs access the </a:t>
            </a:r>
            <a:r>
              <a:rPr lang="en-US" dirty="0" err="1" smtClean="0"/>
              <a:t>shellcode</a:t>
            </a:r>
            <a:endParaRPr lang="en-US" dirty="0" smtClean="0"/>
          </a:p>
          <a:p>
            <a:pPr lvl="2"/>
            <a:r>
              <a:rPr lang="en-US" dirty="0" smtClean="0"/>
              <a:t>kernel should directly access </a:t>
            </a:r>
            <a:r>
              <a:rPr lang="en-US" dirty="0" err="1" smtClean="0"/>
              <a:t>shellcode</a:t>
            </a:r>
            <a:r>
              <a:rPr lang="en-US" dirty="0" smtClean="0"/>
              <a:t> given current PT</a:t>
            </a:r>
          </a:p>
          <a:p>
            <a:pPr lvl="2"/>
            <a:r>
              <a:rPr lang="en-US" dirty="0" smtClean="0"/>
              <a:t>separated model: place in kernel </a:t>
            </a:r>
          </a:p>
          <a:p>
            <a:pPr lvl="2"/>
            <a:r>
              <a:rPr lang="en-US" dirty="0" smtClean="0"/>
              <a:t>combined model: place in </a:t>
            </a:r>
            <a:r>
              <a:rPr lang="en-US" dirty="0" err="1" smtClean="0"/>
              <a:t>kerenel</a:t>
            </a:r>
            <a:r>
              <a:rPr lang="en-US" dirty="0" smtClean="0"/>
              <a:t> and other processes</a:t>
            </a:r>
          </a:p>
          <a:p>
            <a:pPr lvl="1"/>
            <a:r>
              <a:rPr lang="en-US" dirty="0" smtClean="0"/>
              <a:t>Page with </a:t>
            </a:r>
            <a:r>
              <a:rPr lang="en-US" dirty="0" err="1" smtClean="0"/>
              <a:t>shellcode</a:t>
            </a:r>
            <a:r>
              <a:rPr lang="en-US" dirty="0" smtClean="0"/>
              <a:t> be executable</a:t>
            </a:r>
          </a:p>
          <a:p>
            <a:pPr lvl="2"/>
            <a:r>
              <a:rPr lang="en-US" dirty="0" smtClean="0"/>
              <a:t>Set the executable flag of the page</a:t>
            </a:r>
          </a:p>
          <a:p>
            <a:pPr lvl="2"/>
            <a:r>
              <a:rPr lang="en-US" dirty="0" smtClean="0"/>
              <a:t>Easy for user page, hard for kernel page</a:t>
            </a:r>
          </a:p>
          <a:p>
            <a:pPr lvl="1"/>
            <a:r>
              <a:rPr lang="en-US" dirty="0" smtClean="0"/>
              <a:t>Page with </a:t>
            </a:r>
            <a:r>
              <a:rPr lang="en-US" dirty="0" err="1" smtClean="0"/>
              <a:t>shellcode</a:t>
            </a:r>
            <a:r>
              <a:rPr lang="en-US" dirty="0" smtClean="0"/>
              <a:t> be in the memory (not paged out)</a:t>
            </a:r>
          </a:p>
          <a:p>
            <a:pPr lvl="2"/>
            <a:r>
              <a:rPr lang="en-US" dirty="0" smtClean="0"/>
              <a:t>Usually it is</a:t>
            </a:r>
          </a:p>
        </p:txBody>
      </p:sp>
    </p:spTree>
    <p:extLst>
      <p:ext uri="{BB962C8B-B14F-4D97-AF65-F5344CB8AC3E}">
        <p14:creationId xmlns:p14="http://schemas.microsoft.com/office/powerpoint/2010/main" val="1351267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06 at 6.20.2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4"/>
          <a:stretch/>
        </p:blipFill>
        <p:spPr>
          <a:xfrm>
            <a:off x="4697040" y="3570533"/>
            <a:ext cx="4446960" cy="3258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Shellcode</a:t>
            </a:r>
            <a:r>
              <a:rPr lang="en-US" dirty="0" smtClean="0"/>
              <a:t> in User-Land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096769" cy="197033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If can, put in user-land because</a:t>
            </a:r>
          </a:p>
          <a:p>
            <a:pPr lvl="1"/>
            <a:r>
              <a:rPr lang="en-US" dirty="0" smtClean="0"/>
              <a:t>Easier to meet the requirements</a:t>
            </a:r>
          </a:p>
          <a:p>
            <a:pPr lvl="1"/>
            <a:r>
              <a:rPr lang="en-US" dirty="0" smtClean="0"/>
              <a:t>Exploit becomes robust (not crashing the machine)</a:t>
            </a:r>
          </a:p>
          <a:p>
            <a:r>
              <a:rPr lang="en-US" dirty="0" smtClean="0"/>
              <a:t>You have control over the user-land process (</a:t>
            </a:r>
            <a:r>
              <a:rPr lang="en-US" dirty="0"/>
              <a:t>In local </a:t>
            </a:r>
            <a:r>
              <a:rPr lang="en-US" dirty="0" smtClean="0"/>
              <a:t>exploitation)</a:t>
            </a:r>
          </a:p>
          <a:p>
            <a:pPr lvl="1"/>
            <a:r>
              <a:rPr lang="en-US" dirty="0" smtClean="0"/>
              <a:t>You can write in C then compile</a:t>
            </a:r>
          </a:p>
          <a:p>
            <a:pPr lvl="1"/>
            <a:r>
              <a:rPr lang="en-US" dirty="0" smtClean="0"/>
              <a:t>But respect the ABI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537874"/>
            <a:ext cx="4143253" cy="2752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You have enough space for </a:t>
            </a:r>
            <a:r>
              <a:rPr lang="en-US" sz="2000" dirty="0" err="1" smtClean="0"/>
              <a:t>shellcode</a:t>
            </a:r>
            <a:endParaRPr lang="en-US" sz="2000" dirty="0" smtClean="0"/>
          </a:p>
          <a:p>
            <a:pPr lvl="1"/>
            <a:r>
              <a:rPr lang="en-US" sz="1800" dirty="0" smtClean="0"/>
              <a:t>Lots of NOPs</a:t>
            </a:r>
          </a:p>
          <a:p>
            <a:pPr lvl="1"/>
            <a:r>
              <a:rPr lang="en-US" sz="1800" dirty="0" err="1" smtClean="0"/>
              <a:t>eg</a:t>
            </a:r>
            <a:r>
              <a:rPr lang="en-US" sz="1800" dirty="0" smtClean="0"/>
              <a:t>., if you can overwrite the half MSB of a pointer, you can make the pointer land on NOP zone for sure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8498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Shellcode</a:t>
            </a:r>
            <a:r>
              <a:rPr lang="en-US" dirty="0" smtClean="0"/>
              <a:t> in Kernel 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control over </a:t>
            </a:r>
            <a:r>
              <a:rPr lang="en-US" dirty="0" err="1" smtClean="0"/>
              <a:t>kenel</a:t>
            </a:r>
            <a:r>
              <a:rPr lang="en-US" dirty="0" smtClean="0"/>
              <a:t> page protection</a:t>
            </a:r>
          </a:p>
          <a:p>
            <a:r>
              <a:rPr lang="en-US" dirty="0" smtClean="0"/>
              <a:t>Very limited view of kernel virtual addresses</a:t>
            </a:r>
          </a:p>
          <a:p>
            <a:r>
              <a:rPr lang="en-US" dirty="0" smtClean="0"/>
              <a:t>No direct way to write into kernel memory</a:t>
            </a:r>
          </a:p>
          <a:p>
            <a:r>
              <a:rPr lang="en-US" dirty="0" smtClean="0"/>
              <a:t>Usually ends up with small memory under control</a:t>
            </a:r>
          </a:p>
          <a:p>
            <a:pPr lvl="1"/>
            <a:r>
              <a:rPr lang="en-US" dirty="0" smtClean="0"/>
              <a:t>Write </a:t>
            </a:r>
            <a:r>
              <a:rPr lang="en-US" dirty="0" err="1" smtClean="0"/>
              <a:t>shellcode</a:t>
            </a:r>
            <a:r>
              <a:rPr lang="en-US" dirty="0" smtClean="0"/>
              <a:t> in assembly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813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Mixed/Multistage </a:t>
            </a:r>
            <a:r>
              <a:rPr lang="en-US" dirty="0" err="1" smtClean="0"/>
              <a:t>Shellcodes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Vulnerabilities in an interrupt context</a:t>
            </a:r>
          </a:p>
          <a:p>
            <a:pPr lvl="1"/>
            <a:r>
              <a:rPr lang="en-US" dirty="0" smtClean="0"/>
              <a:t>Often used in remote exploitations: interrupts triggered by the network card</a:t>
            </a:r>
          </a:p>
          <a:p>
            <a:pPr lvl="1"/>
            <a:r>
              <a:rPr lang="en-US" dirty="0" smtClean="0"/>
              <a:t>Interrupt handlers are often too small</a:t>
            </a:r>
          </a:p>
          <a:p>
            <a:r>
              <a:rPr lang="en-US" dirty="0" smtClean="0"/>
              <a:t>Two stages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Find a place to store second-level </a:t>
            </a:r>
            <a:r>
              <a:rPr lang="en-US" dirty="0" err="1" smtClean="0"/>
              <a:t>shellcode</a:t>
            </a:r>
            <a:r>
              <a:rPr lang="en-US" dirty="0" smtClean="0"/>
              <a:t> in kernel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Transfer control to the second stage</a:t>
            </a:r>
          </a:p>
          <a:p>
            <a:pPr marL="1371600" lvl="2" indent="-514350"/>
            <a:r>
              <a:rPr lang="en-US" dirty="0" smtClean="0"/>
              <a:t>ex&gt; First stage replaces a system call handler address</a:t>
            </a:r>
          </a:p>
          <a:p>
            <a:r>
              <a:rPr lang="en-US" dirty="0" smtClean="0"/>
              <a:t>Three stages (for remote exploitation)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</a:t>
            </a:r>
            <a:r>
              <a:rPr lang="en-US" dirty="0" smtClean="0"/>
              <a:t>et up the transition to process context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Modify user-land program address space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Jump into executing the third-stage </a:t>
            </a:r>
            <a:r>
              <a:rPr lang="en-US" dirty="0" err="1" smtClean="0"/>
              <a:t>shellcode</a:t>
            </a:r>
            <a:r>
              <a:rPr lang="en-US" dirty="0" smtClean="0"/>
              <a:t> in user-land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456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Return-Oriented-Programming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79004"/>
          </a:xfrm>
        </p:spPr>
        <p:txBody>
          <a:bodyPr>
            <a:noAutofit/>
          </a:bodyPr>
          <a:lstStyle/>
          <a:p>
            <a:r>
              <a:rPr lang="en-US" sz="2800" dirty="0" smtClean="0"/>
              <a:t>DEP or W^X</a:t>
            </a:r>
          </a:p>
          <a:p>
            <a:pPr lvl="1"/>
            <a:r>
              <a:rPr lang="en-US" sz="2400" dirty="0" smtClean="0"/>
              <a:t>Modern systems prevent execution in stack pages</a:t>
            </a:r>
          </a:p>
          <a:p>
            <a:pPr lvl="1"/>
            <a:r>
              <a:rPr lang="en-US" sz="2400" dirty="0" smtClean="0"/>
              <a:t>Windows XP SP2, OS X 10.5 and up, Linux </a:t>
            </a:r>
          </a:p>
          <a:p>
            <a:pPr lvl="1"/>
            <a:r>
              <a:rPr lang="en-US" sz="2400" dirty="0" smtClean="0"/>
              <a:t>CPU: Intel XD bit, AMD NX bit</a:t>
            </a:r>
          </a:p>
          <a:p>
            <a:r>
              <a:rPr lang="en-US" sz="2800" dirty="0" smtClean="0"/>
              <a:t>Return-Oriented-Programming (ROP)</a:t>
            </a:r>
          </a:p>
          <a:p>
            <a:pPr lvl="1"/>
            <a:r>
              <a:rPr lang="en-US" sz="2400" dirty="0" smtClean="0"/>
              <a:t>If attacker can “smash” the stack, he can bypass DEP</a:t>
            </a:r>
          </a:p>
          <a:p>
            <a:pPr lvl="1"/>
            <a:r>
              <a:rPr lang="en-US" sz="2400" dirty="0" smtClean="0"/>
              <a:t>Only manipulating return addresses of the stack, the attacker can </a:t>
            </a:r>
            <a:r>
              <a:rPr lang="en-US" sz="2400" dirty="0" err="1" smtClean="0"/>
              <a:t>excute</a:t>
            </a:r>
            <a:r>
              <a:rPr lang="en-US" sz="2400" dirty="0" smtClean="0"/>
              <a:t> a sequence of tiny codes found in existing executable codes</a:t>
            </a:r>
          </a:p>
          <a:p>
            <a:r>
              <a:rPr lang="en-US" sz="2800" dirty="0" smtClean="0"/>
              <a:t>Return-to-</a:t>
            </a:r>
            <a:r>
              <a:rPr lang="en-US" sz="2800" dirty="0" err="1" smtClean="0"/>
              <a:t>Libc</a:t>
            </a:r>
            <a:r>
              <a:rPr lang="en-US" sz="2800" dirty="0" smtClean="0"/>
              <a:t> attack</a:t>
            </a:r>
          </a:p>
          <a:p>
            <a:pPr lvl="1"/>
            <a:r>
              <a:rPr lang="en-US" sz="2400" dirty="0" smtClean="0"/>
              <a:t>ROP using </a:t>
            </a:r>
            <a:r>
              <a:rPr lang="en-US" sz="2400" dirty="0" err="1" smtClean="0"/>
              <a:t>LibC</a:t>
            </a:r>
            <a:r>
              <a:rPr lang="en-US" sz="2400" dirty="0" smtClean="0"/>
              <a:t> library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2433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1814</Words>
  <Application>Microsoft Macintosh PowerPoint</Application>
  <PresentationFormat>On-screen Show (4:3)</PresentationFormat>
  <Paragraphs>360</Paragraphs>
  <Slides>37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Triggering</vt:lpstr>
      <vt:lpstr>Concepts</vt:lpstr>
      <vt:lpstr>Exploit development</vt:lpstr>
      <vt:lpstr>Execution Step</vt:lpstr>
      <vt:lpstr>Placing the Shellcode</vt:lpstr>
      <vt:lpstr>Shellcode in User-Land</vt:lpstr>
      <vt:lpstr>Shellcode in Kernel Land</vt:lpstr>
      <vt:lpstr>Mixed/Multistage Shellcodes</vt:lpstr>
      <vt:lpstr>Return-Oriented-Programming</vt:lpstr>
      <vt:lpstr>Return-To-Libc</vt:lpstr>
      <vt:lpstr>More sophisticated ROP</vt:lpstr>
      <vt:lpstr>Return to Kernel Text</vt:lpstr>
      <vt:lpstr>Another way</vt:lpstr>
      <vt:lpstr>Shellcode: Raising Credentials</vt:lpstr>
      <vt:lpstr>Shellcode: Recovering Kernel State</vt:lpstr>
      <vt:lpstr>Recovering from Stack overflow</vt:lpstr>
      <vt:lpstr>Recovering from Heap overflow</vt:lpstr>
      <vt:lpstr>Triggering Step</vt:lpstr>
      <vt:lpstr>Memory Corruption</vt:lpstr>
      <vt:lpstr>Arbitrary Memory Overwrite</vt:lpstr>
      <vt:lpstr>Function Pointers of Golobal Structures</vt:lpstr>
      <vt:lpstr>Exploiting Architecture</vt:lpstr>
      <vt:lpstr>Heap Memory Corruption</vt:lpstr>
      <vt:lpstr>Control heap allocator’s behavior</vt:lpstr>
      <vt:lpstr>Slab Allocator</vt:lpstr>
      <vt:lpstr>Slab Allocation</vt:lpstr>
      <vt:lpstr>Slab Allocation</vt:lpstr>
      <vt:lpstr>Ovewriting Adjacent Object</vt:lpstr>
      <vt:lpstr>Overwriting Controlling Structure</vt:lpstr>
      <vt:lpstr>Overwriting In-cache meta-data</vt:lpstr>
      <vt:lpstr>Overwriting In-object meta-data</vt:lpstr>
      <vt:lpstr>Overwriting Adjacent Page</vt:lpstr>
      <vt:lpstr>Strategy</vt:lpstr>
      <vt:lpstr>Kernel Stack Corruption</vt:lpstr>
      <vt:lpstr>Kernel Stack Overflow</vt:lpstr>
      <vt:lpstr>Return Address Overwriting</vt:lpstr>
      <vt:lpstr>Local Variable Overwriting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Minho Shin</dc:creator>
  <cp:lastModifiedBy>Minho Shin</cp:lastModifiedBy>
  <cp:revision>153</cp:revision>
  <dcterms:created xsi:type="dcterms:W3CDTF">2016-10-26T17:05:52Z</dcterms:created>
  <dcterms:modified xsi:type="dcterms:W3CDTF">2016-10-30T18:41:02Z</dcterms:modified>
</cp:coreProperties>
</file>