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84" r:id="rId4"/>
    <p:sldId id="272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Dynamic Mobile Cloud Computing: </a:t>
            </a:r>
            <a:br>
              <a:rPr lang="en-US" altLang="ko-KR" dirty="0" smtClean="0"/>
            </a:br>
            <a:r>
              <a:rPr lang="en-US" altLang="ko-KR" dirty="0" smtClean="0"/>
              <a:t>Ad Hoc and Opportunistic Job Sharing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Cost Model – Pseudo Codes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71CF-3D30-4C11-ADD7-8B1BE2072E1D}" type="slidenum">
              <a:rPr lang="ko-KR" altLang="en-US" smtClean="0"/>
              <a:pPr/>
              <a:t>10</a:t>
            </a:fld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623" y="1627994"/>
            <a:ext cx="3957731" cy="439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8313" y="1583091"/>
            <a:ext cx="3781931" cy="221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5062" y="3778433"/>
            <a:ext cx="3888432" cy="249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0998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Prototype Implementation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Distributed Mandelbrot Set Generation</a:t>
            </a:r>
          </a:p>
          <a:p>
            <a:pPr lvl="1"/>
            <a:r>
              <a:rPr lang="en-US" altLang="ko-KR" dirty="0" smtClean="0"/>
              <a:t>Mandelbrot Set</a:t>
            </a:r>
          </a:p>
          <a:p>
            <a:pPr lvl="2"/>
            <a:r>
              <a:rPr lang="en-US" altLang="ko-KR" dirty="0" smtClean="0"/>
              <a:t>A fractal model</a:t>
            </a:r>
          </a:p>
          <a:p>
            <a:pPr lvl="2"/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endParaRPr lang="en-US" altLang="ko-KR" dirty="0"/>
          </a:p>
          <a:p>
            <a:pPr lvl="1"/>
            <a:r>
              <a:rPr lang="en-US" altLang="ko-KR" dirty="0" smtClean="0"/>
              <a:t>Parallelizing</a:t>
            </a:r>
          </a:p>
          <a:p>
            <a:pPr lvl="2"/>
            <a:r>
              <a:rPr lang="en-US" altLang="ko-KR" dirty="0" smtClean="0"/>
              <a:t>Assign each device a continuous </a:t>
            </a:r>
            <a:br>
              <a:rPr lang="en-US" altLang="ko-KR" dirty="0" smtClean="0"/>
            </a:br>
            <a:r>
              <a:rPr lang="en-US" altLang="ko-KR" dirty="0" smtClean="0"/>
              <a:t>block of the image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71CF-3D30-4C11-ADD7-8B1BE2072E1D}" type="slidenum">
              <a:rPr lang="ko-KR" altLang="en-US" smtClean="0"/>
              <a:pPr/>
              <a:t>11</a:t>
            </a:fld>
            <a:endParaRPr lang="ko-KR" altLang="en-US"/>
          </a:p>
        </p:txBody>
      </p:sp>
      <p:pic>
        <p:nvPicPr>
          <p:cNvPr id="3076" name="Picture 4" descr="z_{n+1}=z_n^2+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1433" y="2981325"/>
            <a:ext cx="10858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pload.wikimedia.org/wikipedia/commons/thumb/2/21/Mandel_zoom_00_mandelbrot_set.jpg/322px-Mandel_zoom_00_mandelbrot_s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59403"/>
            <a:ext cx="1724623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 bwMode="auto">
          <a:xfrm>
            <a:off x="990600" y="3399309"/>
            <a:ext cx="4392488" cy="79169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dirty="0" smtClean="0"/>
              <a:t>A </a:t>
            </a:r>
            <a:r>
              <a:rPr lang="en-US" altLang="ko-KR" sz="1200" dirty="0"/>
              <a:t>complex number </a:t>
            </a:r>
            <a:r>
              <a:rPr lang="en-US" altLang="ko-KR" sz="1200" i="1" dirty="0"/>
              <a:t>c</a:t>
            </a:r>
            <a:r>
              <a:rPr lang="en-US" altLang="ko-KR" sz="1200" dirty="0"/>
              <a:t> is part of the Mandelbrot set if, when starting with </a:t>
            </a:r>
            <a:r>
              <a:rPr lang="en-US" altLang="ko-KR" sz="1200" i="1" dirty="0"/>
              <a:t>z</a:t>
            </a:r>
            <a:r>
              <a:rPr lang="en-US" altLang="ko-KR" sz="1200" baseline="-25000" dirty="0"/>
              <a:t>0</a:t>
            </a:r>
            <a:r>
              <a:rPr lang="en-US" altLang="ko-KR" sz="1200" dirty="0"/>
              <a:t> = 0 and applying the iteration repeatedly, </a:t>
            </a:r>
            <a:r>
              <a:rPr lang="en-US" altLang="ko-KR" sz="1200" dirty="0" smtClean="0"/>
              <a:t>the absolute </a:t>
            </a:r>
            <a:r>
              <a:rPr lang="en-US" altLang="ko-KR" sz="1200" dirty="0"/>
              <a:t>value of </a:t>
            </a:r>
            <a:r>
              <a:rPr lang="en-US" altLang="ko-KR" sz="1200" i="1" dirty="0" err="1"/>
              <a:t>z</a:t>
            </a:r>
            <a:r>
              <a:rPr lang="en-US" altLang="ko-KR" sz="1200" i="1" baseline="-25000" dirty="0" err="1"/>
              <a:t>n</a:t>
            </a:r>
            <a:r>
              <a:rPr lang="en-US" altLang="ko-KR" sz="1200" dirty="0"/>
              <a:t> remains bounded however large </a:t>
            </a:r>
            <a:r>
              <a:rPr lang="en-US" altLang="ko-KR" sz="1200" i="1" dirty="0"/>
              <a:t>n</a:t>
            </a:r>
            <a:r>
              <a:rPr lang="en-US" altLang="ko-KR" sz="1200" dirty="0"/>
              <a:t> gets.</a:t>
            </a:r>
            <a:endParaRPr kumimoji="1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돋움" pitchFamily="50" charset="-127"/>
            </a:endParaRPr>
          </a:p>
        </p:txBody>
      </p:sp>
      <p:pic>
        <p:nvPicPr>
          <p:cNvPr id="3080" name="Picture 8" descr="http://upload.wikimedia.org/wikipedia/commons/thumb/f/f4/Animation_of_the_growth_of_the_Mandelbrot_set_as_you_iterate_towards_infinity.gif/220px-Animation_of_the_growth_of_the_Mandelbrot_set_as_you_iterate_towards_infinity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2622" y="2159402"/>
            <a:ext cx="1296144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7003" y="3861048"/>
            <a:ext cx="3198398" cy="231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4694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 Result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71CF-3D30-4C11-ADD7-8B1BE2072E1D}" type="slidenum">
              <a:rPr lang="ko-KR" altLang="en-US" smtClean="0"/>
              <a:pPr/>
              <a:t>12</a:t>
            </a:fld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001" y="1556792"/>
            <a:ext cx="3816424" cy="286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8090" y="1484784"/>
            <a:ext cx="4879700" cy="369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 bwMode="auto">
          <a:xfrm>
            <a:off x="1905000" y="4648200"/>
            <a:ext cx="1296144" cy="36004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돋움" pitchFamily="50" charset="-127"/>
              </a:rPr>
              <a:t>Speedup</a:t>
            </a:r>
            <a:r>
              <a:rPr kumimoji="1" lang="en-US" altLang="ko-K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돋움" pitchFamily="50" charset="-127"/>
              </a:rPr>
              <a:t> = T1/Tm</a:t>
            </a:r>
            <a:endParaRPr kumimoji="1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00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Related Works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Partitioning application</a:t>
            </a:r>
          </a:p>
          <a:p>
            <a:pPr lvl="1"/>
            <a:r>
              <a:rPr lang="en-US" altLang="ko-KR" dirty="0" smtClean="0"/>
              <a:t>Scavenger</a:t>
            </a:r>
          </a:p>
          <a:p>
            <a:pPr lvl="1"/>
            <a:r>
              <a:rPr lang="en-US" altLang="ko-KR" dirty="0" smtClean="0"/>
              <a:t>MAUI (w/ VMM)</a:t>
            </a:r>
          </a:p>
          <a:p>
            <a:pPr lvl="1"/>
            <a:r>
              <a:rPr lang="en-US" altLang="ko-KR" dirty="0" smtClean="0"/>
              <a:t>Cuckoo</a:t>
            </a:r>
          </a:p>
          <a:p>
            <a:pPr lvl="1"/>
            <a:r>
              <a:rPr lang="en-US" altLang="ko-KR" dirty="0" smtClean="0"/>
              <a:t>Hyrax: for Android </a:t>
            </a:r>
            <a:r>
              <a:rPr lang="en-US" altLang="ko-KR" dirty="0" err="1" smtClean="0"/>
              <a:t>smartphone</a:t>
            </a:r>
            <a:r>
              <a:rPr lang="en-US" altLang="ko-KR" dirty="0" smtClean="0"/>
              <a:t> application </a:t>
            </a:r>
            <a:r>
              <a:rPr lang="en-US" altLang="ko-KR" dirty="0" err="1" smtClean="0"/>
              <a:t>whih</a:t>
            </a:r>
            <a:r>
              <a:rPr lang="en-US" altLang="ko-KR" dirty="0" smtClean="0"/>
              <a:t> are distributed both in terms of data and computation</a:t>
            </a:r>
          </a:p>
          <a:p>
            <a:pPr lvl="1"/>
            <a:r>
              <a:rPr lang="en-US" altLang="ko-KR" dirty="0" smtClean="0"/>
              <a:t>MMPI</a:t>
            </a:r>
            <a:endParaRPr lang="en-US" altLang="ko-KR" dirty="0"/>
          </a:p>
          <a:p>
            <a:r>
              <a:rPr lang="en-US" altLang="ko-KR" dirty="0" smtClean="0"/>
              <a:t>VM migration</a:t>
            </a:r>
          </a:p>
          <a:p>
            <a:pPr lvl="1"/>
            <a:r>
              <a:rPr lang="en-US" altLang="ko-KR" dirty="0" err="1" smtClean="0"/>
              <a:t>CloneCloud</a:t>
            </a:r>
            <a:r>
              <a:rPr lang="en-US" altLang="ko-KR" dirty="0" smtClean="0"/>
              <a:t>: to offload to a server through 3G or </a:t>
            </a:r>
            <a:r>
              <a:rPr lang="en-US" altLang="ko-KR" dirty="0" err="1" smtClean="0"/>
              <a:t>WiFi</a:t>
            </a:r>
            <a:r>
              <a:rPr lang="en-US" altLang="ko-KR" dirty="0" smtClean="0"/>
              <a:t> for Android phones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71CF-3D30-4C11-ADD7-8B1BE2072E1D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415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Equal job sharing</a:t>
            </a:r>
          </a:p>
          <a:p>
            <a:pPr lvl="1"/>
            <a:r>
              <a:rPr lang="en-US" altLang="ko-KR" dirty="0" smtClean="0"/>
              <a:t>Speedup</a:t>
            </a:r>
          </a:p>
          <a:p>
            <a:pPr lvl="2"/>
            <a:r>
              <a:rPr lang="en-US" altLang="ko-KR" dirty="0" smtClean="0"/>
              <a:t>When (Capability of Master) &lt;  (</a:t>
            </a:r>
            <a:r>
              <a:rPr lang="en-US" altLang="ko-KR" dirty="0" err="1" smtClean="0"/>
              <a:t>Capablities</a:t>
            </a:r>
            <a:r>
              <a:rPr lang="en-US" altLang="ko-KR" dirty="0" smtClean="0"/>
              <a:t> of Slave nodes)</a:t>
            </a:r>
          </a:p>
          <a:p>
            <a:endParaRPr lang="en-US" altLang="ko-KR" dirty="0"/>
          </a:p>
          <a:p>
            <a:r>
              <a:rPr lang="en-US" altLang="ko-KR" dirty="0" smtClean="0"/>
              <a:t>Future works</a:t>
            </a:r>
          </a:p>
          <a:p>
            <a:pPr lvl="1"/>
            <a:r>
              <a:rPr lang="en-US" altLang="ko-KR" dirty="0" smtClean="0"/>
              <a:t>Job distribution regarding device capabilities</a:t>
            </a:r>
          </a:p>
          <a:p>
            <a:pPr lvl="1"/>
            <a:r>
              <a:rPr lang="en-US" altLang="ko-KR" dirty="0" smtClean="0"/>
              <a:t>“Work stealing” for effective load balancing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71CF-3D30-4C11-ADD7-8B1BE2072E1D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1046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To offload or not to offload: </a:t>
            </a:r>
            <a:br>
              <a:rPr lang="en-US" altLang="ko-KR" dirty="0" smtClean="0"/>
            </a:br>
            <a:r>
              <a:rPr lang="en-US" altLang="ko-KR" dirty="0" smtClean="0"/>
              <a:t>an efficient code partition algorithm for mobile cloud computing</a:t>
            </a:r>
            <a:endParaRPr lang="ko-KR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Code Partition Problem</a:t>
            </a:r>
          </a:p>
          <a:p>
            <a:pPr lvl="1"/>
            <a:r>
              <a:rPr lang="en-US" altLang="ko-KR" dirty="0" smtClean="0"/>
              <a:t>Energy/time-efficient way of allocating the components of the target application</a:t>
            </a:r>
            <a:endParaRPr lang="en-US" altLang="ko-KR" dirty="0"/>
          </a:p>
          <a:p>
            <a:r>
              <a:rPr lang="en-US" altLang="ko-KR" dirty="0" smtClean="0"/>
              <a:t>Characteristic </a:t>
            </a:r>
            <a:r>
              <a:rPr lang="en-US" altLang="ko-KR" dirty="0"/>
              <a:t>of Good Code </a:t>
            </a:r>
            <a:r>
              <a:rPr lang="en-US" altLang="ko-KR" dirty="0" smtClean="0"/>
              <a:t>Partitioning</a:t>
            </a:r>
          </a:p>
          <a:p>
            <a:pPr lvl="1"/>
            <a:r>
              <a:rPr lang="en-US" altLang="ko-KR" dirty="0"/>
              <a:t>Real-time </a:t>
            </a:r>
            <a:r>
              <a:rPr lang="en-US" altLang="ko-KR" dirty="0" smtClean="0"/>
              <a:t>adaptability</a:t>
            </a:r>
            <a:endParaRPr lang="en-US" altLang="ko-KR" dirty="0"/>
          </a:p>
          <a:p>
            <a:pPr lvl="1"/>
            <a:r>
              <a:rPr lang="en-US" altLang="ko-KR" dirty="0"/>
              <a:t>Partition Efficiency</a:t>
            </a:r>
          </a:p>
          <a:p>
            <a:r>
              <a:rPr lang="en-US" altLang="ko-KR" dirty="0" smtClean="0"/>
              <a:t>Code Partitioning Approach</a:t>
            </a:r>
          </a:p>
          <a:p>
            <a:pPr lvl="1"/>
            <a:r>
              <a:rPr lang="en-US" altLang="ko-KR" dirty="0" smtClean="0"/>
              <a:t>Call graph model</a:t>
            </a:r>
          </a:p>
          <a:p>
            <a:pPr lvl="2"/>
            <a:r>
              <a:rPr lang="en-US" altLang="ko-KR" dirty="0" smtClean="0"/>
              <a:t>MAUI – 0-1 ILP solver</a:t>
            </a:r>
          </a:p>
          <a:p>
            <a:pPr lvl="2"/>
            <a:r>
              <a:rPr lang="en-US" altLang="ko-KR" dirty="0" smtClean="0"/>
              <a:t>Proposed algorithm – Call Link approach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95504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/>
              <a:t>Mobile Cloud System Architecture </a:t>
            </a:r>
            <a:br>
              <a:rPr lang="en-US" altLang="ko-KR" sz="3200" dirty="0" smtClean="0"/>
            </a:br>
            <a:r>
              <a:rPr lang="en-US" altLang="ko-KR" sz="3200" dirty="0"/>
              <a:t>(</a:t>
            </a:r>
            <a:r>
              <a:rPr lang="en-US" altLang="ko-KR" sz="3200" dirty="0" smtClean="0"/>
              <a:t>in MAUI)</a:t>
            </a:r>
            <a:endParaRPr lang="ko-KR" alt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243" y="2384274"/>
            <a:ext cx="4155613" cy="2073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3504019" cy="3008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35016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Design Rationale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5543" y="1468439"/>
            <a:ext cx="4472521" cy="4694237"/>
          </a:xfrm>
        </p:spPr>
        <p:txBody>
          <a:bodyPr/>
          <a:lstStyle/>
          <a:p>
            <a:r>
              <a:rPr lang="en-US" altLang="ko-KR" sz="2400" dirty="0" smtClean="0"/>
              <a:t>Call graph model</a:t>
            </a:r>
          </a:p>
          <a:p>
            <a:pPr lvl="1"/>
            <a:r>
              <a:rPr lang="en-US" altLang="ko-KR" sz="2000" dirty="0" smtClean="0"/>
              <a:t>Vertex : Method</a:t>
            </a:r>
          </a:p>
          <a:p>
            <a:pPr lvl="1"/>
            <a:r>
              <a:rPr lang="en-US" altLang="ko-KR" sz="2000" dirty="0" smtClean="0"/>
              <a:t>Edge(Directed, weighted) – Calling relationship</a:t>
            </a:r>
          </a:p>
          <a:p>
            <a:pPr lvl="1"/>
            <a:r>
              <a:rPr lang="en-US" altLang="ko-KR" sz="2000" dirty="0" smtClean="0"/>
              <a:t>Weights of vertices and edges</a:t>
            </a:r>
          </a:p>
          <a:p>
            <a:pPr lvl="2"/>
            <a:r>
              <a:rPr lang="en-US" altLang="ko-KR" sz="1800" dirty="0" smtClean="0"/>
              <a:t>Vertex – Execution cost in mobile/cloud</a:t>
            </a:r>
          </a:p>
          <a:p>
            <a:pPr lvl="2"/>
            <a:r>
              <a:rPr lang="en-US" altLang="ko-KR" sz="1800" dirty="0" smtClean="0"/>
              <a:t>Edge – Transferring cost(Input/Response)</a:t>
            </a:r>
          </a:p>
          <a:p>
            <a:pPr lvl="1"/>
            <a:r>
              <a:rPr lang="en-US" altLang="ko-KR" sz="2200" dirty="0" err="1" smtClean="0"/>
              <a:t>Unremoteable</a:t>
            </a:r>
            <a:r>
              <a:rPr lang="en-US" altLang="ko-KR" sz="2200" dirty="0" smtClean="0"/>
              <a:t> methods</a:t>
            </a:r>
          </a:p>
          <a:p>
            <a:pPr lvl="2"/>
            <a:r>
              <a:rPr lang="en-US" altLang="ko-KR" sz="1800" dirty="0" smtClean="0"/>
              <a:t>User Interaction</a:t>
            </a:r>
          </a:p>
          <a:p>
            <a:pPr lvl="2"/>
            <a:r>
              <a:rPr lang="en-US" altLang="ko-KR" sz="1800" dirty="0" smtClean="0"/>
              <a:t>I/O (Sensor, Actuator)</a:t>
            </a:r>
          </a:p>
          <a:p>
            <a:pPr lvl="2"/>
            <a:r>
              <a:rPr lang="en-US" altLang="ko-KR" sz="1800" dirty="0" smtClean="0"/>
              <a:t>Security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9177" y="1600200"/>
            <a:ext cx="382242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7374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Design Rationale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5543" y="1468439"/>
            <a:ext cx="4472521" cy="4694237"/>
          </a:xfrm>
        </p:spPr>
        <p:txBody>
          <a:bodyPr/>
          <a:lstStyle/>
          <a:p>
            <a:r>
              <a:rPr lang="en-US" altLang="ko-KR" sz="2400" dirty="0"/>
              <a:t>Clustered Offloading </a:t>
            </a:r>
            <a:r>
              <a:rPr lang="en-US" altLang="ko-KR" sz="2400" dirty="0" smtClean="0"/>
              <a:t>Property</a:t>
            </a:r>
          </a:p>
          <a:p>
            <a:pPr lvl="1"/>
            <a:r>
              <a:rPr lang="en-US" altLang="ko-KR" sz="2000" dirty="0" smtClean="0"/>
              <a:t>The offloading methods are likely to be executed </a:t>
            </a:r>
            <a:r>
              <a:rPr lang="en-US" altLang="ko-KR" sz="2000" dirty="0" smtClean="0">
                <a:solidFill>
                  <a:srgbClr val="FF0000"/>
                </a:solidFill>
              </a:rPr>
              <a:t>sequentially</a:t>
            </a:r>
          </a:p>
          <a:p>
            <a:pPr lvl="1"/>
            <a:r>
              <a:rPr lang="en-US" altLang="ko-KR" sz="2000" dirty="0" smtClean="0"/>
              <a:t>Sequential offloading saves the cost by reducing the </a:t>
            </a:r>
            <a:r>
              <a:rPr lang="en-US" altLang="ko-KR" sz="2000" dirty="0" smtClean="0">
                <a:solidFill>
                  <a:srgbClr val="FF0000"/>
                </a:solidFill>
              </a:rPr>
              <a:t>execution cost</a:t>
            </a:r>
            <a:r>
              <a:rPr lang="en-US" altLang="ko-KR" sz="2000" dirty="0" smtClean="0"/>
              <a:t> and </a:t>
            </a:r>
            <a:r>
              <a:rPr lang="en-US" altLang="ko-KR" sz="2000" dirty="0" smtClean="0">
                <a:solidFill>
                  <a:srgbClr val="FF0000"/>
                </a:solidFill>
              </a:rPr>
              <a:t>extra transferring cost of discrete offloads</a:t>
            </a:r>
            <a:endParaRPr lang="en-US" altLang="ko-KR" sz="20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0015" y="1488182"/>
            <a:ext cx="3624819" cy="316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0236" y="4653136"/>
            <a:ext cx="3384376" cy="157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7032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/>
              <a:t>Challenges on Mobile Computing</a:t>
            </a:r>
          </a:p>
          <a:p>
            <a:pPr lvl="1"/>
            <a:r>
              <a:rPr lang="en-US" altLang="ko-KR" sz="2000" dirty="0"/>
              <a:t>Resource </a:t>
            </a:r>
            <a:r>
              <a:rPr lang="en-US" altLang="ko-KR" sz="2000" dirty="0">
                <a:solidFill>
                  <a:srgbClr val="FF0000"/>
                </a:solidFill>
              </a:rPr>
              <a:t>scarceness</a:t>
            </a:r>
          </a:p>
          <a:p>
            <a:pPr lvl="1"/>
            <a:r>
              <a:rPr lang="en-US" altLang="ko-KR" sz="2000" dirty="0"/>
              <a:t>Finite </a:t>
            </a:r>
            <a:r>
              <a:rPr lang="en-US" altLang="ko-KR" sz="2000" dirty="0">
                <a:solidFill>
                  <a:srgbClr val="FF0000"/>
                </a:solidFill>
              </a:rPr>
              <a:t>energy</a:t>
            </a:r>
          </a:p>
          <a:p>
            <a:pPr lvl="1"/>
            <a:r>
              <a:rPr lang="en-US" altLang="ko-KR" sz="2000" dirty="0"/>
              <a:t>Low </a:t>
            </a:r>
            <a:r>
              <a:rPr lang="en-US" altLang="ko-KR" sz="2000" dirty="0">
                <a:solidFill>
                  <a:srgbClr val="FF0000"/>
                </a:solidFill>
              </a:rPr>
              <a:t>connectivity</a:t>
            </a:r>
          </a:p>
          <a:p>
            <a:r>
              <a:rPr lang="en-US" altLang="ko-KR" sz="2400" dirty="0"/>
              <a:t>Rise of “Cloud Computing”</a:t>
            </a:r>
          </a:p>
          <a:p>
            <a:pPr lvl="1"/>
            <a:r>
              <a:rPr lang="en-US" altLang="ko-KR" sz="2000" dirty="0"/>
              <a:t>Offloaded/distributed computing</a:t>
            </a:r>
          </a:p>
          <a:p>
            <a:pPr lvl="1"/>
            <a:r>
              <a:rPr lang="en-US" altLang="ko-KR" sz="2000" dirty="0" err="1"/>
              <a:t>SaaS</a:t>
            </a:r>
            <a:r>
              <a:rPr lang="en-US" altLang="ko-KR" sz="2000" dirty="0"/>
              <a:t>/</a:t>
            </a:r>
            <a:r>
              <a:rPr lang="en-US" altLang="ko-KR" sz="2000" dirty="0" err="1"/>
              <a:t>PaaS</a:t>
            </a:r>
            <a:r>
              <a:rPr lang="en-US" altLang="ko-KR" sz="2000" dirty="0"/>
              <a:t>/</a:t>
            </a:r>
            <a:r>
              <a:rPr lang="en-US" altLang="ko-KR" sz="2000" dirty="0" err="1"/>
              <a:t>IaaS</a:t>
            </a:r>
            <a:endParaRPr lang="en-US" altLang="ko-KR" sz="2000" dirty="0"/>
          </a:p>
          <a:p>
            <a:r>
              <a:rPr lang="en-US" altLang="ko-KR" sz="2400" dirty="0" smtClean="0"/>
              <a:t>Motivation</a:t>
            </a:r>
            <a:endParaRPr lang="en-US" altLang="ko-KR" sz="2400" dirty="0"/>
          </a:p>
          <a:p>
            <a:pPr lvl="1"/>
            <a:r>
              <a:rPr lang="en-US" altLang="ko-KR" sz="1800" dirty="0"/>
              <a:t>Overcoming problems of mobile computing</a:t>
            </a:r>
          </a:p>
          <a:p>
            <a:pPr lvl="2"/>
            <a:r>
              <a:rPr lang="en-US" altLang="ko-KR" sz="1200" dirty="0"/>
              <a:t>Computational capability</a:t>
            </a:r>
          </a:p>
          <a:p>
            <a:pPr lvl="2"/>
            <a:r>
              <a:rPr lang="en-US" altLang="ko-KR" sz="1200" dirty="0"/>
              <a:t>Battery Power</a:t>
            </a:r>
          </a:p>
          <a:p>
            <a:pPr lvl="2"/>
            <a:r>
              <a:rPr lang="en-US" altLang="ko-KR" sz="1200" dirty="0" smtClean="0"/>
              <a:t>Connectivity</a:t>
            </a:r>
            <a:endParaRPr lang="en-US" altLang="ko-KR" sz="12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057400"/>
            <a:ext cx="28765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5313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Code Partition Algorithm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Overview</a:t>
            </a:r>
          </a:p>
          <a:p>
            <a:pPr lvl="1"/>
            <a:r>
              <a:rPr lang="en-US" altLang="ko-KR" dirty="0" smtClean="0"/>
              <a:t>The best offloading/integrating points on a call graph</a:t>
            </a:r>
          </a:p>
          <a:p>
            <a:pPr lvl="2"/>
            <a:r>
              <a:rPr lang="en-US" altLang="ko-KR" dirty="0" smtClean="0"/>
              <a:t>Finding them on the corresponding </a:t>
            </a:r>
            <a:r>
              <a:rPr lang="en-US" altLang="ko-KR" b="1" dirty="0" smtClean="0"/>
              <a:t>call link</a:t>
            </a:r>
            <a:r>
              <a:rPr lang="en-US" altLang="ko-KR" dirty="0" smtClean="0"/>
              <a:t>(derived by DFS)</a:t>
            </a:r>
          </a:p>
          <a:p>
            <a:pPr lvl="1"/>
            <a:r>
              <a:rPr lang="en-US" altLang="ko-KR" dirty="0" smtClean="0"/>
              <a:t>Linear-time searching strategy</a:t>
            </a:r>
          </a:p>
          <a:p>
            <a:pPr lvl="1"/>
            <a:r>
              <a:rPr lang="en-US" altLang="ko-KR" dirty="0" smtClean="0"/>
              <a:t>Time Complexity</a:t>
            </a:r>
          </a:p>
          <a:p>
            <a:pPr lvl="2"/>
            <a:r>
              <a:rPr lang="en-US" altLang="ko-KR" i="1" dirty="0">
                <a:latin typeface="Times New Roman" panose="02020603050405020304" pitchFamily="18" charset="0"/>
                <a:ea typeface="Arial Unicode MS" panose="020B0604020202020204" pitchFamily="50" charset="-127"/>
                <a:cs typeface="Times New Roman" panose="02020603050405020304" pitchFamily="18" charset="0"/>
              </a:rPr>
              <a:t>O(V+E)</a:t>
            </a:r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06055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Code Partition Algorithm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5543" y="1468439"/>
            <a:ext cx="5336617" cy="4694237"/>
          </a:xfrm>
        </p:spPr>
        <p:txBody>
          <a:bodyPr/>
          <a:lstStyle/>
          <a:p>
            <a:r>
              <a:rPr lang="en-US" altLang="ko-KR" sz="2400" dirty="0" smtClean="0"/>
              <a:t>Call link</a:t>
            </a:r>
          </a:p>
          <a:p>
            <a:pPr lvl="1"/>
            <a:r>
              <a:rPr lang="en-US" altLang="ko-KR" sz="2000" dirty="0" smtClean="0"/>
              <a:t>Finding the best offloading and integrating points – NP problem</a:t>
            </a:r>
          </a:p>
          <a:p>
            <a:pPr lvl="1"/>
            <a:r>
              <a:rPr lang="en-US" altLang="ko-KR" sz="2000" dirty="0" smtClean="0"/>
              <a:t>Sequential execution of call graph in a single thread</a:t>
            </a:r>
          </a:p>
          <a:p>
            <a:pPr lvl="2"/>
            <a:r>
              <a:rPr lang="en-US" altLang="ko-KR" sz="1800" dirty="0" smtClean="0"/>
              <a:t>From the timeline of execution, the call graph can be converted into a call link (executing order in DFS)</a:t>
            </a:r>
          </a:p>
          <a:p>
            <a:pPr lvl="2"/>
            <a:r>
              <a:rPr lang="en-US" altLang="ko-KR" sz="1800" dirty="0" smtClean="0"/>
              <a:t>Finding the best offloading/integrating points</a:t>
            </a:r>
          </a:p>
          <a:p>
            <a:pPr lvl="3"/>
            <a:r>
              <a:rPr lang="en-US" altLang="ko-KR" sz="1600" dirty="0" smtClean="0"/>
              <a:t>(in a call graph) = (in a call link)</a:t>
            </a:r>
          </a:p>
          <a:p>
            <a:pPr lvl="2"/>
            <a:r>
              <a:rPr lang="en-US" altLang="ko-KR" sz="1800" dirty="0" smtClean="0"/>
              <a:t>Searching complexity of DFS</a:t>
            </a:r>
          </a:p>
          <a:p>
            <a:pPr lvl="3"/>
            <a:r>
              <a:rPr lang="en-US" altLang="ko-KR" sz="1600" i="1" dirty="0">
                <a:latin typeface="Times New Roman" panose="02020603050405020304" pitchFamily="18" charset="0"/>
                <a:ea typeface="Arial Unicode MS" panose="020B0604020202020204" pitchFamily="50" charset="-127"/>
                <a:cs typeface="Times New Roman" panose="02020603050405020304" pitchFamily="18" charset="0"/>
              </a:rPr>
              <a:t>O(V+E)</a:t>
            </a:r>
          </a:p>
          <a:p>
            <a:pPr lvl="3"/>
            <a:endParaRPr lang="ko-KR" altLang="en-US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8309" y="4149079"/>
            <a:ext cx="3005721" cy="96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04863"/>
            <a:ext cx="3101832" cy="144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11620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Code Partition Algorithm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 smtClean="0"/>
              <a:t>One time offload property</a:t>
            </a:r>
          </a:p>
          <a:p>
            <a:pPr lvl="1"/>
            <a:r>
              <a:rPr lang="en-US" altLang="ko-KR" sz="2000" dirty="0" smtClean="0"/>
              <a:t>The optimal number of the offloading and integrating points for the each sub-call link is </a:t>
            </a:r>
            <a:r>
              <a:rPr lang="en-US" altLang="ko-KR" sz="2000" i="1" dirty="0" smtClean="0"/>
              <a:t>one</a:t>
            </a:r>
            <a:r>
              <a:rPr lang="en-US" altLang="ko-KR" sz="2000" dirty="0" smtClean="0"/>
              <a:t>.</a:t>
            </a:r>
            <a:endParaRPr lang="en-US" altLang="ko-KR" sz="2000" dirty="0"/>
          </a:p>
          <a:p>
            <a:pPr lvl="1"/>
            <a:r>
              <a:rPr lang="en-US" altLang="ko-KR" sz="2000" i="1" dirty="0" smtClean="0"/>
              <a:t>Proof </a:t>
            </a:r>
            <a:r>
              <a:rPr lang="en-US" altLang="ko-KR" sz="2000" dirty="0" smtClean="0"/>
              <a:t>: If more than one point exist, then there should be methods that are embedded between the offloaded methods, which is running with bigger cost on mobile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33056"/>
            <a:ext cx="4400178" cy="184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2852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Code Partition Algorithm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 smtClean="0"/>
              <a:t>Optimal substructure</a:t>
            </a:r>
            <a:endParaRPr lang="en-US" altLang="ko-KR" sz="2000" dirty="0"/>
          </a:p>
          <a:p>
            <a:pPr lvl="1"/>
            <a:r>
              <a:rPr lang="en-US" altLang="ko-KR" sz="1800" dirty="0" smtClean="0"/>
              <a:t>For a given sub call link, every offloading points share the same optimal integrating point, and the performance improvement of offloading from </a:t>
            </a:r>
            <a:r>
              <a:rPr lang="en-US" altLang="ko-KR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ko-KR" sz="1800" dirty="0" smtClean="0"/>
              <a:t> is (1)</a:t>
            </a:r>
          </a:p>
          <a:p>
            <a:pPr lvl="1"/>
            <a:endParaRPr lang="en-US" altLang="ko-KR" sz="1800" dirty="0"/>
          </a:p>
          <a:p>
            <a:pPr lvl="1"/>
            <a:endParaRPr lang="en-US" altLang="ko-KR" sz="1800" dirty="0" smtClean="0"/>
          </a:p>
          <a:p>
            <a:pPr lvl="1"/>
            <a:endParaRPr lang="en-US" altLang="ko-KR" sz="1800" dirty="0"/>
          </a:p>
          <a:p>
            <a:pPr lvl="1"/>
            <a:endParaRPr lang="en-US" altLang="ko-KR" sz="1800" dirty="0" smtClean="0"/>
          </a:p>
          <a:p>
            <a:pPr lvl="1"/>
            <a:r>
              <a:rPr lang="en-US" altLang="ko-KR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ko-KR" sz="1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ko-KR" sz="1800" dirty="0" smtClean="0"/>
              <a:t> : The utility or performance improvements when offloading starts from method </a:t>
            </a:r>
            <a:r>
              <a:rPr lang="en-US" altLang="ko-KR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ko-KR" sz="1800" dirty="0"/>
              <a:t> </a:t>
            </a:r>
            <a:r>
              <a:rPr lang="en-US" altLang="ko-KR" sz="1800" dirty="0" smtClean="0"/>
              <a:t>to its corresponding best integrating point</a:t>
            </a:r>
          </a:p>
          <a:p>
            <a:pPr lvl="1"/>
            <a:r>
              <a:rPr lang="en-US" altLang="ko-KR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ko-KR" sz="1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ko-K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ko-KR" sz="1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ko-K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smtClean="0"/>
              <a:t>: Execution cost of method </a:t>
            </a:r>
            <a:r>
              <a:rPr lang="en-US" altLang="ko-KR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ko-KR" sz="1800" dirty="0" smtClean="0"/>
              <a:t> on mobile/cloud</a:t>
            </a:r>
          </a:p>
          <a:p>
            <a:pPr lvl="1"/>
            <a:r>
              <a:rPr lang="en-US" altLang="ko-K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ko-KR" sz="1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ko-K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ko-KR" sz="1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ko-KR" sz="1800" dirty="0" smtClean="0"/>
              <a:t> : Transferring cost of method </a:t>
            </a:r>
            <a:r>
              <a:rPr lang="en-US" altLang="ko-KR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ko-KR" sz="1800" dirty="0"/>
              <a:t> </a:t>
            </a:r>
            <a:r>
              <a:rPr lang="en-US" altLang="ko-KR" sz="1800" dirty="0" smtClean="0"/>
              <a:t>for input/return state</a:t>
            </a:r>
          </a:p>
          <a:p>
            <a:pPr lvl="1"/>
            <a:r>
              <a:rPr lang="en-US" altLang="ko-K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ko-KR" sz="1800" dirty="0" smtClean="0"/>
              <a:t> : the number of methods on the sub call link</a:t>
            </a:r>
          </a:p>
          <a:p>
            <a:endParaRPr lang="ko-KR" altLang="en-US" sz="20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52725"/>
            <a:ext cx="43053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4555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Code Partition Algorithm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2856"/>
            <a:ext cx="6781800" cy="44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altLang="ko-KR" dirty="0" smtClean="0"/>
              <a:t>Linear time searching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632852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Code Partition Algorithm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altLang="ko-KR" dirty="0" smtClean="0"/>
              <a:t>Linear time searching</a:t>
            </a:r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8947932" cy="305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48259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Evaluation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Environment</a:t>
            </a:r>
          </a:p>
          <a:p>
            <a:pPr lvl="1"/>
            <a:r>
              <a:rPr lang="en-US" altLang="ko-KR" dirty="0" smtClean="0"/>
              <a:t>Implementation of the algorithm on C</a:t>
            </a:r>
          </a:p>
          <a:p>
            <a:pPr lvl="1"/>
            <a:r>
              <a:rPr lang="en-US" altLang="ko-KR" dirty="0" smtClean="0"/>
              <a:t>Cloud Agent</a:t>
            </a:r>
          </a:p>
          <a:p>
            <a:pPr lvl="2"/>
            <a:r>
              <a:rPr lang="en-US" altLang="ko-KR" dirty="0" smtClean="0"/>
              <a:t>CPU – Dual core 2.0Ghz</a:t>
            </a:r>
          </a:p>
          <a:p>
            <a:pPr lvl="2"/>
            <a:r>
              <a:rPr lang="en-US" altLang="ko-KR" dirty="0" smtClean="0"/>
              <a:t>RAM – 4GB</a:t>
            </a:r>
          </a:p>
          <a:p>
            <a:pPr lvl="1"/>
            <a:r>
              <a:rPr lang="en-US" altLang="ko-KR" dirty="0" smtClean="0"/>
              <a:t>Mobile Agent</a:t>
            </a:r>
          </a:p>
          <a:p>
            <a:pPr lvl="2"/>
            <a:r>
              <a:rPr lang="en-US" altLang="ko-KR" dirty="0" smtClean="0"/>
              <a:t>Samsung Galaxy ACE(GT-S5830)</a:t>
            </a:r>
          </a:p>
          <a:p>
            <a:pPr lvl="2"/>
            <a:r>
              <a:rPr lang="en-US" altLang="ko-KR" dirty="0" smtClean="0"/>
              <a:t>RAM 278MB</a:t>
            </a:r>
          </a:p>
          <a:p>
            <a:pPr lvl="2"/>
            <a:r>
              <a:rPr lang="en-US" altLang="ko-KR" dirty="0" smtClean="0"/>
              <a:t>Android 2.3.3</a:t>
            </a:r>
          </a:p>
          <a:p>
            <a:r>
              <a:rPr lang="en-US" altLang="ko-KR" dirty="0" smtClean="0"/>
              <a:t>Comparison with 0-1 ILP Solver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632852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Evaluation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5543" y="1468439"/>
            <a:ext cx="5552641" cy="4694237"/>
          </a:xfrm>
        </p:spPr>
        <p:txBody>
          <a:bodyPr/>
          <a:lstStyle/>
          <a:p>
            <a:r>
              <a:rPr lang="en-US" altLang="ko-KR" sz="2400" dirty="0" smtClean="0"/>
              <a:t>Comparison in execution time</a:t>
            </a:r>
          </a:p>
          <a:p>
            <a:pPr lvl="1"/>
            <a:r>
              <a:rPr lang="en-US" altLang="ko-KR" sz="2000" dirty="0" smtClean="0"/>
              <a:t>Face recognition application</a:t>
            </a:r>
          </a:p>
          <a:p>
            <a:pPr lvl="2"/>
            <a:r>
              <a:rPr lang="en-US" altLang="ko-KR" sz="1800" dirty="0" smtClean="0"/>
              <a:t>19 </a:t>
            </a:r>
            <a:r>
              <a:rPr lang="en-US" altLang="ko-KR" sz="1800" dirty="0" err="1" smtClean="0"/>
              <a:t>remoteable</a:t>
            </a:r>
            <a:r>
              <a:rPr lang="en-US" altLang="ko-KR" sz="1800" dirty="0" smtClean="0"/>
              <a:t> methods</a:t>
            </a:r>
          </a:p>
          <a:p>
            <a:pPr lvl="1"/>
            <a:r>
              <a:rPr lang="en-US" altLang="ko-KR" sz="2000" dirty="0" smtClean="0"/>
              <a:t>NLP application</a:t>
            </a:r>
          </a:p>
          <a:p>
            <a:pPr lvl="2"/>
            <a:r>
              <a:rPr lang="en-US" altLang="ko-KR" sz="1800" dirty="0" smtClean="0"/>
              <a:t>73 </a:t>
            </a:r>
            <a:r>
              <a:rPr lang="en-US" altLang="ko-KR" sz="1800" dirty="0" err="1" smtClean="0"/>
              <a:t>remoteable</a:t>
            </a:r>
            <a:r>
              <a:rPr lang="en-US" altLang="ko-KR" sz="1800" dirty="0" smtClean="0"/>
              <a:t> methods</a:t>
            </a:r>
            <a:endParaRPr lang="en-US" altLang="ko-KR" sz="1800" dirty="0"/>
          </a:p>
          <a:p>
            <a:r>
              <a:rPr lang="en-US" altLang="ko-KR" sz="2400" dirty="0" smtClean="0"/>
              <a:t>Evaluation with real target apps.</a:t>
            </a:r>
          </a:p>
          <a:p>
            <a:pPr lvl="1"/>
            <a:r>
              <a:rPr lang="en-US" altLang="ko-KR" sz="2000" dirty="0" smtClean="0"/>
              <a:t>Reverse-engineering to generate the call graphs</a:t>
            </a:r>
          </a:p>
          <a:p>
            <a:pPr lvl="1"/>
            <a:r>
              <a:rPr lang="en-US" altLang="ko-KR" sz="2000" dirty="0" smtClean="0"/>
              <a:t>Generate weights randomly – focus on the running speed</a:t>
            </a:r>
            <a:endParaRPr lang="ko-KR" alt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3520" y="2253920"/>
            <a:ext cx="4320480" cy="97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2323" y="4941168"/>
            <a:ext cx="42100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5717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Evaluation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Performance evaluation by RTT</a:t>
            </a:r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263" y="2348880"/>
            <a:ext cx="4302261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57852"/>
            <a:ext cx="4004767" cy="250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87620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Motivation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ko-KR" sz="2400" b="1" dirty="0" smtClean="0"/>
              <a:t>Mobile Cloud</a:t>
            </a:r>
            <a:r>
              <a:rPr lang="en-US" altLang="ko-KR" sz="2400" dirty="0" smtClean="0"/>
              <a:t>: ‘cloud’ of mobile and stationary resources that could be utilize to achieve a common goal in a distributed manner.</a:t>
            </a:r>
            <a:endParaRPr lang="ko-KR" alt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8350" y="2833835"/>
            <a:ext cx="6343650" cy="394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71CF-3D30-4C11-ADD7-8B1BE2072E1D}" type="slidenum">
              <a:rPr lang="ko-KR" altLang="en-US" smtClean="0"/>
              <a:pPr/>
              <a:t>4</a:t>
            </a:fld>
            <a:endParaRPr lang="ko-KR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8839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Proposed Architecture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7435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Proposed Architecture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 smtClean="0"/>
              <a:t>Work Distribution Mechanism Flow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sz="1800" dirty="0" smtClean="0"/>
              <a:t>Resource Discovery</a:t>
            </a:r>
            <a:endParaRPr lang="en-US" altLang="ko-KR" sz="16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altLang="ko-KR" sz="1800" dirty="0" smtClean="0"/>
              <a:t>Calculate costs</a:t>
            </a:r>
          </a:p>
          <a:p>
            <a:pPr marL="1200150" lvl="2" indent="-342900"/>
            <a:r>
              <a:rPr lang="en-US" altLang="ko-KR" sz="1400" dirty="0" smtClean="0"/>
              <a:t>Comparison of potential clients, user priorities, requirements and constraints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sz="1800" dirty="0" smtClean="0"/>
              <a:t>Distribute jobs</a:t>
            </a:r>
            <a:endParaRPr lang="en-US" altLang="ko-KR" sz="14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altLang="ko-KR" sz="1800" dirty="0" smtClean="0"/>
              <a:t>Run the jobs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sz="1800" dirty="0" smtClean="0"/>
              <a:t>Collect the results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sz="1800" dirty="0" smtClean="0"/>
              <a:t>Cleanup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sz="1800" dirty="0" smtClean="0"/>
              <a:t>Handle micropayments</a:t>
            </a:r>
            <a:endParaRPr lang="ko-KR" altLang="en-US" sz="1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71CF-3D30-4C11-ADD7-8B1BE2072E1D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726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Cost Model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Experiment Environment</a:t>
            </a:r>
          </a:p>
          <a:p>
            <a:pPr lvl="1"/>
            <a:r>
              <a:rPr lang="en-US" altLang="ko-KR" dirty="0" smtClean="0"/>
              <a:t>Two phones</a:t>
            </a:r>
          </a:p>
          <a:p>
            <a:pPr lvl="2"/>
            <a:r>
              <a:rPr lang="en-US" altLang="ko-KR" dirty="0" smtClean="0"/>
              <a:t>Nokia X6</a:t>
            </a:r>
          </a:p>
          <a:p>
            <a:pPr lvl="2"/>
            <a:r>
              <a:rPr lang="en-US" altLang="ko-KR" dirty="0" smtClean="0"/>
              <a:t>Nokia 6500</a:t>
            </a:r>
            <a:endParaRPr lang="en-US" altLang="ko-KR" dirty="0"/>
          </a:p>
          <a:p>
            <a:pPr lvl="1"/>
            <a:r>
              <a:rPr lang="en-US" altLang="ko-KR" dirty="0" smtClean="0"/>
              <a:t>PC</a:t>
            </a:r>
          </a:p>
          <a:p>
            <a:pPr lvl="2"/>
            <a:r>
              <a:rPr lang="en-US" altLang="ko-KR" dirty="0" smtClean="0"/>
              <a:t>Windows 7 Enterprise</a:t>
            </a:r>
          </a:p>
          <a:p>
            <a:pPr lvl="2"/>
            <a:r>
              <a:rPr lang="en-US" altLang="ko-KR" dirty="0" smtClean="0"/>
              <a:t>Inter Core Duo CPU E7300 2.66/267 GHz</a:t>
            </a:r>
          </a:p>
          <a:p>
            <a:pPr lvl="2"/>
            <a:r>
              <a:rPr lang="en-US" altLang="ko-KR" dirty="0" smtClean="0"/>
              <a:t>RAM 2GB</a:t>
            </a:r>
            <a:endParaRPr lang="en-US" altLang="ko-KR" dirty="0"/>
          </a:p>
          <a:p>
            <a:pPr lvl="1"/>
            <a:r>
              <a:rPr lang="en-US" altLang="ko-KR" dirty="0" smtClean="0"/>
              <a:t>Bluetooth Communication</a:t>
            </a:r>
          </a:p>
          <a:p>
            <a:pPr lvl="2"/>
            <a:r>
              <a:rPr lang="en-US" altLang="ko-KR" dirty="0" smtClean="0"/>
              <a:t>Consume less energy</a:t>
            </a:r>
          </a:p>
          <a:p>
            <a:pPr lvl="2"/>
            <a:r>
              <a:rPr lang="en-US" altLang="ko-KR" dirty="0" smtClean="0"/>
              <a:t>Improving speed of communication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71CF-3D30-4C11-ADD7-8B1BE2072E1D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659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Cost Model – Cost Formulae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 smtClean="0"/>
              <a:t>Sharing Jobs</a:t>
            </a:r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Offloading</a:t>
            </a:r>
          </a:p>
          <a:p>
            <a:pPr lvl="1"/>
            <a:r>
              <a:rPr lang="en-US" altLang="ko-KR" sz="2000" dirty="0" smtClean="0"/>
              <a:t>Parameters for offloading in the master’s perspective</a:t>
            </a:r>
            <a:endParaRPr lang="en-US" altLang="ko-KR" sz="2000" dirty="0"/>
          </a:p>
          <a:p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71CF-3D30-4C11-ADD7-8B1BE2072E1D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 bwMode="auto">
          <a:xfrm>
            <a:off x="4932040" y="1556792"/>
            <a:ext cx="3744416" cy="100811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i="1" dirty="0" smtClean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T</a:t>
            </a:r>
            <a:r>
              <a:rPr kumimoji="1" lang="en-US" altLang="ko-KR" sz="1200" i="1" baseline="-25000" dirty="0" smtClean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m</a:t>
            </a:r>
            <a:r>
              <a:rPr kumimoji="1" lang="en-US" altLang="ko-KR" sz="1200" dirty="0" smtClean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 : Total time to complete the job in Master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i="1" dirty="0" err="1" smtClean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T</a:t>
            </a:r>
            <a:r>
              <a:rPr kumimoji="1" lang="en-US" altLang="ko-KR" sz="1200" i="1" baseline="-25000" dirty="0" err="1" smtClean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pt</a:t>
            </a:r>
            <a:r>
              <a:rPr kumimoji="1" lang="en-US" altLang="ko-KR" sz="1200" dirty="0" smtClean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 : Time to establish </a:t>
            </a:r>
            <a:r>
              <a:rPr kumimoji="1" lang="en-US" altLang="ko-KR" sz="1200" dirty="0" err="1" smtClean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piconet</a:t>
            </a:r>
            <a:endParaRPr kumimoji="1" lang="en-US" altLang="ko-KR" sz="1200" dirty="0" smtClean="0">
              <a:solidFill>
                <a:schemeClr val="tx1"/>
              </a:solidFill>
              <a:latin typeface="Times New Roman" pitchFamily="18" charset="0"/>
              <a:ea typeface="돋움" pitchFamily="50" charset="-127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T</a:t>
            </a:r>
            <a:r>
              <a:rPr kumimoji="1" lang="en-US" altLang="ko-KR" sz="12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d</a:t>
            </a:r>
            <a:r>
              <a:rPr kumimoji="1" lang="en-US" altLang="ko-K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 </a:t>
            </a:r>
            <a:r>
              <a:rPr kumimoji="1" lang="en-US" altLang="ko-K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 : Time to partition/distribute jobs to slaves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i="1" dirty="0" err="1" smtClean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T</a:t>
            </a:r>
            <a:r>
              <a:rPr kumimoji="1" lang="en-US" altLang="ko-KR" sz="1200" i="1" baseline="-25000" dirty="0" err="1" smtClean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w&amp;r</a:t>
            </a:r>
            <a:r>
              <a:rPr kumimoji="1" lang="en-US" altLang="ko-KR" sz="1200" baseline="-25000" dirty="0" smtClean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 </a:t>
            </a:r>
            <a:r>
              <a:rPr kumimoji="1" lang="en-US" altLang="ko-KR" sz="1200" dirty="0" smtClean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: Time the master spends waiting for slaves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T</a:t>
            </a:r>
            <a:r>
              <a:rPr kumimoji="1" lang="en-US" altLang="ko-KR" sz="1200" b="0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s</a:t>
            </a:r>
            <a:r>
              <a:rPr kumimoji="1" lang="en-US" altLang="ko-K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 : Time to complete the master’s job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ea typeface="돋움" pitchFamily="50" charset="-127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4000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5865" y="2708920"/>
            <a:ext cx="3686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 bwMode="auto">
          <a:xfrm>
            <a:off x="4932040" y="2636912"/>
            <a:ext cx="3744416" cy="100811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i="1" dirty="0" err="1" smtClean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T</a:t>
            </a:r>
            <a:r>
              <a:rPr kumimoji="1" lang="en-US" altLang="ko-KR" sz="1200" i="1" baseline="-25000" dirty="0" err="1" smtClean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sl</a:t>
            </a:r>
            <a:r>
              <a:rPr kumimoji="1" lang="en-US" altLang="ko-KR" sz="1200" dirty="0" smtClean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 : Total time to complete the job in Slave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i="1" dirty="0" err="1" smtClean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T</a:t>
            </a:r>
            <a:r>
              <a:rPr kumimoji="1" lang="en-US" altLang="ko-KR" sz="1200" i="1" baseline="-25000" dirty="0" err="1" smtClean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cn</a:t>
            </a:r>
            <a:r>
              <a:rPr kumimoji="1" lang="en-US" altLang="ko-KR" sz="1200" dirty="0" smtClean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 : Time to connect to the master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T</a:t>
            </a:r>
            <a:r>
              <a:rPr kumimoji="1" lang="en-US" altLang="ko-KR" sz="1200" b="0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rcv</a:t>
            </a:r>
            <a:r>
              <a:rPr kumimoji="1" lang="en-US" altLang="ko-K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 </a:t>
            </a:r>
            <a:r>
              <a:rPr kumimoji="1" lang="en-US" altLang="ko-K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 : Time to receive the job parameter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i="1" dirty="0" err="1" smtClean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T</a:t>
            </a:r>
            <a:r>
              <a:rPr kumimoji="1" lang="en-US" altLang="ko-KR" sz="1200" i="1" baseline="-25000" dirty="0" err="1" smtClean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cp</a:t>
            </a:r>
            <a:r>
              <a:rPr kumimoji="1" lang="en-US" altLang="ko-KR" sz="1200" baseline="-25000" dirty="0" smtClean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 </a:t>
            </a:r>
            <a:r>
              <a:rPr kumimoji="1" lang="en-US" altLang="ko-KR" sz="1200" dirty="0" smtClean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: Time to complete the slave’s job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T</a:t>
            </a:r>
            <a:r>
              <a:rPr kumimoji="1" lang="en-US" altLang="ko-KR" sz="1200" b="0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sr</a:t>
            </a:r>
            <a:r>
              <a:rPr kumimoji="1" lang="en-US" altLang="ko-K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 : Time to send the completed result backs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ea typeface="돋움" pitchFamily="50" charset="-127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62" y="4365103"/>
            <a:ext cx="44100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 bwMode="auto">
          <a:xfrm>
            <a:off x="4932040" y="4221088"/>
            <a:ext cx="3744416" cy="100811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i="1" dirty="0" err="1" smtClean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T</a:t>
            </a:r>
            <a:r>
              <a:rPr kumimoji="1" lang="en-US" altLang="ko-KR" sz="1200" i="1" baseline="-25000" dirty="0" err="1" smtClean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mOff</a:t>
            </a:r>
            <a:r>
              <a:rPr kumimoji="1" lang="en-US" altLang="ko-KR" sz="1200" dirty="0" smtClean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 : Total time to complete the job in the Master node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i="1" dirty="0" err="1" smtClean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T</a:t>
            </a:r>
            <a:r>
              <a:rPr kumimoji="1" lang="en-US" altLang="ko-KR" sz="1200" i="1" baseline="-25000" dirty="0" err="1" smtClean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sOff</a:t>
            </a:r>
            <a:r>
              <a:rPr kumimoji="1" lang="en-US" altLang="ko-KR" sz="1200" dirty="0" smtClean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 : Total time to complete the job in the Slave node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i="1" dirty="0" err="1" smtClean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T</a:t>
            </a:r>
            <a:r>
              <a:rPr kumimoji="1" lang="en-US" altLang="ko-KR" sz="1200" i="1" baseline="-25000" dirty="0" err="1" smtClean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oj</a:t>
            </a:r>
            <a:r>
              <a:rPr kumimoji="1" lang="en-US" altLang="ko-KR" sz="1200" baseline="-25000" dirty="0" smtClean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 </a:t>
            </a:r>
            <a:r>
              <a:rPr kumimoji="1" lang="en-US" altLang="ko-KR" sz="1200" dirty="0" smtClean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: Time to send job parameters to slaves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T</a:t>
            </a:r>
            <a:r>
              <a:rPr kumimoji="1" lang="en-US" altLang="ko-KR" sz="1200" b="0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piconetOff</a:t>
            </a:r>
            <a:endParaRPr kumimoji="1" lang="en-US" altLang="ko-KR" sz="1200" dirty="0" smtClean="0">
              <a:solidFill>
                <a:schemeClr val="tx1"/>
              </a:solidFill>
              <a:latin typeface="Times New Roman" pitchFamily="18" charset="0"/>
              <a:ea typeface="돋움" pitchFamily="50" charset="-127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92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Cost Model – Cost Formulae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Analytical Model – Offloading to n slaves</a:t>
            </a:r>
          </a:p>
          <a:p>
            <a:pPr lvl="1"/>
            <a:r>
              <a:rPr lang="en-US" altLang="ko-KR" dirty="0" smtClean="0"/>
              <a:t>Equal job sharing</a:t>
            </a:r>
          </a:p>
          <a:p>
            <a:pPr lvl="2"/>
            <a:r>
              <a:rPr lang="en-US" altLang="ko-KR" dirty="0" smtClean="0"/>
              <a:t>Assume that a job is uniformly partitioned</a:t>
            </a:r>
          </a:p>
          <a:p>
            <a:pPr lvl="1"/>
            <a:r>
              <a:rPr lang="en-US" altLang="ko-KR" dirty="0" smtClean="0"/>
              <a:t>Speedup S</a:t>
            </a:r>
          </a:p>
          <a:p>
            <a:pPr lvl="1"/>
            <a:endParaRPr lang="en-US" altLang="ko-KR" dirty="0" smtClean="0"/>
          </a:p>
          <a:p>
            <a:pPr lvl="2"/>
            <a:r>
              <a:rPr lang="en-US" altLang="ko-K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돋움" pitchFamily="50" charset="-127"/>
              </a:rPr>
              <a:t>: Computational time for Slave(</a:t>
            </a:r>
            <a:r>
              <a:rPr lang="en-US" altLang="ko-KR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돋움" pitchFamily="50" charset="-127"/>
              </a:rPr>
              <a:t>i</a:t>
            </a:r>
            <a:r>
              <a:rPr lang="en-US" altLang="ko-K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돋움" pitchFamily="50" charset="-127"/>
              </a:rPr>
              <a:t>)</a:t>
            </a:r>
          </a:p>
          <a:p>
            <a:pPr lvl="2"/>
            <a:endParaRPr lang="en-US" altLang="ko-K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돋움" pitchFamily="50" charset="-127"/>
            </a:endParaRPr>
          </a:p>
          <a:p>
            <a:pPr marL="914400" lvl="2" indent="0">
              <a:buNone/>
            </a:pPr>
            <a:endParaRPr lang="en-US" altLang="ko-K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돋움" pitchFamily="50" charset="-127"/>
            </a:endParaRPr>
          </a:p>
          <a:p>
            <a:pPr marL="914400" lvl="2" indent="0">
              <a:buNone/>
            </a:pPr>
            <a:r>
              <a:rPr lang="en-US" altLang="ko-K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돋움" pitchFamily="50" charset="-127"/>
              </a:rPr>
              <a:t>   : </a:t>
            </a:r>
            <a:r>
              <a:rPr lang="en-US" altLang="ko-K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돋움" pitchFamily="50" charset="-127"/>
              </a:rPr>
              <a:t>communication overhead</a:t>
            </a:r>
          </a:p>
          <a:p>
            <a:pPr lvl="2"/>
            <a:endParaRPr lang="en-US" altLang="ko-KR" dirty="0"/>
          </a:p>
          <a:p>
            <a:pPr lvl="2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606654"/>
            <a:ext cx="2133600" cy="365125"/>
          </a:xfrm>
        </p:spPr>
        <p:txBody>
          <a:bodyPr/>
          <a:lstStyle/>
          <a:p>
            <a:fld id="{D20C71CF-3D30-4C11-ADD7-8B1BE2072E1D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61213"/>
            <a:ext cx="1828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2343" y="5520351"/>
            <a:ext cx="13335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 bwMode="auto">
          <a:xfrm>
            <a:off x="5925809" y="3029268"/>
            <a:ext cx="2491160" cy="48540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돋움" pitchFamily="50" charset="-127"/>
              </a:rPr>
              <a:t>T</a:t>
            </a:r>
            <a:r>
              <a:rPr kumimoji="1" lang="en-US" altLang="ko-KR" sz="12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돋움" pitchFamily="50" charset="-127"/>
              </a:rPr>
              <a:t>i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돋움" pitchFamily="50" charset="-127"/>
              </a:rPr>
              <a:t> : Time</a:t>
            </a:r>
            <a:r>
              <a:rPr kumimoji="1" lang="en-US" altLang="ko-K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돋움" pitchFamily="50" charset="-127"/>
              </a:rPr>
              <a:t> for </a:t>
            </a:r>
            <a:r>
              <a:rPr kumimoji="1" lang="en-US" altLang="ko-KR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돋움" pitchFamily="50" charset="-127"/>
              </a:rPr>
              <a:t>i</a:t>
            </a:r>
            <a:r>
              <a:rPr kumimoji="1" lang="en-US" altLang="ko-KR" sz="1200" baseline="30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돋움" pitchFamily="50" charset="-127"/>
              </a:rPr>
              <a:t>th</a:t>
            </a:r>
            <a:r>
              <a:rPr kumimoji="1" lang="en-US" altLang="ko-KR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돋움" pitchFamily="50" charset="-127"/>
              </a:rPr>
              <a:t> job</a:t>
            </a:r>
            <a:endParaRPr kumimoji="1" lang="en-US" altLang="ko-KR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돋움" pitchFamily="50" charset="-127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돋움" pitchFamily="50" charset="-127"/>
              </a:rPr>
              <a:t>       </a:t>
            </a:r>
            <a:endParaRPr kumimoji="1" lang="en-US" altLang="ko-KR" sz="120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돋움" pitchFamily="50" charset="-127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7874" y="2743200"/>
            <a:ext cx="9906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3045" y="4143567"/>
            <a:ext cx="2520280" cy="22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2343" y="4454772"/>
            <a:ext cx="1190842" cy="27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5118" y="4428100"/>
            <a:ext cx="2539807" cy="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2833" y="4893351"/>
            <a:ext cx="2532670" cy="30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2343" y="5337543"/>
            <a:ext cx="3168352" cy="59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90" b="-5090"/>
          <a:stretch/>
        </p:blipFill>
        <p:spPr bwMode="auto">
          <a:xfrm>
            <a:off x="5962343" y="5149574"/>
            <a:ext cx="2105834" cy="34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직사각형 19"/>
          <p:cNvSpPr/>
          <p:nvPr/>
        </p:nvSpPr>
        <p:spPr bwMode="auto">
          <a:xfrm>
            <a:off x="5925809" y="4546135"/>
            <a:ext cx="2491160" cy="57332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돋움" pitchFamily="50" charset="-127"/>
            </a:endParaRP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돋움" pitchFamily="50" charset="-127"/>
              </a:rPr>
              <a:t>Ki</a:t>
            </a:r>
            <a:r>
              <a:rPr kumimoji="1" lang="en-US" altLang="ko-KR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돋움" pitchFamily="50" charset="-127"/>
              </a:rPr>
              <a:t> : Ratio of computational times between master and slave</a:t>
            </a:r>
            <a:endParaRPr kumimoji="1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돋움" pitchFamily="50" charset="-127"/>
            </a:endParaRP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3045" y="3895201"/>
            <a:ext cx="294193" cy="1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2022" y="4592840"/>
            <a:ext cx="827927" cy="19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2343" y="4588279"/>
            <a:ext cx="164211" cy="17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8969" y="4677475"/>
            <a:ext cx="152383" cy="21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828800" y="4676001"/>
            <a:ext cx="17508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돋움" pitchFamily="50" charset="-127"/>
              </a:rPr>
              <a:t>communication overhead</a:t>
            </a:r>
            <a:endParaRPr lang="ko-KR" alt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1875828" y="3886200"/>
            <a:ext cx="2162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돋움" pitchFamily="50" charset="-127"/>
              </a:rPr>
              <a:t>Computational time for Slave(</a:t>
            </a:r>
            <a:r>
              <a:rPr lang="en-US" altLang="ko-K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돋움" pitchFamily="50" charset="-127"/>
              </a:rPr>
              <a:t>i</a:t>
            </a:r>
            <a:r>
              <a:rPr lang="en-US" altLang="ko-K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돋움" pitchFamily="50" charset="-127"/>
              </a:rPr>
              <a:t>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21480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Cost Model – Cost Formulae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Condition of Speedup, from offloading on </a:t>
            </a:r>
            <a:r>
              <a:rPr lang="en-US" altLang="ko-KR" i="1" dirty="0" smtClean="0"/>
              <a:t>n</a:t>
            </a:r>
            <a:r>
              <a:rPr lang="en-US" altLang="ko-KR" dirty="0" smtClean="0"/>
              <a:t> devices</a:t>
            </a:r>
          </a:p>
          <a:p>
            <a:endParaRPr lang="en-US" altLang="ko-KR" dirty="0"/>
          </a:p>
          <a:p>
            <a:pPr lvl="1"/>
            <a:r>
              <a:rPr lang="en-US" altLang="ko-KR" dirty="0" smtClean="0"/>
              <a:t>If the ratio between the CPU of the slaves and the master device is greater than </a:t>
            </a:r>
            <a:r>
              <a:rPr lang="en-US" altLang="ko-KR" i="1" dirty="0" smtClean="0"/>
              <a:t>sum(communication cost of master) and max(computation + communication cost)</a:t>
            </a:r>
            <a:r>
              <a:rPr lang="en-US" altLang="ko-KR" dirty="0" smtClean="0"/>
              <a:t>, there would be speedup</a:t>
            </a:r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71CF-3D30-4C11-ADD7-8B1BE2072E1D}" type="slidenum">
              <a:rPr lang="ko-KR" altLang="en-US" smtClean="0"/>
              <a:pPr/>
              <a:t>9</a:t>
            </a:fld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14625"/>
            <a:ext cx="46005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394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934</Words>
  <Application>Microsoft Office PowerPoint</Application>
  <PresentationFormat>On-screen Show (4:3)</PresentationFormat>
  <Paragraphs>206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Dynamic Mobile Cloud Computing:  Ad Hoc and Opportunistic Job Sharing</vt:lpstr>
      <vt:lpstr>Introduction</vt:lpstr>
      <vt:lpstr>Motivation</vt:lpstr>
      <vt:lpstr>Proposed Architecture</vt:lpstr>
      <vt:lpstr>Proposed Architecture</vt:lpstr>
      <vt:lpstr>Cost Model</vt:lpstr>
      <vt:lpstr>Cost Model – Cost Formulae</vt:lpstr>
      <vt:lpstr>Cost Model – Cost Formulae</vt:lpstr>
      <vt:lpstr>Cost Model – Cost Formulae</vt:lpstr>
      <vt:lpstr>Cost Model – Pseudo Codes</vt:lpstr>
      <vt:lpstr>Prototype Implementation</vt:lpstr>
      <vt:lpstr>Experiment Result</vt:lpstr>
      <vt:lpstr>Related Works</vt:lpstr>
      <vt:lpstr>Conclusion</vt:lpstr>
      <vt:lpstr>To offload or not to offload:  an efficient code partition algorithm for mobile cloud computing</vt:lpstr>
      <vt:lpstr>Introduction</vt:lpstr>
      <vt:lpstr>Mobile Cloud System Architecture  (in MAUI)</vt:lpstr>
      <vt:lpstr>Design Rationale</vt:lpstr>
      <vt:lpstr>Design Rationale</vt:lpstr>
      <vt:lpstr>Code Partition Algorithm</vt:lpstr>
      <vt:lpstr>Code Partition Algorithm</vt:lpstr>
      <vt:lpstr>Code Partition Algorithm</vt:lpstr>
      <vt:lpstr>Code Partition Algorithm</vt:lpstr>
      <vt:lpstr>Code Partition Algorithm</vt:lpstr>
      <vt:lpstr>Code Partition Algorithm</vt:lpstr>
      <vt:lpstr>Evaluation</vt:lpstr>
      <vt:lpstr>Evaluation</vt:lpstr>
      <vt:lpstr>Evaluation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offload or not to offload:  an efficient code partition algorithm for mobile cloud computing</dc:title>
  <dc:creator>Administrator</dc:creator>
  <cp:lastModifiedBy>Registered User</cp:lastModifiedBy>
  <cp:revision>22</cp:revision>
  <dcterms:created xsi:type="dcterms:W3CDTF">2006-08-16T00:00:00Z</dcterms:created>
  <dcterms:modified xsi:type="dcterms:W3CDTF">2014-07-16T03:43:47Z</dcterms:modified>
</cp:coreProperties>
</file>