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24"/>
  </p:notesMasterIdLst>
  <p:sldIdLst>
    <p:sldId id="287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8" r:id="rId14"/>
    <p:sldId id="289" r:id="rId15"/>
    <p:sldId id="291" r:id="rId16"/>
    <p:sldId id="292" r:id="rId17"/>
    <p:sldId id="293" r:id="rId18"/>
    <p:sldId id="290" r:id="rId19"/>
    <p:sldId id="294" r:id="rId20"/>
    <p:sldId id="295" r:id="rId21"/>
    <p:sldId id="296" r:id="rId22"/>
    <p:sldId id="275" r:id="rId23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9860" autoAdjust="0"/>
  </p:normalViewPr>
  <p:slideViewPr>
    <p:cSldViewPr>
      <p:cViewPr>
        <p:scale>
          <a:sx n="90" d="100"/>
          <a:sy n="90" d="100"/>
        </p:scale>
        <p:origin x="-384" y="-30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7F52E-AFDA-4D85-88BC-6A86AECB4235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DF42D-F12A-403C-BD06-121385553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0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</a:t>
            </a:r>
            <a:r>
              <a:rPr lang="en-US" baseline="-25000" dirty="0" err="1" smtClean="0"/>
              <a:t>i</a:t>
            </a:r>
            <a:r>
              <a:rPr lang="en-US" baseline="-25000" dirty="0" smtClean="0"/>
              <a:t>: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 6 times per second,  server requests 6 sensing data within 1 second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DF42D-F12A-403C-BD06-1213855530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32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DF42D-F12A-403C-BD06-1213855530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562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Random(): returns a value uniformly distributed in the interval [-1, 1].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DF42D-F12A-403C-BD06-1213855530A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02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1: deviation of the current speed vector from the desired speed vector</a:t>
            </a:r>
          </a:p>
          <a:p>
            <a:r>
              <a:rPr lang="en-US" dirty="0" smtClean="0"/>
              <a:t>2,3: a pedestrian keeps a certain distance to other pedestrians and borders</a:t>
            </a:r>
          </a:p>
          <a:p>
            <a:r>
              <a:rPr lang="en-US" dirty="0" smtClean="0"/>
              <a:t>4: attractive effects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DF42D-F12A-403C-BD06-1213855530A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52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1: acceleration towards the desired velocity of motion</a:t>
            </a:r>
          </a:p>
          <a:p>
            <a:r>
              <a:rPr lang="en-US" dirty="0" smtClean="0"/>
              <a:t>2,3: a pedestrian keeps a certain distance to other pedestrians and borders</a:t>
            </a:r>
          </a:p>
          <a:p>
            <a:r>
              <a:rPr lang="en-US" dirty="0" smtClean="0"/>
              <a:t>4: attractive effects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DF42D-F12A-403C-BD06-1213855530A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52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1: acceleration towards the desired velocity of motion</a:t>
            </a:r>
          </a:p>
          <a:p>
            <a:r>
              <a:rPr lang="en-US" dirty="0" smtClean="0"/>
              <a:t>2,3: a pedestrian keeps a certain distance to other pedestrians and borders</a:t>
            </a:r>
          </a:p>
          <a:p>
            <a:r>
              <a:rPr lang="en-US" dirty="0" smtClean="0"/>
              <a:t>3: pedestrian adjust their speed vector to avoid conflict with the pedestrian</a:t>
            </a:r>
            <a:r>
              <a:rPr lang="en-US" baseline="0" dirty="0" smtClean="0"/>
              <a:t> from the opposite direction</a:t>
            </a:r>
            <a:endParaRPr lang="en-US" dirty="0" smtClean="0"/>
          </a:p>
          <a:p>
            <a:r>
              <a:rPr lang="en-US" dirty="0" smtClean="0"/>
              <a:t>4: attractive effects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DF42D-F12A-403C-BD06-1213855530A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52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1: acceleration towards the desired velocity of motion</a:t>
            </a:r>
          </a:p>
          <a:p>
            <a:r>
              <a:rPr lang="en-US" dirty="0" smtClean="0"/>
              <a:t>2,3: a pedestrian keeps a certain distance to other pedestrians and borders</a:t>
            </a:r>
          </a:p>
          <a:p>
            <a:r>
              <a:rPr lang="en-US" dirty="0" smtClean="0"/>
              <a:t>4: attractive effects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DF42D-F12A-403C-BD06-1213855530A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52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 bwMode="blackGray">
      <p:bgPr>
        <a:blipFill dpi="0" rotWithShape="1">
          <a:blip r:embed="rId2">
            <a:lum bright="42000" contrast="-68000"/>
          </a:blip>
          <a:srcRect/>
          <a:stretch>
            <a:fillRect l="-30000" t="-20000" r="-2000" b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906000" cy="886968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30000"/>
                      </a14:imgEffect>
                    </a14:imgLayer>
                  </a14:imgProps>
                </a:ext>
              </a:extLst>
            </a:blip>
            <a:srcRect/>
            <a:stretch>
              <a:fillRect l="-20000"/>
            </a:stretch>
          </a:blip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6781800" y="6096000"/>
            <a:ext cx="2876548" cy="685800"/>
          </a:xfrm>
          <a:noFill/>
        </p:spPr>
        <p:txBody>
          <a:bodyPr anchor="ctr">
            <a:normAutofit/>
          </a:bodyPr>
          <a:lstStyle>
            <a:lvl1pPr marL="0" indent="0" algn="r">
              <a:buNone/>
              <a:defRPr sz="2600">
                <a:solidFill>
                  <a:schemeClr val="bg2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err="1" smtClean="0"/>
              <a:t>Myongji</a:t>
            </a:r>
            <a:r>
              <a:rPr lang="en-US" dirty="0" smtClean="0"/>
              <a:t> University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304800" y="6068699"/>
            <a:ext cx="159385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bg2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defRPr>
            </a:lvl1pPr>
          </a:lstStyle>
          <a:p>
            <a:fld id="{107A4233-BEC5-4B7D-AA79-4DE528CECBED}" type="datetime6">
              <a:rPr lang="en-US" smtClean="0"/>
              <a:t>June 14</a:t>
            </a:fld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515937" y="3657600"/>
            <a:ext cx="4767263" cy="685800"/>
          </a:xfrm>
        </p:spPr>
        <p:txBody>
          <a:bodyPr/>
          <a:lstStyle>
            <a:lvl1pPr marL="0" indent="0">
              <a:buFontTx/>
              <a:buNone/>
              <a:defRPr sz="1700" i="1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1"/>
          </p:nvPr>
        </p:nvSpPr>
        <p:spPr>
          <a:xfrm>
            <a:off x="1320800" y="2438400"/>
            <a:ext cx="7181850" cy="9906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4400" i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ubtitle 8"/>
          <p:cNvSpPr txBox="1">
            <a:spLocks/>
          </p:cNvSpPr>
          <p:nvPr/>
        </p:nvSpPr>
        <p:spPr>
          <a:xfrm>
            <a:off x="5530852" y="4419600"/>
            <a:ext cx="3962398" cy="685800"/>
          </a:xfrm>
          <a:prstGeom prst="rect">
            <a:avLst/>
          </a:prstGeom>
          <a:noFill/>
        </p:spPr>
        <p:txBody>
          <a:bodyPr vert="horz" anchor="ctr">
            <a:noAutofit/>
          </a:bodyPr>
          <a:lstStyle>
            <a:lvl1pPr marL="0" indent="0" algn="r" rtl="0" eaLnBrk="1" latinLnBrk="0" hangingPunct="1">
              <a:spcBef>
                <a:spcPts val="700"/>
              </a:spcBef>
              <a:buClrTx/>
              <a:buSzPct val="80000"/>
              <a:buFont typeface="Symbol" panose="05050102010706020507" pitchFamily="18" charset="2"/>
              <a:buNone/>
              <a:defRPr sz="2600" kern="1200">
                <a:solidFill>
                  <a:schemeClr val="bg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Tx/>
              <a:buSzPct val="80000"/>
              <a:buFont typeface="Wingdings" panose="05000000000000000000" pitchFamily="2" charset="2"/>
              <a:buNone/>
              <a:defRPr sz="2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Tx/>
              <a:buSzPct val="80000"/>
              <a:buFont typeface="Symbol" panose="05050102010706020507" pitchFamily="18" charset="2"/>
              <a:buNone/>
              <a:defRPr sz="23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Tx/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Tx/>
              <a:buSzPct val="80000"/>
              <a:buFont typeface="Symbol" panose="05050102010706020507" pitchFamily="18" charset="2"/>
              <a:buNone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Nguyen</a:t>
            </a:r>
            <a:r>
              <a:rPr lang="en-US" sz="24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</a:t>
            </a:r>
            <a:r>
              <a:rPr lang="en-US" sz="24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Thanh</a:t>
            </a:r>
            <a:r>
              <a:rPr lang="en-US" sz="24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Nha</a:t>
            </a:r>
            <a:endParaRPr lang="en-US" sz="2400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HMCL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30FC0-F48B-432F-8815-5AC25B4446CB}" type="datetime6">
              <a:rPr lang="en-US" smtClean="0"/>
              <a:t>June 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Opportunistic Collaboration in Participatory Sensing Environments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BB281-5644-487B-BA66-29F994A714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99300" y="609603"/>
            <a:ext cx="2228850" cy="551656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609600"/>
            <a:ext cx="602615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99300" y="6248405"/>
            <a:ext cx="239395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BF703FC-9919-46D9-BCF5-33FC91173421}" type="datetime6">
              <a:rPr lang="en-US" smtClean="0"/>
              <a:t>June 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5303" y="6248210"/>
            <a:ext cx="603794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Opportunistic Collaboration in Participatory Sensing Environments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604345" y="0"/>
            <a:ext cx="34671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53875" y="609600"/>
            <a:ext cx="24765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653875" y="0"/>
            <a:ext cx="24765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6511000" y="134277"/>
            <a:ext cx="533400" cy="264849"/>
          </a:xfrm>
        </p:spPr>
        <p:txBody>
          <a:bodyPr/>
          <a:lstStyle/>
          <a:p>
            <a:fld id="{557BB281-5644-487B-BA66-29F994A714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blipFill dpi="0" rotWithShape="1">
          <a:blip r:embed="rId2">
            <a:lum bright="42000" contrast="-68000"/>
          </a:blip>
          <a:srcRect/>
          <a:stretch>
            <a:fillRect l="-30000" t="-20000" r="-2000" b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906000" cy="886968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35000"/>
                      </a14:imgEffect>
                    </a14:imgLayer>
                  </a14:imgProps>
                </a:ext>
              </a:extLst>
            </a:blip>
            <a:srcRect/>
            <a:stretch>
              <a:fillRect l="-20000"/>
            </a:stretch>
          </a:blip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568450" y="1600200"/>
            <a:ext cx="7016750" cy="1828800"/>
          </a:xfrm>
        </p:spPr>
        <p:txBody>
          <a:bodyPr anchor="b"/>
          <a:lstStyle>
            <a:lvl1pPr algn="ctr">
              <a:defRPr cap="all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2803398" y="6080760"/>
            <a:ext cx="7102602" cy="685800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        Nguyen </a:t>
            </a:r>
            <a:r>
              <a:rPr lang="en-US" dirty="0" err="1" smtClean="0"/>
              <a:t>Thi</a:t>
            </a:r>
            <a:r>
              <a:rPr lang="en-US" dirty="0" smtClean="0"/>
              <a:t> </a:t>
            </a:r>
            <a:r>
              <a:rPr lang="en-US" dirty="0" err="1" smtClean="0"/>
              <a:t>Thanh</a:t>
            </a:r>
            <a:r>
              <a:rPr lang="en-US" dirty="0" smtClean="0"/>
              <a:t> </a:t>
            </a:r>
            <a:r>
              <a:rPr lang="en-US" dirty="0" err="1" smtClean="0"/>
              <a:t>Nha</a:t>
            </a:r>
            <a:r>
              <a:rPr lang="en-US" dirty="0" smtClean="0"/>
              <a:t> - HMCL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2550" y="6068699"/>
            <a:ext cx="18161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B7CC62BF-634C-4D7A-81CA-CE17CE049B04}" type="datetime6">
              <a:rPr lang="en-US" smtClean="0"/>
              <a:t>June 14</a:t>
            </a:fld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515937" y="3810000"/>
            <a:ext cx="4767263" cy="685800"/>
          </a:xfrm>
        </p:spPr>
        <p:txBody>
          <a:bodyPr/>
          <a:lstStyle>
            <a:lvl1pPr marL="0" indent="0">
              <a:buFontTx/>
              <a:buNone/>
              <a:defRPr sz="1700" i="1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Subtitle 8"/>
          <p:cNvSpPr txBox="1">
            <a:spLocks/>
          </p:cNvSpPr>
          <p:nvPr/>
        </p:nvSpPr>
        <p:spPr>
          <a:xfrm>
            <a:off x="5530852" y="4419600"/>
            <a:ext cx="3962398" cy="685800"/>
          </a:xfrm>
          <a:prstGeom prst="rect">
            <a:avLst/>
          </a:prstGeom>
          <a:noFill/>
        </p:spPr>
        <p:txBody>
          <a:bodyPr vert="horz" anchor="ctr">
            <a:noAutofit/>
          </a:bodyPr>
          <a:lstStyle>
            <a:lvl1pPr marL="0" indent="0" algn="r" rtl="0" eaLnBrk="1" latinLnBrk="0" hangingPunct="1">
              <a:spcBef>
                <a:spcPts val="700"/>
              </a:spcBef>
              <a:buClrTx/>
              <a:buSzPct val="80000"/>
              <a:buFont typeface="Symbol" panose="05050102010706020507" pitchFamily="18" charset="2"/>
              <a:buNone/>
              <a:defRPr sz="2600" kern="1200">
                <a:solidFill>
                  <a:schemeClr val="bg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Tx/>
              <a:buSzPct val="80000"/>
              <a:buFont typeface="Wingdings" panose="05000000000000000000" pitchFamily="2" charset="2"/>
              <a:buNone/>
              <a:defRPr sz="2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Tx/>
              <a:buSzPct val="80000"/>
              <a:buFont typeface="Symbol" panose="05050102010706020507" pitchFamily="18" charset="2"/>
              <a:buNone/>
              <a:defRPr sz="23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Tx/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Tx/>
              <a:buSzPct val="80000"/>
              <a:buFont typeface="Symbol" panose="05050102010706020507" pitchFamily="18" charset="2"/>
              <a:buNone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Nguyen</a:t>
            </a:r>
            <a:r>
              <a:rPr lang="en-US" sz="24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</a:t>
            </a:r>
            <a:r>
              <a:rPr lang="en-US" sz="24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Thanh</a:t>
            </a:r>
            <a:r>
              <a:rPr lang="en-US" sz="24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Nha</a:t>
            </a:r>
            <a:endParaRPr lang="en-US" sz="2400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HMCL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377BB-CFF6-4ADE-9E28-70E47BEEE2B0}" type="datetime6">
              <a:rPr lang="en-US" smtClean="0"/>
              <a:t>June 14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Opportunistic Collaboration in Participatory Sensing Environments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57BB281-5644-487B-BA66-29F994A7143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495300" y="1219200"/>
            <a:ext cx="90805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76200"/>
            <a:ext cx="87503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100B3-D003-42A1-BB48-410BD6A5C6D8}" type="datetime6">
              <a:rPr lang="en-US" smtClean="0"/>
              <a:t>June 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Opportunistic Collaboration in Participatory Sensing Environments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57BB281-5644-487B-BA66-29F994A7143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559050" y="1752600"/>
            <a:ext cx="6934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sm_penci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04" y="1755651"/>
            <a:ext cx="1749916" cy="2145615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299A8-B03A-400E-A1EC-C12730C7AFEE}" type="datetime6">
              <a:rPr lang="en-US" smtClean="0"/>
              <a:t>June 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57BB281-5644-487B-BA66-29F994A7143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495300" y="1219200"/>
            <a:ext cx="90805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1000" y="6449386"/>
            <a:ext cx="5299870" cy="310957"/>
          </a:xfrm>
          <a:prstGeom prst="rect">
            <a:avLst/>
          </a:prstGeom>
        </p:spPr>
        <p:txBody>
          <a:bodyPr vert="horz" anchor="ctr"/>
          <a:lstStyle>
            <a:lvl1pPr algn="l">
              <a:defRPr sz="1400">
                <a:solidFill>
                  <a:schemeClr val="bg1"/>
                </a:solidFill>
                <a:effectLst>
                  <a:outerShdw blurRad="50800" dist="38100" dir="2400000" algn="t" rotWithShape="0">
                    <a:schemeClr val="tx1"/>
                  </a:outerShdw>
                </a:effectLst>
              </a:defRPr>
            </a:lvl1pPr>
          </a:lstStyle>
          <a:p>
            <a:r>
              <a:rPr lang="en-US" smtClean="0"/>
              <a:t>Opportunistic Collaboration in Participatory Sensing Environments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98650" y="2743200"/>
            <a:ext cx="7716706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828803"/>
            <a:ext cx="9906000" cy="838199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35000"/>
                      </a14:imgEffect>
                    </a14:imgLayer>
                  </a14:imgProps>
                </a:ext>
              </a:extLst>
            </a:blip>
            <a:srcRect/>
            <a:stretch>
              <a:fillRect l="-20000"/>
            </a:stretch>
          </a:blip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403350" cy="990600"/>
          </a:xfrm>
          <a:prstGeom prst="rect">
            <a:avLst/>
          </a:prstGeom>
          <a:noFill/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8650" y="1828803"/>
            <a:ext cx="8007350" cy="752475"/>
          </a:xfrm>
          <a:noFill/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6FA4342-FCFB-43B8-BB53-F1147A892856}" type="datetime6">
              <a:rPr lang="en-US" smtClean="0"/>
              <a:t>June 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165100" y="1889124"/>
            <a:ext cx="140335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Opportunistic Collaboration in Participatory Sensing Environments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60400" y="1589567"/>
            <a:ext cx="421005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248643" y="1589567"/>
            <a:ext cx="421005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4247410-01F6-4FE1-BFD3-9AA00056B14D}" type="datetime6">
              <a:rPr lang="en-US" smtClean="0"/>
              <a:t>June 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57BB281-5644-487B-BA66-29F994A7143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Opportunistic Collaboration in Participatory Sensing Environments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-1"/>
            <a:ext cx="8686800" cy="990601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60400" y="2438400"/>
            <a:ext cx="421005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200650" y="2438400"/>
            <a:ext cx="421005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8E9B1C6-9F42-4D70-8037-0041CE138F05}" type="datetime6">
              <a:rPr lang="en-US" smtClean="0"/>
              <a:t>June 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57BB281-5644-487B-BA66-29F994A7143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Opportunistic Collaboration in Participatory Sensing Environments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60400" y="1752600"/>
            <a:ext cx="421005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5200650" y="1752600"/>
            <a:ext cx="421005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3B62C-9483-4C7C-86FE-112694547AEB}" type="datetime6">
              <a:rPr lang="en-US" smtClean="0"/>
              <a:t>June 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Opportunistic Collaboration in Participatory Sensing Environments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57BB281-5644-487B-BA66-29F994A714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5776621-07A4-406B-8163-FE9FA7422A66}" type="datetime6">
              <a:rPr lang="en-US" smtClean="0"/>
              <a:t>June 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Opportunistic Collaboration in Participatory Sensing Environments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77000"/>
            <a:ext cx="577850" cy="3048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7BB281-5644-487B-BA66-29F994A714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228" y="0"/>
            <a:ext cx="8750300" cy="99060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8C50-B273-4B98-97C4-812B0CDD943A}" type="datetime6">
              <a:rPr lang="en-US" smtClean="0"/>
              <a:t>June 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Opportunistic Collaboration in Participatory Sensing Environments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57BB281-5644-487B-BA66-29F994A7143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559050" y="1752600"/>
            <a:ext cx="6934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sm_penci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04" y="1755651"/>
            <a:ext cx="1749916" cy="2145615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  <p:pic>
        <p:nvPicPr>
          <p:cNvPr id="10" name="Picture 9" descr="sm_penci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04" y="1755651"/>
            <a:ext cx="1749916" cy="2145615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3550" y="5486400"/>
            <a:ext cx="79248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906" y="4572000"/>
            <a:ext cx="9906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74114" y="4654296"/>
            <a:ext cx="8231886" cy="713232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35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3550" y="4648200"/>
            <a:ext cx="79248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568450" y="0"/>
            <a:ext cx="108966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769100" y="6248403"/>
            <a:ext cx="2889250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3BAD6F6-3DC4-4AA1-B844-0A50F9AFA2D2}" type="datetime6">
              <a:rPr lang="en-US" smtClean="0"/>
              <a:t>June 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48200"/>
            <a:ext cx="1568450" cy="663578"/>
          </a:xfr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35000"/>
                      </a14:imgEffect>
                    </a14:imgLayer>
                  </a14:imgProps>
                </a:ext>
              </a:extLst>
            </a:blip>
            <a:srcRect/>
            <a:tile tx="-2540000" ty="0" sx="100000" sy="100000" flip="none" algn="tl"/>
          </a:blipFill>
        </p:spPr>
        <p:txBody>
          <a:bodyPr rtlCol="0"/>
          <a:lstStyle>
            <a:lvl1pPr>
              <a:defRPr sz="2800"/>
            </a:lvl1pPr>
          </a:lstStyle>
          <a:p>
            <a:fld id="{557BB281-5644-487B-BA66-29F994A7143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733550" y="6248209"/>
            <a:ext cx="4953000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Opportunistic Collaboration in Participatory Sensing Environments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90624" y="0"/>
            <a:ext cx="8215376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63702" y="1295400"/>
            <a:ext cx="8832850" cy="47853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6400801"/>
            <a:ext cx="9906000" cy="457199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469380"/>
            <a:ext cx="9906000" cy="312420"/>
          </a:xfrm>
          <a:prstGeom prst="rect">
            <a:avLst/>
          </a:prstGeom>
          <a:blipFill dpi="0"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harpenSoften amount="-30000"/>
                      </a14:imgEffect>
                    </a14:imgLayer>
                  </a14:imgProps>
                </a:ext>
              </a:extLst>
            </a:blip>
            <a:srcRect/>
            <a:stretch>
              <a:fillRect l="-20000"/>
            </a:stretch>
          </a:blip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-76200" y="6411435"/>
            <a:ext cx="457200" cy="381002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557BB281-5644-487B-BA66-29F994A7143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0" y="3"/>
            <a:ext cx="9906000" cy="990599"/>
          </a:xfrm>
          <a:prstGeom prst="rect">
            <a:avLst/>
          </a:prstGeom>
          <a:blipFill dpi="0"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harpenSoften amount="-30000"/>
                      </a14:imgEffect>
                    </a14:imgLayer>
                  </a14:imgProps>
                </a:ext>
              </a:extLst>
            </a:blip>
            <a:srcRect/>
            <a:stretch>
              <a:fillRect l="-20000"/>
            </a:stretch>
          </a:blip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533400" y="0"/>
            <a:ext cx="8915400" cy="990599"/>
          </a:xfrm>
          <a:prstGeom prst="rect">
            <a:avLst/>
          </a:prstGeom>
          <a:noFill/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832850" y="6459537"/>
            <a:ext cx="1073150" cy="312738"/>
          </a:xfrm>
          <a:prstGeom prst="rect">
            <a:avLst/>
          </a:prstGeom>
        </p:spPr>
        <p:txBody>
          <a:bodyPr vert="horz" anchor="ctr" anchorCtr="0"/>
          <a:lstStyle>
            <a:lvl1pPr algn="ctr">
              <a:defRPr sz="140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5F138A1-7575-494A-A1F8-D5AD01E3B2B1}" type="datetime6">
              <a:rPr lang="en-US" smtClean="0"/>
              <a:t>June 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1000" y="6449386"/>
            <a:ext cx="5299870" cy="310957"/>
          </a:xfrm>
          <a:prstGeom prst="rect">
            <a:avLst/>
          </a:prstGeom>
        </p:spPr>
        <p:txBody>
          <a:bodyPr vert="horz" anchor="ctr"/>
          <a:lstStyle>
            <a:lvl1pPr algn="l">
              <a:defRPr sz="1400">
                <a:solidFill>
                  <a:schemeClr val="bg1"/>
                </a:solidFill>
                <a:effectLst>
                  <a:outerShdw blurRad="50800" dist="38100" dir="2400000" algn="t" rotWithShape="0">
                    <a:schemeClr val="tx1"/>
                  </a:outerShdw>
                </a:effectLst>
              </a:defRPr>
            </a:lvl1pPr>
          </a:lstStyle>
          <a:p>
            <a:r>
              <a:rPr lang="en-US" smtClean="0"/>
              <a:t>Opportunistic Collaboration in Participatory Sensing Environments</a:t>
            </a:r>
            <a:endParaRPr lang="en-US"/>
          </a:p>
        </p:txBody>
      </p:sp>
      <p:sp>
        <p:nvSpPr>
          <p:cNvPr id="17" name="Footer Placeholder 2"/>
          <p:cNvSpPr txBox="1">
            <a:spLocks/>
          </p:cNvSpPr>
          <p:nvPr/>
        </p:nvSpPr>
        <p:spPr>
          <a:xfrm>
            <a:off x="5981700" y="6477160"/>
            <a:ext cx="2590800" cy="296863"/>
          </a:xfrm>
          <a:prstGeom prst="rect">
            <a:avLst/>
          </a:prstGeom>
        </p:spPr>
        <p:txBody>
          <a:bodyPr vert="horz" anchor="ctr"/>
          <a:lstStyle>
            <a:defPPr>
              <a:defRPr lang="en-US"/>
            </a:defPPr>
            <a:lvl1pPr marL="0" algn="r" defTabSz="914400" rtl="0" latinLnBrk="0"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2"/>
                </a:solidFill>
                <a:effectLst>
                  <a:outerShdw blurRad="38100" dist="50800" dir="2400000" algn="tl">
                    <a:srgbClr val="000000"/>
                  </a:outerShdw>
                </a:effectLst>
              </a:rPr>
              <a:t>Nguyen </a:t>
            </a:r>
            <a:r>
              <a:rPr lang="en-US" dirty="0" err="1" smtClean="0">
                <a:solidFill>
                  <a:schemeClr val="bg2"/>
                </a:solidFill>
                <a:effectLst>
                  <a:outerShdw blurRad="38100" dist="50800" dir="2400000" algn="tl">
                    <a:srgbClr val="000000"/>
                  </a:outerShdw>
                </a:effectLst>
              </a:rPr>
              <a:t>Thi</a:t>
            </a:r>
            <a:r>
              <a:rPr lang="en-US" dirty="0" smtClean="0">
                <a:solidFill>
                  <a:schemeClr val="bg2"/>
                </a:solidFill>
                <a:effectLst>
                  <a:outerShdw blurRad="38100" dist="50800" dir="2400000" algn="tl">
                    <a:srgbClr val="000000"/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bg2"/>
                </a:solidFill>
                <a:effectLst>
                  <a:outerShdw blurRad="38100" dist="50800" dir="2400000" algn="tl">
                    <a:srgbClr val="000000"/>
                  </a:outerShdw>
                </a:effectLst>
              </a:rPr>
              <a:t>Thanh</a:t>
            </a:r>
            <a:r>
              <a:rPr lang="en-US" dirty="0" smtClean="0">
                <a:solidFill>
                  <a:schemeClr val="bg2"/>
                </a:solidFill>
                <a:effectLst>
                  <a:outerShdw blurRad="38100" dist="50800" dir="2400000" algn="tl">
                    <a:srgbClr val="000000"/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bg2"/>
                </a:solidFill>
                <a:effectLst>
                  <a:outerShdw blurRad="38100" dist="50800" dir="2400000" algn="tl">
                    <a:srgbClr val="000000"/>
                  </a:outerShdw>
                </a:effectLst>
              </a:rPr>
              <a:t>Nha</a:t>
            </a:r>
            <a:r>
              <a:rPr lang="en-US" dirty="0" smtClean="0">
                <a:solidFill>
                  <a:schemeClr val="bg2"/>
                </a:solidFill>
                <a:effectLst>
                  <a:outerShdw blurRad="38100" dist="50800" dir="2400000" algn="tl">
                    <a:srgbClr val="000000"/>
                  </a:outerShdw>
                </a:effectLst>
              </a:rPr>
              <a:t> - HMCL</a:t>
            </a:r>
            <a:endParaRPr lang="en-US" dirty="0">
              <a:solidFill>
                <a:schemeClr val="bg2"/>
              </a:solidFill>
              <a:effectLst>
                <a:outerShdw blurRad="38100" dist="50800" dir="2400000" algn="tl">
                  <a:srgbClr val="000000"/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effectLst>
            <a:glow rad="63500">
              <a:schemeClr val="tx1">
                <a:alpha val="60000"/>
              </a:schemeClr>
            </a:glo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Tx/>
        <a:buSzPct val="80000"/>
        <a:buFont typeface="Symbol" panose="05050102010706020507" pitchFamily="18" charset="2"/>
        <a:buChar char="·"/>
        <a:defRPr sz="2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Tx/>
        <a:buSzPct val="80000"/>
        <a:buFont typeface="Wingdings" panose="05000000000000000000" pitchFamily="2" charset="2"/>
        <a:buChar char="§"/>
        <a:defRPr sz="2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28700" indent="-274320" algn="l" rtl="0" eaLnBrk="1" latinLnBrk="0" hangingPunct="1">
        <a:spcBef>
          <a:spcPts val="500"/>
        </a:spcBef>
        <a:buClrTx/>
        <a:buSzPct val="80000"/>
        <a:buFont typeface="Symbol" panose="05050102010706020507" pitchFamily="18" charset="2"/>
        <a:buChar char="·"/>
        <a:defRPr sz="23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Tx/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737360" indent="-228600" algn="l" rtl="0" eaLnBrk="1" latinLnBrk="0" hangingPunct="1">
        <a:spcBef>
          <a:spcPts val="400"/>
        </a:spcBef>
        <a:buClrTx/>
        <a:buSzPct val="80000"/>
        <a:buFont typeface="Symbol" panose="05050102010706020507" pitchFamily="18" charset="2"/>
        <a:buChar char="·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8.png"/><Relationship Id="rId4" Type="http://schemas.openxmlformats.org/officeDocument/2006/relationships/image" Target="../media/image29.png"/><Relationship Id="rId9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15937" y="3657600"/>
            <a:ext cx="4767263" cy="914400"/>
          </a:xfrm>
        </p:spPr>
        <p:txBody>
          <a:bodyPr>
            <a:normAutofit/>
          </a:bodyPr>
          <a:lstStyle/>
          <a:p>
            <a:r>
              <a:rPr lang="en-US" sz="1600" dirty="0"/>
              <a:t>by </a:t>
            </a:r>
            <a:r>
              <a:rPr lang="en-US" sz="1600" dirty="0" err="1"/>
              <a:t>Niwat</a:t>
            </a:r>
            <a:r>
              <a:rPr lang="en-US" sz="1600" dirty="0"/>
              <a:t> </a:t>
            </a:r>
            <a:r>
              <a:rPr lang="en-US" sz="1600" dirty="0" err="1"/>
              <a:t>Thepvilojanapong</a:t>
            </a:r>
            <a:r>
              <a:rPr lang="en-US" sz="1600" dirty="0"/>
              <a:t>, Shinichi </a:t>
            </a:r>
            <a:r>
              <a:rPr lang="en-US" sz="1600" dirty="0" err="1"/>
              <a:t>Konomi</a:t>
            </a:r>
            <a:r>
              <a:rPr lang="en-US" sz="1600" dirty="0"/>
              <a:t> , </a:t>
            </a:r>
            <a:r>
              <a:rPr lang="en-US" sz="1600" dirty="0" err="1"/>
              <a:t>Yoshito</a:t>
            </a:r>
            <a:r>
              <a:rPr lang="en-US" sz="1600" dirty="0"/>
              <a:t> </a:t>
            </a:r>
            <a:r>
              <a:rPr lang="en-US" sz="1600" dirty="0" err="1"/>
              <a:t>Tobe</a:t>
            </a:r>
            <a:r>
              <a:rPr lang="en-US" sz="1600" dirty="0"/>
              <a:t>, </a:t>
            </a:r>
            <a:r>
              <a:rPr lang="en-US" sz="1600" dirty="0" err="1"/>
              <a:t>Yoshikatsu</a:t>
            </a:r>
            <a:r>
              <a:rPr lang="en-US" sz="1600" dirty="0"/>
              <a:t> </a:t>
            </a:r>
            <a:r>
              <a:rPr lang="en-US" sz="1600" dirty="0" err="1" smtClean="0"/>
              <a:t>Ohta</a:t>
            </a:r>
            <a:endParaRPr lang="en-US" sz="1600" dirty="0" smtClean="0"/>
          </a:p>
          <a:p>
            <a:r>
              <a:rPr lang="en-US" sz="1600" dirty="0" smtClean="0"/>
              <a:t>2010</a:t>
            </a:r>
            <a:endParaRPr lang="en-US" sz="1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1"/>
          </p:nvPr>
        </p:nvSpPr>
        <p:spPr>
          <a:xfrm>
            <a:off x="914400" y="2133600"/>
            <a:ext cx="7924800" cy="990600"/>
          </a:xfrm>
        </p:spPr>
        <p:txBody>
          <a:bodyPr/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Opportunistic Collaboration in Participatory Sensing Environments</a:t>
            </a:r>
          </a:p>
          <a:p>
            <a:endParaRPr lang="en-US" sz="40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08F3-75FF-450D-A465-6205309354B3}" type="datetime6">
              <a:rPr lang="en-US" smtClean="0"/>
              <a:t>June 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8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Performance metrics: Sensing resolution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For M sensing areas:</a:t>
            </a:r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456" y="2362200"/>
            <a:ext cx="4891088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AA2C-6096-4344-BBAA-1B83D35E4059}" type="datetime6">
              <a:rPr lang="en-US" smtClean="0"/>
              <a:t>June 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8931" y="6460210"/>
            <a:ext cx="5223669" cy="310957"/>
          </a:xfrm>
        </p:spPr>
        <p:txBody>
          <a:bodyPr/>
          <a:lstStyle/>
          <a:p>
            <a:r>
              <a:rPr lang="en-US" smtClean="0"/>
              <a:t>Opportunistic Collaboration in Participatory Sensing Environments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57BB281-5644-487B-BA66-29F994A7143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2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Performance metrics: </a:t>
            </a:r>
            <a:r>
              <a:rPr lang="en-US" dirty="0" smtClean="0"/>
              <a:t>Energy saving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Percentage </a:t>
            </a:r>
            <a:r>
              <a:rPr lang="en-US" dirty="0"/>
              <a:t>of energy </a:t>
            </a:r>
            <a:r>
              <a:rPr lang="en-US" dirty="0" smtClean="0"/>
              <a:t>saving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/>
              <a:t>E: </a:t>
            </a:r>
            <a:r>
              <a:rPr lang="en-US" dirty="0" smtClean="0"/>
              <a:t>the </a:t>
            </a:r>
            <a:r>
              <a:rPr lang="en-US" dirty="0"/>
              <a:t>total </a:t>
            </a:r>
            <a:r>
              <a:rPr lang="en-US" dirty="0" smtClean="0"/>
              <a:t>energy consumed </a:t>
            </a:r>
            <a:r>
              <a:rPr lang="en-US" dirty="0"/>
              <a:t>by uncooperative </a:t>
            </a:r>
            <a:r>
              <a:rPr lang="en-US" dirty="0" smtClean="0"/>
              <a:t>approach</a:t>
            </a:r>
          </a:p>
          <a:p>
            <a:pPr lvl="1"/>
            <a:r>
              <a:rPr lang="en-US" dirty="0" smtClean="0"/>
              <a:t>E’: </a:t>
            </a:r>
            <a:r>
              <a:rPr lang="en-US" dirty="0"/>
              <a:t>the total energy consumed by </a:t>
            </a:r>
            <a:r>
              <a:rPr lang="en-US" dirty="0" smtClean="0"/>
              <a:t>cooperative </a:t>
            </a:r>
            <a:r>
              <a:rPr lang="en-US" dirty="0"/>
              <a:t>approach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1" y="1828800"/>
            <a:ext cx="3828256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3CFA-071D-4DCF-A241-2F7C58D54060}" type="datetime6">
              <a:rPr lang="en-US" smtClean="0"/>
              <a:t>June 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8931" y="6460210"/>
            <a:ext cx="5223669" cy="310957"/>
          </a:xfrm>
        </p:spPr>
        <p:txBody>
          <a:bodyPr/>
          <a:lstStyle/>
          <a:p>
            <a:r>
              <a:rPr lang="en-US" smtClean="0"/>
              <a:t>Opportunistic Collaboration in Participatory Sensing Environments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57BB281-5644-487B-BA66-29F994A7143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0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Mobility models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Random Waypoint </a:t>
            </a:r>
            <a:r>
              <a:rPr lang="en-US" dirty="0" smtClean="0"/>
              <a:t>Model</a:t>
            </a:r>
          </a:p>
          <a:p>
            <a:r>
              <a:rPr lang="en-US" dirty="0"/>
              <a:t>Manhattan </a:t>
            </a:r>
            <a:r>
              <a:rPr lang="en-US" dirty="0" smtClean="0"/>
              <a:t>Model</a:t>
            </a:r>
          </a:p>
          <a:p>
            <a:r>
              <a:rPr lang="en-US" dirty="0"/>
              <a:t>Extended Social Force Model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2E3D7-D883-4796-BD46-5C54191C7D17}" type="datetime6">
              <a:rPr lang="en-US" smtClean="0"/>
              <a:t>June 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8931" y="6460210"/>
            <a:ext cx="5223669" cy="310957"/>
          </a:xfrm>
        </p:spPr>
        <p:txBody>
          <a:bodyPr/>
          <a:lstStyle/>
          <a:p>
            <a:r>
              <a:rPr lang="en-US" smtClean="0"/>
              <a:t>Opportunistic Collaboration in Participatory Sensing Environments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57BB281-5644-487B-BA66-29F994A7143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7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Waypoint Model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299A8-B03A-400E-A1EC-C12730C7AFEE}" type="datetime6">
              <a:rPr lang="en-US" smtClean="0"/>
              <a:t>June 14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BB281-5644-487B-BA66-29F994A71435}" type="slidenum">
              <a:rPr lang="en-US" smtClean="0"/>
              <a:t>13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Behavior of each node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Begins by </a:t>
            </a:r>
            <a:r>
              <a:rPr lang="en-US" dirty="0"/>
              <a:t>pausing for a </a:t>
            </a:r>
            <a:r>
              <a:rPr lang="en-US" dirty="0" smtClean="0"/>
              <a:t>pause time (60s)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Selects a </a:t>
            </a:r>
            <a:r>
              <a:rPr lang="en-US" dirty="0"/>
              <a:t>random </a:t>
            </a:r>
            <a:r>
              <a:rPr lang="en-US" dirty="0" smtClean="0"/>
              <a:t>destination and speed (</a:t>
            </a:r>
            <a:r>
              <a:rPr lang="en-US" dirty="0"/>
              <a:t>distributed </a:t>
            </a:r>
            <a:r>
              <a:rPr lang="en-US" dirty="0" smtClean="0"/>
              <a:t>uniformly)</a:t>
            </a:r>
          </a:p>
          <a:p>
            <a:pPr lvl="2"/>
            <a:r>
              <a:rPr lang="en-US" dirty="0" smtClean="0"/>
              <a:t>Destination in simulation area (</a:t>
            </a:r>
            <a:r>
              <a:rPr lang="en-US" dirty="0"/>
              <a:t>200m x 200m </a:t>
            </a:r>
            <a:r>
              <a:rPr lang="en-US" dirty="0" smtClean="0"/>
              <a:t>space)</a:t>
            </a:r>
          </a:p>
          <a:p>
            <a:pPr lvl="2"/>
            <a:r>
              <a:rPr lang="en-US" dirty="0" smtClean="0"/>
              <a:t>Constant </a:t>
            </a:r>
            <a:r>
              <a:rPr lang="en-US" dirty="0"/>
              <a:t>speed </a:t>
            </a:r>
            <a:r>
              <a:rPr lang="en-US" dirty="0" smtClean="0"/>
              <a:t>between 0 and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max</a:t>
            </a:r>
            <a:r>
              <a:rPr lang="en-US" baseline="-25000" dirty="0" smtClean="0"/>
              <a:t> </a:t>
            </a:r>
            <a:r>
              <a:rPr lang="en-US" dirty="0" smtClean="0"/>
              <a:t>(2m/s)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Moves to the destination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Pauses again for the pause time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Selects another </a:t>
            </a:r>
            <a:r>
              <a:rPr lang="en-US" dirty="0"/>
              <a:t>random location and </a:t>
            </a:r>
            <a:r>
              <a:rPr lang="en-US" dirty="0" smtClean="0"/>
              <a:t>speed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Repeat step 3-&gt;5 for the duration of simulation</a:t>
            </a:r>
          </a:p>
          <a:p>
            <a:r>
              <a:rPr lang="en-US" dirty="0" smtClean="0"/>
              <a:t>Three </a:t>
            </a:r>
            <a:r>
              <a:rPr lang="en-US" dirty="0"/>
              <a:t>sensing areas: circular regions centered at (30, 30), (60, 60), and (100, </a:t>
            </a:r>
            <a:r>
              <a:rPr lang="en-US" dirty="0" smtClean="0"/>
              <a:t>100) with </a:t>
            </a:r>
            <a:r>
              <a:rPr lang="en-US" dirty="0"/>
              <a:t>a radius of </a:t>
            </a:r>
            <a:r>
              <a:rPr lang="en-US" dirty="0" smtClean="0"/>
              <a:t>10m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Opportunistic Collaboration in Participatory Sensing Environments</a:t>
            </a:r>
            <a:endParaRPr lang="en-US"/>
          </a:p>
        </p:txBody>
      </p:sp>
      <p:grpSp>
        <p:nvGrpSpPr>
          <p:cNvPr id="62" name="Group 61"/>
          <p:cNvGrpSpPr/>
          <p:nvPr/>
        </p:nvGrpSpPr>
        <p:grpSpPr>
          <a:xfrm>
            <a:off x="6781800" y="3314700"/>
            <a:ext cx="2895600" cy="1219200"/>
            <a:chOff x="6781800" y="3314700"/>
            <a:chExt cx="2895600" cy="1219200"/>
          </a:xfrm>
        </p:grpSpPr>
        <p:sp>
          <p:nvSpPr>
            <p:cNvPr id="7" name="Rectangle 6"/>
            <p:cNvSpPr/>
            <p:nvPr/>
          </p:nvSpPr>
          <p:spPr>
            <a:xfrm>
              <a:off x="6781800" y="3314700"/>
              <a:ext cx="2895600" cy="1219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 flipV="1">
              <a:off x="7505700" y="4267200"/>
              <a:ext cx="1295400" cy="85725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 flipV="1">
              <a:off x="8039100" y="3657600"/>
              <a:ext cx="762000" cy="60960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8039100" y="3505200"/>
              <a:ext cx="635000" cy="15240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 flipV="1">
              <a:off x="8674100" y="3505200"/>
              <a:ext cx="660400" cy="15240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8915400" y="3657600"/>
              <a:ext cx="419100" cy="45720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 flipV="1">
              <a:off x="7391400" y="3657600"/>
              <a:ext cx="1524000" cy="45720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7086600" y="3657600"/>
              <a:ext cx="304800" cy="53340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7381875" y="4114800"/>
              <a:ext cx="3905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P1</a:t>
              </a:r>
              <a:endParaRPr lang="en-US" sz="10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762999" y="4229814"/>
              <a:ext cx="3905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P2</a:t>
              </a:r>
              <a:endParaRPr lang="en-US" sz="10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848600" y="3458289"/>
              <a:ext cx="3905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P3</a:t>
              </a:r>
              <a:endParaRPr lang="en-US" sz="10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534400" y="3505200"/>
              <a:ext cx="3905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P4</a:t>
              </a:r>
              <a:endParaRPr lang="en-US" sz="10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286875" y="3639979"/>
              <a:ext cx="3905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P5</a:t>
              </a:r>
              <a:endParaRPr lang="en-US" sz="10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896350" y="3991689"/>
              <a:ext cx="3905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P6</a:t>
              </a:r>
              <a:endParaRPr lang="en-US" sz="10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115175" y="3505200"/>
              <a:ext cx="3905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P7</a:t>
              </a:r>
              <a:endParaRPr lang="en-US" sz="10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838950" y="4020979"/>
              <a:ext cx="3905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P8</a:t>
              </a:r>
              <a:endParaRPr lang="en-US" sz="1000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7481889" y="4328158"/>
              <a:ext cx="45719" cy="50959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8765379" y="4241720"/>
              <a:ext cx="45719" cy="50959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7069456" y="4160755"/>
              <a:ext cx="45719" cy="50959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7368540" y="3636882"/>
              <a:ext cx="45719" cy="50959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8023383" y="3633071"/>
              <a:ext cx="45719" cy="50959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8891582" y="4085985"/>
              <a:ext cx="45719" cy="50959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8651240" y="3479720"/>
              <a:ext cx="45719" cy="50959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9311640" y="3632120"/>
              <a:ext cx="45719" cy="50959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8125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Manhattan </a:t>
            </a:r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299A8-B03A-400E-A1EC-C12730C7AFEE}" type="datetime6">
              <a:rPr lang="en-US" smtClean="0"/>
              <a:t>June 14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BB281-5644-487B-BA66-29F994A71435}" type="slidenum">
              <a:rPr lang="en-US" smtClean="0"/>
              <a:t>14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304800" y="1219200"/>
            <a:ext cx="9080500" cy="5181600"/>
          </a:xfrm>
        </p:spPr>
        <p:txBody>
          <a:bodyPr/>
          <a:lstStyle/>
          <a:p>
            <a:r>
              <a:rPr lang="en-US" dirty="0" smtClean="0"/>
              <a:t>A defined map</a:t>
            </a:r>
          </a:p>
          <a:p>
            <a:pPr lvl="1"/>
            <a:r>
              <a:rPr lang="en-US" dirty="0" smtClean="0"/>
              <a:t>Each </a:t>
            </a:r>
            <a:r>
              <a:rPr lang="en-US" dirty="0"/>
              <a:t>street has two lanes for each </a:t>
            </a:r>
            <a:r>
              <a:rPr lang="en-US" dirty="0" smtClean="0"/>
              <a:t>direction</a:t>
            </a:r>
          </a:p>
          <a:p>
            <a:pPr lvl="1"/>
            <a:r>
              <a:rPr lang="en-US" dirty="0"/>
              <a:t>At an intersection, the node </a:t>
            </a:r>
            <a:r>
              <a:rPr lang="en-US" dirty="0" smtClean="0"/>
              <a:t>turns left</a:t>
            </a:r>
            <a:r>
              <a:rPr lang="en-US" dirty="0"/>
              <a:t>, right, or goes straight with the probability of 0.25, </a:t>
            </a:r>
            <a:r>
              <a:rPr lang="en-US" dirty="0" smtClean="0"/>
              <a:t>0.25, and 0.5.</a:t>
            </a:r>
          </a:p>
          <a:p>
            <a:pPr lvl="1"/>
            <a:r>
              <a:rPr lang="en-US" dirty="0" smtClean="0"/>
              <a:t>The speed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2"/>
            <a:r>
              <a:rPr lang="en-US" sz="2000" dirty="0" smtClean="0"/>
              <a:t>random: a value </a:t>
            </a:r>
            <a:r>
              <a:rPr lang="en-US" sz="2000" dirty="0"/>
              <a:t>uniformly distributed in </a:t>
            </a:r>
            <a:r>
              <a:rPr lang="en-US" sz="2000" dirty="0" smtClean="0"/>
              <a:t>[-1,1</a:t>
            </a:r>
            <a:r>
              <a:rPr lang="en-US" sz="2000" dirty="0"/>
              <a:t>]</a:t>
            </a:r>
            <a:endParaRPr lang="en-US" sz="2000" dirty="0" smtClean="0"/>
          </a:p>
          <a:p>
            <a:pPr lvl="2"/>
            <a:r>
              <a:rPr lang="en-US" sz="2000" dirty="0" err="1" smtClean="0"/>
              <a:t>D</a:t>
            </a:r>
            <a:r>
              <a:rPr lang="en-US" sz="2000" baseline="-25000" dirty="0" err="1" smtClean="0"/>
              <a:t>i,j</a:t>
            </a:r>
            <a:r>
              <a:rPr lang="en-US" sz="2000" dirty="0" smtClean="0"/>
              <a:t> </a:t>
            </a:r>
            <a:r>
              <a:rPr lang="en-US" sz="2000" dirty="0"/>
              <a:t>is the distance between nodes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smtClean="0"/>
              <a:t>and j</a:t>
            </a:r>
          </a:p>
          <a:p>
            <a:pPr lvl="2"/>
            <a:r>
              <a:rPr lang="en-US" sz="2000" dirty="0" smtClean="0"/>
              <a:t>SD the safety distance between any two nodes.</a:t>
            </a:r>
            <a:endParaRPr lang="en-US" sz="2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Opportunistic Collaboration in Participatory Sensing Environments</a:t>
            </a:r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199274" y="3111910"/>
            <a:ext cx="3706726" cy="3274141"/>
            <a:chOff x="5358561" y="2743200"/>
            <a:chExt cx="3706726" cy="327414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17"/>
            <a:stretch/>
          </p:blipFill>
          <p:spPr bwMode="auto">
            <a:xfrm>
              <a:off x="5358562" y="2743200"/>
              <a:ext cx="3706725" cy="3018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244"/>
            <a:stretch/>
          </p:blipFill>
          <p:spPr bwMode="auto">
            <a:xfrm>
              <a:off x="5358561" y="5739580"/>
              <a:ext cx="3706725" cy="277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508" y="3183194"/>
            <a:ext cx="11430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57600"/>
            <a:ext cx="55245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4170045"/>
            <a:ext cx="5257800" cy="358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18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38300"/>
            <a:ext cx="52387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</a:t>
            </a:r>
            <a:r>
              <a:rPr lang="en-US" dirty="0"/>
              <a:t>Social Force Model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299A8-B03A-400E-A1EC-C12730C7AFEE}" type="datetime6">
              <a:rPr lang="en-US" smtClean="0"/>
              <a:t>June 14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BB281-5644-487B-BA66-29F994A71435}" type="slidenum">
              <a:rPr lang="en-US" smtClean="0"/>
              <a:t>15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The speed     is governed by 4 force terms:</a:t>
            </a:r>
          </a:p>
          <a:p>
            <a:endParaRPr lang="en-US" sz="2400" dirty="0"/>
          </a:p>
          <a:p>
            <a:endParaRPr lang="en-US" sz="2400" dirty="0" smtClean="0"/>
          </a:p>
          <a:p>
            <a:pPr lvl="1"/>
            <a:r>
              <a:rPr lang="en-US" sz="2400" dirty="0"/>
              <a:t>   </a:t>
            </a:r>
            <a:r>
              <a:rPr lang="en-US" sz="1800" dirty="0" smtClean="0"/>
              <a:t>the driving force toward </a:t>
            </a:r>
            <a:r>
              <a:rPr lang="en-US" sz="1800" dirty="0"/>
              <a:t>the </a:t>
            </a:r>
            <a:r>
              <a:rPr lang="en-US" sz="1800" dirty="0" smtClean="0"/>
              <a:t>destination</a:t>
            </a:r>
          </a:p>
          <a:p>
            <a:pPr marL="365760" lvl="1" indent="0">
              <a:buNone/>
            </a:pPr>
            <a:r>
              <a:rPr lang="en-US" sz="1600" dirty="0" smtClean="0"/>
              <a:t>  </a:t>
            </a:r>
            <a:endParaRPr lang="en-US" sz="1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Opportunistic Collaboration in Participatory Sensing Environments</a:t>
            </a:r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1219200"/>
            <a:ext cx="3429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90800"/>
            <a:ext cx="304800" cy="403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4972050" y="5100641"/>
            <a:ext cx="304800" cy="35242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3342348" y="3106924"/>
            <a:ext cx="3367031" cy="2712760"/>
            <a:chOff x="6004541" y="3468493"/>
            <a:chExt cx="3367031" cy="2712760"/>
          </a:xfrm>
        </p:grpSpPr>
        <p:sp>
          <p:nvSpPr>
            <p:cNvPr id="42" name="Oval 41"/>
            <p:cNvSpPr/>
            <p:nvPr/>
          </p:nvSpPr>
          <p:spPr>
            <a:xfrm>
              <a:off x="8441056" y="5715000"/>
              <a:ext cx="169544" cy="182645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6858000" y="3779755"/>
              <a:ext cx="169544" cy="182645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 flipV="1">
              <a:off x="6991350" y="3910013"/>
              <a:ext cx="1543050" cy="18811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8534400" y="4605341"/>
              <a:ext cx="590550" cy="11858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H="1" flipV="1">
              <a:off x="6991350" y="3910014"/>
              <a:ext cx="2133600" cy="7381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pic>
          <p:nvPicPr>
            <p:cNvPr id="40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8150" y="3875452"/>
              <a:ext cx="304800" cy="403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6004541" y="3468493"/>
              <a:ext cx="19736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Desired destination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680083" y="5811921"/>
              <a:ext cx="16914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Current position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 rot="3084376">
              <a:off x="6610495" y="4690460"/>
              <a:ext cx="17812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Desired direction</a:t>
              </a: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 rot="17942213">
              <a:off x="8552330" y="5049321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Actual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8748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971800"/>
            <a:ext cx="407359" cy="392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38300"/>
            <a:ext cx="52387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</a:t>
            </a:r>
            <a:r>
              <a:rPr lang="en-US" dirty="0"/>
              <a:t>Social Force Model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299A8-B03A-400E-A1EC-C12730C7AFEE}" type="datetime6">
              <a:rPr lang="en-US" smtClean="0"/>
              <a:t>June 14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BB281-5644-487B-BA66-29F994A71435}" type="slidenum">
              <a:rPr lang="en-US" smtClean="0"/>
              <a:t>16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The speed     is governed by 4 force terms:</a:t>
            </a:r>
          </a:p>
          <a:p>
            <a:endParaRPr lang="en-US" sz="2400" dirty="0"/>
          </a:p>
          <a:p>
            <a:endParaRPr lang="en-US" sz="2400" dirty="0" smtClean="0"/>
          </a:p>
          <a:p>
            <a:pPr lvl="1"/>
            <a:r>
              <a:rPr lang="en-US" sz="2400" dirty="0"/>
              <a:t>   </a:t>
            </a:r>
            <a:r>
              <a:rPr lang="en-US" sz="1800" dirty="0" smtClean="0"/>
              <a:t>the driving force toward </a:t>
            </a:r>
            <a:r>
              <a:rPr lang="en-US" sz="1800" dirty="0"/>
              <a:t>the </a:t>
            </a:r>
            <a:r>
              <a:rPr lang="en-US" sz="1800" dirty="0" smtClean="0"/>
              <a:t>destination</a:t>
            </a:r>
          </a:p>
          <a:p>
            <a:pPr lvl="1"/>
            <a:r>
              <a:rPr lang="en-US" sz="1800" dirty="0" smtClean="0"/>
              <a:t>    the repulsive force </a:t>
            </a:r>
            <a:r>
              <a:rPr lang="en-US" sz="1800" dirty="0"/>
              <a:t>due to </a:t>
            </a:r>
            <a:r>
              <a:rPr lang="en-US" sz="1800" dirty="0" smtClean="0"/>
              <a:t>borders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Opportunistic Collaboration in Participatory Sensing Environments</a:t>
            </a:r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1219200"/>
            <a:ext cx="3429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30129"/>
            <a:ext cx="282251" cy="373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8" name="Group 2057"/>
          <p:cNvGrpSpPr/>
          <p:nvPr/>
        </p:nvGrpSpPr>
        <p:grpSpPr>
          <a:xfrm>
            <a:off x="3048000" y="3429000"/>
            <a:ext cx="2136977" cy="2357437"/>
            <a:chOff x="3048000" y="3429000"/>
            <a:chExt cx="2136977" cy="2357437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5139" y="3751676"/>
              <a:ext cx="209838" cy="231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Straight Connector 7"/>
            <p:cNvCxnSpPr/>
            <p:nvPr/>
          </p:nvCxnSpPr>
          <p:spPr>
            <a:xfrm>
              <a:off x="3048000" y="3429000"/>
              <a:ext cx="38100" cy="231457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724400" y="3471862"/>
              <a:ext cx="38100" cy="231457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4250056" y="4446504"/>
              <a:ext cx="169544" cy="182645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/>
            <p:cNvCxnSpPr>
              <a:stCxn id="20" idx="6"/>
            </p:cNvCxnSpPr>
            <p:nvPr/>
          </p:nvCxnSpPr>
          <p:spPr>
            <a:xfrm>
              <a:off x="4419600" y="4537827"/>
              <a:ext cx="676275" cy="1512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0" idx="2"/>
            </p:cNvCxnSpPr>
            <p:nvPr/>
          </p:nvCxnSpPr>
          <p:spPr>
            <a:xfrm flipH="1" flipV="1">
              <a:off x="3412353" y="4537826"/>
              <a:ext cx="837703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pic>
          <p:nvPicPr>
            <p:cNvPr id="3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5337" y="4083773"/>
              <a:ext cx="451734" cy="435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6" name="Straight Arrow Connector 35"/>
            <p:cNvCxnSpPr/>
            <p:nvPr/>
          </p:nvCxnSpPr>
          <p:spPr>
            <a:xfrm flipV="1">
              <a:off x="4334828" y="3642477"/>
              <a:ext cx="0" cy="80402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20" idx="7"/>
            </p:cNvCxnSpPr>
            <p:nvPr/>
          </p:nvCxnSpPr>
          <p:spPr>
            <a:xfrm flipV="1">
              <a:off x="4394771" y="3657600"/>
              <a:ext cx="627993" cy="81565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grpSp>
          <p:nvGrpSpPr>
            <p:cNvPr id="2048" name="Group 2047"/>
            <p:cNvGrpSpPr/>
            <p:nvPr/>
          </p:nvGrpSpPr>
          <p:grpSpPr>
            <a:xfrm>
              <a:off x="4762500" y="4159972"/>
              <a:ext cx="276227" cy="365035"/>
              <a:chOff x="5715000" y="4168452"/>
              <a:chExt cx="352428" cy="437309"/>
            </a:xfrm>
          </p:grpSpPr>
          <p:pic>
            <p:nvPicPr>
              <p:cNvPr id="4099" name="Picture 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5000" y="4168452"/>
                <a:ext cx="276225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5838828" y="4267206"/>
                <a:ext cx="228600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x</a:t>
                </a:r>
                <a:endParaRPr lang="en-US" sz="1600" dirty="0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3973831" y="3499971"/>
              <a:ext cx="276225" cy="420982"/>
              <a:chOff x="5715000" y="4168452"/>
              <a:chExt cx="352425" cy="504332"/>
            </a:xfrm>
          </p:grpSpPr>
          <p:pic>
            <p:nvPicPr>
              <p:cNvPr id="47" name="Picture 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5000" y="4168452"/>
                <a:ext cx="276225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8" name="TextBox 47"/>
              <p:cNvSpPr txBox="1"/>
              <p:nvPr/>
            </p:nvSpPr>
            <p:spPr>
              <a:xfrm>
                <a:off x="5838825" y="4267200"/>
                <a:ext cx="228600" cy="4055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y</a:t>
                </a:r>
                <a:endParaRPr lang="en-US" sz="16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0064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38300"/>
            <a:ext cx="52387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</a:t>
            </a:r>
            <a:r>
              <a:rPr lang="en-US" dirty="0"/>
              <a:t>Social Force Model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299A8-B03A-400E-A1EC-C12730C7AFEE}" type="datetime6">
              <a:rPr lang="en-US" smtClean="0"/>
              <a:t>June 14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BB281-5644-487B-BA66-29F994A71435}" type="slidenum">
              <a:rPr lang="en-US" smtClean="0"/>
              <a:t>17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The speed     is governed by 4 force terms:</a:t>
            </a:r>
          </a:p>
          <a:p>
            <a:endParaRPr lang="en-US" sz="2400" dirty="0"/>
          </a:p>
          <a:p>
            <a:endParaRPr lang="en-US" sz="2400" dirty="0" smtClean="0"/>
          </a:p>
          <a:p>
            <a:pPr lvl="1"/>
            <a:r>
              <a:rPr lang="en-US" sz="2000" dirty="0"/>
              <a:t>   </a:t>
            </a:r>
            <a:r>
              <a:rPr lang="en-US" sz="1800" dirty="0" smtClean="0"/>
              <a:t>the driving force toward </a:t>
            </a:r>
            <a:r>
              <a:rPr lang="en-US" sz="1800" dirty="0"/>
              <a:t>the </a:t>
            </a:r>
            <a:r>
              <a:rPr lang="en-US" sz="1800" dirty="0" smtClean="0"/>
              <a:t>destination</a:t>
            </a:r>
          </a:p>
          <a:p>
            <a:pPr lvl="1"/>
            <a:r>
              <a:rPr lang="en-US" sz="1800" dirty="0" smtClean="0"/>
              <a:t>    the repulsive force </a:t>
            </a:r>
            <a:r>
              <a:rPr lang="en-US" sz="1800" dirty="0"/>
              <a:t>due to </a:t>
            </a:r>
            <a:r>
              <a:rPr lang="en-US" sz="1800" dirty="0" smtClean="0"/>
              <a:t>borders</a:t>
            </a:r>
          </a:p>
          <a:p>
            <a:pPr lvl="1"/>
            <a:r>
              <a:rPr lang="en-US" sz="1800" dirty="0"/>
              <a:t>    </a:t>
            </a:r>
            <a:r>
              <a:rPr lang="en-US" sz="1800" dirty="0" smtClean="0"/>
              <a:t>the repulsive </a:t>
            </a:r>
            <a:r>
              <a:rPr lang="en-US" sz="1800" dirty="0"/>
              <a:t>force </a:t>
            </a:r>
            <a:r>
              <a:rPr lang="en-US" sz="1800" dirty="0" smtClean="0"/>
              <a:t>due to </a:t>
            </a:r>
            <a:r>
              <a:rPr lang="en-US" sz="1800" dirty="0"/>
              <a:t>pedestrian </a:t>
            </a:r>
            <a:r>
              <a:rPr lang="en-US" sz="1800" dirty="0" smtClean="0"/>
              <a:t>j</a:t>
            </a:r>
          </a:p>
          <a:p>
            <a:pPr lvl="1"/>
            <a:r>
              <a:rPr lang="en-US" sz="1800" dirty="0" smtClean="0"/>
              <a:t>    the </a:t>
            </a:r>
            <a:r>
              <a:rPr lang="en-US" sz="1800" dirty="0"/>
              <a:t>attractive force due to objects, and events at position </a:t>
            </a:r>
            <a:r>
              <a:rPr lang="en-US" sz="1800" dirty="0" smtClean="0"/>
              <a:t>k</a:t>
            </a:r>
          </a:p>
          <a:p>
            <a:pPr lvl="1"/>
            <a:r>
              <a:rPr lang="en-US" sz="1800" dirty="0" smtClean="0"/>
              <a:t>    fluctuations </a:t>
            </a:r>
            <a:r>
              <a:rPr lang="en-US" sz="1800" dirty="0"/>
              <a:t>due to accidental or </a:t>
            </a:r>
            <a:r>
              <a:rPr lang="en-US" sz="1800" dirty="0" smtClean="0"/>
              <a:t>deliberate </a:t>
            </a:r>
            <a:r>
              <a:rPr lang="en-US" sz="1800" dirty="0"/>
              <a:t>deviations from the optimal behavior</a:t>
            </a:r>
            <a:endParaRPr lang="en-US" sz="1600" dirty="0" smtClean="0"/>
          </a:p>
          <a:p>
            <a:pPr marL="365760" lvl="1" indent="0">
              <a:buNone/>
            </a:pPr>
            <a:endParaRPr lang="en-US" sz="1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Opportunistic Collaboration in Participatory Sensing Environments</a:t>
            </a:r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1219200"/>
            <a:ext cx="3429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30129"/>
            <a:ext cx="257996" cy="341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40" y="2971800"/>
            <a:ext cx="347154" cy="33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06096"/>
            <a:ext cx="257996" cy="35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40" y="3653790"/>
            <a:ext cx="308610" cy="30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2" y="4012121"/>
            <a:ext cx="223838" cy="33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925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38300"/>
            <a:ext cx="52387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67" y="3810000"/>
            <a:ext cx="465450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</a:t>
            </a:r>
            <a:r>
              <a:rPr lang="en-US" dirty="0"/>
              <a:t>Social Force Model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299A8-B03A-400E-A1EC-C12730C7AFEE}" type="datetime6">
              <a:rPr lang="en-US" smtClean="0"/>
              <a:t>June 14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BB281-5644-487B-BA66-29F994A71435}" type="slidenum">
              <a:rPr lang="en-US" smtClean="0"/>
              <a:t>18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The speed     is governed by 4 force terms:</a:t>
            </a:r>
          </a:p>
          <a:p>
            <a:endParaRPr lang="en-US" sz="2400" dirty="0"/>
          </a:p>
          <a:p>
            <a:endParaRPr lang="en-US" sz="2400" dirty="0" smtClean="0"/>
          </a:p>
          <a:p>
            <a:pPr lvl="1"/>
            <a:r>
              <a:rPr lang="en-US" sz="2000" dirty="0"/>
              <a:t>   </a:t>
            </a:r>
            <a:r>
              <a:rPr lang="en-US" sz="1600" dirty="0" smtClean="0"/>
              <a:t>the driving force toward </a:t>
            </a:r>
            <a:r>
              <a:rPr lang="en-US" sz="1600" dirty="0"/>
              <a:t>the </a:t>
            </a:r>
            <a:r>
              <a:rPr lang="en-US" sz="1600" dirty="0" smtClean="0"/>
              <a:t>destination</a:t>
            </a:r>
          </a:p>
          <a:p>
            <a:pPr lvl="1"/>
            <a:r>
              <a:rPr lang="en-US" sz="1600" dirty="0" smtClean="0"/>
              <a:t>    the repulsive force </a:t>
            </a:r>
            <a:r>
              <a:rPr lang="en-US" sz="1600" dirty="0"/>
              <a:t>due to </a:t>
            </a:r>
            <a:r>
              <a:rPr lang="en-US" sz="1600" dirty="0" smtClean="0"/>
              <a:t>borders</a:t>
            </a:r>
          </a:p>
          <a:p>
            <a:pPr lvl="1"/>
            <a:r>
              <a:rPr lang="en-US" sz="1600" dirty="0"/>
              <a:t>    </a:t>
            </a:r>
            <a:r>
              <a:rPr lang="en-US" sz="1600" dirty="0" smtClean="0"/>
              <a:t>the repulsive </a:t>
            </a:r>
            <a:r>
              <a:rPr lang="en-US" sz="1600" dirty="0"/>
              <a:t>force </a:t>
            </a:r>
            <a:r>
              <a:rPr lang="en-US" sz="1600" dirty="0" smtClean="0"/>
              <a:t>due to </a:t>
            </a:r>
            <a:r>
              <a:rPr lang="en-US" sz="1600" dirty="0"/>
              <a:t>pedestrian </a:t>
            </a:r>
            <a:r>
              <a:rPr lang="en-US" sz="1600" dirty="0" smtClean="0"/>
              <a:t>j</a:t>
            </a:r>
          </a:p>
          <a:p>
            <a:pPr lvl="1"/>
            <a:r>
              <a:rPr lang="en-US" sz="1600" dirty="0"/>
              <a:t>  </a:t>
            </a:r>
            <a:r>
              <a:rPr lang="en-US" sz="1600" dirty="0" smtClean="0"/>
              <a:t>  the </a:t>
            </a:r>
            <a:r>
              <a:rPr lang="en-US" sz="1600" dirty="0"/>
              <a:t>attractive force due to </a:t>
            </a:r>
            <a:r>
              <a:rPr lang="en-US" sz="1600" dirty="0" smtClean="0"/>
              <a:t>objects</a:t>
            </a:r>
            <a:r>
              <a:rPr lang="en-US" sz="1600" dirty="0"/>
              <a:t>, and events at position </a:t>
            </a:r>
            <a:r>
              <a:rPr lang="en-US" sz="1600" dirty="0" smtClean="0"/>
              <a:t>k</a:t>
            </a:r>
          </a:p>
          <a:p>
            <a:pPr lvl="1"/>
            <a:r>
              <a:rPr lang="en-US" sz="1600" dirty="0" smtClean="0"/>
              <a:t>    fluctuations </a:t>
            </a:r>
            <a:r>
              <a:rPr lang="en-US" sz="1600" dirty="0"/>
              <a:t>due to </a:t>
            </a:r>
            <a:r>
              <a:rPr lang="en-US" sz="1600" dirty="0" smtClean="0"/>
              <a:t>accidental or </a:t>
            </a:r>
          </a:p>
          <a:p>
            <a:pPr marL="365760" lvl="1" indent="0">
              <a:buNone/>
            </a:pPr>
            <a:r>
              <a:rPr lang="en-US" sz="1600" dirty="0" smtClean="0"/>
              <a:t>deliberate </a:t>
            </a:r>
            <a:r>
              <a:rPr lang="en-US" sz="1600" dirty="0"/>
              <a:t>deviations from the optimal </a:t>
            </a:r>
            <a:r>
              <a:rPr lang="en-US" sz="1600" dirty="0" smtClean="0"/>
              <a:t>behavior</a:t>
            </a:r>
          </a:p>
          <a:p>
            <a:r>
              <a:rPr lang="en-US" sz="1800" dirty="0"/>
              <a:t>At an intersection, a </a:t>
            </a:r>
            <a:r>
              <a:rPr lang="en-US" sz="1800" dirty="0" smtClean="0"/>
              <a:t>pedestrian who walks</a:t>
            </a:r>
          </a:p>
          <a:p>
            <a:pPr marL="0" indent="0">
              <a:buNone/>
            </a:pPr>
            <a:r>
              <a:rPr lang="en-US" sz="1800" dirty="0" smtClean="0"/>
              <a:t> </a:t>
            </a:r>
            <a:r>
              <a:rPr lang="en-US" sz="1800" dirty="0"/>
              <a:t>on the </a:t>
            </a:r>
            <a:r>
              <a:rPr lang="en-US" sz="1800" dirty="0" smtClean="0"/>
              <a:t>left (right) </a:t>
            </a:r>
            <a:r>
              <a:rPr lang="en-US" sz="1800" dirty="0"/>
              <a:t>sidewalk of a street </a:t>
            </a:r>
            <a:r>
              <a:rPr lang="en-US" sz="1800" dirty="0" smtClean="0"/>
              <a:t>turns</a:t>
            </a:r>
          </a:p>
          <a:p>
            <a:pPr marL="0" indent="0">
              <a:buNone/>
            </a:pPr>
            <a:r>
              <a:rPr lang="en-US" sz="1800" dirty="0" smtClean="0"/>
              <a:t> left (right) </a:t>
            </a:r>
            <a:r>
              <a:rPr lang="en-US" sz="1800" dirty="0"/>
              <a:t>or goes </a:t>
            </a:r>
            <a:r>
              <a:rPr lang="en-US" sz="1800" dirty="0" smtClean="0"/>
              <a:t>straight with the </a:t>
            </a:r>
            <a:r>
              <a:rPr lang="en-US" sz="1800" dirty="0"/>
              <a:t>same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probability </a:t>
            </a:r>
            <a:r>
              <a:rPr lang="en-US" sz="1800" dirty="0"/>
              <a:t>of 0.5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Opportunistic Collaboration in Participatory Sensing Environments</a:t>
            </a:r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1219200"/>
            <a:ext cx="3429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30129"/>
            <a:ext cx="211455" cy="280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641" y="2971800"/>
            <a:ext cx="308610" cy="29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832" y="3306096"/>
            <a:ext cx="211455" cy="29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430" y="3601064"/>
            <a:ext cx="251460" cy="25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962400"/>
            <a:ext cx="166688" cy="24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85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Setup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299A8-B03A-400E-A1EC-C12730C7AFEE}" type="datetime6">
              <a:rPr lang="en-US" smtClean="0"/>
              <a:t>June 14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BB281-5644-487B-BA66-29F994A71435}" type="slidenum">
              <a:rPr lang="en-US" smtClean="0"/>
              <a:t>19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Use NS-2</a:t>
            </a:r>
          </a:p>
          <a:p>
            <a:r>
              <a:rPr lang="en-US" dirty="0"/>
              <a:t>Study </a:t>
            </a:r>
            <a:r>
              <a:rPr lang="en-US" dirty="0" smtClean="0"/>
              <a:t>the egalitarian </a:t>
            </a:r>
            <a:r>
              <a:rPr lang="en-US" dirty="0"/>
              <a:t>distribution of </a:t>
            </a:r>
            <a:r>
              <a:rPr lang="en-US" dirty="0" err="1" smtClean="0"/>
              <a:t>Aquiba</a:t>
            </a:r>
            <a:endParaRPr lang="en-US" dirty="0" smtClean="0"/>
          </a:p>
          <a:p>
            <a:r>
              <a:rPr lang="en-US" dirty="0"/>
              <a:t>The mobile phone </a:t>
            </a:r>
            <a:r>
              <a:rPr lang="en-US" dirty="0" smtClean="0"/>
              <a:t>is equipped </a:t>
            </a:r>
            <a:r>
              <a:rPr lang="en-US" dirty="0"/>
              <a:t>with a WCDMA </a:t>
            </a:r>
            <a:r>
              <a:rPr lang="en-US" dirty="0" smtClean="0"/>
              <a:t>transceiver</a:t>
            </a:r>
          </a:p>
          <a:p>
            <a:r>
              <a:rPr lang="en-US" dirty="0" smtClean="0"/>
              <a:t>Follow the specifications of </a:t>
            </a:r>
            <a:r>
              <a:rPr lang="en-US" dirty="0" err="1" smtClean="0"/>
              <a:t>MICAz</a:t>
            </a:r>
            <a:r>
              <a:rPr lang="en-US" dirty="0" smtClean="0"/>
              <a:t> for short-range radio</a:t>
            </a:r>
          </a:p>
          <a:p>
            <a:r>
              <a:rPr lang="en-US" dirty="0" smtClean="0"/>
              <a:t>Nodes in the map: 50, 100, 200, 300</a:t>
            </a:r>
          </a:p>
          <a:p>
            <a:r>
              <a:rPr lang="en-US" dirty="0" smtClean="0"/>
              <a:t>Desired sensing rate: once per second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Opportunistic Collaboration in Participatory Sensing Environments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The authors proposed a protocol, </a:t>
            </a:r>
            <a:r>
              <a:rPr lang="en-US" dirty="0" err="1"/>
              <a:t>Aquiba</a:t>
            </a:r>
            <a:r>
              <a:rPr lang="en-US" dirty="0"/>
              <a:t>, that exploits opportunistic collaboration of </a:t>
            </a:r>
            <a:r>
              <a:rPr lang="en-US" dirty="0" smtClean="0"/>
              <a:t>nodes to </a:t>
            </a:r>
            <a:r>
              <a:rPr lang="en-US" dirty="0"/>
              <a:t>achieve </a:t>
            </a:r>
            <a:r>
              <a:rPr lang="en-US" b="1" dirty="0"/>
              <a:t>energy efﬁciency </a:t>
            </a:r>
            <a:r>
              <a:rPr lang="en-US" dirty="0"/>
              <a:t>and </a:t>
            </a:r>
            <a:r>
              <a:rPr lang="en-US" b="1" dirty="0"/>
              <a:t>reduce data redundancy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20508-FB8A-4824-A918-E28A296A23D7}" type="datetime6">
              <a:rPr lang="en-US" smtClean="0"/>
              <a:t>June 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8931" y="6460210"/>
            <a:ext cx="5223669" cy="310957"/>
          </a:xfrm>
        </p:spPr>
        <p:txBody>
          <a:bodyPr/>
          <a:lstStyle/>
          <a:p>
            <a:r>
              <a:rPr lang="en-US" smtClean="0"/>
              <a:t>Opportunistic Collaboration in Participatory Sensing Environments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BB281-5644-487B-BA66-29F994A714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1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960" y="1295399"/>
            <a:ext cx="5220515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Results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299A8-B03A-400E-A1EC-C12730C7AFEE}" type="datetime6">
              <a:rPr lang="en-US" smtClean="0"/>
              <a:t>June 14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BB281-5644-487B-BA66-29F994A71435}" type="slidenum">
              <a:rPr lang="en-US" smtClean="0"/>
              <a:t>20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495300" y="1219200"/>
            <a:ext cx="4610100" cy="5181600"/>
          </a:xfrm>
        </p:spPr>
        <p:txBody>
          <a:bodyPr>
            <a:normAutofit/>
          </a:bodyPr>
          <a:lstStyle/>
          <a:p>
            <a:r>
              <a:rPr lang="en-US" sz="2400" dirty="0"/>
              <a:t>The percentages of energy saving achieved by </a:t>
            </a:r>
            <a:r>
              <a:rPr lang="en-US" sz="2400" dirty="0" err="1" smtClean="0"/>
              <a:t>Aquiba</a:t>
            </a:r>
            <a:r>
              <a:rPr lang="en-US" sz="2400" dirty="0" smtClean="0"/>
              <a:t> range </a:t>
            </a:r>
            <a:r>
              <a:rPr lang="en-US" sz="2400" dirty="0"/>
              <a:t>from 14% </a:t>
            </a:r>
            <a:r>
              <a:rPr lang="en-US" sz="2400" dirty="0" smtClean="0"/>
              <a:t>to </a:t>
            </a:r>
            <a:r>
              <a:rPr lang="en-US" sz="2400" dirty="0"/>
              <a:t>77</a:t>
            </a:r>
            <a:r>
              <a:rPr lang="en-US" sz="2400" dirty="0" smtClean="0"/>
              <a:t>%</a:t>
            </a:r>
          </a:p>
          <a:p>
            <a:r>
              <a:rPr lang="en-US" sz="2400" dirty="0" smtClean="0"/>
              <a:t>In RWP model, pedestrians are free to move, </a:t>
            </a:r>
            <a:r>
              <a:rPr lang="en-US" sz="2400" dirty="0"/>
              <a:t>so the opportunity of collaboration is the </a:t>
            </a:r>
            <a:r>
              <a:rPr lang="en-US" sz="2400" dirty="0" smtClean="0"/>
              <a:t>lowest.</a:t>
            </a:r>
          </a:p>
          <a:p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Opportunistic Collaboration in Participatory Sensing Environments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21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362200" y="3665914"/>
            <a:ext cx="3488588" cy="2765165"/>
            <a:chOff x="4038600" y="990600"/>
            <a:chExt cx="3488588" cy="2765165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990600"/>
              <a:ext cx="3488588" cy="266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6286" y="3505200"/>
              <a:ext cx="1676400" cy="250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Results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299A8-B03A-400E-A1EC-C12730C7AFEE}" type="datetime6">
              <a:rPr lang="en-US" smtClean="0"/>
              <a:t>June 14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BB281-5644-487B-BA66-29F994A71435}" type="slidenum">
              <a:rPr lang="en-US" smtClean="0"/>
              <a:t>21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495300" y="1219200"/>
            <a:ext cx="5215848" cy="5181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Performance </a:t>
            </a:r>
            <a:r>
              <a:rPr lang="en-US" sz="2400" dirty="0"/>
              <a:t>of </a:t>
            </a:r>
            <a:r>
              <a:rPr lang="en-US" sz="2400" dirty="0" err="1"/>
              <a:t>Aquiba</a:t>
            </a:r>
            <a:r>
              <a:rPr lang="en-US" sz="2400" dirty="0"/>
              <a:t> protocol when applying the extended </a:t>
            </a:r>
            <a:r>
              <a:rPr lang="en-US" sz="2400" dirty="0" smtClean="0"/>
              <a:t>SFM</a:t>
            </a:r>
          </a:p>
          <a:p>
            <a:pPr lvl="1"/>
            <a:r>
              <a:rPr lang="en-US" sz="2400" dirty="0" smtClean="0"/>
              <a:t>(</a:t>
            </a:r>
            <a:r>
              <a:rPr lang="en-US" sz="2400" dirty="0"/>
              <a:t>a) Sensing </a:t>
            </a:r>
            <a:r>
              <a:rPr lang="en-US" sz="2400" dirty="0" smtClean="0"/>
              <a:t>resolution</a:t>
            </a:r>
          </a:p>
          <a:p>
            <a:pPr lvl="1"/>
            <a:r>
              <a:rPr lang="en-US" sz="2400" dirty="0" smtClean="0"/>
              <a:t>(</a:t>
            </a:r>
            <a:r>
              <a:rPr lang="en-US" sz="2400" dirty="0"/>
              <a:t>b) percentage of energy </a:t>
            </a:r>
            <a:r>
              <a:rPr lang="en-US" sz="2400" dirty="0" smtClean="0"/>
              <a:t>saving</a:t>
            </a:r>
          </a:p>
          <a:p>
            <a:pPr lvl="1"/>
            <a:r>
              <a:rPr lang="en-US" sz="2400" dirty="0"/>
              <a:t>(c) number of </a:t>
            </a:r>
            <a:r>
              <a:rPr lang="en-US" sz="2400" dirty="0" smtClean="0"/>
              <a:t>packets</a:t>
            </a:r>
            <a:r>
              <a:rPr lang="en-US" sz="2400" dirty="0"/>
              <a:t> in sensing area C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Opportunistic Collaboration in Participatory Sensing Environments</a:t>
            </a:r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6125945" y="1015183"/>
            <a:ext cx="3372787" cy="2667000"/>
            <a:chOff x="3134833" y="1130596"/>
            <a:chExt cx="3372787" cy="266700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4833" y="1130596"/>
              <a:ext cx="3372787" cy="266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3546399"/>
              <a:ext cx="1676400" cy="250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6066438" y="3697500"/>
            <a:ext cx="3491800" cy="2761993"/>
            <a:chOff x="4479719" y="3512510"/>
            <a:chExt cx="3491800" cy="2833324"/>
          </a:xfrm>
        </p:grpSpPr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9719" y="3512510"/>
              <a:ext cx="3491800" cy="277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3452" y="6095269"/>
              <a:ext cx="1676400" cy="250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3146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6000" dirty="0" smtClean="0"/>
              <a:t>THANK YOU</a:t>
            </a:r>
            <a:endParaRPr lang="en-US" sz="6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0E84-B37A-476A-B03A-A226EB11D71B}" type="datetime6">
              <a:rPr lang="en-US" smtClean="0"/>
              <a:t>June 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8931" y="6460210"/>
            <a:ext cx="5223669" cy="310957"/>
          </a:xfrm>
        </p:spPr>
        <p:txBody>
          <a:bodyPr/>
          <a:lstStyle/>
          <a:p>
            <a:r>
              <a:rPr lang="en-US" smtClean="0"/>
              <a:t>Opportunistic Collaboration in Participatory Sensing Environments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57BB281-5644-487B-BA66-29F994A7143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71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501501" y="1219200"/>
            <a:ext cx="89154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A system </a:t>
            </a:r>
            <a:r>
              <a:rPr lang="en-US" dirty="0"/>
              <a:t>consists of a server, </a:t>
            </a:r>
            <a:r>
              <a:rPr lang="en-US" dirty="0" smtClean="0"/>
              <a:t>mobile phones</a:t>
            </a:r>
            <a:r>
              <a:rPr lang="en-US" dirty="0"/>
              <a:t>, and </a:t>
            </a:r>
            <a:r>
              <a:rPr lang="en-US" dirty="0" smtClean="0"/>
              <a:t>sensors.</a:t>
            </a:r>
          </a:p>
          <a:p>
            <a:r>
              <a:rPr lang="en-US" dirty="0" smtClean="0"/>
              <a:t>Mobile phones are </a:t>
            </a:r>
            <a:r>
              <a:rPr lang="en-US" dirty="0"/>
              <a:t>equipped with cellular and </a:t>
            </a:r>
            <a:r>
              <a:rPr lang="en-US" dirty="0" smtClean="0"/>
              <a:t>short-range communication transceivers.</a:t>
            </a:r>
          </a:p>
          <a:p>
            <a:r>
              <a:rPr lang="en-US" dirty="0" smtClean="0"/>
              <a:t>The sensors </a:t>
            </a:r>
            <a:r>
              <a:rPr lang="en-US" dirty="0"/>
              <a:t>are </a:t>
            </a:r>
            <a:r>
              <a:rPr lang="en-US" dirty="0" smtClean="0"/>
              <a:t>embedded in the mobile phones </a:t>
            </a:r>
            <a:r>
              <a:rPr lang="en-US" dirty="0"/>
              <a:t>or positioned at various locations in the environment.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server issues a query including </a:t>
            </a:r>
            <a:r>
              <a:rPr lang="en-US" b="1" dirty="0" smtClean="0"/>
              <a:t>desired sensing rate </a:t>
            </a:r>
            <a:r>
              <a:rPr lang="en-US" b="1" dirty="0" err="1"/>
              <a:t>R</a:t>
            </a:r>
            <a:r>
              <a:rPr lang="en-US" b="1" baseline="-25000" dirty="0" err="1"/>
              <a:t>i</a:t>
            </a:r>
            <a:r>
              <a:rPr lang="en-US" b="1" dirty="0"/>
              <a:t> </a:t>
            </a:r>
            <a:r>
              <a:rPr lang="en-US" dirty="0" smtClean="0"/>
              <a:t>for each </a:t>
            </a:r>
            <a:r>
              <a:rPr lang="en-US" dirty="0"/>
              <a:t>sensing area A</a:t>
            </a:r>
            <a:r>
              <a:rPr lang="en-US" baseline="-25000" dirty="0"/>
              <a:t>i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Each </a:t>
            </a:r>
            <a:r>
              <a:rPr lang="en-US" dirty="0"/>
              <a:t>cellular phone is able to acquire location </a:t>
            </a:r>
            <a:r>
              <a:rPr lang="en-US" dirty="0" smtClean="0"/>
              <a:t>information.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D2BE9-8915-4529-9C29-FDFAF9974D4E}" type="datetime6">
              <a:rPr lang="en-US" smtClean="0"/>
              <a:t>June 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8931" y="6460210"/>
            <a:ext cx="5223669" cy="310957"/>
          </a:xfrm>
        </p:spPr>
        <p:txBody>
          <a:bodyPr/>
          <a:lstStyle/>
          <a:p>
            <a:r>
              <a:rPr lang="en-US" smtClean="0"/>
              <a:t>Opportunistic Collaboration in Participatory Sensing Environments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BB281-5644-487B-BA66-29F994A714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95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Aquiba</a:t>
            </a:r>
            <a:r>
              <a:rPr lang="en-US" dirty="0"/>
              <a:t> Protocol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Egalitarian distribution </a:t>
            </a:r>
          </a:p>
          <a:p>
            <a:r>
              <a:rPr lang="en-US" dirty="0" smtClean="0"/>
              <a:t>Selective distribution</a:t>
            </a:r>
          </a:p>
          <a:p>
            <a:pPr lvl="1"/>
            <a:r>
              <a:rPr lang="en-US" dirty="0"/>
              <a:t>Centralized </a:t>
            </a:r>
            <a:r>
              <a:rPr lang="en-US" dirty="0" smtClean="0"/>
              <a:t>clustering</a:t>
            </a:r>
          </a:p>
          <a:p>
            <a:pPr lvl="1"/>
            <a:r>
              <a:rPr lang="en-US" dirty="0"/>
              <a:t>Distributed clustering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6692-9935-4AAE-A4D4-FD7B000B3DEA}" type="datetime6">
              <a:rPr lang="en-US" smtClean="0"/>
              <a:t>June 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8931" y="6460210"/>
            <a:ext cx="5223669" cy="310957"/>
          </a:xfrm>
        </p:spPr>
        <p:txBody>
          <a:bodyPr/>
          <a:lstStyle/>
          <a:p>
            <a:r>
              <a:rPr lang="en-US" smtClean="0"/>
              <a:t>Opportunistic Collaboration in Participatory Sensing Environments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BB281-5644-487B-BA66-29F994A714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6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1" y="2971800"/>
            <a:ext cx="5107781" cy="3193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Egalitarian distribution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Each node reduces sense </a:t>
            </a:r>
            <a:r>
              <a:rPr lang="en-US" dirty="0"/>
              <a:t>a</a:t>
            </a:r>
            <a:r>
              <a:rPr lang="en-US" dirty="0" smtClean="0"/>
              <a:t>nd upload </a:t>
            </a:r>
            <a:r>
              <a:rPr lang="en-US" dirty="0"/>
              <a:t>rate </a:t>
            </a:r>
            <a:r>
              <a:rPr lang="en-US" dirty="0" smtClean="0"/>
              <a:t>to</a:t>
            </a:r>
          </a:p>
          <a:p>
            <a:pPr lvl="1"/>
            <a:r>
              <a:rPr lang="en-US" dirty="0" smtClean="0"/>
              <a:t>p</a:t>
            </a:r>
            <a:r>
              <a:rPr lang="en-US" baseline="-25000" dirty="0" smtClean="0"/>
              <a:t>i</a:t>
            </a:r>
            <a:r>
              <a:rPr lang="en-US" dirty="0" smtClean="0"/>
              <a:t> : the number of detectable nodes in A</a:t>
            </a:r>
            <a:r>
              <a:rPr lang="en-US" baseline="-25000" dirty="0" smtClean="0"/>
              <a:t>i</a:t>
            </a:r>
          </a:p>
          <a:p>
            <a:pPr>
              <a:buFont typeface="Symbol"/>
              <a:buChar char="Þ"/>
            </a:pPr>
            <a:r>
              <a:rPr lang="en-US" dirty="0" smtClean="0"/>
              <a:t> The sensing rate perceived by the </a:t>
            </a:r>
            <a:r>
              <a:rPr lang="en-US" dirty="0"/>
              <a:t>server is still maintained at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i</a:t>
            </a:r>
            <a:endParaRPr lang="en-US" baseline="-25000" dirty="0" smtClean="0"/>
          </a:p>
          <a:p>
            <a:pPr>
              <a:buFont typeface="Symbol"/>
              <a:buChar char="Þ"/>
            </a:pPr>
            <a:r>
              <a:rPr lang="en-US" dirty="0" smtClean="0"/>
              <a:t> </a:t>
            </a:r>
            <a:r>
              <a:rPr lang="en-US" dirty="0"/>
              <a:t>Reduce the total number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of uploads from (p</a:t>
            </a:r>
            <a:r>
              <a:rPr lang="en-US" baseline="-25000" dirty="0" smtClean="0"/>
              <a:t>i</a:t>
            </a:r>
            <a:r>
              <a:rPr lang="en-US" dirty="0" smtClean="0"/>
              <a:t> +1)*</a:t>
            </a:r>
            <a:r>
              <a:rPr lang="en-US" dirty="0" err="1" smtClean="0"/>
              <a:t>R</a:t>
            </a:r>
            <a:r>
              <a:rPr lang="en-US" baseline="-25000" dirty="0" err="1" smtClean="0"/>
              <a:t>i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to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i</a:t>
            </a:r>
            <a:r>
              <a:rPr lang="en-US" dirty="0" smtClean="0"/>
              <a:t> times</a:t>
            </a:r>
          </a:p>
          <a:p>
            <a:pPr marL="0" indent="0">
              <a:buNone/>
            </a:pPr>
            <a:endParaRPr lang="en-US" baseline="-25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1586488"/>
            <a:ext cx="9906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5614C-52A5-453B-B4B0-13DC6AEB9348}" type="datetime6">
              <a:rPr lang="en-US" smtClean="0"/>
              <a:t>June 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8931" y="6460210"/>
            <a:ext cx="5223669" cy="310957"/>
          </a:xfrm>
        </p:spPr>
        <p:txBody>
          <a:bodyPr/>
          <a:lstStyle/>
          <a:p>
            <a:r>
              <a:rPr lang="en-US" smtClean="0"/>
              <a:t>Opportunistic Collaboration in Participatory Sensing Environments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BB281-5644-487B-BA66-29F994A714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9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Selective Distribution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Select </a:t>
            </a:r>
            <a:r>
              <a:rPr lang="en-US" dirty="0" err="1"/>
              <a:t>k</a:t>
            </a:r>
            <a:r>
              <a:rPr lang="en-US" baseline="-25000" dirty="0" err="1"/>
              <a:t>i</a:t>
            </a:r>
            <a:r>
              <a:rPr lang="en-US" dirty="0"/>
              <a:t> representatives (</a:t>
            </a:r>
            <a:r>
              <a:rPr lang="en-US" dirty="0" err="1"/>
              <a:t>k</a:t>
            </a:r>
            <a:r>
              <a:rPr lang="en-US" baseline="-25000" dirty="0" err="1"/>
              <a:t>i</a:t>
            </a:r>
            <a:r>
              <a:rPr lang="en-US" dirty="0"/>
              <a:t> &lt; p</a:t>
            </a:r>
            <a:r>
              <a:rPr lang="en-US" baseline="-25000" dirty="0"/>
              <a:t>i</a:t>
            </a:r>
            <a:r>
              <a:rPr lang="en-US" dirty="0"/>
              <a:t> + 1) </a:t>
            </a:r>
            <a:r>
              <a:rPr lang="en-US" dirty="0" smtClean="0"/>
              <a:t>to upload data at the </a:t>
            </a:r>
            <a:r>
              <a:rPr lang="en-US" dirty="0"/>
              <a:t>rate </a:t>
            </a:r>
            <a:r>
              <a:rPr lang="en-US" dirty="0" smtClean="0"/>
              <a:t>of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i</a:t>
            </a:r>
            <a:r>
              <a:rPr lang="en-US" dirty="0" smtClean="0"/>
              <a:t> /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i</a:t>
            </a:r>
            <a:endParaRPr lang="en-US" baseline="-25000" dirty="0" smtClean="0"/>
          </a:p>
          <a:p>
            <a:r>
              <a:rPr lang="en-US" dirty="0" smtClean="0"/>
              <a:t>How to choose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i</a:t>
            </a:r>
            <a:r>
              <a:rPr lang="en-US" dirty="0" smtClean="0"/>
              <a:t> ?</a:t>
            </a:r>
          </a:p>
          <a:p>
            <a:pPr marL="742950" lvl="2" indent="-342900">
              <a:spcAft>
                <a:spcPts val="400"/>
              </a:spcAft>
            </a:pPr>
            <a:r>
              <a:rPr lang="en-US" sz="2400" dirty="0" smtClean="0"/>
              <a:t>Randomly</a:t>
            </a:r>
          </a:p>
          <a:p>
            <a:pPr marL="742950" lvl="2" indent="-342900">
              <a:spcAft>
                <a:spcPts val="400"/>
              </a:spcAft>
            </a:pPr>
            <a:r>
              <a:rPr lang="en-US" sz="2400" dirty="0" smtClean="0"/>
              <a:t>Centralized clustering</a:t>
            </a:r>
          </a:p>
          <a:p>
            <a:pPr marL="742950" lvl="2" indent="-342900">
              <a:spcAft>
                <a:spcPts val="400"/>
              </a:spcAft>
            </a:pPr>
            <a:r>
              <a:rPr lang="en-US" sz="2400" dirty="0"/>
              <a:t>Distributed </a:t>
            </a:r>
            <a:r>
              <a:rPr lang="en-US" sz="2400" dirty="0" smtClean="0"/>
              <a:t>clustering</a:t>
            </a:r>
            <a:endParaRPr lang="en-US" sz="2400" dirty="0"/>
          </a:p>
          <a:p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  <a:p>
            <a:endParaRPr lang="en-US" baseline="-25000" dirty="0" smtClean="0"/>
          </a:p>
          <a:p>
            <a:endParaRPr lang="en-US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3FBED-888E-44CA-B30C-3050260330FC}" type="datetime6">
              <a:rPr lang="en-US" smtClean="0"/>
              <a:t>June 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8931" y="6460210"/>
            <a:ext cx="5223669" cy="310957"/>
          </a:xfrm>
        </p:spPr>
        <p:txBody>
          <a:bodyPr/>
          <a:lstStyle/>
          <a:p>
            <a:r>
              <a:rPr lang="en-US" smtClean="0"/>
              <a:t>Opportunistic Collaboration in Participatory Sensing Environments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BB281-5644-487B-BA66-29F994A714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60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Centralized </a:t>
            </a:r>
            <a:r>
              <a:rPr lang="en-US" dirty="0" smtClean="0"/>
              <a:t>clustering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495300" y="1219200"/>
            <a:ext cx="89154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Use K-means </a:t>
            </a:r>
            <a:r>
              <a:rPr lang="en-US" dirty="0"/>
              <a:t>algorithm </a:t>
            </a:r>
            <a:endParaRPr lang="en-US" dirty="0" smtClean="0"/>
          </a:p>
          <a:p>
            <a:r>
              <a:rPr lang="en-US" dirty="0"/>
              <a:t>When entering a sensing area, a </a:t>
            </a:r>
            <a:r>
              <a:rPr lang="en-US" dirty="0" smtClean="0"/>
              <a:t>node sends </a:t>
            </a:r>
            <a:r>
              <a:rPr lang="en-US" dirty="0"/>
              <a:t>a measurement vector (x</a:t>
            </a:r>
            <a:r>
              <a:rPr lang="en-US" baseline="-25000" dirty="0"/>
              <a:t>1</a:t>
            </a:r>
            <a:r>
              <a:rPr lang="en-US" dirty="0"/>
              <a:t>, x</a:t>
            </a:r>
            <a:r>
              <a:rPr lang="en-US" baseline="-25000" dirty="0"/>
              <a:t>2</a:t>
            </a:r>
            <a:r>
              <a:rPr lang="en-US" dirty="0"/>
              <a:t>, . . . , </a:t>
            </a:r>
            <a:r>
              <a:rPr lang="en-US" dirty="0" err="1"/>
              <a:t>x</a:t>
            </a:r>
            <a:r>
              <a:rPr lang="en-US" baseline="-25000" dirty="0" err="1"/>
              <a:t>n</a:t>
            </a:r>
            <a:r>
              <a:rPr lang="en-US" dirty="0"/>
              <a:t>) including its location information to </a:t>
            </a:r>
            <a:r>
              <a:rPr lang="en-US" dirty="0" smtClean="0"/>
              <a:t>the server</a:t>
            </a:r>
          </a:p>
          <a:p>
            <a:r>
              <a:rPr lang="en-US" dirty="0" smtClean="0"/>
              <a:t>The server </a:t>
            </a:r>
            <a:r>
              <a:rPr lang="en-US" dirty="0"/>
              <a:t>performs K-means clustering to minimize the total intra-cluster variance of the </a:t>
            </a:r>
            <a:r>
              <a:rPr lang="en-US" dirty="0" smtClean="0"/>
              <a:t>received data</a:t>
            </a:r>
            <a:r>
              <a:rPr lang="en-US" dirty="0"/>
              <a:t>.</a:t>
            </a:r>
          </a:p>
          <a:p>
            <a:pPr lvl="1"/>
            <a:r>
              <a:rPr lang="en-US" dirty="0" smtClean="0"/>
              <a:t>Choose the node whose measurement vector is the closest to the centroid of the cluster </a:t>
            </a:r>
          </a:p>
          <a:p>
            <a:r>
              <a:rPr lang="en-US" dirty="0"/>
              <a:t>The selected representatives continue to carry </a:t>
            </a:r>
            <a:r>
              <a:rPr lang="en-US" dirty="0" smtClean="0"/>
              <a:t>out the </a:t>
            </a:r>
            <a:r>
              <a:rPr lang="en-US" dirty="0"/>
              <a:t>sensing task until they leave the sensing </a:t>
            </a:r>
            <a:r>
              <a:rPr lang="en-US" dirty="0" smtClean="0"/>
              <a:t>area (modify the sensing rate).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7EF5-8C01-44EC-B151-BCEBAE77E9AD}" type="datetime6">
              <a:rPr lang="en-US" smtClean="0"/>
              <a:t>June 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8931" y="6460210"/>
            <a:ext cx="5223669" cy="310957"/>
          </a:xfrm>
        </p:spPr>
        <p:txBody>
          <a:bodyPr/>
          <a:lstStyle/>
          <a:p>
            <a:r>
              <a:rPr lang="en-US" smtClean="0"/>
              <a:t>Opportunistic Collaboration in Participatory Sensing Environments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BB281-5644-487B-BA66-29F994A714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6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clustering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495300" y="1600200"/>
            <a:ext cx="89154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Each node elects </a:t>
            </a:r>
            <a:r>
              <a:rPr lang="en-US" dirty="0"/>
              <a:t>itself to be the </a:t>
            </a:r>
            <a:r>
              <a:rPr lang="en-US" dirty="0" smtClean="0"/>
              <a:t>cluster representative </a:t>
            </a:r>
            <a:r>
              <a:rPr lang="en-US" dirty="0"/>
              <a:t>with </a:t>
            </a:r>
            <a:r>
              <a:rPr lang="en-US" dirty="0" smtClean="0"/>
              <a:t>defined probability P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Once the </a:t>
            </a:r>
            <a:r>
              <a:rPr lang="en-US" dirty="0" smtClean="0"/>
              <a:t>nodes elected </a:t>
            </a:r>
            <a:r>
              <a:rPr lang="en-US" dirty="0"/>
              <a:t>themselves to be </a:t>
            </a:r>
            <a:r>
              <a:rPr lang="en-US" dirty="0" smtClean="0"/>
              <a:t>cluster representatives</a:t>
            </a:r>
            <a:r>
              <a:rPr lang="en-US" dirty="0"/>
              <a:t>, they announce this role to other </a:t>
            </a:r>
            <a:r>
              <a:rPr lang="en-US" dirty="0" smtClean="0"/>
              <a:t>nodes using </a:t>
            </a:r>
            <a:r>
              <a:rPr lang="en-US" dirty="0"/>
              <a:t>short-range radio.</a:t>
            </a:r>
            <a:endParaRPr lang="en-US" dirty="0" smtClean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955365" y="2667001"/>
            <a:ext cx="1898650" cy="1476375"/>
            <a:chOff x="3659187" y="2667000"/>
            <a:chExt cx="1752600" cy="1476375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2667000"/>
              <a:ext cx="1552575" cy="752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187" y="3419475"/>
              <a:ext cx="1752600" cy="72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8FB5-8299-4E12-8EE4-D40973926ADD}" type="datetime6">
              <a:rPr lang="en-US" smtClean="0"/>
              <a:t>June 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38931" y="6460210"/>
            <a:ext cx="5223669" cy="310957"/>
          </a:xfrm>
        </p:spPr>
        <p:txBody>
          <a:bodyPr/>
          <a:lstStyle/>
          <a:p>
            <a:r>
              <a:rPr lang="en-US" smtClean="0"/>
              <a:t>Opportunistic Collaboration in Participatory Sensing Environments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BB281-5644-487B-BA66-29F994A7143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65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Performance </a:t>
            </a:r>
            <a:r>
              <a:rPr lang="en-US" sz="3600" dirty="0" smtClean="0"/>
              <a:t>metrics: </a:t>
            </a:r>
            <a:r>
              <a:rPr lang="en-US" sz="3600" dirty="0"/>
              <a:t>Sensing resolution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477790" y="1371600"/>
            <a:ext cx="89154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Indicates how closely nodes satisfy the desired sensing rates in a sensing area.</a:t>
            </a:r>
          </a:p>
          <a:p>
            <a:pPr lvl="1"/>
            <a:r>
              <a:rPr lang="en-US" dirty="0" smtClean="0"/>
              <a:t>S: total </a:t>
            </a:r>
            <a:r>
              <a:rPr lang="en-US" dirty="0"/>
              <a:t>number of packets arrives at the server from </a:t>
            </a:r>
            <a:r>
              <a:rPr lang="en-US" dirty="0" smtClean="0"/>
              <a:t>time t </a:t>
            </a:r>
            <a:r>
              <a:rPr lang="en-US" dirty="0"/>
              <a:t>to 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Long-term sensing resolution in a long period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 = 1, 2, 3,…</a:t>
            </a:r>
          </a:p>
          <a:p>
            <a:pPr lvl="1"/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862262"/>
            <a:ext cx="39211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335" y="4376738"/>
            <a:ext cx="5995194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921536"/>
            <a:ext cx="125888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843337"/>
            <a:ext cx="1155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C0DB-A8A9-4C83-B8F1-E5AE76F9B46E}" type="datetime6">
              <a:rPr lang="en-US" smtClean="0"/>
              <a:t>June 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8931" y="6460210"/>
            <a:ext cx="5223669" cy="310957"/>
          </a:xfrm>
        </p:spPr>
        <p:txBody>
          <a:bodyPr/>
          <a:lstStyle/>
          <a:p>
            <a:r>
              <a:rPr lang="en-US" smtClean="0"/>
              <a:t>Opportunistic Collaboration in Participatory Sensing Environments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BB281-5644-487B-BA66-29F994A7143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29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 Bihax">
  <a:themeElements>
    <a:clrScheme name="2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BACC6"/>
      </a:accent1>
      <a:accent2>
        <a:srgbClr val="E36C09"/>
      </a:accent2>
      <a:accent3>
        <a:srgbClr val="9BBB59"/>
      </a:accent3>
      <a:accent4>
        <a:srgbClr val="8064A2"/>
      </a:accent4>
      <a:accent5>
        <a:srgbClr val="4F81BD"/>
      </a:accent5>
      <a:accent6>
        <a:srgbClr val="CC3300"/>
      </a:accent6>
      <a:hlink>
        <a:srgbClr val="0000FF"/>
      </a:hlink>
      <a:folHlink>
        <a:srgbClr val="800080"/>
      </a:folHlink>
    </a:clrScheme>
    <a:fontScheme name="TN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 Bihax</Template>
  <TotalTime>4738</TotalTime>
  <Words>1258</Words>
  <Application>Microsoft Office PowerPoint</Application>
  <PresentationFormat>A4 Paper (210x297 mm)</PresentationFormat>
  <Paragraphs>241</Paragraphs>
  <Slides>22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Theme Bihax</vt:lpstr>
      <vt:lpstr>PowerPoint Presentation</vt:lpstr>
      <vt:lpstr>Contribution</vt:lpstr>
      <vt:lpstr>Assumptions</vt:lpstr>
      <vt:lpstr>Aquiba Protocol</vt:lpstr>
      <vt:lpstr>Egalitarian distribution </vt:lpstr>
      <vt:lpstr>Selective Distribution</vt:lpstr>
      <vt:lpstr>Centralized clustering</vt:lpstr>
      <vt:lpstr>Distributed clustering</vt:lpstr>
      <vt:lpstr>Performance metrics: Sensing resolution</vt:lpstr>
      <vt:lpstr>Performance metrics: Sensing resolution</vt:lpstr>
      <vt:lpstr>Performance metrics: Energy saving</vt:lpstr>
      <vt:lpstr>Mobility models</vt:lpstr>
      <vt:lpstr>Random Waypoint Model</vt:lpstr>
      <vt:lpstr>Manhattan Model</vt:lpstr>
      <vt:lpstr>Extended Social Force Model</vt:lpstr>
      <vt:lpstr>Extended Social Force Model</vt:lpstr>
      <vt:lpstr>Extended Social Force Model</vt:lpstr>
      <vt:lpstr>Extended Social Force Model</vt:lpstr>
      <vt:lpstr>Simulation Setup</vt:lpstr>
      <vt:lpstr>Simulation Results</vt:lpstr>
      <vt:lpstr>Simulation Results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Nguyen Thi Thanh Nha  HMCL</dc:title>
  <dc:creator>Bihax</dc:creator>
  <cp:lastModifiedBy>Bihax</cp:lastModifiedBy>
  <cp:revision>105</cp:revision>
  <dcterms:created xsi:type="dcterms:W3CDTF">2014-06-11T10:23:26Z</dcterms:created>
  <dcterms:modified xsi:type="dcterms:W3CDTF">2014-06-27T02:43:20Z</dcterms:modified>
</cp:coreProperties>
</file>