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metadata/thumbnail" Target="docProps/thumbnail0.jpeg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494" r:id="rId2"/>
    <p:sldId id="495" r:id="rId3"/>
    <p:sldId id="510" r:id="rId4"/>
    <p:sldId id="512" r:id="rId5"/>
    <p:sldId id="514" r:id="rId6"/>
    <p:sldId id="516" r:id="rId7"/>
    <p:sldId id="523" r:id="rId8"/>
    <p:sldId id="518" r:id="rId9"/>
    <p:sldId id="519" r:id="rId10"/>
    <p:sldId id="513" r:id="rId11"/>
    <p:sldId id="521" r:id="rId12"/>
    <p:sldId id="530" r:id="rId13"/>
    <p:sldId id="529" r:id="rId14"/>
    <p:sldId id="520" r:id="rId15"/>
    <p:sldId id="522" r:id="rId16"/>
    <p:sldId id="524" r:id="rId17"/>
    <p:sldId id="525" r:id="rId18"/>
    <p:sldId id="526" r:id="rId19"/>
    <p:sldId id="527" r:id="rId20"/>
    <p:sldId id="528" r:id="rId21"/>
    <p:sldId id="50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BEBEB"/>
    <a:srgbClr val="376092"/>
    <a:srgbClr val="7F7F7F"/>
    <a:srgbClr val="825809"/>
    <a:srgbClr val="FFFFFF"/>
    <a:srgbClr val="4D822A"/>
    <a:srgbClr val="ABB1B0"/>
    <a:srgbClr val="ACACB0"/>
    <a:srgbClr val="A8A9B4"/>
    <a:srgbClr val="87F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51" autoAdjust="0"/>
    <p:restoredTop sz="73961" autoAdjust="0"/>
  </p:normalViewPr>
  <p:slideViewPr>
    <p:cSldViewPr snapToGrid="0">
      <p:cViewPr varScale="1">
        <p:scale>
          <a:sx n="84" d="100"/>
          <a:sy n="84" d="100"/>
        </p:scale>
        <p:origin x="-84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-3216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smtClean="0">
                <a:latin typeface="Arial" pitchFamily="34" charset="0"/>
                <a:cs typeface="Arial" pitchFamily="34" charset="0"/>
              </a:rPr>
              <a:t>© Nguyen Thi Thanh Nha, HMCL Nov 2012</a:t>
            </a:r>
            <a:endParaRPr lang="en-US" sz="100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37EAF2-1DE3-4AC2-BC82-3EF63BED9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17457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1A8ED9-A90F-43A0-A471-4F79F54F87D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© Nguyen Thi Thanh Nha, HMCL Nov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30796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A8ED9-A90F-43A0-A471-4F79F54F87D6}" type="slidenum">
              <a:rPr lang="en-US" smtClean="0"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© Nguyen Thi Thanh Nha, HMCL Nov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0550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A8ED9-A90F-43A0-A471-4F79F54F87D6}" type="slidenum">
              <a:rPr lang="en-US" smtClean="0"/>
              <a:t>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© Nguyen Thi Thanh Nha, HMCL Nov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7354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9025" y="360363"/>
            <a:ext cx="4679950" cy="3511550"/>
          </a:xfrm>
        </p:spPr>
      </p:sp>
      <p:sp>
        <p:nvSpPr>
          <p:cNvPr id="6963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r-CH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A8ED9-A90F-43A0-A471-4F79F54F87D6}" type="slidenum">
              <a:rPr lang="en-US" smtClean="0"/>
              <a:t>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© Nguyen Thi Thanh Nha, HMCL Nov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1016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736FC-DF1F-46DE-8C0E-C452412B795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6635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A8ED9-A90F-43A0-A471-4F79F54F87D6}" type="slidenum">
              <a:rPr lang="en-US" smtClean="0"/>
              <a:t>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© Nguyen Thi Thanh Nha, HMCL Nov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0357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A8ED9-A90F-43A0-A471-4F79F54F87D6}" type="slidenum">
              <a:rPr lang="en-US" smtClean="0"/>
              <a:t>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© Nguyen Thi Thanh Nha, HMCL Nov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2505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736FC-DF1F-46DE-8C0E-C452412B795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0941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736FC-DF1F-46DE-8C0E-C452412B795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085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736FC-DF1F-46DE-8C0E-C452412B795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4933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736FC-DF1F-46DE-8C0E-C452412B795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889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A8ED9-A90F-43A0-A471-4F79F54F87D6}" type="slidenum">
              <a:rPr lang="en-US" smtClean="0"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© Nguyen Thi Thanh Nha, HMCL Nov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663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A8ED9-A90F-43A0-A471-4F79F54F87D6}" type="slidenum">
              <a:rPr lang="en-US" smtClean="0"/>
              <a:t>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© Nguyen Thi Thanh Nha, HMCL Nov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5063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A8ED9-A90F-43A0-A471-4F79F54F87D6}" type="slidenum">
              <a:rPr lang="en-US" smtClean="0"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© Nguyen Thi Thanh Nha, HMCL Nov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8123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A8ED9-A90F-43A0-A471-4F79F54F87D6}" type="slidenum">
              <a:rPr lang="en-US" smtClean="0"/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© Nguyen Thi Thanh Nha, HMCL Nov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9949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A8ED9-A90F-43A0-A471-4F79F54F87D6}" type="slidenum">
              <a:rPr lang="en-US" smtClean="0"/>
              <a:t>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© Nguyen Thi Thanh Nha, HMCL Nov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0095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A8ED9-A90F-43A0-A471-4F79F54F87D6}" type="slidenum">
              <a:rPr lang="en-US" smtClean="0"/>
              <a:t>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© Nguyen Thi Thanh Nha, HMCL Nov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386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736FC-DF1F-46DE-8C0E-C452412B795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5616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736FC-DF1F-46DE-8C0E-C452412B795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326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736FC-DF1F-46DE-8C0E-C452412B795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224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1024" y="2130425"/>
            <a:ext cx="4067175" cy="14700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91024" y="3886200"/>
            <a:ext cx="3381376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4571"/>
            <a:ext cx="4619625" cy="4486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© Nguyen Thi Thanh Nha, HMCL Nov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© Nguyen Thi Thanh Nha, HMCL Nov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488"/>
            <a:ext cx="8226425" cy="15097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7013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 noChangeArrowheads="1"/>
          </p:cNvSpPr>
          <p:nvPr>
            <p:ph type="sldNum" idx="10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D3761E9-4C35-4A02-B30A-8445BD67BA1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9978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© Nguyen Thi Thanh Nha, HMCL Nov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© Nguyen Thi Thanh Nha, HMCL Nov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© Nguyen Thi Thanh Nha, HMCL Nov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© Nguyen Thi Thanh Nha, HMCL Nov 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© Nguyen Thi Thanh Nha, HMCL Nov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© Nguyen Thi Thanh Nha, HMCL Nov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© Nguyen Thi Thanh Nha, HMCL Nov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© Nguyen Thi Thanh Nha, HMCL Nov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023359" y="1165522"/>
            <a:ext cx="5120641" cy="241677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WIRELESS </a:t>
            </a:r>
            <a:br>
              <a:rPr lang="en-US" dirty="0" smtClean="0"/>
            </a:br>
            <a:r>
              <a:rPr lang="en-US" dirty="0" smtClean="0"/>
              <a:t>LOCATION PRIVACY PROTECTION IN VEHICULAR AD-HOC NETWORKS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108039" y="4615182"/>
            <a:ext cx="8035961" cy="1173528"/>
          </a:xfrm>
        </p:spPr>
        <p:txBody>
          <a:bodyPr>
            <a:noAutofit/>
          </a:bodyPr>
          <a:lstStyle/>
          <a:p>
            <a:r>
              <a:rPr lang="en-US" sz="2400" b="1" dirty="0" err="1" smtClean="0"/>
              <a:t>Joo</a:t>
            </a:r>
            <a:r>
              <a:rPr lang="en-US" sz="2400" b="1" dirty="0" smtClean="0"/>
              <a:t>-Han </a:t>
            </a:r>
            <a:r>
              <a:rPr lang="en-US" sz="2400" b="1" dirty="0"/>
              <a:t>Song, Vincent W. </a:t>
            </a:r>
            <a:r>
              <a:rPr lang="en-US" sz="2400" b="1" dirty="0" smtClean="0"/>
              <a:t>Wong and </a:t>
            </a:r>
            <a:r>
              <a:rPr lang="en-US" sz="2400" b="1" dirty="0"/>
              <a:t>Victor C. Leung</a:t>
            </a:r>
          </a:p>
          <a:p>
            <a:r>
              <a:rPr lang="en-US" sz="2000" dirty="0" smtClean="0"/>
              <a:t>Presented by: NGUYEN THI THANH NHA </a:t>
            </a:r>
          </a:p>
          <a:p>
            <a:r>
              <a:rPr lang="en-US" sz="2000" dirty="0" smtClean="0"/>
              <a:t>	          Human-centric </a:t>
            </a:r>
            <a:r>
              <a:rPr lang="en-US" sz="2000" dirty="0"/>
              <a:t>Mobile Computing </a:t>
            </a:r>
            <a:r>
              <a:rPr lang="en-US" sz="2000" dirty="0" smtClean="0"/>
              <a:t>Lab</a:t>
            </a:r>
          </a:p>
          <a:p>
            <a:r>
              <a:rPr lang="en-US" sz="2000" dirty="0" smtClean="0"/>
              <a:t>Class</a:t>
            </a:r>
            <a:r>
              <a:rPr lang="en-US" sz="2000" dirty="0"/>
              <a:t>: Special Topics on Mobile </a:t>
            </a:r>
            <a:r>
              <a:rPr lang="en-US" sz="2000" dirty="0" smtClean="0"/>
              <a:t>Computing, Fall </a:t>
            </a:r>
            <a:r>
              <a:rPr lang="en-US" sz="2000" dirty="0"/>
              <a:t>2012</a:t>
            </a:r>
            <a:endParaRPr lang="en-US" sz="2000" dirty="0" smtClean="0"/>
          </a:p>
          <a:p>
            <a:r>
              <a:rPr lang="en-US" sz="2000" dirty="0" smtClean="0"/>
              <a:t>Professor: Minho Shin</a:t>
            </a:r>
          </a:p>
        </p:txBody>
      </p:sp>
    </p:spTree>
    <p:extLst>
      <p:ext uri="{BB962C8B-B14F-4D97-AF65-F5344CB8AC3E}">
        <p14:creationId xmlns:p14="http://schemas.microsoft.com/office/powerpoint/2010/main" val="392681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Adversary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Paper assumes a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global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/>
              <a:t>and</a:t>
            </a:r>
            <a:r>
              <a:rPr lang="en-US" b="1" dirty="0"/>
              <a:t> </a:t>
            </a:r>
            <a:r>
              <a:rPr lang="en-US" b="1" dirty="0">
                <a:solidFill>
                  <a:srgbClr val="FF0000"/>
                </a:solidFill>
              </a:rPr>
              <a:t>passive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/>
              <a:t>adversary (GPA)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18015C"/>
              </a:clrFrom>
              <a:clrTo>
                <a:srgbClr val="18015C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65854" y1="13008" x2="65854" y2="13008"/>
                        <a14:foregroundMark x1="55610" y1="14228" x2="55610" y2="14228"/>
                        <a14:foregroundMark x1="74146" y1="12195" x2="74146" y2="12195"/>
                        <a14:foregroundMark x1="81463" y1="13821" x2="81463" y2="13821"/>
                        <a14:foregroundMark x1="21951" y1="95122" x2="21951" y2="951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531" y="2488245"/>
            <a:ext cx="1846727" cy="2216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3602736" y="2996116"/>
            <a:ext cx="528092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>
                <a:ln w="18415" cmpd="sng">
                  <a:noFill/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How the adversary track the target vehicle?</a:t>
            </a:r>
          </a:p>
        </p:txBody>
      </p:sp>
    </p:spTree>
    <p:extLst>
      <p:ext uri="{BB962C8B-B14F-4D97-AF65-F5344CB8AC3E}">
        <p14:creationId xmlns:p14="http://schemas.microsoft.com/office/powerpoint/2010/main" val="1230478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2435" y="1447800"/>
            <a:ext cx="8153400" cy="51054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dirty="0" smtClean="0"/>
              <a:t>Eavesdrops </a:t>
            </a:r>
            <a:r>
              <a:rPr lang="en-US" dirty="0"/>
              <a:t>on the authenticated safety broadcast </a:t>
            </a:r>
            <a:r>
              <a:rPr lang="en-US" dirty="0" smtClean="0"/>
              <a:t>messages.</a:t>
            </a:r>
          </a:p>
          <a:p>
            <a:pPr>
              <a:lnSpc>
                <a:spcPct val="90000"/>
              </a:lnSpc>
              <a:defRPr/>
            </a:pPr>
            <a:r>
              <a:rPr lang="en-US" dirty="0"/>
              <a:t>Predicts the movement of the vehicle.</a:t>
            </a:r>
          </a:p>
          <a:p>
            <a:pPr lvl="1">
              <a:lnSpc>
                <a:spcPct val="90000"/>
              </a:lnSpc>
              <a:defRPr/>
            </a:pPr>
            <a:endParaRPr lang="en-US" dirty="0" smtClean="0"/>
          </a:p>
          <a:p>
            <a:pPr lvl="1">
              <a:lnSpc>
                <a:spcPct val="90000"/>
              </a:lnSpc>
              <a:defRPr/>
            </a:pPr>
            <a:endParaRPr lang="en-US" dirty="0"/>
          </a:p>
          <a:p>
            <a:pPr lvl="1">
              <a:lnSpc>
                <a:spcPct val="90000"/>
              </a:lnSpc>
              <a:defRPr/>
            </a:pPr>
            <a:endParaRPr lang="en-US" dirty="0" smtClean="0"/>
          </a:p>
          <a:p>
            <a:pPr lvl="1">
              <a:lnSpc>
                <a:spcPct val="90000"/>
              </a:lnSpc>
              <a:defRPr/>
            </a:pPr>
            <a:endParaRPr lang="en-US" dirty="0"/>
          </a:p>
          <a:p>
            <a:pPr lvl="1">
              <a:lnSpc>
                <a:spcPct val="90000"/>
              </a:lnSpc>
              <a:defRPr/>
            </a:pPr>
            <a:endParaRPr lang="en-US" dirty="0" smtClean="0"/>
          </a:p>
          <a:p>
            <a:pPr lvl="1">
              <a:lnSpc>
                <a:spcPct val="90000"/>
              </a:lnSpc>
              <a:defRPr/>
            </a:pPr>
            <a:endParaRPr lang="en-US" dirty="0"/>
          </a:p>
          <a:p>
            <a:pPr lvl="1">
              <a:lnSpc>
                <a:spcPct val="90000"/>
              </a:lnSpc>
              <a:defRPr/>
            </a:pPr>
            <a:endParaRPr lang="en-US" dirty="0" smtClean="0"/>
          </a:p>
          <a:p>
            <a:pPr lvl="2">
              <a:lnSpc>
                <a:spcPct val="90000"/>
              </a:lnSpc>
              <a:defRPr/>
            </a:pPr>
            <a:endParaRPr lang="en-US" sz="1600" dirty="0"/>
          </a:p>
        </p:txBody>
      </p:sp>
      <p:sp>
        <p:nvSpPr>
          <p:cNvPr id="64568" name="Text Box 56"/>
          <p:cNvSpPr txBox="1">
            <a:spLocks noChangeArrowheads="1"/>
          </p:cNvSpPr>
          <p:nvPr/>
        </p:nvSpPr>
        <p:spPr bwMode="auto">
          <a:xfrm>
            <a:off x="441325" y="3397250"/>
            <a:ext cx="184150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 b="1">
                <a:solidFill>
                  <a:schemeClr val="bg1"/>
                </a:solidFill>
                <a:latin typeface="Gill Sans MT" charset="-18"/>
                <a:ea typeface="MS PGothic" pitchFamily="34" charset="-128"/>
              </a:defRPr>
            </a:lvl1pPr>
            <a:lvl2pPr marL="742950" indent="-285750">
              <a:defRPr sz="1200" b="1">
                <a:solidFill>
                  <a:schemeClr val="bg1"/>
                </a:solidFill>
                <a:latin typeface="Gill Sans MT" charset="-18"/>
                <a:ea typeface="MS PGothic" pitchFamily="34" charset="-128"/>
              </a:defRPr>
            </a:lvl2pPr>
            <a:lvl3pPr marL="1143000" indent="-228600">
              <a:defRPr sz="1200" b="1">
                <a:solidFill>
                  <a:schemeClr val="bg1"/>
                </a:solidFill>
                <a:latin typeface="Gill Sans MT" charset="-18"/>
                <a:ea typeface="MS PGothic" pitchFamily="34" charset="-128"/>
              </a:defRPr>
            </a:lvl3pPr>
            <a:lvl4pPr marL="1600200" indent="-228600">
              <a:defRPr sz="1200" b="1">
                <a:solidFill>
                  <a:schemeClr val="bg1"/>
                </a:solidFill>
                <a:latin typeface="Gill Sans MT" charset="-18"/>
                <a:ea typeface="MS PGothic" pitchFamily="34" charset="-128"/>
              </a:defRPr>
            </a:lvl4pPr>
            <a:lvl5pPr marL="2057400" indent="-228600">
              <a:defRPr sz="1200" b="1">
                <a:solidFill>
                  <a:schemeClr val="bg1"/>
                </a:solidFill>
                <a:latin typeface="Gill Sans MT" charset="-18"/>
                <a:ea typeface="MS PGothic" pitchFamily="34" charset="-128"/>
              </a:defRPr>
            </a:lvl5pPr>
            <a:lvl6pPr marL="25146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 sz="1200" b="1">
                <a:solidFill>
                  <a:schemeClr val="bg1"/>
                </a:solidFill>
                <a:latin typeface="Gill Sans MT" charset="-18"/>
                <a:ea typeface="MS PGothic" pitchFamily="34" charset="-128"/>
              </a:defRPr>
            </a:lvl6pPr>
            <a:lvl7pPr marL="29718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 sz="1200" b="1">
                <a:solidFill>
                  <a:schemeClr val="bg1"/>
                </a:solidFill>
                <a:latin typeface="Gill Sans MT" charset="-18"/>
                <a:ea typeface="MS PGothic" pitchFamily="34" charset="-128"/>
              </a:defRPr>
            </a:lvl7pPr>
            <a:lvl8pPr marL="34290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 sz="1200" b="1">
                <a:solidFill>
                  <a:schemeClr val="bg1"/>
                </a:solidFill>
                <a:latin typeface="Gill Sans MT" charset="-18"/>
                <a:ea typeface="MS PGothic" pitchFamily="34" charset="-128"/>
              </a:defRPr>
            </a:lvl8pPr>
            <a:lvl9pPr marL="38862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 sz="1200" b="1">
                <a:solidFill>
                  <a:schemeClr val="bg1"/>
                </a:solidFill>
                <a:latin typeface="Gill Sans MT" charset="-18"/>
                <a:ea typeface="MS PGothic" pitchFamily="34" charset="-128"/>
              </a:defRPr>
            </a:lvl9pPr>
          </a:lstStyle>
          <a:p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The operation of an adversary</a:t>
            </a:r>
          </a:p>
        </p:txBody>
      </p:sp>
      <p:sp>
        <p:nvSpPr>
          <p:cNvPr id="3" name="Rectangle 2"/>
          <p:cNvSpPr/>
          <p:nvPr/>
        </p:nvSpPr>
        <p:spPr>
          <a:xfrm>
            <a:off x="441325" y="4970018"/>
            <a:ext cx="8412480" cy="146304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  <a:defRPr/>
            </a:pPr>
            <a:r>
              <a:rPr lang="en-US" sz="3200" dirty="0"/>
              <a:t>Objective: determine which vehicle coming out from one of the exiting ports corresponds to the target vehicle.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82496" y="3003210"/>
            <a:ext cx="764787" cy="507890"/>
          </a:xfrm>
          <a:prstGeom prst="rect">
            <a:avLst/>
          </a:prstGeom>
        </p:spPr>
      </p:pic>
      <p:sp>
        <p:nvSpPr>
          <p:cNvPr id="14" name="Oval Callout 13"/>
          <p:cNvSpPr/>
          <p:nvPr/>
        </p:nvSpPr>
        <p:spPr>
          <a:xfrm>
            <a:off x="6604381" y="2609881"/>
            <a:ext cx="2249424" cy="703807"/>
          </a:xfrm>
          <a:prstGeom prst="wedgeEllipseCallout">
            <a:avLst>
              <a:gd name="adj1" fmla="val -102134"/>
              <a:gd name="adj2" fmla="val 1118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Change pseudonym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950976" y="3327999"/>
            <a:ext cx="6971692" cy="1189137"/>
            <a:chOff x="950976" y="3327999"/>
            <a:chExt cx="6971692" cy="1189137"/>
          </a:xfrm>
        </p:grpSpPr>
        <p:sp>
          <p:nvSpPr>
            <p:cNvPr id="5" name="Freeform 4"/>
            <p:cNvSpPr/>
            <p:nvPr/>
          </p:nvSpPr>
          <p:spPr>
            <a:xfrm>
              <a:off x="950976" y="3416161"/>
              <a:ext cx="6971692" cy="717407"/>
            </a:xfrm>
            <a:custGeom>
              <a:avLst/>
              <a:gdLst>
                <a:gd name="connsiteX0" fmla="*/ 0 w 6971692"/>
                <a:gd name="connsiteY0" fmla="*/ 241439 h 717407"/>
                <a:gd name="connsiteX1" fmla="*/ 1536192 w 6971692"/>
                <a:gd name="connsiteY1" fmla="*/ 21983 h 717407"/>
                <a:gd name="connsiteX2" fmla="*/ 3785616 w 6971692"/>
                <a:gd name="connsiteY2" fmla="*/ 716927 h 717407"/>
                <a:gd name="connsiteX3" fmla="*/ 6675120 w 6971692"/>
                <a:gd name="connsiteY3" fmla="*/ 131711 h 717407"/>
                <a:gd name="connsiteX4" fmla="*/ 6729984 w 6971692"/>
                <a:gd name="connsiteY4" fmla="*/ 149999 h 717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71692" h="717407">
                  <a:moveTo>
                    <a:pt x="0" y="241439"/>
                  </a:moveTo>
                  <a:cubicBezTo>
                    <a:pt x="452628" y="92087"/>
                    <a:pt x="905256" y="-57265"/>
                    <a:pt x="1536192" y="21983"/>
                  </a:cubicBezTo>
                  <a:cubicBezTo>
                    <a:pt x="2167128" y="101231"/>
                    <a:pt x="2929128" y="698639"/>
                    <a:pt x="3785616" y="716927"/>
                  </a:cubicBezTo>
                  <a:cubicBezTo>
                    <a:pt x="4642104" y="735215"/>
                    <a:pt x="6184392" y="226199"/>
                    <a:pt x="6675120" y="131711"/>
                  </a:cubicBezTo>
                  <a:cubicBezTo>
                    <a:pt x="7165848" y="37223"/>
                    <a:pt x="6947916" y="93611"/>
                    <a:pt x="6729984" y="149999"/>
                  </a:cubicBezTo>
                </a:path>
              </a:pathLst>
            </a:custGeom>
            <a:ln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 rot="20191876">
              <a:off x="2066826" y="3912380"/>
              <a:ext cx="3612275" cy="166678"/>
            </a:xfrm>
            <a:custGeom>
              <a:avLst/>
              <a:gdLst>
                <a:gd name="connsiteX0" fmla="*/ 0 w 6971692"/>
                <a:gd name="connsiteY0" fmla="*/ 241439 h 717407"/>
                <a:gd name="connsiteX1" fmla="*/ 1536192 w 6971692"/>
                <a:gd name="connsiteY1" fmla="*/ 21983 h 717407"/>
                <a:gd name="connsiteX2" fmla="*/ 3785616 w 6971692"/>
                <a:gd name="connsiteY2" fmla="*/ 716927 h 717407"/>
                <a:gd name="connsiteX3" fmla="*/ 6675120 w 6971692"/>
                <a:gd name="connsiteY3" fmla="*/ 131711 h 717407"/>
                <a:gd name="connsiteX4" fmla="*/ 6729984 w 6971692"/>
                <a:gd name="connsiteY4" fmla="*/ 149999 h 717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71692" h="717407">
                  <a:moveTo>
                    <a:pt x="0" y="241439"/>
                  </a:moveTo>
                  <a:cubicBezTo>
                    <a:pt x="452628" y="92087"/>
                    <a:pt x="905256" y="-57265"/>
                    <a:pt x="1536192" y="21983"/>
                  </a:cubicBezTo>
                  <a:cubicBezTo>
                    <a:pt x="2167128" y="101231"/>
                    <a:pt x="2929128" y="698639"/>
                    <a:pt x="3785616" y="716927"/>
                  </a:cubicBezTo>
                  <a:cubicBezTo>
                    <a:pt x="4642104" y="735215"/>
                    <a:pt x="6184392" y="226199"/>
                    <a:pt x="6675120" y="131711"/>
                  </a:cubicBezTo>
                  <a:cubicBezTo>
                    <a:pt x="7165848" y="37223"/>
                    <a:pt x="6947916" y="93611"/>
                    <a:pt x="6729984" y="149999"/>
                  </a:cubicBezTo>
                </a:path>
              </a:pathLst>
            </a:custGeom>
            <a:ln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1773936" y="3327999"/>
              <a:ext cx="5102352" cy="1189137"/>
            </a:xfrm>
            <a:prstGeom prst="ellipse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 rot="8769187">
              <a:off x="4722837" y="4310458"/>
              <a:ext cx="1429477" cy="90581"/>
            </a:xfrm>
            <a:custGeom>
              <a:avLst/>
              <a:gdLst>
                <a:gd name="connsiteX0" fmla="*/ 0 w 6971692"/>
                <a:gd name="connsiteY0" fmla="*/ 241439 h 717407"/>
                <a:gd name="connsiteX1" fmla="*/ 1536192 w 6971692"/>
                <a:gd name="connsiteY1" fmla="*/ 21983 h 717407"/>
                <a:gd name="connsiteX2" fmla="*/ 3785616 w 6971692"/>
                <a:gd name="connsiteY2" fmla="*/ 716927 h 717407"/>
                <a:gd name="connsiteX3" fmla="*/ 6675120 w 6971692"/>
                <a:gd name="connsiteY3" fmla="*/ 131711 h 717407"/>
                <a:gd name="connsiteX4" fmla="*/ 6729984 w 6971692"/>
                <a:gd name="connsiteY4" fmla="*/ 149999 h 717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71692" h="717407">
                  <a:moveTo>
                    <a:pt x="0" y="241439"/>
                  </a:moveTo>
                  <a:cubicBezTo>
                    <a:pt x="452628" y="92087"/>
                    <a:pt x="905256" y="-57265"/>
                    <a:pt x="1536192" y="21983"/>
                  </a:cubicBezTo>
                  <a:cubicBezTo>
                    <a:pt x="2167128" y="101231"/>
                    <a:pt x="2929128" y="698639"/>
                    <a:pt x="3785616" y="716927"/>
                  </a:cubicBezTo>
                  <a:cubicBezTo>
                    <a:pt x="4642104" y="735215"/>
                    <a:pt x="6184392" y="226199"/>
                    <a:pt x="6675120" y="131711"/>
                  </a:cubicBezTo>
                  <a:cubicBezTo>
                    <a:pt x="7165848" y="37223"/>
                    <a:pt x="6947916" y="93611"/>
                    <a:pt x="6729984" y="149999"/>
                  </a:cubicBezTo>
                </a:path>
              </a:pathLst>
            </a:custGeom>
            <a:ln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60039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9 -0.00509 L 0.08229 0.03611 C 0.10104 0.04444 0.12812 0.05394 0.15694 0.06458 C 0.18923 0.07407 0.21666 0.07894 0.23541 0.08241 L 0.32639 0.09907 " pathEditMode="relative" rAng="784106" ptsTypes="FffFF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67" y="606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operation of an adversary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GPA measures the </a:t>
            </a:r>
            <a:r>
              <a:rPr lang="en-US" dirty="0"/>
              <a:t>probability distribution of the </a:t>
            </a:r>
            <a:r>
              <a:rPr lang="en-US" dirty="0" smtClean="0"/>
              <a:t>delay </a:t>
            </a:r>
            <a:r>
              <a:rPr lang="en-US" dirty="0"/>
              <a:t>and the average total delay </a:t>
            </a:r>
            <a:r>
              <a:rPr lang="en-US" dirty="0" smtClean="0"/>
              <a:t>of a vehicle </a:t>
            </a:r>
            <a:r>
              <a:rPr lang="en-US" dirty="0"/>
              <a:t>within the density zone</a:t>
            </a:r>
            <a:r>
              <a:rPr lang="en-US" dirty="0" smtClean="0"/>
              <a:t>.</a:t>
            </a:r>
          </a:p>
          <a:p>
            <a:r>
              <a:rPr lang="en-US" dirty="0" smtClean="0"/>
              <a:t>Given the delay information, the GPA can attempt to link an entering vehicle and an exiting vehicle with certain </a:t>
            </a:r>
            <a:r>
              <a:rPr lang="en-US" dirty="0"/>
              <a:t>success </a:t>
            </a:r>
            <a:r>
              <a:rPr lang="en-US" dirty="0" smtClean="0"/>
              <a:t>probability by </a:t>
            </a:r>
            <a:r>
              <a:rPr lang="en-US" dirty="0"/>
              <a:t>some </a:t>
            </a:r>
            <a:r>
              <a:rPr lang="en-US" dirty="0">
                <a:solidFill>
                  <a:srgbClr val="FF0000"/>
                </a:solidFill>
              </a:rPr>
              <a:t>selection </a:t>
            </a:r>
            <a:r>
              <a:rPr lang="en-US" dirty="0" smtClean="0">
                <a:solidFill>
                  <a:srgbClr val="FF0000"/>
                </a:solidFill>
              </a:rPr>
              <a:t>rules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57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Delay model in a density zone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4864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b="1" dirty="0" smtClean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en-US" b="1" dirty="0" smtClean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en-US" b="1" dirty="0" smtClean="0"/>
          </a:p>
          <a:p>
            <a:pPr marL="0" indent="0" algn="ctr">
              <a:buNone/>
            </a:pPr>
            <a:endParaRPr lang="en-US" b="1" dirty="0"/>
          </a:p>
          <a:p>
            <a:r>
              <a:rPr lang="en-US" dirty="0" smtClean="0"/>
              <a:t>The </a:t>
            </a:r>
            <a:r>
              <a:rPr lang="en-US" dirty="0"/>
              <a:t>cumulative distribution function (</a:t>
            </a:r>
            <a:r>
              <a:rPr lang="en-US" dirty="0" err="1"/>
              <a:t>cdf</a:t>
            </a:r>
            <a:r>
              <a:rPr lang="en-US" dirty="0"/>
              <a:t>) of </a:t>
            </a:r>
            <a:r>
              <a:rPr lang="en-US" i="1" dirty="0" err="1" smtClean="0"/>
              <a:t>T</a:t>
            </a:r>
            <a:r>
              <a:rPr lang="en-US" i="1" baseline="-25000" dirty="0" err="1" smtClean="0"/>
              <a:t>ij</a:t>
            </a:r>
            <a:endParaRPr lang="en-US" i="1" baseline="-25000" dirty="0" smtClean="0"/>
          </a:p>
          <a:p>
            <a:endParaRPr lang="en-US" i="1" baseline="-25000" dirty="0"/>
          </a:p>
          <a:p>
            <a:endParaRPr lang="en-US" i="1" baseline="-25000" dirty="0" smtClean="0"/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average delay for a vehicle to travel from port 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en-US" dirty="0" smtClean="0"/>
              <a:t>to port </a:t>
            </a:r>
            <a:r>
              <a:rPr lang="en-US" i="1" dirty="0"/>
              <a:t>j</a:t>
            </a:r>
          </a:p>
          <a:p>
            <a:endParaRPr lang="en-US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712" y="1553718"/>
            <a:ext cx="6092953" cy="2334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560765" y="4767454"/>
            <a:ext cx="6057900" cy="828676"/>
            <a:chOff x="2509838" y="5300662"/>
            <a:chExt cx="6057900" cy="828676"/>
          </a:xfrm>
        </p:grpSpPr>
        <p:pic>
          <p:nvPicPr>
            <p:cNvPr id="7172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9463" y="5300663"/>
              <a:ext cx="5248275" cy="828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73" name="Picture 5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36" b="-1"/>
            <a:stretch/>
          </p:blipFill>
          <p:spPr bwMode="auto">
            <a:xfrm>
              <a:off x="2509838" y="5300662"/>
              <a:ext cx="809625" cy="828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753" y="6222683"/>
            <a:ext cx="356235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0658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operation of an </a:t>
            </a:r>
            <a:r>
              <a:rPr lang="en-US" dirty="0" smtClean="0"/>
              <a:t>adversary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Rule 1: </a:t>
            </a:r>
            <a:r>
              <a:rPr lang="en-US" dirty="0"/>
              <a:t>The adversary chooses a vehicle which minimizes the time difference between the average delay </a:t>
            </a:r>
            <a:r>
              <a:rPr lang="en-US" i="1" dirty="0"/>
              <a:t>E</a:t>
            </a:r>
            <a:r>
              <a:rPr lang="en-US" dirty="0"/>
              <a:t>[</a:t>
            </a:r>
            <a:r>
              <a:rPr lang="en-US" i="1" dirty="0" err="1"/>
              <a:t>T</a:t>
            </a:r>
            <a:r>
              <a:rPr lang="en-US" i="1" baseline="-25000" dirty="0" err="1"/>
              <a:t>ij</a:t>
            </a:r>
            <a:r>
              <a:rPr lang="en-US" dirty="0"/>
              <a:t>] to the exit time </a:t>
            </a:r>
            <a:r>
              <a:rPr lang="en-US" i="1" dirty="0" err="1"/>
              <a:t>t</a:t>
            </a:r>
            <a:r>
              <a:rPr lang="en-US" i="1" baseline="-25000" dirty="0" err="1"/>
              <a:t>ij</a:t>
            </a:r>
            <a:r>
              <a:rPr lang="en-US" i="1" dirty="0"/>
              <a:t> </a:t>
            </a:r>
            <a:r>
              <a:rPr lang="en-US" dirty="0"/>
              <a:t>of all candidate vehicles</a:t>
            </a:r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i="1" dirty="0"/>
              <a:t>α</a:t>
            </a:r>
            <a:r>
              <a:rPr lang="en-US" i="1" baseline="-25000" dirty="0" err="1"/>
              <a:t>ij</a:t>
            </a:r>
            <a:r>
              <a:rPr lang="en-US" i="1" dirty="0"/>
              <a:t>: </a:t>
            </a:r>
            <a:r>
              <a:rPr lang="en-US" dirty="0" smtClean="0"/>
              <a:t>probability each vehicle choose the output port j.</a:t>
            </a:r>
            <a:endParaRPr lang="en-US" dirty="0"/>
          </a:p>
          <a:p>
            <a:endParaRPr lang="en-US" sz="2200" dirty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132" y="3532991"/>
            <a:ext cx="572452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021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operation of an </a:t>
            </a:r>
            <a:r>
              <a:rPr lang="en-US" dirty="0" smtClean="0"/>
              <a:t>adversary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Rule 2: </a:t>
            </a:r>
            <a:r>
              <a:rPr lang="en-US" dirty="0"/>
              <a:t>The adversary chooses a vehicle which </a:t>
            </a:r>
            <a:r>
              <a:rPr lang="en-US" dirty="0" smtClean="0"/>
              <a:t>can maximize </a:t>
            </a:r>
            <a:r>
              <a:rPr lang="en-US" dirty="0"/>
              <a:t>the </a:t>
            </a:r>
            <a:r>
              <a:rPr lang="en-US" dirty="0" err="1"/>
              <a:t>cdf</a:t>
            </a:r>
            <a:r>
              <a:rPr lang="en-US" dirty="0"/>
              <a:t> of </a:t>
            </a:r>
            <a:r>
              <a:rPr lang="en-US" i="1" dirty="0" err="1"/>
              <a:t>T</a:t>
            </a:r>
            <a:r>
              <a:rPr lang="en-US" i="1" baseline="-25000" dirty="0" err="1"/>
              <a:t>ij</a:t>
            </a:r>
            <a:r>
              <a:rPr lang="en-US" i="1" dirty="0"/>
              <a:t> </a:t>
            </a:r>
            <a:r>
              <a:rPr lang="en-US" dirty="0"/>
              <a:t>between </a:t>
            </a:r>
            <a:r>
              <a:rPr lang="en-US" dirty="0" smtClean="0"/>
              <a:t>(</a:t>
            </a:r>
            <a:r>
              <a:rPr lang="en-US" i="1" dirty="0" err="1" smtClean="0"/>
              <a:t>t</a:t>
            </a:r>
            <a:r>
              <a:rPr lang="en-US" i="1" baseline="-25000" dirty="0" err="1" smtClean="0"/>
              <a:t>ij</a:t>
            </a:r>
            <a:r>
              <a:rPr lang="en-US" i="1" dirty="0" smtClean="0"/>
              <a:t> </a:t>
            </a:r>
            <a:r>
              <a:rPr lang="en-US" dirty="0"/>
              <a:t>+ </a:t>
            </a:r>
            <a:r>
              <a:rPr lang="en-US" i="1" dirty="0" smtClean="0"/>
              <a:t>δ) </a:t>
            </a:r>
            <a:r>
              <a:rPr lang="en-US" dirty="0"/>
              <a:t>and </a:t>
            </a:r>
            <a:r>
              <a:rPr lang="en-US" dirty="0" smtClean="0"/>
              <a:t>(</a:t>
            </a:r>
            <a:r>
              <a:rPr lang="en-US" i="1" dirty="0" err="1" smtClean="0"/>
              <a:t>t</a:t>
            </a:r>
            <a:r>
              <a:rPr lang="en-US" i="1" baseline="-25000" dirty="0" err="1" smtClean="0"/>
              <a:t>ij</a:t>
            </a:r>
            <a:r>
              <a:rPr lang="en-US" i="1" dirty="0" smtClean="0"/>
              <a:t> </a:t>
            </a:r>
            <a:r>
              <a:rPr lang="en-US" dirty="0"/>
              <a:t>− </a:t>
            </a:r>
            <a:r>
              <a:rPr lang="en-US" i="1" dirty="0" smtClean="0"/>
              <a:t>δ)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r>
              <a:rPr lang="en-US" altLang="ko-KR" dirty="0" smtClean="0"/>
              <a:t>δ : </a:t>
            </a:r>
            <a:r>
              <a:rPr lang="en-US" dirty="0"/>
              <a:t>is a configurable parameter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251" y="3079713"/>
            <a:ext cx="7029450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122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Traffic simulator </a:t>
            </a:r>
            <a:r>
              <a:rPr lang="en-US" sz="2000" dirty="0"/>
              <a:t>(SUMO) </a:t>
            </a:r>
            <a:endParaRPr lang="en-US" sz="2000" dirty="0" smtClean="0"/>
          </a:p>
          <a:p>
            <a:r>
              <a:rPr lang="en-US" sz="2000" dirty="0" smtClean="0"/>
              <a:t>Network simulator </a:t>
            </a:r>
            <a:r>
              <a:rPr lang="en-US" sz="2000" dirty="0"/>
              <a:t>(ns2</a:t>
            </a:r>
            <a:r>
              <a:rPr lang="en-US" sz="2000" dirty="0" smtClean="0"/>
              <a:t>).</a:t>
            </a:r>
          </a:p>
          <a:p>
            <a:r>
              <a:rPr lang="en-US" sz="2000" i="1" dirty="0"/>
              <a:t>Network Topology</a:t>
            </a:r>
            <a:r>
              <a:rPr lang="en-US" sz="2000" dirty="0"/>
              <a:t>: one intersection and 4 road segments.</a:t>
            </a:r>
          </a:p>
          <a:p>
            <a:r>
              <a:rPr lang="en-US" sz="2000" i="1" dirty="0"/>
              <a:t>Mobility Pattern: </a:t>
            </a:r>
            <a:r>
              <a:rPr lang="en-US" sz="2000" dirty="0"/>
              <a:t>All vehicles travel at a constant speed</a:t>
            </a:r>
          </a:p>
          <a:p>
            <a:endParaRPr lang="en-US" sz="20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473" y="3161210"/>
            <a:ext cx="5924550" cy="3696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437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</a:t>
            </a:r>
            <a:r>
              <a:rPr lang="en-US" dirty="0" smtClean="0"/>
              <a:t>evaluation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probability of successful tracking of </a:t>
            </a:r>
            <a:r>
              <a:rPr lang="en-US" dirty="0" smtClean="0"/>
              <a:t>a target </a:t>
            </a:r>
            <a:r>
              <a:rPr lang="en-US" dirty="0"/>
              <a:t>vehicle by a global passive </a:t>
            </a:r>
            <a:r>
              <a:rPr lang="en-US" dirty="0" smtClean="0"/>
              <a:t>adversary.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66" y="2730975"/>
            <a:ext cx="4389120" cy="3911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486" y="2730976"/>
            <a:ext cx="4367471" cy="3911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838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evaluation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Autofit/>
          </a:bodyPr>
          <a:lstStyle/>
          <a:p>
            <a:r>
              <a:rPr lang="en-US" sz="3200" dirty="0"/>
              <a:t>Performance comparison with other </a:t>
            </a:r>
            <a:r>
              <a:rPr lang="en-US" sz="3200" dirty="0" smtClean="0"/>
              <a:t>schemes</a:t>
            </a:r>
          </a:p>
          <a:p>
            <a:pPr lvl="1"/>
            <a:r>
              <a:rPr lang="en-US" sz="2800" dirty="0" smtClean="0"/>
              <a:t>AMOEBA scheme</a:t>
            </a:r>
            <a:r>
              <a:rPr lang="en-US" sz="2800" dirty="0"/>
              <a:t>, change pseudonym when there are new neighboring vehicles</a:t>
            </a:r>
          </a:p>
          <a:p>
            <a:pPr lvl="1"/>
            <a:r>
              <a:rPr lang="en-US" sz="2800" dirty="0" smtClean="0"/>
              <a:t>Mix-Zone scheme, change pseudonym </a:t>
            </a:r>
            <a:r>
              <a:rPr lang="en-US" sz="2800" dirty="0"/>
              <a:t>in any density zone </a:t>
            </a:r>
            <a:r>
              <a:rPr lang="en-US" sz="2800" dirty="0" smtClean="0"/>
              <a:t>with the </a:t>
            </a:r>
            <a:r>
              <a:rPr lang="en-US" sz="2800" dirty="0"/>
              <a:t>same </a:t>
            </a:r>
            <a:r>
              <a:rPr lang="en-US" sz="2800" dirty="0" smtClean="0"/>
              <a:t>probability.</a:t>
            </a:r>
          </a:p>
          <a:p>
            <a:pPr lvl="1"/>
            <a:r>
              <a:rPr lang="en-US" sz="2800" dirty="0"/>
              <a:t>In </a:t>
            </a:r>
            <a:r>
              <a:rPr lang="en-US" sz="2800" dirty="0" smtClean="0"/>
              <a:t>DLP,</a:t>
            </a:r>
            <a:r>
              <a:rPr lang="en-US" sz="2800" dirty="0"/>
              <a:t> change pseudonym</a:t>
            </a:r>
            <a:r>
              <a:rPr lang="en-US" sz="2800" dirty="0" smtClean="0"/>
              <a:t> when </a:t>
            </a:r>
            <a:r>
              <a:rPr lang="en-US" sz="2800" dirty="0"/>
              <a:t>there are at least </a:t>
            </a:r>
            <a:r>
              <a:rPr lang="en-US" sz="2800" i="1" dirty="0" err="1"/>
              <a:t>k</a:t>
            </a:r>
            <a:r>
              <a:rPr lang="en-US" sz="1000" i="1" dirty="0" err="1"/>
              <a:t>i</a:t>
            </a:r>
            <a:r>
              <a:rPr lang="en-US" sz="1000" i="1" dirty="0"/>
              <a:t> </a:t>
            </a:r>
            <a:r>
              <a:rPr lang="en-US" sz="2800" dirty="0"/>
              <a:t>− 1 </a:t>
            </a:r>
            <a:r>
              <a:rPr lang="en-US" sz="2800" dirty="0" smtClean="0"/>
              <a:t>neighboring vehicles </a:t>
            </a:r>
            <a:r>
              <a:rPr lang="en-US" sz="2800" dirty="0"/>
              <a:t>on average</a:t>
            </a:r>
          </a:p>
        </p:txBody>
      </p:sp>
    </p:spTree>
    <p:extLst>
      <p:ext uri="{BB962C8B-B14F-4D97-AF65-F5344CB8AC3E}">
        <p14:creationId xmlns:p14="http://schemas.microsoft.com/office/powerpoint/2010/main" val="288475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evaluation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07" y="1572578"/>
            <a:ext cx="4292301" cy="3919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239" y="1572578"/>
            <a:ext cx="4369652" cy="4026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348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</a:t>
            </a:r>
            <a:r>
              <a:rPr lang="en-US" dirty="0"/>
              <a:t>is </a:t>
            </a:r>
            <a:r>
              <a:rPr lang="en-US" dirty="0" smtClean="0"/>
              <a:t>Vehicular Ad-hoc Networks (VANET)?</a:t>
            </a:r>
          </a:p>
          <a:p>
            <a:r>
              <a:rPr lang="en-US" dirty="0" smtClean="0"/>
              <a:t>Location privacy problem in VANET</a:t>
            </a:r>
          </a:p>
          <a:p>
            <a:r>
              <a:rPr lang="en-US" dirty="0"/>
              <a:t>How to achieve location </a:t>
            </a:r>
            <a:r>
              <a:rPr lang="en-US" dirty="0" smtClean="0"/>
              <a:t>privacy protection? </a:t>
            </a:r>
          </a:p>
          <a:p>
            <a:r>
              <a:rPr lang="en-US" dirty="0"/>
              <a:t>Density-based location privacy scheme</a:t>
            </a:r>
          </a:p>
          <a:p>
            <a:r>
              <a:rPr lang="en-US" dirty="0" smtClean="0"/>
              <a:t>Simulation and results</a:t>
            </a:r>
          </a:p>
          <a:p>
            <a:r>
              <a:rPr lang="en-US" dirty="0" smtClean="0"/>
              <a:t>Discussion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6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Proposed the </a:t>
            </a:r>
            <a:r>
              <a:rPr lang="en-US" sz="2400" dirty="0"/>
              <a:t>vehicle density-based location </a:t>
            </a:r>
            <a:r>
              <a:rPr lang="en-US" sz="2400" dirty="0" smtClean="0"/>
              <a:t>privacy (DLP</a:t>
            </a:r>
            <a:r>
              <a:rPr lang="en-US" sz="2400" dirty="0"/>
              <a:t>) scheme, which can mitigate the location </a:t>
            </a:r>
            <a:r>
              <a:rPr lang="en-US" sz="2400" dirty="0" smtClean="0"/>
              <a:t>tracking of </a:t>
            </a:r>
            <a:r>
              <a:rPr lang="en-US" sz="2400" dirty="0"/>
              <a:t>vehicles by changing pseudonyms based on a </a:t>
            </a:r>
            <a:r>
              <a:rPr lang="en-US" sz="2400" dirty="0" smtClean="0"/>
              <a:t>threshold in </a:t>
            </a:r>
            <a:r>
              <a:rPr lang="en-US" sz="2400" dirty="0"/>
              <a:t>neighboring vehicle count within a density zone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Derived </a:t>
            </a:r>
            <a:r>
              <a:rPr lang="en-US" sz="2400" dirty="0"/>
              <a:t>the delay distribution and the </a:t>
            </a:r>
            <a:r>
              <a:rPr lang="en-US" sz="2400" dirty="0" smtClean="0"/>
              <a:t>expected total </a:t>
            </a:r>
            <a:r>
              <a:rPr lang="en-US" sz="2400" dirty="0"/>
              <a:t>delay of a vehicle within the density </a:t>
            </a:r>
            <a:r>
              <a:rPr lang="en-US" sz="2400" dirty="0" smtClean="0"/>
              <a:t>zone. Given </a:t>
            </a:r>
            <a:r>
              <a:rPr lang="en-US" sz="2400" dirty="0"/>
              <a:t>the delay information, an adversary may </a:t>
            </a:r>
            <a:r>
              <a:rPr lang="en-US" sz="2400" dirty="0" smtClean="0"/>
              <a:t>still be </a:t>
            </a:r>
            <a:r>
              <a:rPr lang="en-US" sz="2400" dirty="0"/>
              <a:t>available to track the target vehicle based </a:t>
            </a:r>
            <a:r>
              <a:rPr lang="en-US" sz="2400" dirty="0" smtClean="0"/>
              <a:t>on selection </a:t>
            </a:r>
            <a:r>
              <a:rPr lang="en-US" sz="2400" dirty="0"/>
              <a:t>rules.</a:t>
            </a:r>
            <a:endParaRPr lang="en-US" sz="2400" dirty="0" smtClean="0"/>
          </a:p>
          <a:p>
            <a:r>
              <a:rPr lang="en-US" sz="2400" dirty="0"/>
              <a:t>Simulation results show that the probability </a:t>
            </a:r>
            <a:r>
              <a:rPr lang="en-US" sz="2400" dirty="0" smtClean="0"/>
              <a:t>of successful </a:t>
            </a:r>
            <a:r>
              <a:rPr lang="en-US" sz="2400" dirty="0"/>
              <a:t>location tracking by an adversary is </a:t>
            </a:r>
            <a:r>
              <a:rPr lang="en-US" sz="2400" dirty="0" smtClean="0"/>
              <a:t>inversely proportional </a:t>
            </a:r>
            <a:r>
              <a:rPr lang="en-US" sz="2400" dirty="0"/>
              <a:t>to the intensity of the traffic</a:t>
            </a:r>
          </a:p>
        </p:txBody>
      </p:sp>
    </p:spTree>
    <p:extLst>
      <p:ext uri="{BB962C8B-B14F-4D97-AF65-F5344CB8AC3E}">
        <p14:creationId xmlns:p14="http://schemas.microsoft.com/office/powerpoint/2010/main" val="429176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8000" dirty="0" smtClean="0"/>
          </a:p>
          <a:p>
            <a:pPr marL="0" indent="0" algn="ctr">
              <a:buNone/>
            </a:pPr>
            <a:r>
              <a:rPr lang="en-US" sz="8000" dirty="0" smtClean="0"/>
              <a:t>THANK YOU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16544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Vehicular Ad Hoc Networks (VANETs)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Applications:</a:t>
            </a:r>
          </a:p>
          <a:p>
            <a:pPr lvl="1"/>
            <a:r>
              <a:rPr lang="en-US" dirty="0" smtClean="0"/>
              <a:t>Safety-related applications: enhance </a:t>
            </a:r>
            <a:r>
              <a:rPr lang="en-US" dirty="0"/>
              <a:t>road safety </a:t>
            </a:r>
            <a:endParaRPr lang="en-US" dirty="0" smtClean="0"/>
          </a:p>
          <a:p>
            <a:pPr lvl="1"/>
            <a:r>
              <a:rPr lang="en-US" dirty="0" smtClean="0"/>
              <a:t>Non-safety-related applications: optimize traffic flow and </a:t>
            </a:r>
            <a:r>
              <a:rPr lang="en-US" dirty="0"/>
              <a:t>enhance the driving experience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925018" y="2069381"/>
            <a:ext cx="7177089" cy="2024307"/>
            <a:chOff x="1180070" y="4833693"/>
            <a:chExt cx="7177089" cy="2024307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070" y="4833693"/>
              <a:ext cx="7177089" cy="20243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 rot="937204">
              <a:off x="3106783" y="6264101"/>
              <a:ext cx="489615" cy="27699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V2V</a:t>
              </a:r>
              <a:endParaRPr lang="en-US" sz="1200" dirty="0"/>
            </a:p>
          </p:txBody>
        </p:sp>
        <p:sp>
          <p:nvSpPr>
            <p:cNvPr id="10" name="TextBox 9"/>
            <p:cNvSpPr txBox="1"/>
            <p:nvPr/>
          </p:nvSpPr>
          <p:spPr>
            <a:xfrm rot="3179350">
              <a:off x="3974172" y="5441472"/>
              <a:ext cx="412640" cy="28780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V2I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214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Location privacy problem in </a:t>
            </a:r>
            <a:r>
              <a:rPr lang="en-US" dirty="0" smtClean="0"/>
              <a:t>VANET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Vehicles broadcast safety messages</a:t>
            </a:r>
          </a:p>
          <a:p>
            <a:pPr lvl="1"/>
            <a:r>
              <a:rPr lang="en-US" dirty="0"/>
              <a:t>Verifiable identity</a:t>
            </a:r>
          </a:p>
          <a:p>
            <a:pPr lvl="1"/>
            <a:r>
              <a:rPr lang="en-US" dirty="0"/>
              <a:t>Position</a:t>
            </a:r>
          </a:p>
          <a:p>
            <a:pPr lvl="1"/>
            <a:r>
              <a:rPr lang="en-US" dirty="0"/>
              <a:t>Speed</a:t>
            </a:r>
          </a:p>
          <a:p>
            <a:pPr lvl="1"/>
            <a:r>
              <a:rPr lang="en-US" dirty="0"/>
              <a:t>Acceleration</a:t>
            </a:r>
          </a:p>
          <a:p>
            <a:r>
              <a:rPr lang="en-US" dirty="0" smtClean="0"/>
              <a:t>An attacker </a:t>
            </a:r>
            <a:r>
              <a:rPr lang="en-US" dirty="0"/>
              <a:t>can eavesdrop on all the broadcast </a:t>
            </a:r>
            <a:r>
              <a:rPr lang="en-US" dirty="0" smtClean="0"/>
              <a:t>messages to get location information.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Explosion 1 4"/>
          <p:cNvSpPr/>
          <p:nvPr/>
        </p:nvSpPr>
        <p:spPr>
          <a:xfrm>
            <a:off x="2312893" y="5013064"/>
            <a:ext cx="5325035" cy="1549101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Pose </a:t>
            </a:r>
            <a:r>
              <a:rPr lang="en-US" sz="2800" b="1" dirty="0"/>
              <a:t>a threat to privacy</a:t>
            </a:r>
          </a:p>
        </p:txBody>
      </p:sp>
    </p:spTree>
    <p:extLst>
      <p:ext uri="{BB962C8B-B14F-4D97-AF65-F5344CB8AC3E}">
        <p14:creationId xmlns:p14="http://schemas.microsoft.com/office/powerpoint/2010/main" val="3521687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to achieve location privacy?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04995"/>
          </a:xfrm>
        </p:spPr>
        <p:txBody>
          <a:bodyPr>
            <a:normAutofit/>
          </a:bodyPr>
          <a:lstStyle/>
          <a:p>
            <a:r>
              <a:rPr lang="en-US" dirty="0" smtClean="0"/>
              <a:t>Use pseudonym: a </a:t>
            </a:r>
            <a:r>
              <a:rPr lang="en-US" dirty="0"/>
              <a:t>random </a:t>
            </a:r>
            <a:r>
              <a:rPr lang="en-US" dirty="0" smtClean="0"/>
              <a:t>and changing identifier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adversaries cannot link a new pseudonym to previous ones of the same vehicle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887" y="2189930"/>
            <a:ext cx="2384105" cy="242335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083347" y="5497069"/>
            <a:ext cx="7068798" cy="120032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ln w="18415" cmpd="sng">
                  <a:noFill/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How frequency the pseudonym should be changed?</a:t>
            </a:r>
            <a:endParaRPr lang="en-US" sz="3600" dirty="0">
              <a:ln w="18415" cmpd="sng">
                <a:noFill/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6041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Density-based location privacy scheme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mitigate the location tracking of vehicles by  </a:t>
            </a:r>
            <a:r>
              <a:rPr lang="en-US" dirty="0"/>
              <a:t>changing </a:t>
            </a:r>
            <a:r>
              <a:rPr lang="en-US" dirty="0" smtClean="0"/>
              <a:t>pseudonyms based </a:t>
            </a:r>
            <a:r>
              <a:rPr lang="en-US" dirty="0"/>
              <a:t>on a threshold in </a:t>
            </a:r>
            <a:r>
              <a:rPr lang="en-US" b="1" dirty="0" smtClean="0"/>
              <a:t>neighboring </a:t>
            </a:r>
            <a:r>
              <a:rPr lang="en-US" b="1" dirty="0"/>
              <a:t>vehicle </a:t>
            </a:r>
            <a:r>
              <a:rPr lang="en-US" b="1" dirty="0" smtClean="0"/>
              <a:t>count </a:t>
            </a:r>
            <a:r>
              <a:rPr lang="en-US" dirty="0" smtClean="0"/>
              <a:t>within </a:t>
            </a:r>
            <a:r>
              <a:rPr lang="en-US" dirty="0"/>
              <a:t>a density zone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24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Density-based location privacy (DLP)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Each vehicle broadcasts local beacon messages periodically.</a:t>
            </a:r>
          </a:p>
          <a:p>
            <a:pPr lvl="1"/>
            <a:r>
              <a:rPr lang="en-US" dirty="0" smtClean="0"/>
              <a:t>Current pseudonym </a:t>
            </a:r>
          </a:p>
          <a:p>
            <a:pPr lvl="1"/>
            <a:r>
              <a:rPr lang="en-US" dirty="0" smtClean="0"/>
              <a:t>Location information</a:t>
            </a:r>
          </a:p>
          <a:p>
            <a:r>
              <a:rPr lang="en-US" dirty="0"/>
              <a:t>Each vehicle </a:t>
            </a:r>
            <a:r>
              <a:rPr lang="en-US" dirty="0" smtClean="0"/>
              <a:t>determines </a:t>
            </a:r>
            <a:r>
              <a:rPr lang="en-US" dirty="0"/>
              <a:t>its </a:t>
            </a:r>
            <a:r>
              <a:rPr lang="en-US" b="1" i="1" dirty="0" smtClean="0"/>
              <a:t>neighboring </a:t>
            </a:r>
            <a:r>
              <a:rPr lang="en-US" b="1" i="1" dirty="0"/>
              <a:t>vehicle </a:t>
            </a:r>
            <a:r>
              <a:rPr lang="en-US" b="1" i="1" dirty="0" smtClean="0"/>
              <a:t>count (</a:t>
            </a:r>
            <a:r>
              <a:rPr lang="en-US" b="1" i="1" dirty="0" err="1" smtClean="0"/>
              <a:t>I</a:t>
            </a:r>
            <a:r>
              <a:rPr lang="en-US" b="1" i="1" baseline="-25000" dirty="0" err="1" smtClean="0"/>
              <a:t>w</a:t>
            </a:r>
            <a:r>
              <a:rPr lang="en-US" b="1" i="1" dirty="0" smtClean="0"/>
              <a:t>) </a:t>
            </a:r>
            <a:r>
              <a:rPr lang="en-US" dirty="0" smtClean="0"/>
              <a:t>by </a:t>
            </a:r>
            <a:r>
              <a:rPr lang="en-US" dirty="0"/>
              <a:t>listening for beacon messages from </a:t>
            </a:r>
            <a:r>
              <a:rPr lang="en-US" dirty="0" smtClean="0"/>
              <a:t>their neighbors.</a:t>
            </a:r>
          </a:p>
          <a:p>
            <a:pPr lvl="1"/>
            <a:r>
              <a:rPr lang="en-US" dirty="0" smtClean="0"/>
              <a:t>Decrease when </a:t>
            </a:r>
            <a:r>
              <a:rPr lang="en-US" dirty="0"/>
              <a:t>the link to its neighbor is lost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Increase when it has a new neighbor.</a:t>
            </a:r>
          </a:p>
          <a:p>
            <a:r>
              <a:rPr lang="en-US" dirty="0"/>
              <a:t>A change of pseudonym is triggered by vehicles </a:t>
            </a:r>
            <a:r>
              <a:rPr lang="en-US" dirty="0" smtClean="0"/>
              <a:t>only when </a:t>
            </a:r>
            <a:r>
              <a:rPr lang="en-US" b="1" dirty="0" err="1"/>
              <a:t>I</a:t>
            </a:r>
            <a:r>
              <a:rPr lang="en-US" b="1" baseline="-25000" dirty="0" err="1"/>
              <a:t>w</a:t>
            </a:r>
            <a:r>
              <a:rPr lang="en-US" b="1" baseline="-25000" dirty="0"/>
              <a:t> </a:t>
            </a:r>
            <a:r>
              <a:rPr lang="en-US" b="1" dirty="0" smtClean="0"/>
              <a:t>&gt;= </a:t>
            </a:r>
            <a:r>
              <a:rPr lang="en-US" b="1" dirty="0" err="1" smtClean="0"/>
              <a:t>k</a:t>
            </a:r>
            <a:r>
              <a:rPr lang="en-US" b="1" baseline="-25000" dirty="0" err="1" smtClean="0"/>
              <a:t>i</a:t>
            </a:r>
            <a:r>
              <a:rPr lang="en-US" b="1" dirty="0" smtClean="0"/>
              <a:t> </a:t>
            </a:r>
            <a:r>
              <a:rPr lang="en-US" b="1" dirty="0"/>
              <a:t>− 1.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8695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549" y="1247883"/>
            <a:ext cx="3899102" cy="3802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Road traffic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77118"/>
          </a:xfrm>
        </p:spPr>
        <p:txBody>
          <a:bodyPr>
            <a:normAutofit/>
          </a:bodyPr>
          <a:lstStyle/>
          <a:p>
            <a:endParaRPr lang="en-US" sz="2000" i="1" dirty="0" smtClean="0"/>
          </a:p>
          <a:p>
            <a:endParaRPr lang="en-US" sz="2000" i="1" dirty="0"/>
          </a:p>
          <a:p>
            <a:endParaRPr lang="en-US" sz="2000" i="1" dirty="0" smtClean="0"/>
          </a:p>
          <a:p>
            <a:endParaRPr lang="en-US" sz="2000" i="1" dirty="0"/>
          </a:p>
          <a:p>
            <a:endParaRPr lang="en-US" sz="2000" i="1" dirty="0" smtClean="0"/>
          </a:p>
          <a:p>
            <a:endParaRPr lang="en-US" sz="2000" i="1" dirty="0"/>
          </a:p>
          <a:p>
            <a:endParaRPr lang="en-US" sz="2000" i="1" dirty="0" smtClean="0"/>
          </a:p>
          <a:p>
            <a:endParaRPr lang="en-US" sz="2000" i="1" dirty="0"/>
          </a:p>
          <a:p>
            <a:endParaRPr lang="en-US" sz="2000" i="1" dirty="0" smtClean="0"/>
          </a:p>
          <a:p>
            <a:endParaRPr lang="en-US" sz="2000" i="1" dirty="0" smtClean="0"/>
          </a:p>
          <a:p>
            <a:r>
              <a:rPr lang="en-US" sz="2000" i="1" dirty="0" err="1" smtClean="0"/>
              <a:t>k</a:t>
            </a:r>
            <a:r>
              <a:rPr lang="en-US" sz="2000" i="1" baseline="-25000" dirty="0" err="1" smtClean="0"/>
              <a:t>i</a:t>
            </a:r>
            <a:r>
              <a:rPr lang="en-US" sz="2000" i="1" baseline="-25000" dirty="0" smtClean="0"/>
              <a:t> </a:t>
            </a:r>
            <a:r>
              <a:rPr lang="en-US" sz="2000" i="1" dirty="0" smtClean="0"/>
              <a:t> : </a:t>
            </a:r>
            <a:r>
              <a:rPr lang="en-US" sz="2000" dirty="0" smtClean="0"/>
              <a:t>Total </a:t>
            </a:r>
            <a:r>
              <a:rPr lang="en-US" sz="2000" dirty="0"/>
              <a:t>number of neighboring vehicles in a </a:t>
            </a:r>
            <a:r>
              <a:rPr lang="en-US" sz="2000" dirty="0" smtClean="0"/>
              <a:t>density zone </a:t>
            </a:r>
            <a:r>
              <a:rPr lang="en-US" sz="2000" i="1" dirty="0" err="1"/>
              <a:t>i</a:t>
            </a:r>
            <a:endParaRPr lang="en-US" sz="2000" i="1" dirty="0"/>
          </a:p>
          <a:p>
            <a:r>
              <a:rPr lang="en-US" sz="2000" i="1" dirty="0" smtClean="0"/>
              <a:t>w: </a:t>
            </a:r>
            <a:r>
              <a:rPr lang="en-US" sz="2000" dirty="0"/>
              <a:t>A vehicle in the VANET</a:t>
            </a:r>
          </a:p>
          <a:p>
            <a:r>
              <a:rPr lang="en-US" sz="2000" i="1" dirty="0" smtClean="0"/>
              <a:t>m</a:t>
            </a:r>
            <a:r>
              <a:rPr lang="en-US" sz="2000" i="1" baseline="-25000" dirty="0" smtClean="0"/>
              <a:t>i</a:t>
            </a:r>
            <a:r>
              <a:rPr lang="en-US" sz="2000" i="1" dirty="0" smtClean="0"/>
              <a:t>: </a:t>
            </a:r>
            <a:r>
              <a:rPr lang="en-US" sz="2000" dirty="0"/>
              <a:t>Number of ports in density zone </a:t>
            </a:r>
            <a:r>
              <a:rPr lang="en-US" sz="2000" i="1" dirty="0" err="1"/>
              <a:t>i</a:t>
            </a:r>
            <a:endParaRPr lang="en-US" sz="2000" i="1" dirty="0"/>
          </a:p>
          <a:p>
            <a:r>
              <a:rPr lang="en-US" sz="2000" i="1" dirty="0" err="1" smtClean="0"/>
              <a:t>n</a:t>
            </a:r>
            <a:r>
              <a:rPr lang="en-US" sz="2000" i="1" baseline="-25000" dirty="0" err="1" smtClean="0"/>
              <a:t>i</a:t>
            </a:r>
            <a:r>
              <a:rPr lang="en-US" sz="2000" i="1" dirty="0" smtClean="0"/>
              <a:t>: </a:t>
            </a:r>
            <a:r>
              <a:rPr lang="en-US" sz="2000" dirty="0"/>
              <a:t>Number of intersections in density zone </a:t>
            </a:r>
            <a:r>
              <a:rPr lang="en-US" sz="2000" i="1" dirty="0" err="1"/>
              <a:t>i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6013524" y="2207586"/>
            <a:ext cx="264638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err="1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</a:t>
            </a:r>
            <a:r>
              <a:rPr lang="en-US" sz="3600" baseline="-25000" dirty="0" err="1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</a:t>
            </a:r>
            <a:r>
              <a:rPr lang="en-US" sz="3600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– 1 neighboring vehicles</a:t>
            </a:r>
            <a:endParaRPr lang="en-US" sz="3600" dirty="0">
              <a:ln w="18415" cmpd="sng">
                <a:noFill/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461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304" y="2959342"/>
            <a:ext cx="4360949" cy="3886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Road traffic </a:t>
            </a:r>
            <a:r>
              <a:rPr lang="en-US" dirty="0" smtClean="0"/>
              <a:t>model (cont.)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i="1" dirty="0" err="1"/>
              <a:t>μ</a:t>
            </a:r>
            <a:r>
              <a:rPr lang="en-US" sz="2000" i="1" baseline="-25000" dirty="0" err="1"/>
              <a:t>i</a:t>
            </a:r>
            <a:r>
              <a:rPr lang="en-US" sz="2000" i="1" dirty="0"/>
              <a:t> </a:t>
            </a:r>
            <a:r>
              <a:rPr lang="en-US" sz="2000" i="1" dirty="0" smtClean="0"/>
              <a:t>: </a:t>
            </a:r>
            <a:r>
              <a:rPr lang="en-US" sz="2000" dirty="0" smtClean="0"/>
              <a:t>Mean </a:t>
            </a:r>
            <a:r>
              <a:rPr lang="en-US" sz="2000" dirty="0"/>
              <a:t>speed of vehicle at the road segment </a:t>
            </a:r>
            <a:r>
              <a:rPr lang="en-US" sz="2000" i="1" dirty="0" err="1"/>
              <a:t>i</a:t>
            </a:r>
            <a:endParaRPr lang="en-US" sz="2000" i="1" dirty="0"/>
          </a:p>
          <a:p>
            <a:r>
              <a:rPr lang="el-GR" sz="2000" i="1" dirty="0" smtClean="0"/>
              <a:t>σ</a:t>
            </a:r>
            <a:r>
              <a:rPr lang="el-GR" sz="2000" baseline="30000" dirty="0" smtClean="0"/>
              <a:t>2</a:t>
            </a:r>
            <a:r>
              <a:rPr lang="en-US" sz="2000" baseline="-25000" dirty="0" err="1" smtClean="0"/>
              <a:t>i</a:t>
            </a:r>
            <a:r>
              <a:rPr lang="en-US" sz="2000" i="1" dirty="0" smtClean="0"/>
              <a:t> : </a:t>
            </a:r>
            <a:r>
              <a:rPr lang="en-US" sz="2000" dirty="0" smtClean="0"/>
              <a:t>Variance </a:t>
            </a:r>
            <a:r>
              <a:rPr lang="en-US" sz="2000" dirty="0"/>
              <a:t>of vehicle speed at the road segment </a:t>
            </a:r>
            <a:r>
              <a:rPr lang="en-US" sz="2000" i="1" dirty="0" smtClean="0"/>
              <a:t>I</a:t>
            </a:r>
          </a:p>
          <a:p>
            <a:r>
              <a:rPr lang="en-US" sz="2000" i="1" dirty="0" smtClean="0"/>
              <a:t>d</a:t>
            </a:r>
            <a:r>
              <a:rPr lang="en-US" sz="2000" i="1" baseline="-25000" dirty="0" smtClean="0"/>
              <a:t>i</a:t>
            </a:r>
            <a:r>
              <a:rPr lang="en-US" sz="2000" i="1" dirty="0" smtClean="0"/>
              <a:t>: </a:t>
            </a:r>
            <a:r>
              <a:rPr lang="en-US" sz="2000" dirty="0" smtClean="0"/>
              <a:t>distance from port </a:t>
            </a:r>
            <a:r>
              <a:rPr lang="en-US" sz="2000" dirty="0" err="1" smtClean="0"/>
              <a:t>i</a:t>
            </a:r>
            <a:r>
              <a:rPr lang="en-US" sz="2000" dirty="0" smtClean="0"/>
              <a:t> to intersection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591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ive Rules">
  <a:themeElements>
    <a:clrScheme name="Duarte's Five Rules">
      <a:dk1>
        <a:sysClr val="windowText" lastClr="000000"/>
      </a:dk1>
      <a:lt1>
        <a:sysClr val="window" lastClr="FFFFFF"/>
      </a:lt1>
      <a:dk2>
        <a:srgbClr val="000000"/>
      </a:dk2>
      <a:lt2>
        <a:srgbClr val="EEECE1"/>
      </a:lt2>
      <a:accent1>
        <a:srgbClr val="08CFEE"/>
      </a:accent1>
      <a:accent2>
        <a:srgbClr val="F0AA26"/>
      </a:accent2>
      <a:accent3>
        <a:srgbClr val="5DA01F"/>
      </a:accent3>
      <a:accent4>
        <a:srgbClr val="F3EACD"/>
      </a:accent4>
      <a:accent5>
        <a:srgbClr val="4BACC6"/>
      </a:accent5>
      <a:accent6>
        <a:srgbClr val="F79646"/>
      </a:accent6>
      <a:hlink>
        <a:srgbClr val="F0AA26"/>
      </a:hlink>
      <a:folHlink>
        <a:srgbClr val="08CFE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FiveRules</Template>
  <TotalTime>0</TotalTime>
  <Words>885</Words>
  <Application>Microsoft Office PowerPoint</Application>
  <PresentationFormat>On-screen Show (4:3)</PresentationFormat>
  <Paragraphs>170</Paragraphs>
  <Slides>21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Five Rules</vt:lpstr>
      <vt:lpstr>WIRELESS  LOCATION PRIVACY PROTECTION IN VEHICULAR AD-HOC NETWORKS</vt:lpstr>
      <vt:lpstr>OUTLINE</vt:lpstr>
      <vt:lpstr>Vehicular Ad Hoc Networks (VANETs)</vt:lpstr>
      <vt:lpstr>Location privacy problem in VANET</vt:lpstr>
      <vt:lpstr>How to achieve location privacy? </vt:lpstr>
      <vt:lpstr>Density-based location privacy scheme</vt:lpstr>
      <vt:lpstr>Density-based location privacy (DLP)</vt:lpstr>
      <vt:lpstr>Road traffic model</vt:lpstr>
      <vt:lpstr>Road traffic model (cont.)</vt:lpstr>
      <vt:lpstr>Adversary</vt:lpstr>
      <vt:lpstr>The operation of an adversary</vt:lpstr>
      <vt:lpstr>The operation of an adversary (cont.)</vt:lpstr>
      <vt:lpstr>Delay model in a density zone</vt:lpstr>
      <vt:lpstr>The operation of an adversary (cont.)</vt:lpstr>
      <vt:lpstr>The operation of an adversary (cont.)</vt:lpstr>
      <vt:lpstr>Performance evaluation</vt:lpstr>
      <vt:lpstr>Performance evaluation (cont.)</vt:lpstr>
      <vt:lpstr>Performance evaluation (cont.)</vt:lpstr>
      <vt:lpstr>Performance evaluation (cont.)</vt:lpstr>
      <vt:lpstr>Conclusion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2012-11-01T12:21:05Z</dcterms:created>
  <dcterms:modified xsi:type="dcterms:W3CDTF">2012-11-08T05:34:25Z</dcterms:modified>
</cp:coreProperties>
</file>