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75" r:id="rId10"/>
    <p:sldId id="276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90" r:id="rId19"/>
    <p:sldId id="288" r:id="rId20"/>
    <p:sldId id="287" r:id="rId21"/>
    <p:sldId id="289" r:id="rId22"/>
    <p:sldId id="291" r:id="rId23"/>
    <p:sldId id="271" r:id="rId24"/>
    <p:sldId id="272" r:id="rId25"/>
    <p:sldId id="292" r:id="rId26"/>
    <p:sldId id="293" r:id="rId27"/>
    <p:sldId id="294" r:id="rId28"/>
    <p:sldId id="295" r:id="rId29"/>
    <p:sldId id="273" r:id="rId30"/>
    <p:sldId id="296" r:id="rId31"/>
    <p:sldId id="29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8242" autoAdjust="0"/>
  </p:normalViewPr>
  <p:slideViewPr>
    <p:cSldViewPr snapToGrid="0">
      <p:cViewPr varScale="1">
        <p:scale>
          <a:sx n="81" d="100"/>
          <a:sy n="81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3961-7D31-46B5-B2E4-74E6BBA29214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18BA-D58E-417F-8C48-A1715FD355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4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76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43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22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75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84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4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01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614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21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72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3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090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461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035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606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579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807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579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781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400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089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21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28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60E6-06B6-A23C-4406-5395D5DB0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9D542BE-68A3-BED9-A50A-06DE49905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CCAFF4-D68B-5263-3BD2-2372AE424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534B53-B37F-8B59-9DCB-98BD987AD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8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9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9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73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06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59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18BA-D58E-417F-8C48-A1715FD355D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D9333-D722-CBC7-4895-5C3DB6D9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EB7DF8-39A4-E284-40CE-F53A5B643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8D4C22-7C4B-151B-0696-57A86A1C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7667B-275D-5425-44D4-925D209B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3FA861-A813-AD94-3D85-F44B35B5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703A17-6C8E-1E79-BBA1-40319F28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03B652-3588-76EC-4889-0B9492446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C4FF6F-36FE-F15C-A411-0042521B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DAF25F-EB1F-48E3-8009-481037F0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1C689-036D-F806-3C94-85D205CA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0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C0D048-7D6D-F562-88F2-BA690772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863C6F7-A79E-A6A2-A548-2D0D16B4D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7BD727-7918-A45E-DF38-6250109E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177C77-0BF5-3483-8D44-DAF1C4FA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065610-A534-4282-E940-DB7A2E14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06B97C-BE53-E48B-542A-F6222A7E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D0951B-9272-8067-77FC-1C2725E4B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FEE7EA-754B-CE09-24C9-792257B9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81AE46-93D0-778D-6134-DBF49CBA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6213FB-BDC4-E225-5012-90B4608C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5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8980B6-B050-E845-4350-759D3EC5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F2822D-F7BB-3954-662E-033F435A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87A318-60E7-8DA1-78CF-06479638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236BC9-8B1D-7069-3524-3565C085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8DFFF8-C4A2-A8D4-4CD8-4ABDE377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60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544E8-F275-5193-B24A-16B3F808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D0E25D-7D1E-70D7-6109-844A6F1DF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1B07A19-D39A-59E2-956F-D424B858C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13BD9E-EEFF-11AA-A852-2F1C5C49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2682BF-7FD8-B149-0F6F-1357F8AA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2C31DF-28B6-3E2F-6D66-E4C2CD18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5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39F54E-FE9B-010A-AEA2-40004AA0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259377-CDCE-7EE9-15A2-CC43B58E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C181F-5322-7FAF-E0FD-456578ACD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C92E0F1-2977-AFEE-E793-C2447CD8A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864ABF-02AA-983A-82CE-87C2A452D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5D35876-0AC6-2B7B-4566-0EFF6A8E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6B8673-E604-E9E0-6110-3F308280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96A124-E03A-C111-BA6B-9BA2D50A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2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543CDC-F50F-4344-E20F-CB491BE4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916D7C-31EC-67F5-908D-4EB8A6F3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8E147D2-71F5-466C-38DA-0C2C8DF4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3AE9EB-594B-E6DA-2885-CCAC5A34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4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2FDC9E3-3DD0-CB0A-CAFB-28A1969F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E0787F-E4B0-96FF-CDA9-5D5A86C5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603D78-269F-A2D6-B113-BA686C75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93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2546AA-A61D-68DE-71F5-BBB950CA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F25A77-B7B8-9539-CC4C-70F33B59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FF9D30-948F-9B54-CC36-B013E2111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C16A08-40AA-5A74-99D0-481A7D92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E4D9EB-E69A-436B-79C7-503D2D14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289F41-C82A-86A5-05C6-7C390328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9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FBB824-FAB2-11E2-472F-2EE0E512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BCCA0B-E445-00F4-4D43-C99B1E9B1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F90909-691B-50FB-27C3-9CA92D6FE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32BD7C-9781-E197-CFE7-ECDB3426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350C2D-4E32-81E9-D1BA-0108ECFC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DFFF8C-90D8-B556-104A-D3E05F10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3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13D202-F2D5-9A01-3C1F-02445381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42950C-E23D-5815-8582-85665865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F50262-35F1-7E37-D1A7-F592BCA15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F117A-123F-474B-A599-E6CAB617BA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DAE690-21AE-792A-1E6E-2D259F8D3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51D1C3-DA34-51E3-34D0-CB1829221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69AF2-402A-45E0-8460-77D5655E4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9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BD188-D1BA-BB6D-6210-54F3AC825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D2A: A Dataset Built for AI-Based Vulnerability Detection Methods Using Differential Analysis </a:t>
            </a:r>
            <a:endParaRPr lang="ko-KR" altLang="en-US" sz="3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8C5C5CF-4F21-EA64-2A3D-A14DBEFB3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컴퓨터공학과 </a:t>
            </a:r>
            <a:r>
              <a:rPr lang="en-US" altLang="ko-KR" dirty="0"/>
              <a:t>60212252 </a:t>
            </a:r>
            <a:r>
              <a:rPr lang="ko-KR" altLang="en-US" dirty="0"/>
              <a:t>한우혁</a:t>
            </a:r>
          </a:p>
        </p:txBody>
      </p:sp>
    </p:spTree>
    <p:extLst>
      <p:ext uri="{BB962C8B-B14F-4D97-AF65-F5344CB8AC3E}">
        <p14:creationId xmlns:p14="http://schemas.microsoft.com/office/powerpoint/2010/main" val="356765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0E0A6-8351-6CEC-E967-73F3F7B9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1E4CE5-1E31-3E14-2FA8-82ECA437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6992CC-919F-49A8-3900-47DAF6A5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 – Manual review and false positive reduction</a:t>
            </a:r>
          </a:p>
          <a:p>
            <a:pPr marL="0" indent="0">
              <a:buNone/>
            </a:pPr>
            <a:r>
              <a:rPr lang="en-US" altLang="ko-KR" dirty="0"/>
              <a:t>  1) Manual case study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9A03397-00FB-9BDB-871A-5DF0B36E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90468"/>
            <a:ext cx="5860180" cy="257455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0877A74-318B-EEF4-AEA9-FA086927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57" y="2528999"/>
            <a:ext cx="5785443" cy="42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33CC3-7608-0C69-636C-F0FBB2C05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BB6784-ECE7-7704-D72E-C31D6AEB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83DFC6-F555-1C82-3B02-17A298B6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 – Manual review and false positive reduction</a:t>
            </a:r>
          </a:p>
          <a:p>
            <a:pPr marL="0" indent="0">
              <a:buNone/>
            </a:pPr>
            <a:r>
              <a:rPr lang="en-US" altLang="ko-KR" dirty="0"/>
              <a:t>  2) Feature exploration for false positive reduction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0F94C9-5EE8-D04A-EC6E-77D451C3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90" y="2751015"/>
            <a:ext cx="5736419" cy="39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57B2-B254-6312-8F9B-2604A60BA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D91389-0C04-1FC7-0EBB-08FD45D4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generation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398FB0-8986-E81C-DA2C-31C6D1B0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2000" dirty="0"/>
              <a:t>Hybrid = Semantic similarity-based methods + Snippet samples-based methods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D59EBA7-6A9F-45D1-2489-90CC9D4FF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03" y="1458807"/>
            <a:ext cx="10801997" cy="259965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B5D6855-2B88-A926-A528-539CD08E29C4}"/>
              </a:ext>
            </a:extLst>
          </p:cNvPr>
          <p:cNvSpPr/>
          <p:nvPr/>
        </p:nvSpPr>
        <p:spPr>
          <a:xfrm>
            <a:off x="766618" y="1819564"/>
            <a:ext cx="563418" cy="1884217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9661B49-7050-E435-D1EE-244083098E29}"/>
              </a:ext>
            </a:extLst>
          </p:cNvPr>
          <p:cNvSpPr/>
          <p:nvPr/>
        </p:nvSpPr>
        <p:spPr>
          <a:xfrm>
            <a:off x="3029527" y="1819564"/>
            <a:ext cx="8324273" cy="1884218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4CCC507-CB4A-4358-5823-EB6F573010D4}"/>
              </a:ext>
            </a:extLst>
          </p:cNvPr>
          <p:cNvSpPr/>
          <p:nvPr/>
        </p:nvSpPr>
        <p:spPr>
          <a:xfrm>
            <a:off x="1330036" y="1819563"/>
            <a:ext cx="1699491" cy="1884217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45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7601C-C21F-140D-E01E-58E8C3396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D366FC-07B3-CABF-2693-575D9C3C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generation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7FCAAA7-6DD0-0C19-FF3A-E2209A03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03" y="1458807"/>
            <a:ext cx="10801997" cy="259965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D0F9FB4-F12C-E75E-480C-D16A7A08DB9D}"/>
              </a:ext>
            </a:extLst>
          </p:cNvPr>
          <p:cNvSpPr/>
          <p:nvPr/>
        </p:nvSpPr>
        <p:spPr>
          <a:xfrm>
            <a:off x="766618" y="1819564"/>
            <a:ext cx="2318328" cy="1884217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443FD37-E1F2-40DD-E8A1-54E8E171BC19}"/>
              </a:ext>
            </a:extLst>
          </p:cNvPr>
          <p:cNvSpPr/>
          <p:nvPr/>
        </p:nvSpPr>
        <p:spPr>
          <a:xfrm>
            <a:off x="7906327" y="1819564"/>
            <a:ext cx="3447473" cy="1884218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55CA3F4-5F33-3E2B-2493-1B2EBBF5097A}"/>
              </a:ext>
            </a:extLst>
          </p:cNvPr>
          <p:cNvSpPr/>
          <p:nvPr/>
        </p:nvSpPr>
        <p:spPr>
          <a:xfrm>
            <a:off x="3084946" y="1819563"/>
            <a:ext cx="4785591" cy="1884217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793DCF8-BD7F-E460-8D0D-74B20628A428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672235" y="3018242"/>
            <a:ext cx="858404" cy="2133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896B727-8377-50D3-4DA2-25B077C79777}"/>
              </a:ext>
            </a:extLst>
          </p:cNvPr>
          <p:cNvSpPr/>
          <p:nvPr/>
        </p:nvSpPr>
        <p:spPr>
          <a:xfrm>
            <a:off x="1526926" y="5152140"/>
            <a:ext cx="2290618" cy="967654"/>
          </a:xfrm>
          <a:prstGeom prst="roundRect">
            <a:avLst/>
          </a:prstGeom>
          <a:solidFill>
            <a:srgbClr val="527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err="1"/>
              <a:t>CppCheck</a:t>
            </a:r>
            <a:r>
              <a:rPr lang="en-US" altLang="ko-KR" sz="1300" b="1" dirty="0"/>
              <a:t>, </a:t>
            </a:r>
            <a:r>
              <a:rPr lang="en-US" altLang="ko-KR" sz="1300" b="1" dirty="0" err="1"/>
              <a:t>Flawfinder</a:t>
            </a:r>
            <a:r>
              <a:rPr lang="en-US" altLang="ko-KR" sz="1300" b="1" dirty="0"/>
              <a:t>, Clang Static Analyzer, </a:t>
            </a:r>
            <a:r>
              <a:rPr lang="en-US" altLang="ko-KR" sz="1300" b="1" dirty="0">
                <a:solidFill>
                  <a:srgbClr val="FF0000"/>
                </a:solidFill>
              </a:rPr>
              <a:t>Infer</a:t>
            </a:r>
            <a:r>
              <a:rPr lang="en-US" altLang="ko-KR" sz="1300" b="1" dirty="0"/>
              <a:t>, </a:t>
            </a:r>
            <a:r>
              <a:rPr lang="en-US" altLang="ko-KR" sz="1300" b="1" dirty="0" err="1"/>
              <a:t>etc</a:t>
            </a:r>
            <a:r>
              <a:rPr lang="en-US" altLang="ko-KR" sz="1300" b="1" dirty="0"/>
              <a:t>…</a:t>
            </a:r>
            <a:endParaRPr lang="ko-KR" altLang="en-US" sz="1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C7A4F-5D4B-C105-4116-6D61887CF203}"/>
                  </a:ext>
                </a:extLst>
              </p:cNvPr>
              <p:cNvSpPr txBox="1"/>
              <p:nvPr/>
            </p:nvSpPr>
            <p:spPr>
              <a:xfrm>
                <a:off x="7274682" y="4058458"/>
                <a:ext cx="4710762" cy="498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𝑖𝑠𝑠𝑢𝑒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𝑓𝑜𝑢𝑛𝑑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en-US" altLang="ko-KR" sz="1500" b="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𝑖𝑠𝑠𝑢𝑒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𝑓𝑜𝑢𝑛𝑑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ko-KR" altLang="en-US" sz="15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C7A4F-5D4B-C105-4116-6D61887CF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682" y="4058458"/>
                <a:ext cx="4710762" cy="498598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3D25E9-C4CA-DC2D-BCDF-A43B55D2C0EF}"/>
                  </a:ext>
                </a:extLst>
              </p:cNvPr>
              <p:cNvSpPr txBox="1"/>
              <p:nvPr/>
            </p:nvSpPr>
            <p:spPr>
              <a:xfrm>
                <a:off x="4563787" y="5121255"/>
                <a:ext cx="6613499" cy="13049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𝑑𝑖𝑠𝑎𝑝𝑝𝑒𝑎𝑟𝑒𝑑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𝑏𝑜𝑡h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en-US" altLang="ko-KR" sz="2000" dirty="0"/>
              </a:p>
              <a:p>
                <a:endParaRPr lang="ko-KR" alt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3D25E9-C4CA-DC2D-BCDF-A43B55D2C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87" y="5121255"/>
                <a:ext cx="6613499" cy="1304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23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FA15D-0F4C-8D83-66D9-EF6AF36C0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63DEEB-FC6D-11EE-5125-DC657901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generation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0EAFE07-98CF-C26A-EF33-A47C7424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03" y="1458807"/>
            <a:ext cx="10801997" cy="259965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1D45EC-9C50-64B3-C059-D9DC1B09A5DB}"/>
              </a:ext>
            </a:extLst>
          </p:cNvPr>
          <p:cNvSpPr/>
          <p:nvPr/>
        </p:nvSpPr>
        <p:spPr>
          <a:xfrm>
            <a:off x="766618" y="1819564"/>
            <a:ext cx="2318328" cy="1884217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5E61FB-63A1-7413-FCCC-492B43962B73}"/>
              </a:ext>
            </a:extLst>
          </p:cNvPr>
          <p:cNvSpPr/>
          <p:nvPr/>
        </p:nvSpPr>
        <p:spPr>
          <a:xfrm>
            <a:off x="7906327" y="1819564"/>
            <a:ext cx="3447473" cy="1884218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364C113-5EF4-DE05-E91B-D645031AB3CF}"/>
              </a:ext>
            </a:extLst>
          </p:cNvPr>
          <p:cNvSpPr/>
          <p:nvPr/>
        </p:nvSpPr>
        <p:spPr>
          <a:xfrm>
            <a:off x="3084946" y="1819563"/>
            <a:ext cx="4785591" cy="1884217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DFEAEFE-E44E-0788-3412-B374DF68C32D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672235" y="3018242"/>
            <a:ext cx="858404" cy="2133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FC921F0-80C1-9C29-A334-1F5ED6FA6447}"/>
              </a:ext>
            </a:extLst>
          </p:cNvPr>
          <p:cNvSpPr/>
          <p:nvPr/>
        </p:nvSpPr>
        <p:spPr>
          <a:xfrm>
            <a:off x="1526926" y="5152140"/>
            <a:ext cx="2290618" cy="967654"/>
          </a:xfrm>
          <a:prstGeom prst="roundRect">
            <a:avLst/>
          </a:prstGeom>
          <a:solidFill>
            <a:srgbClr val="527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err="1"/>
              <a:t>CppCheck</a:t>
            </a:r>
            <a:r>
              <a:rPr lang="en-US" altLang="ko-KR" sz="1300" b="1" dirty="0"/>
              <a:t>, </a:t>
            </a:r>
            <a:r>
              <a:rPr lang="en-US" altLang="ko-KR" sz="1300" b="1" dirty="0" err="1"/>
              <a:t>Flawfinder</a:t>
            </a:r>
            <a:r>
              <a:rPr lang="en-US" altLang="ko-KR" sz="1300" b="1" dirty="0"/>
              <a:t>, Clang Static Analyzer, Infer, </a:t>
            </a:r>
            <a:r>
              <a:rPr lang="en-US" altLang="ko-KR" sz="1300" b="1" dirty="0" err="1"/>
              <a:t>etc</a:t>
            </a:r>
            <a:r>
              <a:rPr lang="en-US" altLang="ko-KR" sz="1300" b="1" dirty="0"/>
              <a:t>…</a:t>
            </a:r>
            <a:endParaRPr lang="ko-KR" altLang="en-US" sz="1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FB27AF-4CE4-A2D6-A7FA-3F486F76C4D2}"/>
                  </a:ext>
                </a:extLst>
              </p:cNvPr>
              <p:cNvSpPr txBox="1"/>
              <p:nvPr/>
            </p:nvSpPr>
            <p:spPr>
              <a:xfrm>
                <a:off x="7274682" y="4058458"/>
                <a:ext cx="4710762" cy="498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𝑖𝑠𝑠𝑢𝑒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𝑓𝑜𝑢𝑛𝑑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en-US" altLang="ko-KR" sz="1500" b="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𝑖𝑠𝑠𝑢𝑒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𝑓𝑜𝑢𝑛𝑑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ko-KR" altLang="en-US" sz="15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FB27AF-4CE4-A2D6-A7FA-3F486F76C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682" y="4058458"/>
                <a:ext cx="4710762" cy="498598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CF9ABB-0243-608E-A7CD-E775693EC324}"/>
                  </a:ext>
                </a:extLst>
              </p:cNvPr>
              <p:cNvSpPr txBox="1"/>
              <p:nvPr/>
            </p:nvSpPr>
            <p:spPr>
              <a:xfrm>
                <a:off x="4563787" y="5121255"/>
                <a:ext cx="6613499" cy="13049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𝑑𝑖𝑠𝑎𝑝𝑝𝑒𝑎𝑟𝑒𝑑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𝑏𝑜𝑡h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𝑐𝑜𝑚𝑚𝑖𝑡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𝑣𝑒𝑟𝑠𝑖𝑜𝑛</m:t>
                      </m:r>
                    </m:oMath>
                  </m:oMathPara>
                </a14:m>
                <a:endParaRPr lang="en-US" altLang="ko-KR" sz="2000" dirty="0"/>
              </a:p>
              <a:p>
                <a:endParaRPr lang="ko-KR" alt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CF9ABB-0243-608E-A7CD-E775693EC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87" y="5121255"/>
                <a:ext cx="6613499" cy="1304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3DA7E6C-DB48-281D-D6C2-7FF614A064D1}"/>
              </a:ext>
            </a:extLst>
          </p:cNvPr>
          <p:cNvSpPr/>
          <p:nvPr/>
        </p:nvSpPr>
        <p:spPr>
          <a:xfrm>
            <a:off x="695002" y="1620570"/>
            <a:ext cx="10801996" cy="4653481"/>
          </a:xfrm>
          <a:prstGeom prst="roundRect">
            <a:avLst/>
          </a:prstGeom>
          <a:solidFill>
            <a:schemeClr val="bg2">
              <a:alpha val="91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4D4287-086D-5463-0823-F4B353952C4F}"/>
              </a:ext>
            </a:extLst>
          </p:cNvPr>
          <p:cNvSpPr txBox="1"/>
          <p:nvPr/>
        </p:nvSpPr>
        <p:spPr>
          <a:xfrm>
            <a:off x="1077362" y="2109457"/>
            <a:ext cx="532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Possible not a real bug(static analyzer’s mistake)</a:t>
            </a:r>
          </a:p>
          <a:p>
            <a:endParaRPr lang="en-US" altLang="ko-KR" dirty="0"/>
          </a:p>
          <a:p>
            <a:r>
              <a:rPr lang="en-US" altLang="ko-KR" dirty="0"/>
              <a:t>So..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E4F76C-5A8C-0129-F811-E1265E20EA0B}"/>
              </a:ext>
            </a:extLst>
          </p:cNvPr>
          <p:cNvSpPr txBox="1"/>
          <p:nvPr/>
        </p:nvSpPr>
        <p:spPr>
          <a:xfrm>
            <a:off x="1077361" y="3347342"/>
            <a:ext cx="9723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Merge Issues Based on Commit History </a:t>
            </a:r>
          </a:p>
          <a:p>
            <a:endParaRPr lang="en-US" altLang="ko-KR" dirty="0"/>
          </a:p>
          <a:p>
            <a:r>
              <a:rPr lang="en-US" altLang="ko-KR" dirty="0"/>
              <a:t>heuristics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Fixed then unfixed issues: false</a:t>
            </a:r>
            <a:r>
              <a:rPr lang="ko-KR" altLang="en-US" dirty="0"/>
              <a:t> </a:t>
            </a:r>
            <a:r>
              <a:rPr lang="en-US" altLang="ko-KR" dirty="0"/>
              <a:t>positive</a:t>
            </a:r>
            <a:r>
              <a:rPr lang="ko-KR" altLang="en-US" dirty="0"/>
              <a:t> </a:t>
            </a:r>
            <a:r>
              <a:rPr lang="en-US" altLang="ko-KR" dirty="0"/>
              <a:t>due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mistake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static analyzer </a:t>
            </a:r>
            <a:br>
              <a:rPr lang="en-US" altLang="ko-KR" dirty="0"/>
            </a:br>
            <a:r>
              <a:rPr lang="en-US" altLang="ko-KR" dirty="0"/>
              <a:t>-&gt; change label &amp; mark them negative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Untouched issues: commit code diff doesn’t overlap any step of bug trace</a:t>
            </a:r>
          </a:p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274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4A34A-3D3F-BCA3-A1B0-F1D28FDD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E7428D-3346-9BB5-9ADE-0FA8E54E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generation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02975F8-DA67-6B78-C193-1D05BA7B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03" y="1458807"/>
            <a:ext cx="10801997" cy="259965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DFEA026-6F0A-E805-5489-A91B6B32AEC4}"/>
              </a:ext>
            </a:extLst>
          </p:cNvPr>
          <p:cNvSpPr/>
          <p:nvPr/>
        </p:nvSpPr>
        <p:spPr>
          <a:xfrm>
            <a:off x="766618" y="1819564"/>
            <a:ext cx="9309888" cy="1884217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FE4F6A4-0C8D-3AB3-A7AC-4ED88E7D42F8}"/>
              </a:ext>
            </a:extLst>
          </p:cNvPr>
          <p:cNvSpPr/>
          <p:nvPr/>
        </p:nvSpPr>
        <p:spPr>
          <a:xfrm>
            <a:off x="10076506" y="1819563"/>
            <a:ext cx="1100779" cy="1884217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5E48DA-D35B-3993-236F-5B101AB8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/>
              <a:t>After fix example -&gt; pair of positive / don’t exist bug report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79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F9B77-94B4-61A0-C0F8-4DA2D88F1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066DEE-45ED-3C0E-F2B6-C7F59299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generation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8CBA30-D10A-A143-3A5C-8546BD17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40" y="66171"/>
            <a:ext cx="4906060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7C13-54C9-3DE3-6F0B-48628BECC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3CFC3E-E2F7-EC59-0602-05C024D5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Analysis False Positive Reduction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5E0AC-4B6C-236B-5B14-CB410E31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60"/>
          </a:xfrm>
        </p:spPr>
        <p:txBody>
          <a:bodyPr>
            <a:noAutofit/>
          </a:bodyPr>
          <a:lstStyle/>
          <a:p>
            <a:r>
              <a:rPr lang="en-US" altLang="ko-KR" sz="2200" dirty="0"/>
              <a:t>Problem statement</a:t>
            </a:r>
          </a:p>
          <a:p>
            <a:endParaRPr lang="en-US" altLang="ko-KR" sz="2200" dirty="0"/>
          </a:p>
          <a:p>
            <a:r>
              <a:rPr lang="en-US" altLang="ko-KR" sz="2200" dirty="0"/>
              <a:t>Static analysis outputs/data</a:t>
            </a:r>
          </a:p>
          <a:p>
            <a:endParaRPr lang="en-US" altLang="ko-KR" sz="2200" dirty="0"/>
          </a:p>
          <a:p>
            <a:r>
              <a:rPr lang="en-US" altLang="ko-KR" sz="2200" dirty="0"/>
              <a:t>Feature engineering</a:t>
            </a:r>
          </a:p>
          <a:p>
            <a:endParaRPr lang="en-US" altLang="ko-KR" sz="2200" dirty="0"/>
          </a:p>
          <a:p>
            <a:r>
              <a:rPr lang="en-US" altLang="ko-KR" sz="2200" dirty="0"/>
              <a:t>Model selection</a:t>
            </a:r>
          </a:p>
          <a:p>
            <a:endParaRPr lang="en-US" altLang="ko-KR" sz="2200" dirty="0"/>
          </a:p>
          <a:p>
            <a:r>
              <a:rPr lang="en-US" altLang="ko-KR" sz="2200" dirty="0"/>
              <a:t>Evaluation metrics</a:t>
            </a:r>
          </a:p>
          <a:p>
            <a:endParaRPr lang="en-US" altLang="ko-KR" sz="2200" dirty="0"/>
          </a:p>
          <a:p>
            <a:r>
              <a:rPr lang="en-US" altLang="ko-KR" sz="2200" dirty="0"/>
              <a:t>voting</a:t>
            </a:r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089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D54B7-C376-9986-EED9-DB1241C93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257940-FD4C-1D10-9360-2C963E56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Analysis False Positive Reduction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D62B77-C6FC-F1B1-EA86-0AA5BDC9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60"/>
          </a:xfrm>
        </p:spPr>
        <p:txBody>
          <a:bodyPr>
            <a:noAutofit/>
          </a:bodyPr>
          <a:lstStyle/>
          <a:p>
            <a:r>
              <a:rPr lang="en-US" altLang="ko-KR" sz="2200" dirty="0"/>
              <a:t>Problem statement</a:t>
            </a:r>
          </a:p>
          <a:p>
            <a:endParaRPr lang="en-US" altLang="ko-KR" sz="2200" dirty="0"/>
          </a:p>
          <a:p>
            <a:r>
              <a:rPr lang="en-US" altLang="ko-KR" sz="2200" dirty="0"/>
              <a:t>Static analysis outputs/data</a:t>
            </a:r>
          </a:p>
          <a:p>
            <a:endParaRPr lang="en-US" altLang="ko-KR" sz="2200" dirty="0"/>
          </a:p>
          <a:p>
            <a:r>
              <a:rPr lang="en-US" altLang="ko-KR" sz="2200" dirty="0"/>
              <a:t>Feature engineering</a:t>
            </a:r>
          </a:p>
          <a:p>
            <a:endParaRPr lang="en-US" altLang="ko-KR" sz="2200" dirty="0"/>
          </a:p>
          <a:p>
            <a:r>
              <a:rPr lang="en-US" altLang="ko-KR" sz="2200" dirty="0"/>
              <a:t>Model selection</a:t>
            </a:r>
          </a:p>
          <a:p>
            <a:endParaRPr lang="en-US" altLang="ko-KR" sz="2200" dirty="0"/>
          </a:p>
          <a:p>
            <a:r>
              <a:rPr lang="en-US" altLang="ko-KR" sz="2200" dirty="0"/>
              <a:t>Evaluation metrics</a:t>
            </a:r>
          </a:p>
          <a:p>
            <a:endParaRPr lang="en-US" altLang="ko-KR" sz="2200" dirty="0"/>
          </a:p>
          <a:p>
            <a:r>
              <a:rPr lang="en-US" altLang="ko-KR" sz="2200" dirty="0"/>
              <a:t>voting</a:t>
            </a:r>
          </a:p>
          <a:p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74514C-1DBE-9849-93E8-31453A3B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58" y="2007961"/>
            <a:ext cx="6401356" cy="22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A0D74-A5F3-2FC5-B908-6078CE7D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3F601-6D78-BC2B-BE1E-C2AC0455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Analysis False Positive Reduction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C92698-AF34-BFBA-5399-BAF66E51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60"/>
          </a:xfrm>
        </p:spPr>
        <p:txBody>
          <a:bodyPr>
            <a:noAutofit/>
          </a:bodyPr>
          <a:lstStyle/>
          <a:p>
            <a:r>
              <a:rPr lang="en-US" altLang="ko-KR" sz="2200" dirty="0"/>
              <a:t>Feature engineering</a:t>
            </a:r>
          </a:p>
          <a:p>
            <a:endParaRPr lang="en-US" altLang="ko-KR" sz="2200" dirty="0"/>
          </a:p>
          <a:p>
            <a:pPr marL="0" indent="0">
              <a:buNone/>
            </a:pPr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D06D3D-9F1E-8526-D512-E31FF294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69"/>
            <a:ext cx="10451471" cy="33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5DF755-B541-0522-C728-19A69414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389AA-B365-3288-969C-C5054627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73"/>
            <a:ext cx="10515600" cy="496310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dirty="0"/>
              <a:t>Introduction</a:t>
            </a:r>
          </a:p>
          <a:p>
            <a:endParaRPr lang="en-US" altLang="ko-KR" sz="2000" dirty="0"/>
          </a:p>
          <a:p>
            <a:r>
              <a:rPr lang="en-US" altLang="ko-KR" sz="2000" dirty="0"/>
              <a:t>Motivation</a:t>
            </a:r>
          </a:p>
          <a:p>
            <a:endParaRPr lang="en-US" altLang="ko-KR" sz="2000" dirty="0"/>
          </a:p>
          <a:p>
            <a:r>
              <a:rPr lang="en-US" altLang="ko-KR" sz="2000" dirty="0"/>
              <a:t>Dataset generation</a:t>
            </a:r>
          </a:p>
          <a:p>
            <a:endParaRPr lang="en-US" altLang="ko-KR" sz="2000" dirty="0"/>
          </a:p>
          <a:p>
            <a:r>
              <a:rPr lang="en-US" altLang="ko-KR" sz="2000" dirty="0"/>
              <a:t>Static Analysis False Positive Reduction</a:t>
            </a:r>
          </a:p>
          <a:p>
            <a:endParaRPr lang="en-US" altLang="ko-KR" sz="2000" dirty="0"/>
          </a:p>
          <a:p>
            <a:r>
              <a:rPr lang="en-US" altLang="ko-KR" sz="2000" dirty="0"/>
              <a:t>Evaluation</a:t>
            </a:r>
          </a:p>
          <a:p>
            <a:endParaRPr lang="en-US" altLang="ko-KR" sz="2000" dirty="0"/>
          </a:p>
          <a:p>
            <a:r>
              <a:rPr lang="en-US" altLang="ko-KR" sz="2000" dirty="0"/>
              <a:t>Related work</a:t>
            </a:r>
          </a:p>
          <a:p>
            <a:endParaRPr lang="en-US" altLang="ko-KR" sz="2000" dirty="0"/>
          </a:p>
          <a:p>
            <a:r>
              <a:rPr lang="en-US" altLang="ko-KR" sz="2000" dirty="0"/>
              <a:t>Conclusion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829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8EAC9-C8D9-736C-D354-A4673A9BA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E36544-0B81-3615-42E3-6F30F1C6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Analysis False Positive Reduction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387599-683F-6F9D-F65A-713D3831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60"/>
          </a:xfrm>
        </p:spPr>
        <p:txBody>
          <a:bodyPr>
            <a:noAutofit/>
          </a:bodyPr>
          <a:lstStyle/>
          <a:p>
            <a:r>
              <a:rPr lang="en-US" altLang="ko-KR" sz="2200" dirty="0"/>
              <a:t>Model selection</a:t>
            </a:r>
          </a:p>
          <a:p>
            <a:endParaRPr lang="en-US" altLang="ko-KR" sz="2200" dirty="0"/>
          </a:p>
          <a:p>
            <a:r>
              <a:rPr lang="en-US" altLang="ko-KR" sz="2200" dirty="0"/>
              <a:t>Gaussian/Multinomial/Complement Naive Bayes</a:t>
            </a:r>
          </a:p>
          <a:p>
            <a:r>
              <a:rPr lang="en-US" altLang="ko-KR" sz="2200" dirty="0"/>
              <a:t>Linear Classifiers</a:t>
            </a:r>
          </a:p>
          <a:p>
            <a:pPr lvl="1"/>
            <a:r>
              <a:rPr lang="en-US" altLang="ko-KR" sz="1800" dirty="0"/>
              <a:t>Decision trees, K-means, </a:t>
            </a:r>
            <a:r>
              <a:rPr lang="en-US" altLang="ko-KR" sz="1800" dirty="0">
                <a:solidFill>
                  <a:srgbClr val="FF0000"/>
                </a:solidFill>
              </a:rPr>
              <a:t>Random Forest</a:t>
            </a:r>
          </a:p>
          <a:p>
            <a:pPr lvl="1"/>
            <a:r>
              <a:rPr lang="en-US" altLang="ko-KR" sz="1800" dirty="0">
                <a:solidFill>
                  <a:srgbClr val="FF0000"/>
                </a:solidFill>
              </a:rPr>
              <a:t>Extra-trees</a:t>
            </a:r>
            <a:r>
              <a:rPr lang="en-US" altLang="ko-KR" sz="1800" dirty="0"/>
              <a:t>, Gradient Boosting, Ada Boost</a:t>
            </a:r>
          </a:p>
          <a:p>
            <a:pPr lvl="1"/>
            <a:r>
              <a:rPr lang="en-US" altLang="ko-KR" sz="1800" dirty="0" err="1">
                <a:solidFill>
                  <a:srgbClr val="FF0000"/>
                </a:solidFill>
              </a:rPr>
              <a:t>Catboost</a:t>
            </a:r>
            <a:r>
              <a:rPr lang="en-US" altLang="ko-KR" sz="1800" dirty="0"/>
              <a:t>, </a:t>
            </a:r>
            <a:r>
              <a:rPr lang="en-US" altLang="ko-KR" sz="1800" dirty="0" err="1">
                <a:solidFill>
                  <a:srgbClr val="FF0000"/>
                </a:solidFill>
              </a:rPr>
              <a:t>LightGBM</a:t>
            </a:r>
            <a:r>
              <a:rPr lang="en-US" altLang="ko-KR" sz="1800" dirty="0"/>
              <a:t>, SGD</a:t>
            </a:r>
          </a:p>
          <a:p>
            <a:pPr lvl="1"/>
            <a:endParaRPr lang="en-US" altLang="ko-KR" sz="1800" dirty="0"/>
          </a:p>
          <a:p>
            <a:pPr marL="0" lvl="1" indent="0">
              <a:buNone/>
            </a:pPr>
            <a:endParaRPr lang="en-US" altLang="ko-KR" sz="1800" dirty="0"/>
          </a:p>
          <a:p>
            <a:pPr marL="0" lvl="1" indent="0">
              <a:buNone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6032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4E7DE-26EE-3731-005E-4D157B97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09115-0CC9-96D1-5A2D-3E47D11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Analysis False Positive Reduction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B3CC56-AAFE-B311-7DA3-61244B92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60"/>
          </a:xfrm>
        </p:spPr>
        <p:txBody>
          <a:bodyPr>
            <a:noAutofit/>
          </a:bodyPr>
          <a:lstStyle/>
          <a:p>
            <a:r>
              <a:rPr lang="en-US" altLang="ko-KR" sz="2200" dirty="0"/>
              <a:t>Evaluation metrics</a:t>
            </a:r>
          </a:p>
          <a:p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EAF631-7425-F1EC-318A-50DDB262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0314"/>
            <a:ext cx="4337546" cy="3678882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C554B3-21E2-3E56-3561-6A6791FB052E}"/>
              </a:ext>
            </a:extLst>
          </p:cNvPr>
          <p:cNvSpPr txBox="1">
            <a:spLocks/>
          </p:cNvSpPr>
          <p:nvPr/>
        </p:nvSpPr>
        <p:spPr>
          <a:xfrm>
            <a:off x="6359305" y="2580238"/>
            <a:ext cx="5483382" cy="300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Relying too much on this metrics</a:t>
            </a:r>
            <a:br>
              <a:rPr lang="en-US" altLang="ko-KR" sz="2000" dirty="0"/>
            </a:br>
            <a:r>
              <a:rPr lang="en-US" altLang="ko-KR" sz="2000" dirty="0"/>
              <a:t>-&gt; can bias </a:t>
            </a:r>
          </a:p>
          <a:p>
            <a:endParaRPr lang="en-US" altLang="ko-KR" sz="2000" dirty="0"/>
          </a:p>
          <a:p>
            <a:r>
              <a:rPr lang="en-US" altLang="ko-KR" sz="2000" dirty="0"/>
              <a:t>Ideal model </a:t>
            </a:r>
            <a:br>
              <a:rPr lang="en-US" altLang="ko-KR" sz="2000" dirty="0"/>
            </a:br>
            <a:r>
              <a:rPr lang="en-US" altLang="ko-KR" sz="2000" dirty="0"/>
              <a:t>: high AUC score, low FP rate, high TP rate</a:t>
            </a:r>
          </a:p>
          <a:p>
            <a:endParaRPr lang="en-US" altLang="ko-KR" sz="2000" dirty="0"/>
          </a:p>
          <a:p>
            <a:r>
              <a:rPr lang="en-US" altLang="ko-KR" sz="2000" dirty="0"/>
              <a:t>F1-score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432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6CAD5-7C1E-7D22-E546-F43C7C72B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0B2FED-E68A-7BB4-7277-D06B548D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Analysis False Positive Reduction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124B66-5750-EC52-E761-D2674215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6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Voting</a:t>
            </a:r>
          </a:p>
          <a:p>
            <a:endParaRPr lang="en-US" altLang="ko-KR" sz="2400" dirty="0"/>
          </a:p>
          <a:p>
            <a:r>
              <a:rPr lang="en-US" altLang="ko-KR" sz="2400" dirty="0"/>
              <a:t>Soft voting - combines the scores of each classifier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296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322A2-3DC5-D06F-7B0C-8A048E66A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A702A8-7A65-ECC7-8ED1-5104C45E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268B-0F19-DF63-A651-92DEF1E97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 Generation Result</a:t>
            </a:r>
          </a:p>
          <a:p>
            <a:pPr lvl="1"/>
            <a:r>
              <a:rPr lang="en-US" altLang="ko-KR" dirty="0"/>
              <a:t>Dataset Statistics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F4A80A-DA6E-D405-BB36-F0136AA9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78" y="3128538"/>
            <a:ext cx="8554644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F7020-2CC4-91A3-33A4-BACAEA7D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66EDD-78B1-65D8-EFA8-475E3B43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BD2C0B7-9596-302A-8B44-46E11C9E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63" y="1829499"/>
            <a:ext cx="6511935" cy="4482401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DD7F666-3679-CB46-6E0E-ECAF9463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Dataset Generation Result</a:t>
            </a:r>
          </a:p>
          <a:p>
            <a:pPr lvl="1"/>
            <a:r>
              <a:rPr lang="en-US" altLang="ko-KR" dirty="0"/>
              <a:t>Manual Label Validation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                   </a:t>
            </a:r>
          </a:p>
          <a:p>
            <a:pPr marL="457200" lvl="1" indent="0">
              <a:buNone/>
            </a:pPr>
            <a:r>
              <a:rPr lang="en-US" altLang="ko-KR" dirty="0"/>
              <a:t> </a:t>
            </a:r>
          </a:p>
          <a:p>
            <a:pPr marL="457200" lvl="1" indent="0">
              <a:buNone/>
            </a:pPr>
            <a:r>
              <a:rPr lang="en-US" altLang="ko-KR" dirty="0"/>
              <a:t>                    </a:t>
            </a:r>
            <a:r>
              <a:rPr lang="en-US" altLang="ko-KR" dirty="0">
                <a:solidFill>
                  <a:srgbClr val="FF0000"/>
                </a:solidFill>
              </a:rPr>
              <a:t>7.8%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0D2FFC-37CA-C8D8-04A6-7DE64A92B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92" y="3106083"/>
            <a:ext cx="5177571" cy="227466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618888E-C228-5DDF-BB70-F96D79C3A3D8}"/>
              </a:ext>
            </a:extLst>
          </p:cNvPr>
          <p:cNvSpPr/>
          <p:nvPr/>
        </p:nvSpPr>
        <p:spPr>
          <a:xfrm>
            <a:off x="3689131" y="4876800"/>
            <a:ext cx="336331" cy="2942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37696D7-473B-40A1-DDD4-4CE2250CCAA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762703" y="5171090"/>
            <a:ext cx="94594" cy="515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BD61A4-94B3-A4F0-58A5-81279859B61C}"/>
              </a:ext>
            </a:extLst>
          </p:cNvPr>
          <p:cNvSpPr/>
          <p:nvPr/>
        </p:nvSpPr>
        <p:spPr>
          <a:xfrm>
            <a:off x="10870324" y="5464832"/>
            <a:ext cx="483476" cy="4524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58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FF04-6BAE-98B0-6AC4-0C7A8353D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B1CEB-6887-43ED-A430-29DD23AB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5EECB76-9833-CE35-B437-B80D3C29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False Positive Reduction Results</a:t>
            </a:r>
          </a:p>
          <a:p>
            <a:pPr lvl="1"/>
            <a:r>
              <a:rPr lang="en-US" altLang="ko-KR" dirty="0"/>
              <a:t>Dataset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 err="1"/>
              <a:t>train:dev:test</a:t>
            </a:r>
            <a:r>
              <a:rPr lang="en-US" altLang="ko-KR" dirty="0"/>
              <a:t> = 80:10:10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E2D8279-07B2-747E-EDBA-37CE813D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96" y="3029140"/>
            <a:ext cx="6418607" cy="25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3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C4C39-DFEA-0F89-3D24-9E4D22B29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CBB49-B813-66DF-21BF-ACAF988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28DB006-E015-1DA2-D4D5-2A5EAA5A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False Positive Reduction Results</a:t>
            </a:r>
          </a:p>
          <a:p>
            <a:pPr lvl="1"/>
            <a:r>
              <a:rPr lang="en-US" altLang="ko-KR" dirty="0"/>
              <a:t>Feature Importance</a:t>
            </a:r>
          </a:p>
          <a:p>
            <a:endParaRPr lang="en-US" altLang="ko-KR" dirty="0"/>
          </a:p>
          <a:p>
            <a:r>
              <a:rPr lang="en-US" altLang="ko-KR" dirty="0"/>
              <a:t>Line number</a:t>
            </a:r>
          </a:p>
          <a:p>
            <a:r>
              <a:rPr lang="en-US" altLang="ko-KR" dirty="0"/>
              <a:t>Number of lines of </a:t>
            </a:r>
            <a:br>
              <a:rPr lang="en-US" altLang="ko-KR" dirty="0"/>
            </a:br>
            <a:r>
              <a:rPr lang="en-US" altLang="ko-KR" dirty="0"/>
              <a:t>code in the bug report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5FAD672-9B25-51D7-2149-930B3926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09" y="2352604"/>
            <a:ext cx="6473335" cy="43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9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D39A-8CD6-6A22-61BC-42BB0BFF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A8554D-6CAF-22A5-A0C3-249441D6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2C3D01C-27F2-9694-94D2-5343253D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False Positive Reduction Results</a:t>
            </a:r>
          </a:p>
          <a:p>
            <a:pPr lvl="1"/>
            <a:r>
              <a:rPr lang="en-US" altLang="ko-KR" dirty="0"/>
              <a:t>FP Reduction Model</a:t>
            </a:r>
          </a:p>
          <a:p>
            <a:endParaRPr lang="en-US" altLang="ko-KR" dirty="0"/>
          </a:p>
          <a:p>
            <a:r>
              <a:rPr lang="en-US" altLang="ko-KR" dirty="0"/>
              <a:t>FPRR = (</a:t>
            </a:r>
            <a:r>
              <a:rPr lang="en-US" altLang="ko-KR" dirty="0" err="1"/>
              <a:t>FP_infer</a:t>
            </a:r>
            <a:r>
              <a:rPr lang="en-US" altLang="ko-KR" dirty="0"/>
              <a:t> - </a:t>
            </a:r>
            <a:r>
              <a:rPr lang="en-US" altLang="ko-KR" dirty="0" err="1"/>
              <a:t>FP_predict</a:t>
            </a:r>
            <a:r>
              <a:rPr lang="en-US" altLang="ko-KR" dirty="0"/>
              <a:t>) / </a:t>
            </a:r>
            <a:r>
              <a:rPr lang="en-US" altLang="ko-KR" dirty="0" err="1"/>
              <a:t>FP_infer</a:t>
            </a:r>
            <a:r>
              <a:rPr lang="en-US" altLang="ko-KR" dirty="0"/>
              <a:t> × 100</a:t>
            </a:r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6380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E4493-396C-553B-D172-9EA7B8797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273B38-C0BF-245A-3526-989472DF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A261052-9DE1-C36A-8374-783268756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False Positive Reduction Results</a:t>
            </a:r>
          </a:p>
          <a:p>
            <a:pPr lvl="1"/>
            <a:r>
              <a:rPr lang="en-US" altLang="ko-KR" dirty="0"/>
              <a:t>FP Reduction Model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871F1CA-0A14-390C-0467-EC9E591E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3" y="68023"/>
            <a:ext cx="4608107" cy="67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1A9B-D1F3-547B-B22A-43320253E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ED594-5010-30B5-E1AB-1F3F269C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B97411-DB50-E110-2CD5-3EB489E8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Juliet, Choi, S-</a:t>
            </a:r>
            <a:r>
              <a:rPr lang="en-US" altLang="ko-KR" dirty="0" err="1"/>
              <a:t>babi</a:t>
            </a:r>
            <a:r>
              <a:rPr lang="en-US" altLang="ko-KR" dirty="0"/>
              <a:t> etc.. - lacking good real-world datasets</a:t>
            </a:r>
            <a:br>
              <a:rPr lang="en-US" altLang="ko-KR" dirty="0"/>
            </a:br>
            <a:r>
              <a:rPr lang="en-US" altLang="ko-KR" dirty="0"/>
              <a:t>-&gt; D2A</a:t>
            </a:r>
          </a:p>
          <a:p>
            <a:endParaRPr lang="en-US" altLang="ko-KR" dirty="0"/>
          </a:p>
          <a:p>
            <a:r>
              <a:rPr lang="en-US" altLang="ko-KR" dirty="0"/>
              <a:t>AI based static analysis FP Reduction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749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7ABE7-30D1-88CC-00B5-10691E33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07ADD6-56FD-AE76-2F09-C1C9742A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developers spend more than 50% of their time detecting and fixing bugs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/>
              <a:t>automated program analysis or testing tools to audit the code and look for security vulnerabilities</a:t>
            </a:r>
          </a:p>
          <a:p>
            <a:endParaRPr lang="en-US" altLang="ko-KR" sz="2000" dirty="0"/>
          </a:p>
          <a:p>
            <a:r>
              <a:rPr lang="en-US" altLang="ko-KR" sz="2000" dirty="0"/>
              <a:t>static</a:t>
            </a:r>
            <a:r>
              <a:rPr lang="ko-KR" altLang="en-US" sz="2000" dirty="0"/>
              <a:t> </a:t>
            </a:r>
            <a:r>
              <a:rPr lang="en-US" altLang="ko-KR" sz="2000" dirty="0"/>
              <a:t>analysis result -&gt; ML</a:t>
            </a:r>
          </a:p>
          <a:p>
            <a:endParaRPr lang="en-US" altLang="ko-KR" sz="2000" dirty="0"/>
          </a:p>
          <a:p>
            <a:pPr marL="0" indent="0">
              <a:buNone/>
            </a:pP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9C8F6A-0DB3-2648-92A9-A149E0E0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7" y="3074987"/>
            <a:ext cx="358616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DFE4-C587-81FF-F921-83E9B514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4AF02-C33C-CF5E-74FD-491A8E99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8E88A9-7D5E-B23C-3E60-91E58D5D7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D2A </a:t>
            </a:r>
          </a:p>
          <a:p>
            <a:endParaRPr lang="en-US" altLang="ko-KR" dirty="0"/>
          </a:p>
          <a:p>
            <a:r>
              <a:rPr lang="en-US" altLang="ko-KR" dirty="0"/>
              <a:t>Generated a labeled dataset of more than 1.3M examples</a:t>
            </a:r>
          </a:p>
          <a:p>
            <a:endParaRPr lang="en-US" altLang="ko-KR" dirty="0"/>
          </a:p>
          <a:p>
            <a:r>
              <a:rPr lang="en-US" altLang="ko-KR" dirty="0"/>
              <a:t>Improves the label quality</a:t>
            </a:r>
          </a:p>
          <a:p>
            <a:endParaRPr lang="en-US" altLang="ko-KR" dirty="0"/>
          </a:p>
          <a:p>
            <a:r>
              <a:rPr lang="en-US" altLang="ko-KR" dirty="0"/>
              <a:t>Help developers prioritize and investigate potential TP first.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461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D5160-BFF7-E8A2-AC55-1A57039A7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A57BD3-E86F-BEE5-241F-2C594875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1137"/>
            <a:ext cx="10515600" cy="735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000" dirty="0"/>
              <a:t>감사합니다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7269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2EA31-3E0C-5B0E-DA99-88733396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57456-D99F-2C3F-69B7-8CB6E6E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DD6F1E-8689-3735-9120-301A421A0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most</a:t>
            </a:r>
            <a:r>
              <a:rPr lang="ko-KR" altLang="en-US" sz="1800" dirty="0"/>
              <a:t> </a:t>
            </a:r>
            <a:r>
              <a:rPr lang="en-US" altLang="ko-KR" sz="1800" dirty="0"/>
              <a:t>datasets are on a function level and do not provide context information</a:t>
            </a:r>
          </a:p>
          <a:p>
            <a:pPr marL="0" indent="0">
              <a:buNone/>
            </a:pPr>
            <a:r>
              <a:rPr lang="en-US" altLang="ko-KR" sz="1800" dirty="0"/>
              <a:t>-&gt; not include bug types, locations and bug root cause </a:t>
            </a:r>
          </a:p>
          <a:p>
            <a:pPr marL="0" indent="0">
              <a:buNone/>
            </a:pPr>
            <a:endParaRPr lang="en-US" altLang="ko-KR" sz="1800" dirty="0"/>
          </a:p>
          <a:p>
            <a:r>
              <a:rPr lang="en-US" altLang="ko-KR" sz="1800" dirty="0"/>
              <a:t>some data derived from confirmed bugs in NVD or CVE -&gt; but, sample is limited</a:t>
            </a:r>
          </a:p>
          <a:p>
            <a:endParaRPr lang="en-US" altLang="ko-KR" sz="1800" dirty="0"/>
          </a:p>
          <a:p>
            <a:r>
              <a:rPr lang="en-US" altLang="ko-KR" sz="1800" dirty="0"/>
              <a:t>synthetic datasets such as Juliet and S-</a:t>
            </a:r>
            <a:r>
              <a:rPr lang="en-US" altLang="ko-KR" sz="1800" dirty="0" err="1"/>
              <a:t>babi</a:t>
            </a:r>
            <a:r>
              <a:rPr lang="en-US" altLang="ko-KR" sz="1800" dirty="0"/>
              <a:t> -&gt; but, can’t represent the diverse behaviors</a:t>
            </a:r>
          </a:p>
          <a:p>
            <a:pPr marL="0" indent="0">
              <a:buNone/>
            </a:pPr>
            <a:endParaRPr lang="en-US" altLang="ko-KR" sz="1800" dirty="0"/>
          </a:p>
          <a:p>
            <a:r>
              <a:rPr lang="en-US" altLang="ko-KR" sz="1800" dirty="0"/>
              <a:t>labeling commit message or code diff -&gt; but, produce low-quality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601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74A3-9021-97E6-606E-49851009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7277BF-6BC1-7D28-92B6-E7CADF81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CDCB1-595F-CE27-C5D1-3AC983B3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Static analysis can reason beyond function boundary + Clang, </a:t>
            </a:r>
            <a:r>
              <a:rPr lang="en-US" altLang="ko-KR" sz="1800" dirty="0" err="1"/>
              <a:t>CPPcheck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Flawfinder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Dataset</a:t>
            </a:r>
            <a:r>
              <a:rPr lang="ko-KR" altLang="en-US" sz="1800" dirty="0"/>
              <a:t> </a:t>
            </a:r>
            <a:r>
              <a:rPr lang="en-US" altLang="ko-KR" sz="1800" dirty="0"/>
              <a:t>-&gt;</a:t>
            </a:r>
            <a:r>
              <a:rPr lang="ko-KR" altLang="en-US" sz="1800" dirty="0"/>
              <a:t> </a:t>
            </a:r>
            <a:r>
              <a:rPr lang="en-US" altLang="ko-KR" sz="1800" dirty="0" err="1"/>
              <a:t>Deeplearning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But, the approximation heuristics make false alarms</a:t>
            </a:r>
          </a:p>
          <a:p>
            <a:endParaRPr lang="en-US" altLang="ko-KR" sz="1800" dirty="0"/>
          </a:p>
          <a:p>
            <a:r>
              <a:rPr lang="en-US" altLang="ko-KR" sz="1800" dirty="0"/>
              <a:t>Approximation heuristics used to reduce complexity and improve scalability</a:t>
            </a:r>
          </a:p>
          <a:p>
            <a:endParaRPr lang="en-US" altLang="ko-KR" sz="1800" dirty="0"/>
          </a:p>
          <a:p>
            <a:r>
              <a:rPr lang="en-US" altLang="ko-KR" sz="1800" dirty="0"/>
              <a:t>Approximation heuristics sacrifice the precision for better scalability and speed.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30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D92D-CAEF-9DF2-6687-04C692561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3A9A4F-F565-A3A2-7D6C-E6C813EA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138EE7C-5C88-9532-C148-D61C1484D425}"/>
              </a:ext>
            </a:extLst>
          </p:cNvPr>
          <p:cNvSpPr/>
          <p:nvPr/>
        </p:nvSpPr>
        <p:spPr>
          <a:xfrm>
            <a:off x="584626" y="2902055"/>
            <a:ext cx="2898895" cy="1316084"/>
          </a:xfrm>
          <a:prstGeom prst="roundRect">
            <a:avLst/>
          </a:prstGeom>
          <a:solidFill>
            <a:srgbClr val="527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/>
              <a:t>Learning the patterns of </a:t>
            </a:r>
          </a:p>
          <a:p>
            <a:pPr algn="ctr"/>
            <a:r>
              <a:rPr lang="en-US" altLang="ko-KR" sz="1300" b="1" dirty="0"/>
              <a:t>False positive(FP)</a:t>
            </a:r>
            <a:endParaRPr lang="ko-KR" altLang="en-US" sz="1300" b="1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FB0BE1E-DACA-9AED-3644-36947F7B99DA}"/>
              </a:ext>
            </a:extLst>
          </p:cNvPr>
          <p:cNvSpPr/>
          <p:nvPr/>
        </p:nvSpPr>
        <p:spPr>
          <a:xfrm>
            <a:off x="4646552" y="2902055"/>
            <a:ext cx="2898895" cy="1316084"/>
          </a:xfrm>
          <a:prstGeom prst="roundRect">
            <a:avLst/>
          </a:prstGeom>
          <a:solidFill>
            <a:srgbClr val="527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/>
              <a:t>Models requires </a:t>
            </a:r>
          </a:p>
          <a:p>
            <a:pPr algn="ctr"/>
            <a:r>
              <a:rPr lang="en-US" altLang="ko-KR" sz="1300" b="1" dirty="0"/>
              <a:t>Good labeled datasets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38EB3E0-9E8A-DEAC-90CD-FDCCBD7BE77F}"/>
              </a:ext>
            </a:extLst>
          </p:cNvPr>
          <p:cNvSpPr/>
          <p:nvPr/>
        </p:nvSpPr>
        <p:spPr>
          <a:xfrm>
            <a:off x="8727047" y="2902055"/>
            <a:ext cx="2898895" cy="1316084"/>
          </a:xfrm>
          <a:prstGeom prst="roundRect">
            <a:avLst/>
          </a:prstGeom>
          <a:solidFill>
            <a:srgbClr val="527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/>
              <a:t>Propose D2A</a:t>
            </a:r>
            <a:endParaRPr lang="ko-KR" altLang="en-US" sz="1300" b="1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7796311-3A93-99E8-710C-0D60B9AE150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483521" y="3560097"/>
            <a:ext cx="1163031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3F07F36-2D05-ADBB-78C5-7E98B9B7CA1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545447" y="3560097"/>
            <a:ext cx="118160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6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7ECA8-5B79-C30B-652A-6CDA8E0FB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191B5C-D8B0-F73C-3536-3D9316CA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C67C48-CF75-482E-0EAF-D3307CA5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Learning approaches</a:t>
            </a:r>
          </a:p>
          <a:p>
            <a:pPr lvl="1"/>
            <a:r>
              <a:rPr lang="en-US" altLang="ko-KR" sz="1400" dirty="0"/>
              <a:t>Static analyzer false positive reduction </a:t>
            </a:r>
          </a:p>
          <a:p>
            <a:pPr lvl="1"/>
            <a:r>
              <a:rPr lang="en-US" altLang="ko-KR" sz="1400" dirty="0"/>
              <a:t>Code understanding and vulnerability detection task</a:t>
            </a:r>
          </a:p>
          <a:p>
            <a:pPr marL="0" indent="0">
              <a:buNone/>
            </a:pP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differential analysis</a:t>
            </a:r>
          </a:p>
          <a:p>
            <a:pPr>
              <a:buFontTx/>
              <a:buChar char="-"/>
            </a:pPr>
            <a:r>
              <a:rPr lang="en-US" altLang="ko-KR" sz="1800" dirty="0"/>
              <a:t>auto-labeler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2938D75-79B1-65EA-278A-8A2B429619AF}"/>
              </a:ext>
            </a:extLst>
          </p:cNvPr>
          <p:cNvGrpSpPr/>
          <p:nvPr/>
        </p:nvGrpSpPr>
        <p:grpSpPr>
          <a:xfrm>
            <a:off x="1060385" y="3708919"/>
            <a:ext cx="3937907" cy="2394971"/>
            <a:chOff x="1060385" y="4097904"/>
            <a:chExt cx="3937907" cy="2394971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A7F3D6F-61F1-2AFD-6864-867F7D3D04F6}"/>
                </a:ext>
              </a:extLst>
            </p:cNvPr>
            <p:cNvGrpSpPr/>
            <p:nvPr/>
          </p:nvGrpSpPr>
          <p:grpSpPr>
            <a:xfrm>
              <a:off x="1060385" y="4097904"/>
              <a:ext cx="2157023" cy="2394971"/>
              <a:chOff x="5915608" y="0"/>
              <a:chExt cx="2157023" cy="2394971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F11E7024-541C-9E3A-4156-0DAC919CD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9506" y="0"/>
                <a:ext cx="2143125" cy="214312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D3B64D-E682-3012-E342-0099CDCF3F0D}"/>
                  </a:ext>
                </a:extLst>
              </p:cNvPr>
              <p:cNvSpPr txBox="1"/>
              <p:nvPr/>
            </p:nvSpPr>
            <p:spPr>
              <a:xfrm>
                <a:off x="5915608" y="2025639"/>
                <a:ext cx="2143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Before commit </a:t>
                </a:r>
                <a:r>
                  <a:rPr lang="en-US" altLang="ko-KR" dirty="0" err="1"/>
                  <a:t>ver</a:t>
                </a:r>
                <a:endParaRPr lang="ko-KR" alt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2E83F-7B43-C6E5-B809-F4F94ADC541A}"/>
                </a:ext>
              </a:extLst>
            </p:cNvPr>
            <p:cNvSpPr txBox="1"/>
            <p:nvPr/>
          </p:nvSpPr>
          <p:spPr>
            <a:xfrm>
              <a:off x="2855167" y="4556726"/>
              <a:ext cx="214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some issues(bug)</a:t>
              </a:r>
              <a:endParaRPr lang="ko-KR" alt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0291D25-96BA-BB0F-55AF-E5FEE06B83FC}"/>
              </a:ext>
            </a:extLst>
          </p:cNvPr>
          <p:cNvGrpSpPr/>
          <p:nvPr/>
        </p:nvGrpSpPr>
        <p:grpSpPr>
          <a:xfrm>
            <a:off x="5078964" y="3708919"/>
            <a:ext cx="6038753" cy="2394971"/>
            <a:chOff x="6431903" y="4154194"/>
            <a:chExt cx="6038753" cy="2394971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570EE06-DE84-B5B8-FD36-97B4DAE8C52E}"/>
                </a:ext>
              </a:extLst>
            </p:cNvPr>
            <p:cNvGrpSpPr/>
            <p:nvPr/>
          </p:nvGrpSpPr>
          <p:grpSpPr>
            <a:xfrm>
              <a:off x="6431903" y="4154194"/>
              <a:ext cx="2157023" cy="2394971"/>
              <a:chOff x="5915608" y="0"/>
              <a:chExt cx="2157023" cy="2394971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DA4F0836-5604-4894-9CC7-999E65CE2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9506" y="0"/>
                <a:ext cx="2143125" cy="214312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0E296A-8A26-D970-8683-8FE4959C7E77}"/>
                  </a:ext>
                </a:extLst>
              </p:cNvPr>
              <p:cNvSpPr txBox="1"/>
              <p:nvPr/>
            </p:nvSpPr>
            <p:spPr>
              <a:xfrm>
                <a:off x="5915608" y="2025639"/>
                <a:ext cx="2143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After commit </a:t>
                </a:r>
                <a:r>
                  <a:rPr lang="en-US" altLang="ko-KR" dirty="0" err="1"/>
                  <a:t>ver</a:t>
                </a:r>
                <a:endParaRPr lang="ko-KR" alt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375670-DD7D-7592-02A3-3A5D08766EA2}"/>
                </a:ext>
              </a:extLst>
            </p:cNvPr>
            <p:cNvSpPr txBox="1"/>
            <p:nvPr/>
          </p:nvSpPr>
          <p:spPr>
            <a:xfrm>
              <a:off x="8226685" y="4556726"/>
              <a:ext cx="4243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disappear issues(bug) -&gt; like real bug </a:t>
              </a:r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3C0D9A-8695-D8C5-F8EA-1451EF7B1CAD}"/>
                </a:ext>
              </a:extLst>
            </p:cNvPr>
            <p:cNvSpPr txBox="1"/>
            <p:nvPr/>
          </p:nvSpPr>
          <p:spPr>
            <a:xfrm>
              <a:off x="8226685" y="5558655"/>
              <a:ext cx="3744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some issues(bug) -&gt; false positive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00AB6-C23D-7C9E-85A2-536EFE19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4308BB-15EE-8B26-3362-2584122B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314938-3C9B-6335-6A34-D8D72261D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Open Source(OpenSSL, </a:t>
            </a:r>
            <a:r>
              <a:rPr lang="en-US" altLang="ko-KR" sz="2000" dirty="0" err="1"/>
              <a:t>FFmpeg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libav</a:t>
            </a:r>
            <a:r>
              <a:rPr lang="en-US" altLang="ko-KR" sz="2000" dirty="0"/>
              <a:t>, httpd, NGINX, </a:t>
            </a:r>
            <a:r>
              <a:rPr lang="en-US" altLang="ko-KR" sz="2000" dirty="0" err="1"/>
              <a:t>libtiff</a:t>
            </a:r>
            <a:r>
              <a:rPr lang="en-US" altLang="ko-KR" sz="2000" dirty="0"/>
              <a:t>) differential analysis</a:t>
            </a:r>
          </a:p>
          <a:p>
            <a:endParaRPr lang="en-US" altLang="ko-KR" sz="2000" dirty="0"/>
          </a:p>
          <a:p>
            <a:r>
              <a:rPr lang="en-US" altLang="ko-KR" sz="2000" dirty="0"/>
              <a:t>Label accuracy 7.8%</a:t>
            </a:r>
            <a:r>
              <a:rPr lang="ko-KR" altLang="en-US" sz="2000" dirty="0"/>
              <a:t> </a:t>
            </a:r>
            <a:r>
              <a:rPr lang="en-US" altLang="ko-KR" sz="2000" dirty="0"/>
              <a:t>-&gt;</a:t>
            </a:r>
            <a:r>
              <a:rPr lang="ko-KR" altLang="en-US" sz="2000" dirty="0"/>
              <a:t> </a:t>
            </a:r>
            <a:r>
              <a:rPr lang="en-US" altLang="ko-KR" sz="2000" dirty="0"/>
              <a:t>53%</a:t>
            </a:r>
          </a:p>
          <a:p>
            <a:endParaRPr lang="en-US" altLang="ko-KR" sz="2000" dirty="0"/>
          </a:p>
          <a:p>
            <a:r>
              <a:rPr lang="en-US" altLang="ko-KR" sz="2000" dirty="0"/>
              <a:t>D2A contribution</a:t>
            </a:r>
          </a:p>
          <a:p>
            <a:pPr lvl="1"/>
            <a:r>
              <a:rPr lang="en-US" altLang="ko-KR" sz="1600" dirty="0"/>
              <a:t>Differential analysis &amp; commit history heuristics</a:t>
            </a:r>
          </a:p>
          <a:p>
            <a:pPr lvl="1"/>
            <a:r>
              <a:rPr lang="en-US" altLang="ko-KR" sz="1600" dirty="0"/>
              <a:t>Parallelized pipeline</a:t>
            </a:r>
          </a:p>
          <a:p>
            <a:pPr lvl="1"/>
            <a:r>
              <a:rPr lang="en-US" altLang="ko-KR" sz="1600" dirty="0"/>
              <a:t>Large scale analysis to make millions of sample</a:t>
            </a:r>
          </a:p>
          <a:p>
            <a:pPr lvl="1"/>
            <a:r>
              <a:rPr lang="en-US" altLang="ko-KR" sz="1600" dirty="0"/>
              <a:t>Preserve more detail information</a:t>
            </a:r>
          </a:p>
          <a:p>
            <a:pPr lvl="1"/>
            <a:r>
              <a:rPr lang="en-US" altLang="ko-KR" sz="1600" dirty="0"/>
              <a:t>Demonstration D2A datasets</a:t>
            </a:r>
          </a:p>
          <a:p>
            <a:pPr lvl="1"/>
            <a:r>
              <a:rPr lang="en-US" altLang="ko-KR" sz="1600" dirty="0" err="1"/>
              <a:t>Github</a:t>
            </a:r>
            <a:r>
              <a:rPr lang="en-US" altLang="ko-KR" sz="1600" dirty="0"/>
              <a:t> open - </a:t>
            </a:r>
            <a:r>
              <a:rPr lang="pt-BR" altLang="ko-KR" sz="1600" dirty="0"/>
              <a:t>https://github. com/ibm/D2A</a:t>
            </a:r>
          </a:p>
          <a:p>
            <a:pPr lvl="1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45614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80EE-622C-A88F-C92C-251FDAB9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8C588-0CC3-9D33-B725-83549695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5539C2-319C-9A01-D720-0FF8E0EF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– Existing</a:t>
            </a:r>
            <a:r>
              <a:rPr lang="ko-KR" altLang="en-US" dirty="0"/>
              <a:t> </a:t>
            </a:r>
            <a:r>
              <a:rPr lang="en-US" altLang="ko-KR" dirty="0"/>
              <a:t>datasets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AI on vulnerability detection task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D97B7A-7AD4-4EF0-71F4-9F0EB8D8F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36" y="2308452"/>
            <a:ext cx="11568711" cy="33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0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824</Words>
  <Application>Microsoft Office PowerPoint</Application>
  <PresentationFormat>와이드스크린</PresentationFormat>
  <Paragraphs>259</Paragraphs>
  <Slides>31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5" baseType="lpstr">
      <vt:lpstr>맑은 고딕</vt:lpstr>
      <vt:lpstr>Arial</vt:lpstr>
      <vt:lpstr>Cambria Math</vt:lpstr>
      <vt:lpstr>Office 테마</vt:lpstr>
      <vt:lpstr>D2A: A Dataset Built for AI-Based Vulnerability Detection Methods Using Differential Analysis </vt:lpstr>
      <vt:lpstr>목차</vt:lpstr>
      <vt:lpstr>Introduction</vt:lpstr>
      <vt:lpstr>Introduction</vt:lpstr>
      <vt:lpstr>Introduction</vt:lpstr>
      <vt:lpstr>Introduction</vt:lpstr>
      <vt:lpstr>Introduction</vt:lpstr>
      <vt:lpstr>Introduction</vt:lpstr>
      <vt:lpstr>Motivation</vt:lpstr>
      <vt:lpstr>Motivation</vt:lpstr>
      <vt:lpstr>Motivation</vt:lpstr>
      <vt:lpstr>Dataset generation</vt:lpstr>
      <vt:lpstr>Dataset generation</vt:lpstr>
      <vt:lpstr>Dataset generation</vt:lpstr>
      <vt:lpstr>Dataset generation</vt:lpstr>
      <vt:lpstr>Dataset generation</vt:lpstr>
      <vt:lpstr>Static Analysis False Positive Reduction</vt:lpstr>
      <vt:lpstr>Static Analysis False Positive Reduction</vt:lpstr>
      <vt:lpstr>Static Analysis False Positive Reduction</vt:lpstr>
      <vt:lpstr>Static Analysis False Positive Reduction</vt:lpstr>
      <vt:lpstr>Static Analysis False Positive Reduction</vt:lpstr>
      <vt:lpstr>Static Analysis False Positive Reduction</vt:lpstr>
      <vt:lpstr>Evaluation</vt:lpstr>
      <vt:lpstr>Evaluation</vt:lpstr>
      <vt:lpstr>Evaluation</vt:lpstr>
      <vt:lpstr>Evaluation</vt:lpstr>
      <vt:lpstr>Evaluation</vt:lpstr>
      <vt:lpstr>Evaluation</vt:lpstr>
      <vt:lpstr>Related Work</vt:lpstr>
      <vt:lpstr>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한우혁</dc:creator>
  <cp:lastModifiedBy>한우혁</cp:lastModifiedBy>
  <cp:revision>22</cp:revision>
  <dcterms:created xsi:type="dcterms:W3CDTF">2026-03-13T05:55:33Z</dcterms:created>
  <dcterms:modified xsi:type="dcterms:W3CDTF">2026-04-10T01:38:14Z</dcterms:modified>
</cp:coreProperties>
</file>