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8BDDC8-9A9D-4732-90F7-84BE37413E44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B59B51B9-62BF-4DE8-A0DF-F03F003EC7E6}">
      <dgm:prSet custT="1"/>
      <dgm:spPr/>
      <dgm:t>
        <a:bodyPr/>
        <a:lstStyle/>
        <a:p>
          <a:pPr rtl="0"/>
          <a:r>
            <a: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Green computing is </a:t>
          </a:r>
          <a:r>
            <a:rPr lang="en-US" altLang="zh-CN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imperative</a:t>
          </a:r>
          <a:endParaRPr lang="zh-CN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C327A1-4DA8-480A-8BA1-AA3BFD7ED50C}" type="parTrans" cxnId="{28A4BEF8-543D-4AF2-AAA1-526B45CB41AF}">
      <dgm:prSet/>
      <dgm:spPr/>
      <dgm:t>
        <a:bodyPr/>
        <a:lstStyle/>
        <a:p>
          <a:endParaRPr lang="zh-CN" altLang="en-US"/>
        </a:p>
      </dgm:t>
    </dgm:pt>
    <dgm:pt modelId="{BE3C3327-70BC-46EC-B99F-666C3905F499}" type="sibTrans" cxnId="{28A4BEF8-543D-4AF2-AAA1-526B45CB41AF}">
      <dgm:prSet/>
      <dgm:spPr/>
      <dgm:t>
        <a:bodyPr/>
        <a:lstStyle/>
        <a:p>
          <a:endParaRPr lang="zh-CN" altLang="en-US"/>
        </a:p>
      </dgm:t>
    </dgm:pt>
    <dgm:pt modelId="{86018007-FE62-42D6-BEBA-01F1698EF97B}">
      <dgm:prSet/>
      <dgm:spPr/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Increasing of 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computers</a:t>
          </a:r>
          <a:endParaRPr lang="zh-CN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5721C08-ACB1-4478-B239-DF3972EE1299}" type="parTrans" cxnId="{F6F11C2B-4C5E-439D-9A3E-181DCA0E7230}">
      <dgm:prSet/>
      <dgm:spPr/>
      <dgm:t>
        <a:bodyPr/>
        <a:lstStyle/>
        <a:p>
          <a:endParaRPr lang="zh-CN" altLang="en-US"/>
        </a:p>
      </dgm:t>
    </dgm:pt>
    <dgm:pt modelId="{F6FDCA15-A995-40A8-89D1-11EF8136AA0B}" type="sibTrans" cxnId="{F6F11C2B-4C5E-439D-9A3E-181DCA0E7230}">
      <dgm:prSet/>
      <dgm:spPr/>
      <dgm:t>
        <a:bodyPr/>
        <a:lstStyle/>
        <a:p>
          <a:endParaRPr lang="zh-CN" altLang="en-US"/>
        </a:p>
      </dgm:t>
    </dgm:pt>
    <dgm:pt modelId="{7F9F7639-0534-4799-8B21-9872F4A1AD17}">
      <dgm:prSet/>
      <dgm:spPr/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Increasing of 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energy cost</a:t>
          </a:r>
          <a:endParaRPr lang="zh-CN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778431-6FB3-42CA-AE87-E9F1E580EE00}" type="parTrans" cxnId="{913568E9-6A2C-4E79-8B6C-89F70F384EC3}">
      <dgm:prSet/>
      <dgm:spPr/>
      <dgm:t>
        <a:bodyPr/>
        <a:lstStyle/>
        <a:p>
          <a:endParaRPr lang="zh-CN" altLang="en-US"/>
        </a:p>
      </dgm:t>
    </dgm:pt>
    <dgm:pt modelId="{D1934A32-F467-4453-997F-6055BCCA7081}" type="sibTrans" cxnId="{913568E9-6A2C-4E79-8B6C-89F70F384EC3}">
      <dgm:prSet/>
      <dgm:spPr/>
      <dgm:t>
        <a:bodyPr/>
        <a:lstStyle/>
        <a:p>
          <a:endParaRPr lang="zh-CN" altLang="en-US"/>
        </a:p>
      </dgm:t>
    </dgm:pt>
    <dgm:pt modelId="{814D5FF8-1CD6-4F20-B40B-090F59165514}">
      <dgm:prSet/>
      <dgm:spPr/>
      <dgm:t>
        <a:bodyPr/>
        <a:lstStyle/>
        <a:p>
          <a:pPr rtl="0"/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Increasing of </a:t>
          </a:r>
          <a:r>
            <a: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Carbon emissions</a:t>
          </a:r>
          <a:endParaRPr lang="zh-CN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E70749-929D-44B5-A06F-B7E4DE0F80AD}" type="parTrans" cxnId="{B6EA890E-72EF-4482-89AA-68417C9E9F7C}">
      <dgm:prSet/>
      <dgm:spPr/>
      <dgm:t>
        <a:bodyPr/>
        <a:lstStyle/>
        <a:p>
          <a:endParaRPr lang="zh-CN" altLang="en-US"/>
        </a:p>
      </dgm:t>
    </dgm:pt>
    <dgm:pt modelId="{008B7939-7002-4962-8EC9-5EDD8A4DEE21}" type="sibTrans" cxnId="{B6EA890E-72EF-4482-89AA-68417C9E9F7C}">
      <dgm:prSet/>
      <dgm:spPr/>
      <dgm:t>
        <a:bodyPr/>
        <a:lstStyle/>
        <a:p>
          <a:endParaRPr lang="zh-CN" altLang="en-US"/>
        </a:p>
      </dgm:t>
    </dgm:pt>
    <dgm:pt modelId="{C1788167-12E8-43EC-B215-7A749BE1DAC1}" type="pres">
      <dgm:prSet presAssocID="{4C8BDDC8-9A9D-4732-90F7-84BE37413E44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CN" altLang="en-US"/>
        </a:p>
      </dgm:t>
    </dgm:pt>
    <dgm:pt modelId="{D7FCC70C-ECC4-422C-9B86-FF20832D1DE8}" type="pres">
      <dgm:prSet presAssocID="{B59B51B9-62BF-4DE8-A0DF-F03F003EC7E6}" presName="root" presStyleCnt="0"/>
      <dgm:spPr/>
    </dgm:pt>
    <dgm:pt modelId="{58A446D0-8242-4A81-A450-5DF0D0DAA50B}" type="pres">
      <dgm:prSet presAssocID="{B59B51B9-62BF-4DE8-A0DF-F03F003EC7E6}" presName="rootComposite" presStyleCnt="0"/>
      <dgm:spPr/>
    </dgm:pt>
    <dgm:pt modelId="{F11E3DD1-D420-4653-ABFE-BBF4B0919B85}" type="pres">
      <dgm:prSet presAssocID="{B59B51B9-62BF-4DE8-A0DF-F03F003EC7E6}" presName="rootText" presStyleLbl="node1" presStyleIdx="0" presStyleCnt="1" custScaleX="209112" custLinFactNeighborX="-4911"/>
      <dgm:spPr/>
      <dgm:t>
        <a:bodyPr/>
        <a:lstStyle/>
        <a:p>
          <a:endParaRPr lang="zh-CN" altLang="en-US"/>
        </a:p>
      </dgm:t>
    </dgm:pt>
    <dgm:pt modelId="{33DE920F-0BB4-46DD-A09D-D389B0538693}" type="pres">
      <dgm:prSet presAssocID="{B59B51B9-62BF-4DE8-A0DF-F03F003EC7E6}" presName="rootConnector" presStyleLbl="node1" presStyleIdx="0" presStyleCnt="1"/>
      <dgm:spPr/>
      <dgm:t>
        <a:bodyPr/>
        <a:lstStyle/>
        <a:p>
          <a:endParaRPr lang="zh-CN" altLang="en-US"/>
        </a:p>
      </dgm:t>
    </dgm:pt>
    <dgm:pt modelId="{53E30A6D-9E71-425E-9FC8-61C728007C8C}" type="pres">
      <dgm:prSet presAssocID="{B59B51B9-62BF-4DE8-A0DF-F03F003EC7E6}" presName="childShape" presStyleCnt="0"/>
      <dgm:spPr/>
    </dgm:pt>
    <dgm:pt modelId="{ABA5DA7E-DEB8-433B-9685-8209A41D106B}" type="pres">
      <dgm:prSet presAssocID="{E5721C08-ACB1-4478-B239-DF3972EE1299}" presName="Name13" presStyleLbl="parChTrans1D2" presStyleIdx="0" presStyleCnt="3"/>
      <dgm:spPr/>
      <dgm:t>
        <a:bodyPr/>
        <a:lstStyle/>
        <a:p>
          <a:endParaRPr lang="zh-CN" altLang="en-US"/>
        </a:p>
      </dgm:t>
    </dgm:pt>
    <dgm:pt modelId="{CFCADEE7-A774-403C-A45D-B900B3C2E490}" type="pres">
      <dgm:prSet presAssocID="{86018007-FE62-42D6-BEBA-01F1698EF97B}" presName="childText" presStyleLbl="bgAcc1" presStyleIdx="0" presStyleCnt="3" custScaleX="198261" custScaleY="7971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7C35808-762C-4805-9F2C-55E746ACA418}" type="pres">
      <dgm:prSet presAssocID="{79778431-6FB3-42CA-AE87-E9F1E580EE00}" presName="Name13" presStyleLbl="parChTrans1D2" presStyleIdx="1" presStyleCnt="3"/>
      <dgm:spPr/>
      <dgm:t>
        <a:bodyPr/>
        <a:lstStyle/>
        <a:p>
          <a:endParaRPr lang="zh-CN" altLang="en-US"/>
        </a:p>
      </dgm:t>
    </dgm:pt>
    <dgm:pt modelId="{870C4CA7-8D68-467E-877A-C7C91CF212C4}" type="pres">
      <dgm:prSet presAssocID="{7F9F7639-0534-4799-8B21-9872F4A1AD17}" presName="childText" presStyleLbl="bgAcc1" presStyleIdx="1" presStyleCnt="3" custScaleX="198261" custScaleY="7971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87D92D5-552F-4E1D-A7BC-831F25AD0105}" type="pres">
      <dgm:prSet presAssocID="{B9E70749-929D-44B5-A06F-B7E4DE0F80AD}" presName="Name13" presStyleLbl="parChTrans1D2" presStyleIdx="2" presStyleCnt="3"/>
      <dgm:spPr/>
      <dgm:t>
        <a:bodyPr/>
        <a:lstStyle/>
        <a:p>
          <a:endParaRPr lang="zh-CN" altLang="en-US"/>
        </a:p>
      </dgm:t>
    </dgm:pt>
    <dgm:pt modelId="{7D34029A-B8DA-41E3-8BCE-9E0424DAB210}" type="pres">
      <dgm:prSet presAssocID="{814D5FF8-1CD6-4F20-B40B-090F59165514}" presName="childText" presStyleLbl="bgAcc1" presStyleIdx="2" presStyleCnt="3" custScaleX="198261" custScaleY="7971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8A4BEF8-543D-4AF2-AAA1-526B45CB41AF}" srcId="{4C8BDDC8-9A9D-4732-90F7-84BE37413E44}" destId="{B59B51B9-62BF-4DE8-A0DF-F03F003EC7E6}" srcOrd="0" destOrd="0" parTransId="{33C327A1-4DA8-480A-8BA1-AA3BFD7ED50C}" sibTransId="{BE3C3327-70BC-46EC-B99F-666C3905F499}"/>
    <dgm:cxn modelId="{A00B032E-2C4C-418B-89A2-892B2A811BB3}" type="presOf" srcId="{B59B51B9-62BF-4DE8-A0DF-F03F003EC7E6}" destId="{F11E3DD1-D420-4653-ABFE-BBF4B0919B85}" srcOrd="0" destOrd="0" presId="urn:microsoft.com/office/officeart/2005/8/layout/hierarchy3"/>
    <dgm:cxn modelId="{8A4EFD0E-A0B6-4B91-BEBA-EDA6C6889FBB}" type="presOf" srcId="{814D5FF8-1CD6-4F20-B40B-090F59165514}" destId="{7D34029A-B8DA-41E3-8BCE-9E0424DAB210}" srcOrd="0" destOrd="0" presId="urn:microsoft.com/office/officeart/2005/8/layout/hierarchy3"/>
    <dgm:cxn modelId="{31915B33-CF77-4C35-B4F7-A23DB36B07DB}" type="presOf" srcId="{E5721C08-ACB1-4478-B239-DF3972EE1299}" destId="{ABA5DA7E-DEB8-433B-9685-8209A41D106B}" srcOrd="0" destOrd="0" presId="urn:microsoft.com/office/officeart/2005/8/layout/hierarchy3"/>
    <dgm:cxn modelId="{F07C9A9D-1607-493F-80F5-F4FB1B6981F2}" type="presOf" srcId="{7F9F7639-0534-4799-8B21-9872F4A1AD17}" destId="{870C4CA7-8D68-467E-877A-C7C91CF212C4}" srcOrd="0" destOrd="0" presId="urn:microsoft.com/office/officeart/2005/8/layout/hierarchy3"/>
    <dgm:cxn modelId="{B6EA890E-72EF-4482-89AA-68417C9E9F7C}" srcId="{B59B51B9-62BF-4DE8-A0DF-F03F003EC7E6}" destId="{814D5FF8-1CD6-4F20-B40B-090F59165514}" srcOrd="2" destOrd="0" parTransId="{B9E70749-929D-44B5-A06F-B7E4DE0F80AD}" sibTransId="{008B7939-7002-4962-8EC9-5EDD8A4DEE21}"/>
    <dgm:cxn modelId="{4FFDCB30-6016-4FCF-B143-4F86B0081E11}" type="presOf" srcId="{B59B51B9-62BF-4DE8-A0DF-F03F003EC7E6}" destId="{33DE920F-0BB4-46DD-A09D-D389B0538693}" srcOrd="1" destOrd="0" presId="urn:microsoft.com/office/officeart/2005/8/layout/hierarchy3"/>
    <dgm:cxn modelId="{F6F11C2B-4C5E-439D-9A3E-181DCA0E7230}" srcId="{B59B51B9-62BF-4DE8-A0DF-F03F003EC7E6}" destId="{86018007-FE62-42D6-BEBA-01F1698EF97B}" srcOrd="0" destOrd="0" parTransId="{E5721C08-ACB1-4478-B239-DF3972EE1299}" sibTransId="{F6FDCA15-A995-40A8-89D1-11EF8136AA0B}"/>
    <dgm:cxn modelId="{22281789-B5D0-4461-9A23-3FE04E016F95}" type="presOf" srcId="{B9E70749-929D-44B5-A06F-B7E4DE0F80AD}" destId="{287D92D5-552F-4E1D-A7BC-831F25AD0105}" srcOrd="0" destOrd="0" presId="urn:microsoft.com/office/officeart/2005/8/layout/hierarchy3"/>
    <dgm:cxn modelId="{913568E9-6A2C-4E79-8B6C-89F70F384EC3}" srcId="{B59B51B9-62BF-4DE8-A0DF-F03F003EC7E6}" destId="{7F9F7639-0534-4799-8B21-9872F4A1AD17}" srcOrd="1" destOrd="0" parTransId="{79778431-6FB3-42CA-AE87-E9F1E580EE00}" sibTransId="{D1934A32-F467-4453-997F-6055BCCA7081}"/>
    <dgm:cxn modelId="{B25E1904-4D2B-42F0-9116-01BF36E030AD}" type="presOf" srcId="{4C8BDDC8-9A9D-4732-90F7-84BE37413E44}" destId="{C1788167-12E8-43EC-B215-7A749BE1DAC1}" srcOrd="0" destOrd="0" presId="urn:microsoft.com/office/officeart/2005/8/layout/hierarchy3"/>
    <dgm:cxn modelId="{17061C91-5582-4822-A2B2-3A84DEF97783}" type="presOf" srcId="{86018007-FE62-42D6-BEBA-01F1698EF97B}" destId="{CFCADEE7-A774-403C-A45D-B900B3C2E490}" srcOrd="0" destOrd="0" presId="urn:microsoft.com/office/officeart/2005/8/layout/hierarchy3"/>
    <dgm:cxn modelId="{8C36E0A4-3955-425D-927C-13F73FC0C4F5}" type="presOf" srcId="{79778431-6FB3-42CA-AE87-E9F1E580EE00}" destId="{27C35808-762C-4805-9F2C-55E746ACA418}" srcOrd="0" destOrd="0" presId="urn:microsoft.com/office/officeart/2005/8/layout/hierarchy3"/>
    <dgm:cxn modelId="{334B7756-CAC6-4A3E-AA02-1FF3C9811013}" type="presParOf" srcId="{C1788167-12E8-43EC-B215-7A749BE1DAC1}" destId="{D7FCC70C-ECC4-422C-9B86-FF20832D1DE8}" srcOrd="0" destOrd="0" presId="urn:microsoft.com/office/officeart/2005/8/layout/hierarchy3"/>
    <dgm:cxn modelId="{6E29AA89-EAB7-4E7C-BE57-42F6268C562E}" type="presParOf" srcId="{D7FCC70C-ECC4-422C-9B86-FF20832D1DE8}" destId="{58A446D0-8242-4A81-A450-5DF0D0DAA50B}" srcOrd="0" destOrd="0" presId="urn:microsoft.com/office/officeart/2005/8/layout/hierarchy3"/>
    <dgm:cxn modelId="{ECB43575-4999-4A74-B1B2-00EE1E417D28}" type="presParOf" srcId="{58A446D0-8242-4A81-A450-5DF0D0DAA50B}" destId="{F11E3DD1-D420-4653-ABFE-BBF4B0919B85}" srcOrd="0" destOrd="0" presId="urn:microsoft.com/office/officeart/2005/8/layout/hierarchy3"/>
    <dgm:cxn modelId="{62BB85D1-1366-4A27-A8FF-1A3872F694F0}" type="presParOf" srcId="{58A446D0-8242-4A81-A450-5DF0D0DAA50B}" destId="{33DE920F-0BB4-46DD-A09D-D389B0538693}" srcOrd="1" destOrd="0" presId="urn:microsoft.com/office/officeart/2005/8/layout/hierarchy3"/>
    <dgm:cxn modelId="{41EEA532-099A-4220-B4FF-00735745A0DD}" type="presParOf" srcId="{D7FCC70C-ECC4-422C-9B86-FF20832D1DE8}" destId="{53E30A6D-9E71-425E-9FC8-61C728007C8C}" srcOrd="1" destOrd="0" presId="urn:microsoft.com/office/officeart/2005/8/layout/hierarchy3"/>
    <dgm:cxn modelId="{CF2CC012-66A7-4A8A-9930-8B64DCD79295}" type="presParOf" srcId="{53E30A6D-9E71-425E-9FC8-61C728007C8C}" destId="{ABA5DA7E-DEB8-433B-9685-8209A41D106B}" srcOrd="0" destOrd="0" presId="urn:microsoft.com/office/officeart/2005/8/layout/hierarchy3"/>
    <dgm:cxn modelId="{0E7DF973-99AB-41F1-9327-180573E5F7A2}" type="presParOf" srcId="{53E30A6D-9E71-425E-9FC8-61C728007C8C}" destId="{CFCADEE7-A774-403C-A45D-B900B3C2E490}" srcOrd="1" destOrd="0" presId="urn:microsoft.com/office/officeart/2005/8/layout/hierarchy3"/>
    <dgm:cxn modelId="{D1748EBA-936F-4212-978B-7660075AEBA8}" type="presParOf" srcId="{53E30A6D-9E71-425E-9FC8-61C728007C8C}" destId="{27C35808-762C-4805-9F2C-55E746ACA418}" srcOrd="2" destOrd="0" presId="urn:microsoft.com/office/officeart/2005/8/layout/hierarchy3"/>
    <dgm:cxn modelId="{0D017254-2698-469D-9479-F06FF39E473D}" type="presParOf" srcId="{53E30A6D-9E71-425E-9FC8-61C728007C8C}" destId="{870C4CA7-8D68-467E-877A-C7C91CF212C4}" srcOrd="3" destOrd="0" presId="urn:microsoft.com/office/officeart/2005/8/layout/hierarchy3"/>
    <dgm:cxn modelId="{80A4550C-8D72-4685-8DB9-AD53FEEE1748}" type="presParOf" srcId="{53E30A6D-9E71-425E-9FC8-61C728007C8C}" destId="{287D92D5-552F-4E1D-A7BC-831F25AD0105}" srcOrd="4" destOrd="0" presId="urn:microsoft.com/office/officeart/2005/8/layout/hierarchy3"/>
    <dgm:cxn modelId="{EA50B7EE-CFE6-4CF6-A231-057682AAA1A4}" type="presParOf" srcId="{53E30A6D-9E71-425E-9FC8-61C728007C8C}" destId="{7D34029A-B8DA-41E3-8BCE-9E0424DAB210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1E3DD1-D420-4653-ABFE-BBF4B0919B85}">
      <dsp:nvSpPr>
        <dsp:cNvPr id="0" name=""/>
        <dsp:cNvSpPr/>
      </dsp:nvSpPr>
      <dsp:spPr>
        <a:xfrm>
          <a:off x="0" y="1859"/>
          <a:ext cx="3976743" cy="9508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Green computing is </a:t>
          </a:r>
          <a:r>
            <a:rPr lang="en-US" altLang="zh-CN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imperative</a:t>
          </a:r>
          <a:endParaRPr lang="zh-CN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859"/>
        <a:ext cx="3976743" cy="950864"/>
      </dsp:txXfrm>
    </dsp:sp>
    <dsp:sp modelId="{ABA5DA7E-DEB8-433B-9685-8209A41D106B}">
      <dsp:nvSpPr>
        <dsp:cNvPr id="0" name=""/>
        <dsp:cNvSpPr/>
      </dsp:nvSpPr>
      <dsp:spPr>
        <a:xfrm>
          <a:off x="397674" y="952724"/>
          <a:ext cx="429396" cy="616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6721"/>
              </a:lnTo>
              <a:lnTo>
                <a:pt x="429396" y="6167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CADEE7-A774-403C-A45D-B900B3C2E490}">
      <dsp:nvSpPr>
        <dsp:cNvPr id="0" name=""/>
        <dsp:cNvSpPr/>
      </dsp:nvSpPr>
      <dsp:spPr>
        <a:xfrm>
          <a:off x="827070" y="1190440"/>
          <a:ext cx="3016309" cy="758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Increasing of 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computers</a:t>
          </a:r>
          <a:endParaRPr lang="zh-CN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7070" y="1190440"/>
        <a:ext cx="3016309" cy="758010"/>
      </dsp:txXfrm>
    </dsp:sp>
    <dsp:sp modelId="{27C35808-762C-4805-9F2C-55E746ACA418}">
      <dsp:nvSpPr>
        <dsp:cNvPr id="0" name=""/>
        <dsp:cNvSpPr/>
      </dsp:nvSpPr>
      <dsp:spPr>
        <a:xfrm>
          <a:off x="397674" y="952724"/>
          <a:ext cx="429396" cy="16124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2447"/>
              </a:lnTo>
              <a:lnTo>
                <a:pt x="429396" y="161244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0C4CA7-8D68-467E-877A-C7C91CF212C4}">
      <dsp:nvSpPr>
        <dsp:cNvPr id="0" name=""/>
        <dsp:cNvSpPr/>
      </dsp:nvSpPr>
      <dsp:spPr>
        <a:xfrm>
          <a:off x="827070" y="2186166"/>
          <a:ext cx="3016309" cy="758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Increasing of 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energy cost</a:t>
          </a:r>
          <a:endParaRPr lang="zh-CN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7070" y="2186166"/>
        <a:ext cx="3016309" cy="758010"/>
      </dsp:txXfrm>
    </dsp:sp>
    <dsp:sp modelId="{287D92D5-552F-4E1D-A7BC-831F25AD0105}">
      <dsp:nvSpPr>
        <dsp:cNvPr id="0" name=""/>
        <dsp:cNvSpPr/>
      </dsp:nvSpPr>
      <dsp:spPr>
        <a:xfrm>
          <a:off x="397674" y="952724"/>
          <a:ext cx="429396" cy="2608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8173"/>
              </a:lnTo>
              <a:lnTo>
                <a:pt x="429396" y="26081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34029A-B8DA-41E3-8BCE-9E0424DAB210}">
      <dsp:nvSpPr>
        <dsp:cNvPr id="0" name=""/>
        <dsp:cNvSpPr/>
      </dsp:nvSpPr>
      <dsp:spPr>
        <a:xfrm>
          <a:off x="827070" y="3181893"/>
          <a:ext cx="3016309" cy="75801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Increasing of </a:t>
          </a:r>
          <a:r>
            <a:rPr lang="en-US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Carbon emissions</a:t>
          </a:r>
          <a:endParaRPr lang="zh-CN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827070" y="3181893"/>
        <a:ext cx="3016309" cy="7580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4DA4D-8FFC-4EF2-AD7A-444557ED1CF0}" type="datetimeFigureOut">
              <a:rPr lang="ko-KR" altLang="en-US" smtClean="0"/>
              <a:pPr/>
              <a:t>8/2/2014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A5D15-267D-41DA-B2DC-05226F4841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A5D15-267D-41DA-B2DC-05226F484179}" type="slidenum">
              <a:rPr lang="ko-KR" altLang="en-US" smtClean="0"/>
              <a:pPr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altLang="ko-KR" sz="3000" dirty="0" smtClean="0"/>
              <a:t>An Energy-efficient Task Scheduler for Multi-core</a:t>
            </a:r>
            <a:br>
              <a:rPr lang="en-US" altLang="ko-KR" sz="3000" dirty="0" smtClean="0"/>
            </a:br>
            <a:r>
              <a:rPr lang="en-US" altLang="ko-KR" sz="3000" dirty="0" smtClean="0"/>
              <a:t>Platforms with per-core DVFS Based on Task</a:t>
            </a:r>
            <a:br>
              <a:rPr lang="en-US" altLang="ko-KR" sz="3000" dirty="0" smtClean="0"/>
            </a:br>
            <a:r>
              <a:rPr lang="en-US" altLang="ko-KR" sz="3000" dirty="0" smtClean="0"/>
              <a:t>Characteristics</a:t>
            </a:r>
            <a:endParaRPr lang="ko-KR" altLang="en-US" sz="3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305800" cy="1752600"/>
          </a:xfrm>
        </p:spPr>
        <p:txBody>
          <a:bodyPr>
            <a:normAutofit/>
          </a:bodyPr>
          <a:lstStyle/>
          <a:p>
            <a:r>
              <a:rPr lang="en-US" altLang="ko-KR" sz="1400" dirty="0" err="1" smtClean="0"/>
              <a:t>Ching</a:t>
            </a:r>
            <a:r>
              <a:rPr lang="en-US" altLang="ko-KR" sz="1400" dirty="0" smtClean="0"/>
              <a:t>-Chi Lin, You-Cheng </a:t>
            </a:r>
            <a:r>
              <a:rPr lang="en-US" altLang="ko-KR" sz="1400" dirty="0" err="1" smtClean="0"/>
              <a:t>Syu</a:t>
            </a:r>
            <a:r>
              <a:rPr lang="en-US" altLang="ko-KR" sz="1400" dirty="0" smtClean="0"/>
              <a:t>, Chao-</a:t>
            </a:r>
            <a:r>
              <a:rPr lang="en-US" altLang="ko-KR" sz="1400" dirty="0" err="1" smtClean="0"/>
              <a:t>Jui</a:t>
            </a:r>
            <a:r>
              <a:rPr lang="en-US" altLang="ko-KR" sz="1400" dirty="0" smtClean="0"/>
              <a:t> Chang, Jan-Jan Wu, </a:t>
            </a:r>
            <a:r>
              <a:rPr lang="en-US" altLang="ko-KR" sz="1400" dirty="0" err="1" smtClean="0"/>
              <a:t>Pangfeng</a:t>
            </a:r>
            <a:r>
              <a:rPr lang="en-US" altLang="ko-KR" sz="1400" dirty="0" smtClean="0"/>
              <a:t> Liu, Po-</a:t>
            </a:r>
            <a:r>
              <a:rPr lang="en-US" altLang="ko-KR" sz="1400" dirty="0" err="1" smtClean="0"/>
              <a:t>Wen</a:t>
            </a:r>
            <a:r>
              <a:rPr lang="en-US" altLang="ko-KR" sz="1400" dirty="0" smtClean="0"/>
              <a:t> Cheng and Wei-Te Hsu</a:t>
            </a:r>
            <a:endParaRPr lang="ko-KR" alt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Dominating Position Set/Range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ko-KR" sz="2400" dirty="0" err="1" smtClean="0"/>
              <a:t>D</a:t>
            </a:r>
            <a:r>
              <a:rPr lang="en-US" altLang="ko-KR" sz="2400" baseline="-25000" dirty="0" err="1" smtClean="0"/>
              <a:t>p</a:t>
            </a:r>
            <a:r>
              <a:rPr lang="en-US" altLang="ko-KR" sz="2400" dirty="0" smtClean="0"/>
              <a:t> is “dominating position set” of p</a:t>
            </a:r>
            <a:endParaRPr lang="ko-KR" alt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1" y="2057400"/>
            <a:ext cx="4800599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Scheduling Tasks without Deadlines on Multi-core Platforms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Scheduling tasks </a:t>
            </a:r>
          </a:p>
          <a:p>
            <a:pPr lvl="1"/>
            <a:r>
              <a:rPr lang="en-US" altLang="ko-KR" i="1" dirty="0" smtClean="0"/>
              <a:t>Homogeneous multi-core </a:t>
            </a:r>
            <a:r>
              <a:rPr lang="en-US" altLang="ko-KR" dirty="0" smtClean="0"/>
              <a:t>systems</a:t>
            </a:r>
          </a:p>
          <a:p>
            <a:pPr lvl="2"/>
            <a:r>
              <a:rPr lang="en-US" altLang="ko-KR" dirty="0" smtClean="0"/>
              <a:t>Same energy consumption and time consumption function</a:t>
            </a:r>
          </a:p>
          <a:p>
            <a:pPr lvl="2"/>
            <a:r>
              <a:rPr lang="en-US" altLang="ko-KR" dirty="0" smtClean="0"/>
              <a:t>Round-Robin techniques to assign tasks</a:t>
            </a:r>
          </a:p>
          <a:p>
            <a:pPr lvl="1"/>
            <a:r>
              <a:rPr lang="en-US" altLang="ko-KR" i="1" dirty="0" smtClean="0"/>
              <a:t>Heterogeneous multi-core systems</a:t>
            </a:r>
          </a:p>
          <a:p>
            <a:pPr lvl="2"/>
            <a:r>
              <a:rPr lang="en-US" altLang="ko-KR" i="1" dirty="0" smtClean="0"/>
              <a:t>Different </a:t>
            </a:r>
            <a:r>
              <a:rPr lang="en-US" altLang="ko-KR" dirty="0" smtClean="0"/>
              <a:t>energy consumption and time consumption function</a:t>
            </a:r>
          </a:p>
          <a:p>
            <a:pPr lvl="2"/>
            <a:r>
              <a:rPr lang="en-US" altLang="ko-KR" dirty="0" smtClean="0"/>
              <a:t>Tasks are assigned in Greedy manner</a:t>
            </a:r>
            <a:endParaRPr lang="ko-KR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TASK SCHEDULING IN THE ONLINE MODE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For e.g. Online judging system</a:t>
            </a:r>
          </a:p>
          <a:p>
            <a:r>
              <a:rPr lang="en-US" altLang="ko-KR" dirty="0" smtClean="0"/>
              <a:t>Interactive Tasks and Non-interactive Tasks</a:t>
            </a:r>
          </a:p>
          <a:p>
            <a:r>
              <a:rPr lang="en-US" altLang="ko-KR" dirty="0" smtClean="0"/>
              <a:t>System can be Homogeneous multi-core or Heterogeneous  multi-core</a:t>
            </a:r>
          </a:p>
          <a:p>
            <a:r>
              <a:rPr lang="en-US" altLang="ko-KR" dirty="0" smtClean="0"/>
              <a:t>Interactive task higher priority then non-inter: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50" y="5186082"/>
            <a:ext cx="7600950" cy="757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676400" y="4648200"/>
            <a:ext cx="220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Marginal Cost</a:t>
            </a:r>
            <a:endParaRPr lang="ko-KR" alt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Dynamic Task Insertion and Deletion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4495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371600"/>
            <a:ext cx="4114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130425"/>
            <a:ext cx="8534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sz="3200" dirty="0" smtClean="0"/>
              <a:t>COCA: </a:t>
            </a:r>
            <a:r>
              <a:rPr lang="en-US" altLang="ko-KR" sz="3200" dirty="0" smtClean="0"/>
              <a:t>Computation </a:t>
            </a:r>
            <a:r>
              <a:rPr lang="en-US" altLang="ko-KR" sz="3200" dirty="0" smtClean="0"/>
              <a:t>Offload to Clouds using AOP</a:t>
            </a:r>
            <a:endParaRPr lang="ko-KR" alt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514600" y="3244334"/>
            <a:ext cx="50109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err="1" smtClean="0"/>
              <a:t>Hsing</a:t>
            </a:r>
            <a:r>
              <a:rPr lang="en-US" altLang="ko-KR" dirty="0" smtClean="0"/>
              <a:t>-Yu </a:t>
            </a:r>
            <a:r>
              <a:rPr lang="en-US" altLang="ko-KR" dirty="0" smtClean="0"/>
              <a:t>Chen,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Yue-Hsun</a:t>
            </a:r>
            <a:r>
              <a:rPr lang="en-US" altLang="ko-KR" dirty="0" smtClean="0"/>
              <a:t> </a:t>
            </a:r>
            <a:r>
              <a:rPr lang="en-US" altLang="ko-KR" dirty="0" smtClean="0"/>
              <a:t>Lin, and </a:t>
            </a:r>
            <a:r>
              <a:rPr lang="en-US" altLang="ko-KR" dirty="0" smtClean="0"/>
              <a:t>Chen-</a:t>
            </a:r>
            <a:r>
              <a:rPr lang="en-US" altLang="ko-KR" dirty="0" err="1" smtClean="0"/>
              <a:t>Mou</a:t>
            </a:r>
            <a:r>
              <a:rPr lang="en-US" altLang="ko-KR" dirty="0" smtClean="0"/>
              <a:t> Cheng</a:t>
            </a:r>
            <a:endParaRPr lang="ko-KR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Computation Offload</a:t>
            </a:r>
          </a:p>
          <a:p>
            <a:pPr lvl="1"/>
            <a:r>
              <a:rPr lang="en-US" altLang="ko-KR" dirty="0" smtClean="0"/>
              <a:t>Not Mobile cloud</a:t>
            </a:r>
          </a:p>
          <a:p>
            <a:pPr lvl="1"/>
            <a:endParaRPr lang="en-US" altLang="ko-KR" dirty="0"/>
          </a:p>
          <a:p>
            <a:r>
              <a:rPr lang="en-US" altLang="ko-KR" dirty="0" smtClean="0"/>
              <a:t>AOP Approach</a:t>
            </a:r>
          </a:p>
          <a:p>
            <a:pPr lvl="1"/>
            <a:r>
              <a:rPr lang="en-US" altLang="ko-KR" dirty="0" smtClean="0"/>
              <a:t>COCA works in source level</a:t>
            </a:r>
          </a:p>
          <a:p>
            <a:pPr lvl="2"/>
            <a:r>
              <a:rPr lang="en-US" altLang="ko-KR" dirty="0"/>
              <a:t>v</a:t>
            </a:r>
            <a:r>
              <a:rPr lang="en-US" altLang="ko-KR" dirty="0" smtClean="0"/>
              <a:t>s. Binary level approach</a:t>
            </a:r>
          </a:p>
          <a:p>
            <a:pPr lvl="3"/>
            <a:r>
              <a:rPr lang="en-US" altLang="ko-KR" dirty="0" smtClean="0"/>
              <a:t>In binary level approach, the offload can be made transparent to the application programmers</a:t>
            </a:r>
          </a:p>
          <a:p>
            <a:pPr lvl="3"/>
            <a:r>
              <a:rPr lang="en-US" altLang="ko-KR" dirty="0" smtClean="0"/>
              <a:t>But the benefits of this become less important in cloud computing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332630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Background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Aspect-Oriented Programming</a:t>
            </a:r>
          </a:p>
          <a:p>
            <a:pPr lvl="1"/>
            <a:r>
              <a:rPr lang="en-US" altLang="ko-KR" dirty="0" smtClean="0"/>
              <a:t>Increase </a:t>
            </a:r>
            <a:r>
              <a:rPr lang="en-US" altLang="ko-KR" i="1" dirty="0" smtClean="0"/>
              <a:t>Modularity</a:t>
            </a:r>
            <a:r>
              <a:rPr lang="en-US" altLang="ko-KR" dirty="0" smtClean="0"/>
              <a:t> by allowing the separation of cross-cutting concerns</a:t>
            </a:r>
          </a:p>
          <a:p>
            <a:pPr lvl="1"/>
            <a:r>
              <a:rPr lang="en-US" altLang="ko-KR" dirty="0" smtClean="0"/>
              <a:t>Entails breaking down program logic into distinct part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0280480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Background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dirty="0" err="1" smtClean="0"/>
              <a:t>AspectJ</a:t>
            </a:r>
            <a:endParaRPr lang="en-US" altLang="ko-KR" sz="2400" dirty="0" smtClean="0"/>
          </a:p>
          <a:p>
            <a:pPr lvl="1"/>
            <a:r>
              <a:rPr lang="en-US" altLang="ko-KR" sz="2000" dirty="0" smtClean="0"/>
              <a:t>Allows programmers to define “aspects”</a:t>
            </a:r>
          </a:p>
          <a:p>
            <a:pPr lvl="2"/>
            <a:r>
              <a:rPr lang="en-US" altLang="ko-KR" sz="1800" dirty="0" smtClean="0"/>
              <a:t>Aspect provides </a:t>
            </a:r>
            <a:r>
              <a:rPr lang="en-US" altLang="ko-KR" sz="1800" dirty="0" err="1" smtClean="0"/>
              <a:t>pointcuts</a:t>
            </a:r>
            <a:r>
              <a:rPr lang="en-US" altLang="ko-KR" sz="1800" dirty="0" smtClean="0"/>
              <a:t> and advices for specific functions</a:t>
            </a:r>
          </a:p>
          <a:p>
            <a:pPr lvl="1"/>
            <a:r>
              <a:rPr lang="en-US" altLang="ko-KR" sz="2000" dirty="0" smtClean="0"/>
              <a:t>Corresponding advices – main AOP used in COCA</a:t>
            </a:r>
          </a:p>
          <a:p>
            <a:pPr lvl="2"/>
            <a:r>
              <a:rPr lang="en-US" altLang="ko-KR" sz="1800" i="1" dirty="0"/>
              <a:t>b</a:t>
            </a:r>
            <a:r>
              <a:rPr lang="en-US" altLang="ko-KR" sz="1800" i="1" dirty="0" smtClean="0"/>
              <a:t>efore, after, around</a:t>
            </a:r>
            <a:endParaRPr lang="en-US" altLang="ko-KR" sz="1800" dirty="0" smtClean="0"/>
          </a:p>
          <a:p>
            <a:r>
              <a:rPr lang="en-US" altLang="ko-KR" sz="2400" dirty="0" err="1" smtClean="0"/>
              <a:t>AspectJ</a:t>
            </a:r>
            <a:r>
              <a:rPr lang="en-US" altLang="ko-KR" sz="2400" dirty="0" smtClean="0"/>
              <a:t> for Android</a:t>
            </a:r>
          </a:p>
          <a:p>
            <a:pPr lvl="1"/>
            <a:r>
              <a:rPr lang="en-US" altLang="ko-KR" sz="2000" dirty="0" smtClean="0"/>
              <a:t>No official support for Android yet</a:t>
            </a:r>
          </a:p>
          <a:p>
            <a:pPr lvl="1"/>
            <a:r>
              <a:rPr lang="en-US" altLang="ko-KR" sz="2000" dirty="0" smtClean="0"/>
              <a:t>Major changes</a:t>
            </a:r>
          </a:p>
          <a:p>
            <a:pPr lvl="2"/>
            <a:r>
              <a:rPr lang="en-US" altLang="ko-KR" sz="1600" dirty="0" smtClean="0"/>
              <a:t>Alter the compilation phase of Android Java compiler to </a:t>
            </a:r>
            <a:r>
              <a:rPr lang="en-US" altLang="ko-KR" sz="1600" dirty="0" err="1" smtClean="0"/>
              <a:t>AspectJ</a:t>
            </a:r>
            <a:endParaRPr lang="en-US" altLang="ko-KR" sz="2400" dirty="0" smtClean="0"/>
          </a:p>
          <a:p>
            <a:r>
              <a:rPr lang="en-US" altLang="ko-KR" sz="2400" dirty="0" smtClean="0"/>
              <a:t>Dynamic Loading for Java Classes</a:t>
            </a:r>
          </a:p>
          <a:p>
            <a:pPr lvl="1"/>
            <a:r>
              <a:rPr lang="en-US" altLang="ko-KR" sz="2000" dirty="0" smtClean="0"/>
              <a:t>Complied java </a:t>
            </a:r>
            <a:r>
              <a:rPr lang="en-US" altLang="ko-KR" sz="2000" dirty="0" err="1" smtClean="0"/>
              <a:t>bytecode</a:t>
            </a:r>
            <a:r>
              <a:rPr lang="en-US" altLang="ko-KR" sz="2000" dirty="0" smtClean="0"/>
              <a:t>(.class) can be loaded and run on a JVM dynamically in runtime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965973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Design of COCA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1649"/>
            <a:ext cx="6111205" cy="445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85795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76600" cy="1143000"/>
          </a:xfrm>
        </p:spPr>
        <p:txBody>
          <a:bodyPr/>
          <a:lstStyle/>
          <a:p>
            <a:r>
              <a:rPr lang="en-US" altLang="ko-KR" dirty="0" smtClean="0"/>
              <a:t>Introduction</a:t>
            </a:r>
            <a:endParaRPr lang="ko-KR" altLang="en-US" dirty="0"/>
          </a:p>
        </p:txBody>
      </p:sp>
      <p:graphicFrame>
        <p:nvGraphicFramePr>
          <p:cNvPr id="4" name="内容占位符 8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="" xmlns:p14="http://schemas.microsoft.com/office/powerpoint/2010/main" val="1652776444"/>
              </p:ext>
            </p:extLst>
          </p:nvPr>
        </p:nvGraphicFramePr>
        <p:xfrm>
          <a:off x="323528" y="1444294"/>
          <a:ext cx="4040188" cy="3941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3" y="3128963"/>
            <a:ext cx="4813300" cy="346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238" y="44450"/>
            <a:ext cx="4470400" cy="309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Profile Stage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ko-KR" sz="2400" dirty="0" smtClean="0"/>
              <a:t>Mark all </a:t>
            </a:r>
            <a:r>
              <a:rPr lang="en-US" altLang="ko-KR" sz="2400" dirty="0" smtClean="0">
                <a:solidFill>
                  <a:srgbClr val="FF0000"/>
                </a:solidFill>
              </a:rPr>
              <a:t>pure functions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sz="2400" dirty="0" smtClean="0"/>
              <a:t>Evaluates the </a:t>
            </a:r>
            <a:r>
              <a:rPr lang="en-US" altLang="ko-KR" sz="2400" dirty="0" smtClean="0">
                <a:solidFill>
                  <a:srgbClr val="FF0000"/>
                </a:solidFill>
              </a:rPr>
              <a:t>processing time </a:t>
            </a:r>
            <a:r>
              <a:rPr lang="en-US" altLang="ko-KR" sz="2400" dirty="0" smtClean="0"/>
              <a:t>and </a:t>
            </a:r>
            <a:r>
              <a:rPr lang="en-US" altLang="ko-KR" sz="2400" dirty="0" smtClean="0">
                <a:solidFill>
                  <a:srgbClr val="FF0000"/>
                </a:solidFill>
              </a:rPr>
              <a:t>required memory foot print </a:t>
            </a:r>
            <a:r>
              <a:rPr lang="en-US" altLang="ko-KR" sz="2400" dirty="0" smtClean="0"/>
              <a:t>for each function</a:t>
            </a:r>
          </a:p>
          <a:p>
            <a:pPr marL="914400" lvl="1" indent="-514350"/>
            <a:r>
              <a:rPr lang="en-US" altLang="ko-KR" sz="2000" dirty="0" smtClean="0"/>
              <a:t>Result of profiling is summarized in a report</a:t>
            </a:r>
          </a:p>
          <a:p>
            <a:pPr marL="914400" lvl="1" indent="-514350"/>
            <a:r>
              <a:rPr lang="en-US" altLang="ko-KR" sz="2000" dirty="0" smtClean="0"/>
              <a:t>Allows evaluation in an emulated environment</a:t>
            </a:r>
          </a:p>
          <a:p>
            <a:pPr marL="914400" lvl="1" indent="-514350"/>
            <a:r>
              <a:rPr lang="en-US" altLang="ko-KR" sz="2000" dirty="0" smtClean="0"/>
              <a:t>Allows automate the selection process by integrating COCA with existing program partitioning schemes</a:t>
            </a:r>
            <a:endParaRPr lang="en-US" altLang="ko-KR" dirty="0" smtClean="0"/>
          </a:p>
          <a:p>
            <a:pPr marL="914400" lvl="1" indent="-514350">
              <a:buFont typeface="+mj-lt"/>
              <a:buAutoNum type="arabicPeriod"/>
            </a:pP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4084576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Build Stage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Divide the original Java source code into ‘to offload’ and ‘not to offload’</a:t>
            </a:r>
          </a:p>
          <a:p>
            <a:pPr marL="914400" lvl="1" indent="-514350"/>
            <a:r>
              <a:rPr lang="en-US" altLang="ko-KR" dirty="0" smtClean="0"/>
              <a:t>Programmer can selects the target function to offload</a:t>
            </a:r>
          </a:p>
          <a:p>
            <a:pPr marL="1314450" lvl="2" indent="-514350"/>
            <a:r>
              <a:rPr lang="en-US" altLang="ko-KR" dirty="0" smtClean="0"/>
              <a:t>It selects the dependent classes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ko-KR" dirty="0" smtClean="0"/>
              <a:t>Translate the code into </a:t>
            </a:r>
            <a:r>
              <a:rPr lang="en-US" altLang="ko-KR" dirty="0" err="1" smtClean="0"/>
              <a:t>AspectJ</a:t>
            </a:r>
            <a:r>
              <a:rPr lang="en-US" altLang="ko-KR" dirty="0" smtClean="0"/>
              <a:t> code</a:t>
            </a:r>
          </a:p>
          <a:p>
            <a:pPr marL="914400" lvl="1" indent="-514350"/>
            <a:r>
              <a:rPr lang="en-US" altLang="ko-KR" dirty="0" smtClean="0"/>
              <a:t>Filtered Java classes are complied to JVM </a:t>
            </a:r>
            <a:r>
              <a:rPr lang="en-US" altLang="ko-KR" dirty="0" err="1" smtClean="0"/>
              <a:t>bytecode</a:t>
            </a:r>
            <a:endParaRPr lang="en-US" altLang="ko-KR" dirty="0" smtClean="0"/>
          </a:p>
          <a:p>
            <a:pPr marL="914400" lvl="1" indent="-514350"/>
            <a:r>
              <a:rPr lang="en-US" altLang="ko-KR" dirty="0" smtClean="0"/>
              <a:t>Results</a:t>
            </a:r>
          </a:p>
          <a:p>
            <a:pPr marL="1314450" lvl="2" indent="-514350"/>
            <a:r>
              <a:rPr lang="en-US" altLang="ko-KR" dirty="0" smtClean="0"/>
              <a:t>Jar file for cloud server</a:t>
            </a:r>
          </a:p>
          <a:p>
            <a:pPr marL="1314450" lvl="2" indent="-514350"/>
            <a:r>
              <a:rPr lang="en-US" altLang="ko-KR" dirty="0" err="1" smtClean="0"/>
              <a:t>Apk</a:t>
            </a:r>
            <a:r>
              <a:rPr lang="en-US" altLang="ko-KR" dirty="0" smtClean="0"/>
              <a:t> installation file for Android</a:t>
            </a:r>
          </a:p>
          <a:p>
            <a:pPr marL="514350" indent="-514350">
              <a:buFont typeface="+mj-lt"/>
              <a:buAutoNum type="arabicPeriod"/>
            </a:pP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3173276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Register stage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Assumption</a:t>
            </a:r>
          </a:p>
          <a:p>
            <a:pPr lvl="1"/>
            <a:r>
              <a:rPr lang="en-US" altLang="ko-KR" dirty="0" smtClean="0"/>
              <a:t>The user already has an account on an existing cloud service (Amazon EC2)</a:t>
            </a:r>
          </a:p>
          <a:p>
            <a:r>
              <a:rPr lang="en-US" altLang="ko-KR" dirty="0" smtClean="0"/>
              <a:t>Process</a:t>
            </a:r>
          </a:p>
          <a:p>
            <a:pPr lvl="1"/>
            <a:r>
              <a:rPr lang="en-US" altLang="ko-KR" dirty="0" smtClean="0"/>
              <a:t>Run the COCA server daemon in the cloud</a:t>
            </a:r>
          </a:p>
          <a:p>
            <a:pPr lvl="1"/>
            <a:r>
              <a:rPr lang="en-US" altLang="ko-KR" dirty="0" smtClean="0"/>
              <a:t>Upload the compiled </a:t>
            </a:r>
            <a:r>
              <a:rPr lang="en-US" altLang="ko-KR" dirty="0" err="1" smtClean="0"/>
              <a:t>bytecode</a:t>
            </a:r>
            <a:r>
              <a:rPr lang="en-US" altLang="ko-KR" dirty="0" smtClean="0"/>
              <a:t> in jar files to the cloud</a:t>
            </a:r>
          </a:p>
          <a:p>
            <a:pPr lvl="2"/>
            <a:r>
              <a:rPr lang="en-US" altLang="ko-KR" dirty="0" smtClean="0"/>
              <a:t>Authenticates and loads the </a:t>
            </a:r>
            <a:r>
              <a:rPr lang="en-US" altLang="ko-KR" dirty="0" err="1" smtClean="0"/>
              <a:t>clases</a:t>
            </a:r>
            <a:r>
              <a:rPr lang="en-US" altLang="ko-KR" dirty="0" smtClean="0"/>
              <a:t> from the jar file via the dynamic loading</a:t>
            </a:r>
          </a:p>
          <a:p>
            <a:pPr lvl="1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403152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Running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45158" y="1628800"/>
            <a:ext cx="7334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직선 화살표 연결선 4"/>
          <p:cNvCxnSpPr>
            <a:stCxn id="2050" idx="2"/>
          </p:cNvCxnSpPr>
          <p:nvPr/>
        </p:nvCxnSpPr>
        <p:spPr bwMode="auto">
          <a:xfrm flipH="1">
            <a:off x="1711870" y="2590825"/>
            <a:ext cx="1" cy="292640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pic>
        <p:nvPicPr>
          <p:cNvPr id="2051" name="Picture 3" descr="C:\Users\MNLab\AppData\Local\Microsoft\Windows\Temporary Internet Files\Content.IE5\ZY06M2C9\MC90043484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9046" y="1645183"/>
            <a:ext cx="785242" cy="78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직선 화살표 연결선 7"/>
          <p:cNvCxnSpPr>
            <a:stCxn id="2051" idx="2"/>
          </p:cNvCxnSpPr>
          <p:nvPr/>
        </p:nvCxnSpPr>
        <p:spPr bwMode="auto">
          <a:xfrm>
            <a:off x="6771667" y="2430425"/>
            <a:ext cx="0" cy="308680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202180" y="2291925"/>
            <a:ext cx="16361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1. Launch the corresponding program</a:t>
            </a:r>
            <a:endParaRPr lang="ko-KR" altLang="en-US" dirty="0"/>
          </a:p>
        </p:txBody>
      </p:sp>
      <p:sp>
        <p:nvSpPr>
          <p:cNvPr id="10" name="타원 9"/>
          <p:cNvSpPr/>
          <p:nvPr/>
        </p:nvSpPr>
        <p:spPr bwMode="auto">
          <a:xfrm>
            <a:off x="1619672" y="2672207"/>
            <a:ext cx="195834" cy="162765"/>
          </a:xfrm>
          <a:prstGeom prst="ellipse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돋움" pitchFamily="50" charset="-127"/>
            </a:endParaRPr>
          </a:p>
        </p:txBody>
      </p:sp>
      <p:cxnSp>
        <p:nvCxnSpPr>
          <p:cNvPr id="12" name="직선 화살표 연결선 11"/>
          <p:cNvCxnSpPr>
            <a:stCxn id="10" idx="6"/>
          </p:cNvCxnSpPr>
          <p:nvPr/>
        </p:nvCxnSpPr>
        <p:spPr bwMode="auto">
          <a:xfrm>
            <a:off x="1815506" y="2753590"/>
            <a:ext cx="4956161" cy="31537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2853426" y="2188641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2. COCA requests computation offload</a:t>
            </a:r>
            <a:endParaRPr lang="ko-KR" altLang="en-US" dirty="0"/>
          </a:p>
        </p:txBody>
      </p:sp>
      <p:sp>
        <p:nvSpPr>
          <p:cNvPr id="13" name="직사각형 12"/>
          <p:cNvSpPr/>
          <p:nvPr/>
        </p:nvSpPr>
        <p:spPr bwMode="auto">
          <a:xfrm>
            <a:off x="6663655" y="3149160"/>
            <a:ext cx="216024" cy="904868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돋움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03764" y="2204864"/>
            <a:ext cx="2240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3. Server retrieve the related classes from the database, load the target classes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911182" y="3284984"/>
            <a:ext cx="2240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4. Perform computation by calling appropriate functions</a:t>
            </a:r>
            <a:endParaRPr lang="ko-KR" altLang="en-US" dirty="0"/>
          </a:p>
        </p:txBody>
      </p:sp>
      <p:cxnSp>
        <p:nvCxnSpPr>
          <p:cNvPr id="20" name="직선 화살표 연결선 19"/>
          <p:cNvCxnSpPr/>
          <p:nvPr/>
        </p:nvCxnSpPr>
        <p:spPr bwMode="auto">
          <a:xfrm>
            <a:off x="1691680" y="4505680"/>
            <a:ext cx="5075613" cy="31537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2" name="직선 화살표 연결선 21"/>
          <p:cNvCxnSpPr/>
          <p:nvPr/>
        </p:nvCxnSpPr>
        <p:spPr bwMode="auto">
          <a:xfrm flipH="1">
            <a:off x="1691680" y="4054028"/>
            <a:ext cx="5079988" cy="324417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2853426" y="3561982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5</a:t>
            </a:r>
            <a:r>
              <a:rPr lang="en-US" altLang="ko-KR" dirty="0" smtClean="0"/>
              <a:t>. Send the result back to smart phone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479701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Experimental Evaluation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Overhead of </a:t>
            </a:r>
            <a:r>
              <a:rPr lang="en-US" altLang="ko-KR" dirty="0" err="1" smtClean="0"/>
              <a:t>AspectJ</a:t>
            </a:r>
            <a:r>
              <a:rPr lang="en-US" altLang="ko-KR" dirty="0" smtClean="0"/>
              <a:t> on Android</a:t>
            </a:r>
          </a:p>
          <a:p>
            <a:pPr lvl="1"/>
            <a:r>
              <a:rPr lang="en-US" altLang="ko-KR" dirty="0" smtClean="0"/>
              <a:t>Target Device – HTC Tattoo smart phone</a:t>
            </a:r>
          </a:p>
          <a:p>
            <a:pPr lvl="2"/>
            <a:r>
              <a:rPr lang="en-US" altLang="ko-KR" dirty="0" smtClean="0"/>
              <a:t>Qualcomm MSM7225 (528Mhz)</a:t>
            </a:r>
          </a:p>
          <a:p>
            <a:pPr lvl="1"/>
            <a:r>
              <a:rPr lang="en-US" altLang="ko-KR" dirty="0" smtClean="0"/>
              <a:t>First approach – Comparing the latency of function calls with/without </a:t>
            </a:r>
            <a:r>
              <a:rPr lang="en-US" altLang="ko-KR" dirty="0" err="1" smtClean="0"/>
              <a:t>AspectJ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Before/after advice – 195 ns per call</a:t>
            </a:r>
          </a:p>
          <a:p>
            <a:pPr lvl="2"/>
            <a:r>
              <a:rPr lang="en-US" altLang="ko-KR" dirty="0" smtClean="0"/>
              <a:t>Around advice – 290 ns per call</a:t>
            </a:r>
          </a:p>
          <a:p>
            <a:pPr lvl="1"/>
            <a:r>
              <a:rPr lang="en-US" altLang="ko-KR" dirty="0" smtClean="0"/>
              <a:t>Second approach – Android sample application “Amazed”</a:t>
            </a:r>
          </a:p>
          <a:p>
            <a:pPr lvl="1"/>
            <a:r>
              <a:rPr lang="en-US" altLang="ko-KR" i="1" dirty="0" smtClean="0"/>
              <a:t>The overhead brought by Aspect J is negligible</a:t>
            </a:r>
          </a:p>
        </p:txBody>
      </p:sp>
    </p:spTree>
    <p:extLst>
      <p:ext uri="{BB962C8B-B14F-4D97-AF65-F5344CB8AC3E}">
        <p14:creationId xmlns:p14="http://schemas.microsoft.com/office/powerpoint/2010/main" xmlns="" val="2417883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Experimental Evaluation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Real-world Android Chess Game case</a:t>
            </a:r>
          </a:p>
          <a:p>
            <a:pPr lvl="1"/>
            <a:r>
              <a:rPr lang="en-US" altLang="ko-KR" dirty="0" smtClean="0"/>
              <a:t>AI Capability Enhancement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7710" y="2529913"/>
            <a:ext cx="4760962" cy="3679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019198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Experimental Evaluation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Communication Cost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16832"/>
            <a:ext cx="5538763" cy="418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1560" y="2057317"/>
            <a:ext cx="288032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3G network : 120/509kbps (Up/Down)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/>
              <a:t>Transmitted data : 30KB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 smtClean="0">
                <a:solidFill>
                  <a:srgbClr val="FF0000"/>
                </a:solidFill>
              </a:rPr>
              <a:t>COCA should work very well on current Wi-Fi network</a:t>
            </a:r>
          </a:p>
        </p:txBody>
      </p:sp>
    </p:spTree>
    <p:extLst>
      <p:ext uri="{BB962C8B-B14F-4D97-AF65-F5344CB8AC3E}">
        <p14:creationId xmlns:p14="http://schemas.microsoft.com/office/powerpoint/2010/main" xmlns="" val="3636973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Experimental Evaluation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75543" y="1468439"/>
            <a:ext cx="4184489" cy="4694237"/>
          </a:xfrm>
        </p:spPr>
        <p:txBody>
          <a:bodyPr/>
          <a:lstStyle/>
          <a:p>
            <a:r>
              <a:rPr lang="en-US" altLang="ko-KR" dirty="0" smtClean="0"/>
              <a:t>Energy Saving</a:t>
            </a:r>
          </a:p>
          <a:p>
            <a:pPr lvl="1"/>
            <a:r>
              <a:rPr lang="en-US" altLang="ko-KR" dirty="0" smtClean="0"/>
              <a:t>Using Monsoon power monitor</a:t>
            </a:r>
          </a:p>
          <a:p>
            <a:pPr lvl="1"/>
            <a:r>
              <a:rPr lang="en-US" altLang="ko-KR" dirty="0" smtClean="0"/>
              <a:t>Experiment on </a:t>
            </a:r>
            <a:r>
              <a:rPr lang="en-US" altLang="ko-KR" dirty="0" err="1" smtClean="0"/>
              <a:t>Honzovy</a:t>
            </a:r>
            <a:r>
              <a:rPr lang="en-US" altLang="ko-KR" dirty="0" smtClean="0"/>
              <a:t> achy AI computation</a:t>
            </a:r>
          </a:p>
          <a:p>
            <a:pPr lvl="2"/>
            <a:r>
              <a:rPr lang="en-US" altLang="ko-KR" dirty="0" smtClean="0"/>
              <a:t>56% energy reduction</a:t>
            </a:r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5604" y="1484784"/>
            <a:ext cx="3968032" cy="475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5606" y="4351083"/>
            <a:ext cx="4826641" cy="188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29198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Discussions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Arguments for Working at source level</a:t>
            </a:r>
          </a:p>
          <a:p>
            <a:pPr lvl="1"/>
            <a:r>
              <a:rPr lang="en-US" altLang="ko-KR" dirty="0" smtClean="0"/>
              <a:t>Additional Overhead</a:t>
            </a:r>
          </a:p>
          <a:p>
            <a:pPr lvl="2"/>
            <a:r>
              <a:rPr lang="en-US" altLang="ko-KR" dirty="0" smtClean="0"/>
              <a:t>No additional overhead for developer</a:t>
            </a:r>
          </a:p>
          <a:p>
            <a:pPr lvl="3"/>
            <a:r>
              <a:rPr lang="en-US" altLang="ko-KR" dirty="0" smtClean="0"/>
              <a:t>If he codes in AOP……</a:t>
            </a:r>
          </a:p>
          <a:p>
            <a:pPr lvl="2"/>
            <a:r>
              <a:rPr lang="en-US" altLang="ko-KR" dirty="0" smtClean="0"/>
              <a:t>Users</a:t>
            </a:r>
          </a:p>
          <a:p>
            <a:pPr lvl="3"/>
            <a:r>
              <a:rPr lang="en-US" altLang="ko-KR" dirty="0" smtClean="0"/>
              <a:t>Need to install </a:t>
            </a:r>
            <a:r>
              <a:rPr lang="en-US" altLang="ko-KR" b="1" i="1" dirty="0" smtClean="0">
                <a:solidFill>
                  <a:srgbClr val="FF0000"/>
                </a:solidFill>
              </a:rPr>
              <a:t>patched VM</a:t>
            </a:r>
          </a:p>
          <a:p>
            <a:pPr lvl="1"/>
            <a:r>
              <a:rPr lang="en-US" altLang="ko-KR" dirty="0" smtClean="0"/>
              <a:t>Modularized source code</a:t>
            </a:r>
          </a:p>
          <a:p>
            <a:pPr lvl="2"/>
            <a:r>
              <a:rPr lang="en-US" altLang="ko-KR" dirty="0" smtClean="0"/>
              <a:t>Developer can simply isolate the design from mobile side and cloud side</a:t>
            </a:r>
          </a:p>
          <a:p>
            <a:pPr lvl="2"/>
            <a:r>
              <a:rPr lang="en-US" altLang="ko-KR" dirty="0" smtClean="0"/>
              <a:t>Maintenance much easier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1995091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Discussions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Pure vs. Non-pure Functions</a:t>
            </a:r>
          </a:p>
          <a:p>
            <a:pPr lvl="1"/>
            <a:r>
              <a:rPr lang="en-US" altLang="ko-KR" dirty="0" smtClean="0"/>
              <a:t>Non-pure functions</a:t>
            </a:r>
          </a:p>
          <a:p>
            <a:pPr lvl="2"/>
            <a:r>
              <a:rPr lang="en-US" altLang="ko-KR" dirty="0" smtClean="0"/>
              <a:t>Tend to access global variables, including primitive variable</a:t>
            </a:r>
          </a:p>
          <a:p>
            <a:pPr lvl="2"/>
            <a:r>
              <a:rPr lang="en-US" altLang="ko-KR" dirty="0" smtClean="0"/>
              <a:t>Static object calls</a:t>
            </a:r>
          </a:p>
          <a:p>
            <a:pPr lvl="1"/>
            <a:r>
              <a:rPr lang="en-US" altLang="ko-KR" dirty="0" smtClean="0"/>
              <a:t>Synchronize the function with remote object</a:t>
            </a:r>
          </a:p>
          <a:p>
            <a:pPr lvl="2"/>
            <a:r>
              <a:rPr lang="en-US" altLang="ko-KR" dirty="0" smtClean="0"/>
              <a:t>Serializing – severe cost</a:t>
            </a:r>
          </a:p>
          <a:p>
            <a:pPr lvl="2"/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xmlns="" val="8088295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Motivation</a:t>
            </a:r>
            <a:endParaRPr lang="ko-KR" altLang="en-US" dirty="0"/>
          </a:p>
        </p:txBody>
      </p:sp>
      <p:sp>
        <p:nvSpPr>
          <p:cNvPr id="4" name="内容占位符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52596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Main technologies to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improve energy effective</a:t>
            </a:r>
            <a:endParaRPr lang="en-US" altLang="zh-CN" dirty="0" smtClean="0">
              <a:latin typeface="Times New Roman" pitchFamily="18" charset="0"/>
              <a:cs typeface="Times New Roman" pitchFamily="18" charset="0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Hardware level: Low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power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devices</a:t>
            </a:r>
            <a:endParaRPr lang="en-US" altLang="zh-CN" dirty="0">
              <a:latin typeface="Times New Roman" pitchFamily="18" charset="0"/>
              <a:cs typeface="Times New Roman" pitchFamily="18" charset="0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System level: Power-management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mechanisms in different levels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Application level: Consolidate </a:t>
            </a:r>
            <a:r>
              <a:rPr lang="en-US" altLang="zh-CN" dirty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virtualization</a:t>
            </a:r>
          </a:p>
          <a:p>
            <a:pPr marL="365760" lvl="1" indent="-256032" eaLnBrk="1" fontAlgn="auto" hangingPunct="1">
              <a:spcBef>
                <a:spcPts val="400"/>
              </a:spcBef>
              <a:spcAft>
                <a:spcPts val="0"/>
              </a:spcAft>
              <a:buSzPct val="68000"/>
              <a:buFont typeface="Wingdings 3"/>
              <a:buChar char=""/>
              <a:defRPr/>
            </a:pPr>
            <a:r>
              <a:rPr lang="en-US" altLang="zh-CN" sz="2700" dirty="0" smtClean="0">
                <a:latin typeface="Times New Roman" pitchFamily="18" charset="0"/>
                <a:cs typeface="Times New Roman" pitchFamily="18" charset="0"/>
              </a:rPr>
              <a:t>Power-management mechanisms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AU" altLang="zh-CN" dirty="0" smtClean="0">
                <a:latin typeface="Times New Roman" pitchFamily="18" charset="0"/>
                <a:cs typeface="Times New Roman" pitchFamily="18" charset="0"/>
              </a:rPr>
              <a:t>Circuit level</a:t>
            </a:r>
            <a:r>
              <a:rPr lang="en-US" altLang="zh-CN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AU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Clock-gating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AU" altLang="zh-CN" dirty="0" smtClean="0">
                <a:latin typeface="Times New Roman" pitchFamily="18" charset="0"/>
                <a:cs typeface="Times New Roman" pitchFamily="18" charset="0"/>
              </a:rPr>
              <a:t>System level: DPM</a:t>
            </a:r>
            <a:endParaRPr lang="en-AU" altLang="zh-CN" dirty="0">
              <a:latin typeface="Times New Roman" pitchFamily="18" charset="0"/>
              <a:cs typeface="Times New Roman" pitchFamily="18" charset="0"/>
            </a:endParaRP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AU" altLang="zh-CN" dirty="0" smtClean="0">
                <a:latin typeface="Times New Roman" pitchFamily="18" charset="0"/>
                <a:cs typeface="Times New Roman" pitchFamily="18" charset="0"/>
              </a:rPr>
              <a:t>Processor level: </a:t>
            </a:r>
            <a:r>
              <a:rPr lang="en-AU" altLang="zh-CN" b="1" dirty="0" smtClean="0">
                <a:latin typeface="Times New Roman" pitchFamily="18" charset="0"/>
                <a:cs typeface="Times New Roman" pitchFamily="18" charset="0"/>
              </a:rPr>
              <a:t>DVFS</a:t>
            </a:r>
            <a:r>
              <a:rPr lang="en-AU" altLang="zh-CN" dirty="0" smtClean="0">
                <a:latin typeface="Times New Roman" pitchFamily="18" charset="0"/>
                <a:cs typeface="Times New Roman" pitchFamily="18" charset="0"/>
              </a:rPr>
              <a:t>/DFS/DVS, C-state</a:t>
            </a:r>
            <a:endParaRPr lang="en-AU" altLang="zh-C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右大括号 4"/>
          <p:cNvSpPr/>
          <p:nvPr/>
        </p:nvSpPr>
        <p:spPr>
          <a:xfrm>
            <a:off x="5410200" y="3886200"/>
            <a:ext cx="431800" cy="72072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019800" y="3962400"/>
            <a:ext cx="2808287" cy="57626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Shutdown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unused component or circuit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Discussions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Potential Application</a:t>
            </a:r>
          </a:p>
          <a:p>
            <a:pPr lvl="1"/>
            <a:r>
              <a:rPr lang="en-US" altLang="ko-KR" dirty="0" smtClean="0"/>
              <a:t>3D image rendering </a:t>
            </a:r>
            <a:r>
              <a:rPr lang="en-US" altLang="ko-KR" dirty="0" smtClean="0">
                <a:sym typeface="Wingdings" panose="05000000000000000000" pitchFamily="2" charset="2"/>
              </a:rPr>
              <a:t> 3D Games on mobile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Related solutions</a:t>
            </a:r>
          </a:p>
          <a:p>
            <a:pPr lvl="3"/>
            <a:r>
              <a:rPr lang="en-US" altLang="ko-KR" dirty="0" smtClean="0"/>
              <a:t>NVIDIA </a:t>
            </a:r>
            <a:r>
              <a:rPr lang="en-US" altLang="ko-KR" dirty="0" err="1" smtClean="0"/>
              <a:t>RealityServer</a:t>
            </a:r>
            <a:endParaRPr lang="en-US" altLang="ko-KR" dirty="0" smtClean="0"/>
          </a:p>
          <a:p>
            <a:pPr lvl="3"/>
            <a:r>
              <a:rPr lang="en-US" altLang="ko-KR" dirty="0" smtClean="0"/>
              <a:t>OTOY’s streaming platform</a:t>
            </a:r>
          </a:p>
          <a:p>
            <a:pPr lvl="3"/>
            <a:r>
              <a:rPr lang="en-US" altLang="ko-KR" dirty="0" smtClean="0"/>
              <a:t>Amazon EC2 - </a:t>
            </a:r>
            <a:r>
              <a:rPr lang="en-US" altLang="ko-KR" dirty="0" err="1" smtClean="0"/>
              <a:t>EnFuzion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xmlns="" val="24806943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Related works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53665"/>
            <a:ext cx="9217884" cy="3757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07361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Task Execution Modes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Batch Mode</a:t>
            </a:r>
          </a:p>
          <a:p>
            <a:pPr lvl="1"/>
            <a:r>
              <a:rPr lang="en-US" altLang="ko-KR" dirty="0" smtClean="0"/>
              <a:t>Batches of jobs</a:t>
            </a:r>
          </a:p>
          <a:p>
            <a:r>
              <a:rPr lang="en-US" altLang="ko-KR" dirty="0" smtClean="0"/>
              <a:t>Online Mode</a:t>
            </a:r>
          </a:p>
          <a:p>
            <a:pPr lvl="1"/>
            <a:r>
              <a:rPr lang="en-US" altLang="ko-KR" dirty="0" smtClean="0"/>
              <a:t>Different time constraints</a:t>
            </a:r>
          </a:p>
          <a:p>
            <a:pPr lvl="1"/>
            <a:r>
              <a:rPr lang="en-US" altLang="ko-KR" dirty="0" smtClean="0"/>
              <a:t>Interactive and non-interactive tasks</a:t>
            </a:r>
          </a:p>
          <a:p>
            <a:pPr lvl="1"/>
            <a:r>
              <a:rPr lang="en-US" altLang="ko-KR" dirty="0" smtClean="0"/>
              <a:t>e.g. online judging system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Contributions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ko-KR" dirty="0" smtClean="0"/>
              <a:t>Task scheduling strategy that solves three important issues simultaneously: </a:t>
            </a:r>
          </a:p>
          <a:p>
            <a:pPr lvl="1"/>
            <a:r>
              <a:rPr lang="en-US" altLang="ko-KR" dirty="0" smtClean="0"/>
              <a:t>assignment of tasks to CPU cores</a:t>
            </a:r>
          </a:p>
          <a:p>
            <a:pPr lvl="1"/>
            <a:r>
              <a:rPr lang="en-US" altLang="ko-KR" dirty="0" smtClean="0"/>
              <a:t>execution order of tasks </a:t>
            </a:r>
          </a:p>
          <a:p>
            <a:pPr lvl="1"/>
            <a:r>
              <a:rPr lang="en-US" altLang="ko-KR" dirty="0" smtClean="0"/>
              <a:t>CPU processing rate for the execution of each task</a:t>
            </a:r>
          </a:p>
          <a:p>
            <a:r>
              <a:rPr lang="en-US" altLang="ko-KR" dirty="0" smtClean="0"/>
              <a:t>Task model, CPU processing rate model, energy consumption model, and cost function.</a:t>
            </a:r>
          </a:p>
          <a:p>
            <a:r>
              <a:rPr lang="en-US" altLang="ko-KR" dirty="0" smtClean="0"/>
              <a:t>Workload Based Greedy (WBG) for execution of tasks in the batch mode</a:t>
            </a:r>
          </a:p>
          <a:p>
            <a:pPr algn="just"/>
            <a:r>
              <a:rPr lang="en-US" altLang="ko-KR" dirty="0" smtClean="0"/>
              <a:t>Least Marginal Cost (LMC) a heuristic algorithm for executing tasks in the online mode, LMC assigns interactive and non-interactive tasks to cores.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MODELS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ko-KR" dirty="0" smtClean="0"/>
              <a:t>Task Model</a:t>
            </a:r>
          </a:p>
          <a:p>
            <a:pPr lvl="1"/>
            <a:r>
              <a:rPr lang="en-US" altLang="ko-KR" dirty="0" err="1" smtClean="0"/>
              <a:t>j</a:t>
            </a:r>
            <a:r>
              <a:rPr lang="en-US" altLang="ko-KR" baseline="-25000" dirty="0" err="1" smtClean="0"/>
              <a:t>k</a:t>
            </a:r>
            <a:r>
              <a:rPr lang="en-US" altLang="ko-KR" dirty="0" smtClean="0"/>
              <a:t> = (</a:t>
            </a:r>
            <a:r>
              <a:rPr lang="en-US" altLang="ko-KR" dirty="0" err="1" smtClean="0"/>
              <a:t>L</a:t>
            </a:r>
            <a:r>
              <a:rPr lang="en-US" altLang="ko-KR" baseline="-25000" dirty="0" err="1" smtClean="0"/>
              <a:t>k</a:t>
            </a:r>
            <a:r>
              <a:rPr lang="en-US" altLang="ko-KR" dirty="0" err="1" smtClean="0"/>
              <a:t>,A</a:t>
            </a:r>
            <a:r>
              <a:rPr lang="en-US" altLang="ko-KR" baseline="-25000" dirty="0" err="1" smtClean="0"/>
              <a:t>k</a:t>
            </a:r>
            <a:r>
              <a:rPr lang="en-US" altLang="ko-KR" dirty="0" err="1" smtClean="0"/>
              <a:t>,D</a:t>
            </a:r>
            <a:r>
              <a:rPr lang="en-US" altLang="ko-KR" baseline="-25000" dirty="0" err="1" smtClean="0"/>
              <a:t>k</a:t>
            </a:r>
            <a:r>
              <a:rPr lang="en-US" altLang="ko-KR" dirty="0" smtClean="0"/>
              <a:t>) </a:t>
            </a:r>
          </a:p>
          <a:p>
            <a:pPr lvl="1"/>
            <a:endParaRPr lang="en-US" altLang="ko-KR" sz="900" dirty="0" smtClean="0"/>
          </a:p>
          <a:p>
            <a:pPr lvl="1"/>
            <a:r>
              <a:rPr lang="en-US" altLang="ko-KR" sz="1800" dirty="0" smtClean="0"/>
              <a:t>where </a:t>
            </a:r>
            <a:r>
              <a:rPr lang="en-US" altLang="ko-KR" sz="1800" dirty="0" err="1" smtClean="0"/>
              <a:t>L</a:t>
            </a:r>
            <a:r>
              <a:rPr lang="en-US" altLang="ko-KR" sz="1800" baseline="-25000" dirty="0" err="1" smtClean="0"/>
              <a:t>k</a:t>
            </a:r>
            <a:r>
              <a:rPr lang="en-US" altLang="ko-KR" sz="1800" dirty="0" smtClean="0"/>
              <a:t> is the number of CPU cycles required to complete </a:t>
            </a:r>
            <a:r>
              <a:rPr lang="en-US" altLang="ko-KR" sz="1800" dirty="0" err="1" smtClean="0"/>
              <a:t>j</a:t>
            </a:r>
            <a:r>
              <a:rPr lang="en-US" altLang="ko-KR" sz="1800" baseline="-25000" dirty="0" err="1" smtClean="0"/>
              <a:t>k</a:t>
            </a:r>
            <a:r>
              <a:rPr lang="en-US" altLang="ko-KR" sz="1800" dirty="0" smtClean="0"/>
              <a:t>, </a:t>
            </a:r>
            <a:r>
              <a:rPr lang="en-US" altLang="ko-KR" sz="1800" dirty="0" err="1" smtClean="0"/>
              <a:t>A</a:t>
            </a:r>
            <a:r>
              <a:rPr lang="en-US" altLang="ko-KR" sz="1800" baseline="-25000" dirty="0" err="1" smtClean="0"/>
              <a:t>k</a:t>
            </a:r>
            <a:r>
              <a:rPr lang="en-US" altLang="ko-KR" sz="1800" dirty="0" smtClean="0"/>
              <a:t> is the arrival time of </a:t>
            </a:r>
            <a:r>
              <a:rPr lang="en-US" altLang="ko-KR" sz="1800" dirty="0" err="1" smtClean="0"/>
              <a:t>j</a:t>
            </a:r>
            <a:r>
              <a:rPr lang="en-US" altLang="ko-KR" sz="1800" baseline="-25000" dirty="0" err="1" smtClean="0"/>
              <a:t>k</a:t>
            </a:r>
            <a:r>
              <a:rPr lang="en-US" altLang="ko-KR" sz="1800" dirty="0" smtClean="0"/>
              <a:t>, and </a:t>
            </a:r>
            <a:r>
              <a:rPr lang="en-US" altLang="ko-KR" sz="1800" dirty="0" err="1" smtClean="0"/>
              <a:t>D</a:t>
            </a:r>
            <a:r>
              <a:rPr lang="en-US" altLang="ko-KR" sz="1800" baseline="-25000" dirty="0" err="1" smtClean="0"/>
              <a:t>k</a:t>
            </a:r>
            <a:r>
              <a:rPr lang="en-US" altLang="ko-KR" sz="1800" dirty="0" smtClean="0"/>
              <a:t> is the deadline of </a:t>
            </a:r>
            <a:r>
              <a:rPr lang="en-US" altLang="ko-KR" sz="1800" dirty="0" err="1" smtClean="0"/>
              <a:t>j</a:t>
            </a:r>
            <a:r>
              <a:rPr lang="en-US" altLang="ko-KR" sz="1800" baseline="-25000" dirty="0" err="1" smtClean="0"/>
              <a:t>k</a:t>
            </a:r>
            <a:r>
              <a:rPr lang="en-US" altLang="ko-KR" sz="1800" dirty="0" smtClean="0"/>
              <a:t>. If </a:t>
            </a:r>
            <a:r>
              <a:rPr lang="en-US" altLang="ko-KR" sz="1800" dirty="0" err="1" smtClean="0"/>
              <a:t>j</a:t>
            </a:r>
            <a:r>
              <a:rPr lang="en-US" altLang="ko-KR" sz="1800" baseline="-25000" dirty="0" err="1" smtClean="0"/>
              <a:t>k</a:t>
            </a:r>
            <a:r>
              <a:rPr lang="en-US" altLang="ko-KR" sz="1800" dirty="0" smtClean="0"/>
              <a:t> has a specific deadline, </a:t>
            </a:r>
            <a:r>
              <a:rPr lang="en-US" altLang="ko-KR" sz="1800" dirty="0" err="1" smtClean="0"/>
              <a:t>D</a:t>
            </a:r>
            <a:r>
              <a:rPr lang="en-US" altLang="ko-KR" sz="1800" baseline="-25000" dirty="0" err="1" smtClean="0"/>
              <a:t>k</a:t>
            </a:r>
            <a:r>
              <a:rPr lang="en-US" altLang="ko-KR" sz="1800" dirty="0" smtClean="0"/>
              <a:t> &gt; </a:t>
            </a:r>
            <a:r>
              <a:rPr lang="en-US" altLang="ko-KR" sz="1800" dirty="0" err="1" smtClean="0"/>
              <a:t>A</a:t>
            </a:r>
            <a:r>
              <a:rPr lang="en-US" altLang="ko-KR" sz="1800" baseline="-25000" dirty="0" err="1" smtClean="0"/>
              <a:t>k</a:t>
            </a:r>
            <a:r>
              <a:rPr lang="en-US" altLang="ko-KR" sz="1800" dirty="0" smtClean="0"/>
              <a:t> ≥ 0</a:t>
            </a:r>
          </a:p>
          <a:p>
            <a:r>
              <a:rPr lang="en-US" altLang="ko-KR" dirty="0" smtClean="0"/>
              <a:t>Processing Rate</a:t>
            </a:r>
          </a:p>
          <a:p>
            <a:pPr lvl="1"/>
            <a:r>
              <a:rPr lang="en-US" altLang="ko-KR" dirty="0" smtClean="0"/>
              <a:t>Let P = {p1,p2,p3, . . .} be a non-empty set of discrete processing rates a core can utilize based on the hardware, with 0 &lt; p1</a:t>
            </a:r>
            <a:r>
              <a:rPr lang="en-US" altLang="ko-KR" sz="800" dirty="0" smtClean="0"/>
              <a:t> </a:t>
            </a:r>
            <a:r>
              <a:rPr lang="en-US" altLang="ko-KR" dirty="0" smtClean="0"/>
              <a:t>&lt;p2</a:t>
            </a:r>
            <a:r>
              <a:rPr lang="en-US" altLang="ko-KR" sz="800" dirty="0" smtClean="0"/>
              <a:t> </a:t>
            </a:r>
            <a:r>
              <a:rPr lang="en-US" altLang="ko-KR" dirty="0" smtClean="0"/>
              <a:t>&lt; p3</a:t>
            </a:r>
            <a:r>
              <a:rPr lang="en-US" altLang="ko-KR" sz="800" dirty="0" smtClean="0"/>
              <a:t> </a:t>
            </a:r>
            <a:r>
              <a:rPr lang="en-US" altLang="ko-KR" dirty="0" smtClean="0"/>
              <a:t>&lt; . . . &lt; </a:t>
            </a:r>
            <a:r>
              <a:rPr lang="en-US" altLang="ko-KR" dirty="0" err="1" smtClean="0"/>
              <a:t>p</a:t>
            </a:r>
            <a:r>
              <a:rPr lang="en-US" altLang="ko-KR" sz="1100" dirty="0" err="1" smtClean="0"/>
              <a:t>|P</a:t>
            </a:r>
            <a:r>
              <a:rPr lang="en-US" altLang="ko-KR" sz="1100" dirty="0" smtClean="0"/>
              <a:t>|</a:t>
            </a:r>
            <a:r>
              <a:rPr lang="en-US" altLang="ko-KR" dirty="0" smtClean="0"/>
              <a:t>. </a:t>
            </a:r>
          </a:p>
          <a:p>
            <a:pPr lvl="1"/>
            <a:r>
              <a:rPr lang="en-US" altLang="ko-KR" dirty="0" smtClean="0"/>
              <a:t>We use </a:t>
            </a:r>
            <a:r>
              <a:rPr lang="en-US" altLang="ko-KR" dirty="0" err="1" smtClean="0"/>
              <a:t>p</a:t>
            </a:r>
            <a:r>
              <a:rPr lang="en-US" altLang="ko-KR" sz="1100" dirty="0" err="1" smtClean="0"/>
              <a:t>jk</a:t>
            </a:r>
            <a:r>
              <a:rPr lang="en-US" altLang="ko-KR" sz="1100" dirty="0" smtClean="0"/>
              <a:t> </a:t>
            </a:r>
            <a:r>
              <a:rPr lang="en-US" altLang="ko-KR" dirty="0" smtClean="0"/>
              <a:t>from set P to denote the processing rate of a task </a:t>
            </a:r>
            <a:r>
              <a:rPr lang="en-US" altLang="ko-KR" dirty="0" err="1" smtClean="0"/>
              <a:t>j</a:t>
            </a:r>
            <a:r>
              <a:rPr lang="en-US" altLang="ko-KR" sz="1100" dirty="0" err="1" smtClean="0"/>
              <a:t>k</a:t>
            </a:r>
            <a:r>
              <a:rPr lang="en-US" altLang="ko-KR" dirty="0" smtClean="0"/>
              <a:t>.</a:t>
            </a:r>
          </a:p>
          <a:p>
            <a:r>
              <a:rPr lang="en-US" altLang="ko-KR" dirty="0" smtClean="0"/>
              <a:t>Energy Consumption</a:t>
            </a:r>
          </a:p>
          <a:p>
            <a:pPr lvl="1"/>
            <a:r>
              <a:rPr lang="en-US" altLang="ko-KR" dirty="0" smtClean="0"/>
              <a:t>For a task </a:t>
            </a:r>
            <a:r>
              <a:rPr lang="en-US" altLang="ko-KR" dirty="0" err="1" smtClean="0"/>
              <a:t>j</a:t>
            </a:r>
            <a:r>
              <a:rPr lang="en-US" altLang="ko-KR" baseline="-25000" dirty="0" err="1" smtClean="0"/>
              <a:t>k</a:t>
            </a:r>
            <a:r>
              <a:rPr lang="en-US" altLang="ko-KR" dirty="0" smtClean="0"/>
              <a:t>, let </a:t>
            </a:r>
            <a:r>
              <a:rPr lang="en-US" altLang="ko-KR" dirty="0" err="1" smtClean="0"/>
              <a:t>e</a:t>
            </a:r>
            <a:r>
              <a:rPr lang="en-US" altLang="ko-KR" baseline="-25000" dirty="0" err="1" smtClean="0"/>
              <a:t>k</a:t>
            </a:r>
            <a:r>
              <a:rPr lang="en-US" altLang="ko-KR" sz="400" dirty="0" smtClean="0"/>
              <a:t> </a:t>
            </a:r>
            <a:r>
              <a:rPr lang="en-US" altLang="ko-KR" dirty="0" smtClean="0"/>
              <a:t> is energy consumption; </a:t>
            </a:r>
            <a:r>
              <a:rPr lang="en-US" altLang="ko-KR" dirty="0" err="1" smtClean="0"/>
              <a:t>t</a:t>
            </a:r>
            <a:r>
              <a:rPr lang="en-US" altLang="ko-KR" baseline="-25000" dirty="0" err="1" smtClean="0"/>
              <a:t>k</a:t>
            </a:r>
            <a:r>
              <a:rPr lang="en-US" altLang="ko-KR" sz="800" dirty="0" smtClean="0"/>
              <a:t> </a:t>
            </a:r>
            <a:r>
              <a:rPr lang="en-US" altLang="ko-KR" dirty="0" smtClean="0"/>
              <a:t>the execution time; and </a:t>
            </a:r>
            <a:r>
              <a:rPr lang="en-US" altLang="ko-KR" dirty="0" err="1" smtClean="0"/>
              <a:t>p</a:t>
            </a:r>
            <a:r>
              <a:rPr lang="en-US" altLang="ko-KR" baseline="-25000" dirty="0" err="1" smtClean="0"/>
              <a:t>jk</a:t>
            </a:r>
            <a:r>
              <a:rPr lang="en-US" altLang="ko-KR" sz="800" dirty="0" smtClean="0"/>
              <a:t> </a:t>
            </a:r>
            <a:r>
              <a:rPr lang="en-US" altLang="ko-KR" dirty="0" smtClean="0"/>
              <a:t>be the processing rate. </a:t>
            </a:r>
          </a:p>
          <a:p>
            <a:pPr lvl="1"/>
            <a:r>
              <a:rPr lang="en-US" altLang="ko-KR" dirty="0" smtClean="0"/>
              <a:t>We define E(p) and T (p) as the energy and the time required to execute one cycle with processing rate p on a CPU core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6119812"/>
            <a:ext cx="250775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TASK SCHEDULING IN THE BATCH MODE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b="1" dirty="0" smtClean="0"/>
              <a:t>Tasks with Deadlines / Deadline-</a:t>
            </a:r>
            <a:r>
              <a:rPr lang="en-US" altLang="ko-KR" b="1" dirty="0" err="1" smtClean="0"/>
              <a:t>SingleCore</a:t>
            </a:r>
            <a:endParaRPr lang="en-US" altLang="ko-KR" b="1" dirty="0" smtClean="0"/>
          </a:p>
          <a:p>
            <a:pPr lvl="2"/>
            <a:r>
              <a:rPr lang="en-US" altLang="ko-KR" dirty="0" smtClean="0"/>
              <a:t>Partition problem: let A={a1,…,an} is set of +</a:t>
            </a:r>
            <a:r>
              <a:rPr lang="en-US" altLang="ko-KR" dirty="0" err="1" smtClean="0"/>
              <a:t>ve</a:t>
            </a:r>
            <a:r>
              <a:rPr lang="en-US" altLang="ko-KR" dirty="0" smtClean="0"/>
              <a:t> integers.</a:t>
            </a:r>
          </a:p>
          <a:p>
            <a:pPr lvl="1"/>
            <a:r>
              <a:rPr lang="en-US" altLang="ko-KR" dirty="0" smtClean="0"/>
              <a:t>Theorem: Deadline-</a:t>
            </a:r>
            <a:r>
              <a:rPr lang="en-US" altLang="ko-KR" dirty="0" err="1" smtClean="0"/>
              <a:t>SingleCore</a:t>
            </a:r>
            <a:r>
              <a:rPr lang="en-US" altLang="ko-KR" dirty="0" smtClean="0"/>
              <a:t> is NP Complete.</a:t>
            </a:r>
          </a:p>
          <a:p>
            <a:pPr lvl="2"/>
            <a:r>
              <a:rPr lang="en-US" altLang="ko-KR" dirty="0" smtClean="0"/>
              <a:t>Proof:  n tasks j1,…,</a:t>
            </a:r>
            <a:r>
              <a:rPr lang="en-US" altLang="ko-KR" dirty="0" err="1" smtClean="0"/>
              <a:t>jn</a:t>
            </a:r>
            <a:r>
              <a:rPr lang="en-US" altLang="ko-KR" dirty="0" smtClean="0"/>
              <a:t> ; </a:t>
            </a:r>
          </a:p>
          <a:p>
            <a:pPr lvl="2"/>
            <a:r>
              <a:rPr lang="en-US" altLang="ko-KR" dirty="0" smtClean="0"/>
              <a:t>no. of cycles needed for first n task is Li=</a:t>
            </a:r>
            <a:r>
              <a:rPr lang="en-US" altLang="ko-KR" dirty="0" err="1" smtClean="0"/>
              <a:t>ai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S=a1+,…,+an: is total no. of cycles for finishing n tasks.</a:t>
            </a:r>
          </a:p>
          <a:p>
            <a:pPr lvl="2"/>
            <a:r>
              <a:rPr lang="en-US" altLang="ko-KR" dirty="0" smtClean="0"/>
              <a:t>T(pl)=2, T(ph)=1, E(ph)=4, E(pl)=1 ; E = T</a:t>
            </a:r>
            <a:r>
              <a:rPr lang="en-US" altLang="ko-KR" baseline="30000" dirty="0" smtClean="0"/>
              <a:t>2</a:t>
            </a:r>
          </a:p>
          <a:p>
            <a:pPr lvl="2"/>
            <a:r>
              <a:rPr lang="en-US" altLang="ko-KR" dirty="0" smtClean="0"/>
              <a:t>Time constraint is 1.5S and energy Constraint is 2.5S, deadline is 1.5S.</a:t>
            </a:r>
          </a:p>
          <a:p>
            <a:pPr lvl="2"/>
            <a:r>
              <a:rPr lang="en-US" altLang="ko-KR" dirty="0" smtClean="0"/>
              <a:t>No. of tasks whose sum is at least S/2 to complete in 1.5S time and 2.5S energy.</a:t>
            </a:r>
            <a:endParaRPr lang="en-US" altLang="ko-KR" baseline="30000" dirty="0" smtClean="0"/>
          </a:p>
          <a:p>
            <a:pPr lvl="2">
              <a:buNone/>
            </a:pPr>
            <a:endParaRPr lang="ko-KR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Tasks without Deadlines on a Single Core Platform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Cost Function must consider both the energy consumption and the execution time.</a:t>
            </a:r>
          </a:p>
          <a:p>
            <a:pPr lvl="1"/>
            <a:r>
              <a:rPr lang="en-US" altLang="ko-KR" dirty="0" smtClean="0"/>
              <a:t>Energy Cost:      </a:t>
            </a:r>
            <a:r>
              <a:rPr lang="en-US" altLang="ko-KR" dirty="0" err="1" smtClean="0"/>
              <a:t>C</a:t>
            </a:r>
            <a:r>
              <a:rPr lang="en-US" altLang="ko-KR" baseline="-25000" dirty="0" err="1" smtClean="0"/>
              <a:t>k,e</a:t>
            </a:r>
            <a:r>
              <a:rPr lang="en-US" altLang="ko-KR" dirty="0" smtClean="0"/>
              <a:t> = </a:t>
            </a:r>
            <a:r>
              <a:rPr lang="en-US" altLang="ko-KR" dirty="0" err="1" smtClean="0"/>
              <a:t>R</a:t>
            </a:r>
            <a:r>
              <a:rPr lang="en-US" altLang="ko-KR" baseline="-25000" dirty="0" err="1" smtClean="0"/>
              <a:t>e</a:t>
            </a:r>
            <a:r>
              <a:rPr lang="en-US" altLang="ko-KR" dirty="0" err="1" smtClean="0"/>
              <a:t>L</a:t>
            </a:r>
            <a:r>
              <a:rPr lang="en-US" altLang="ko-KR" baseline="-25000" dirty="0" err="1" smtClean="0"/>
              <a:t>k</a:t>
            </a:r>
            <a:r>
              <a:rPr lang="en-US" altLang="ko-KR" dirty="0" err="1" smtClean="0"/>
              <a:t>E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p</a:t>
            </a:r>
            <a:r>
              <a:rPr lang="en-US" altLang="ko-KR" baseline="-25000" dirty="0" err="1" smtClean="0"/>
              <a:t>jk</a:t>
            </a:r>
            <a:r>
              <a:rPr lang="en-US" altLang="ko-KR" dirty="0" smtClean="0"/>
              <a:t> )</a:t>
            </a:r>
          </a:p>
          <a:p>
            <a:pPr lvl="1"/>
            <a:r>
              <a:rPr lang="en-US" altLang="ko-KR" dirty="0" smtClean="0"/>
              <a:t>Temporal Cost:  </a:t>
            </a:r>
            <a:endParaRPr lang="ko-KR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7587" y="3200400"/>
            <a:ext cx="24622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962401"/>
            <a:ext cx="4724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6248400" y="6096000"/>
            <a:ext cx="28375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 smtClean="0"/>
              <a:t>C</a:t>
            </a:r>
            <a:r>
              <a:rPr lang="en-US" altLang="ko-KR" baseline="-25000" dirty="0" smtClean="0"/>
              <a:t>k</a:t>
            </a:r>
            <a:r>
              <a:rPr lang="en-US" altLang="ko-KR" dirty="0" smtClean="0"/>
              <a:t> is cost of task </a:t>
            </a:r>
            <a:r>
              <a:rPr lang="en-US" altLang="ko-KR" dirty="0" err="1" smtClean="0"/>
              <a:t>j</a:t>
            </a:r>
            <a:r>
              <a:rPr lang="en-US" altLang="ko-KR" baseline="-25000" dirty="0" err="1" smtClean="0"/>
              <a:t>k</a:t>
            </a:r>
            <a:endParaRPr lang="en-US" altLang="ko-KR" baseline="-25000" dirty="0" smtClean="0"/>
          </a:p>
          <a:p>
            <a:r>
              <a:rPr lang="en-US" altLang="ko-KR" baseline="-25000" dirty="0" smtClean="0"/>
              <a:t>And</a:t>
            </a:r>
            <a:r>
              <a:rPr lang="en-US" altLang="ko-KR" dirty="0" smtClean="0"/>
              <a:t> C is total cost for all tasks</a:t>
            </a:r>
            <a:endParaRPr lang="ko-KR" altLang="en-US" baseline="-25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ko-KR" dirty="0" smtClean="0"/>
              <a:t>Tasks without Deadlines on a Single Core Platform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286000"/>
            <a:ext cx="649302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57200" y="1676400"/>
            <a:ext cx="7620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dirty="0" smtClean="0"/>
              <a:t>Amount of delay that a task causes for other tasks</a:t>
            </a:r>
            <a:endParaRPr lang="ko-KR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1201</Words>
  <Application>Microsoft Office PowerPoint</Application>
  <PresentationFormat>On-screen Show (4:3)</PresentationFormat>
  <Paragraphs>183</Paragraphs>
  <Slides>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An Energy-efficient Task Scheduler for Multi-core Platforms with per-core DVFS Based on Task Characteristics</vt:lpstr>
      <vt:lpstr>Introduction</vt:lpstr>
      <vt:lpstr>Motivation</vt:lpstr>
      <vt:lpstr>Task Execution Modes</vt:lpstr>
      <vt:lpstr>Contributions</vt:lpstr>
      <vt:lpstr>MODELS</vt:lpstr>
      <vt:lpstr>TASK SCHEDULING IN THE BATCH MODE</vt:lpstr>
      <vt:lpstr>Tasks without Deadlines on a Single Core Platform</vt:lpstr>
      <vt:lpstr>Tasks without Deadlines on a Single Core Platform</vt:lpstr>
      <vt:lpstr>Dominating Position Set/Range</vt:lpstr>
      <vt:lpstr>Scheduling Tasks without Deadlines on Multi-core Platforms</vt:lpstr>
      <vt:lpstr>TASK SCHEDULING IN THE ONLINE MODE</vt:lpstr>
      <vt:lpstr>Dynamic Task Insertion and Deletion</vt:lpstr>
      <vt:lpstr>Slide 14</vt:lpstr>
      <vt:lpstr>Slide 15</vt:lpstr>
      <vt:lpstr>Introduction</vt:lpstr>
      <vt:lpstr>Background</vt:lpstr>
      <vt:lpstr>Background</vt:lpstr>
      <vt:lpstr>Design of COCA</vt:lpstr>
      <vt:lpstr>Profile Stage</vt:lpstr>
      <vt:lpstr>Build Stage</vt:lpstr>
      <vt:lpstr>Register stage</vt:lpstr>
      <vt:lpstr>Running</vt:lpstr>
      <vt:lpstr>Experimental Evaluation</vt:lpstr>
      <vt:lpstr>Experimental Evaluation</vt:lpstr>
      <vt:lpstr>Experimental Evaluation</vt:lpstr>
      <vt:lpstr>Experimental Evaluation</vt:lpstr>
      <vt:lpstr>Discussions</vt:lpstr>
      <vt:lpstr>Discussions</vt:lpstr>
      <vt:lpstr>Discussions</vt:lpstr>
      <vt:lpstr>Related works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Energy-efficient Task Scheduler for Multi-core Platforms with per-core DVFS Based on Task Characteristics</dc:title>
  <dc:creator>Administrator</dc:creator>
  <cp:lastModifiedBy>Registered User</cp:lastModifiedBy>
  <cp:revision>70</cp:revision>
  <dcterms:created xsi:type="dcterms:W3CDTF">2006-08-16T00:00:00Z</dcterms:created>
  <dcterms:modified xsi:type="dcterms:W3CDTF">2014-08-02T13:06:59Z</dcterms:modified>
</cp:coreProperties>
</file>