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8" r:id="rId5"/>
    <p:sldId id="269" r:id="rId6"/>
    <p:sldId id="272" r:id="rId7"/>
    <p:sldId id="273" r:id="rId8"/>
    <p:sldId id="279" r:id="rId9"/>
    <p:sldId id="283" r:id="rId10"/>
    <p:sldId id="280" r:id="rId11"/>
    <p:sldId id="284" r:id="rId12"/>
    <p:sldId id="276" r:id="rId13"/>
    <p:sldId id="274" r:id="rId14"/>
    <p:sldId id="281" r:id="rId15"/>
    <p:sldId id="282" r:id="rId16"/>
    <p:sldId id="270" r:id="rId17"/>
    <p:sldId id="266" r:id="rId18"/>
    <p:sldId id="27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Elice DigitalBaeum" panose="020B0600000101010101" pitchFamily="34" charset="-127"/>
      <p:regular r:id="rId28"/>
      <p:bold r:id="rId29"/>
    </p:embeddedFont>
    <p:embeddedFont>
      <p:font typeface="NanumGothic" panose="020D0604000000000000" pitchFamily="34" charset="-127"/>
      <p:regular r:id="rId30"/>
      <p:bold r:id="rId31"/>
    </p:embeddedFont>
  </p:embeddedFontLst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D9"/>
    <a:srgbClr val="FFD07B"/>
    <a:srgbClr val="F0C296"/>
    <a:srgbClr val="DFFFDB"/>
    <a:srgbClr val="D5ECFC"/>
    <a:srgbClr val="F0FFFB"/>
    <a:srgbClr val="F0FEFF"/>
    <a:srgbClr val="DFFFF0"/>
    <a:srgbClr val="CAE8FC"/>
    <a:srgbClr val="BED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88844"/>
  </p:normalViewPr>
  <p:slideViewPr>
    <p:cSldViewPr snapToGrid="0">
      <p:cViewPr varScale="1">
        <p:scale>
          <a:sx n="113" d="100"/>
          <a:sy n="113" d="100"/>
        </p:scale>
        <p:origin x="1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7436D-CFC0-EC44-9BF9-25923151C264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FA52-D74A-8B46-B3C3-F8DAA5FAD62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8136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1FA52-D74A-8B46-B3C3-F8DAA5FAD620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344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45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18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114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299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69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57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23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98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2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283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69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28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61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CF56D-0722-4538-81CF-48E0C3A198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18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025081-9B34-D487-C2C7-AEEBFB7C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A13B0F-A3D8-C89A-9EE1-B75891DA5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C50597-86B2-0D71-31DF-36524996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74CBD8-0C7E-A584-C551-B21F3C28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64D2A2-C3D0-D75C-E680-F64C66BA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496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705B0B-E275-4412-08EE-8677EF75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C8B912-8A4E-8194-2F02-D2C4F46BA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CD8718-D949-66CE-41E8-9630060F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3A15A2-94B2-D714-11C2-4581993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CCE9C1-6DA8-A7C0-266C-C13428D4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254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9C2F41-3EE4-8DB1-DE1A-6AAC8DDF4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DB1BA5-051D-E0FE-F012-C94C6CCDE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916E0E-C1DA-EE28-4352-225AC9E4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761C62-0302-10FA-F2FD-A967B4A9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A60440-4FEC-925C-6CA9-12F8FA16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2208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8A1FD3-943F-DB46-1DB2-861C8CB1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E6BABB-6718-5DDF-272F-71127ACB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EB7CC7-A373-171F-E064-FDC54958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0627D1-7C57-B395-2501-D73F1CBB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CFA9BA-DC59-1234-C46B-647E6E52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1946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A67A72-AA88-1AD6-F0C2-E38E9498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779405-1928-C42F-CA35-20018793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029FDF-6B30-979E-F6BE-D1A515A0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E12B78-A59F-B98A-C01A-AAC4229B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64EB8D-412F-2070-2ABA-FC8EF3D8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4504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290638-BC1E-9C4E-6644-C47D0FA5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DF7B61-B478-45F2-84D5-16FE96AA2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FDE0EC-F88C-2E28-DD8A-66A9C529B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7214D3-A706-D932-3D58-58753B2A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6861F1-4F77-D28E-1CF1-75FA8E55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74088-90A6-2724-2FAB-60E467C3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8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509C3-B5E2-5183-3A0A-97B5FAF6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FD331C-18E5-40F2-8FE7-0FC2184A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792C13-053C-B539-4AFB-BB2E958C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16AC0D-81DE-2FD0-2040-85CEA42BA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D325BC-A7F3-4ECE-7CA4-7CC0DECB9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95C1C53-DC0D-2379-C2E7-D657D33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AFF72DF-C50C-09A0-08A1-E32660A0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CE6EF9F-3E6E-F09B-C2A8-8242C2F6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4422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7626EB-AD58-7F86-AACA-7166684F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FD8BEA2-80EE-FE4E-5D33-CC5984D6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2DA4FA-E0D0-753A-AFE5-2C95D849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344AA6-2521-9D35-5FD4-EE36122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5797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C64D8D6-F730-669A-E721-76A4F74D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66A0878-0368-8803-D9FC-A5B7A600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1EB77-3671-1B43-9520-4AC1AF87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919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8E9927-6CD1-DD85-D302-ECF92A28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D39654-E14D-98DF-DE9C-F38C806CC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DE7EFB-70F0-E730-5EE7-224FE9791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C6441B-EB04-0111-2E9F-A37374A9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BF25C1-5146-E4FA-4E15-00D00A9E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9C99EF-A5DF-0B1C-21E8-919B1829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826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CD2FC-20BF-2509-A547-60730151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65D80E-7C8D-B19B-DAC5-6A1AE393F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8D32F-F96D-B4AD-1185-7A96CCC7E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277912-26D6-9313-BE86-6327DEF9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C6C4AB-1A72-5A8F-BFC3-9015D4AF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0D2527-BB65-D306-958B-D358D458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876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5D6C418-C4CF-018A-91C8-1542877B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77A15B-3C5C-16BE-3F47-DFD76B9E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2483D5-03A3-70DE-3E1F-F8ACCFEE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8404-80E5-4942-8164-B0090E6A3A61}" type="datetimeFigureOut">
              <a:rPr kumimoji="1" lang="ko-Kore-KR" altLang="en-US" smtClean="0"/>
              <a:t>2022. 12. 6.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ED7391-D05C-E54A-D464-ED485A846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AA5F9F-03A6-A347-9B37-8564367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151C-0044-DF40-8B0C-6415FD13B18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50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F73049E-7BD0-2A79-1920-477418D2069E}"/>
              </a:ext>
            </a:extLst>
          </p:cNvPr>
          <p:cNvSpPr/>
          <p:nvPr/>
        </p:nvSpPr>
        <p:spPr>
          <a:xfrm>
            <a:off x="623093" y="575652"/>
            <a:ext cx="10945813" cy="5706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3C7E6BE-878D-6D46-D6A3-7FBA89B2E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0" y="2394346"/>
            <a:ext cx="9911255" cy="1555039"/>
          </a:xfrm>
        </p:spPr>
        <p:txBody>
          <a:bodyPr>
            <a:normAutofit fontScale="90000"/>
          </a:bodyPr>
          <a:lstStyle/>
          <a:p>
            <a:r>
              <a:rPr kumimoji="1" lang="ko-KR" altLang="en-US" sz="4900" b="1" dirty="0">
                <a:latin typeface="NanumGothic" pitchFamily="2" charset="-127"/>
                <a:ea typeface="NanumGothic" pitchFamily="2" charset="-127"/>
              </a:rPr>
              <a:t>수정 가능한 블록체인 기반 </a:t>
            </a:r>
            <a:br>
              <a:rPr kumimoji="1" lang="en-US" altLang="ko-KR" sz="4900" b="1" dirty="0">
                <a:latin typeface="NanumGothic" pitchFamily="2" charset="-127"/>
                <a:ea typeface="NanumGothic" pitchFamily="2" charset="-127"/>
              </a:rPr>
            </a:br>
            <a:r>
              <a:rPr kumimoji="1" lang="ko-KR" altLang="en-US" sz="4900" b="1" dirty="0">
                <a:latin typeface="NanumGothic" pitchFamily="2" charset="-127"/>
                <a:ea typeface="NanumGothic" pitchFamily="2" charset="-127"/>
              </a:rPr>
              <a:t>권한 변경 및 접근 제어 시스템</a:t>
            </a:r>
            <a:br>
              <a:rPr kumimoji="1" lang="en-US" altLang="ko-KR" sz="4900" b="1" dirty="0">
                <a:latin typeface="NanumGothic" pitchFamily="2" charset="-127"/>
                <a:ea typeface="NanumGothic" pitchFamily="2" charset="-127"/>
              </a:rPr>
            </a:br>
            <a:r>
              <a:rPr kumimoji="1" lang="en-US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Gothic" pitchFamily="2" charset="-127"/>
                <a:ea typeface="NanumGothic" pitchFamily="2" charset="-127"/>
              </a:rPr>
              <a:t>Redactable blockchain-based </a:t>
            </a:r>
            <a:br>
              <a:rPr kumimoji="1" lang="en-US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Gothic" pitchFamily="2" charset="-127"/>
                <a:ea typeface="NanumGothic" pitchFamily="2" charset="-127"/>
              </a:rPr>
            </a:br>
            <a:r>
              <a:rPr kumimoji="1" lang="en-US" altLang="ko-K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anumGothic" pitchFamily="2" charset="-127"/>
                <a:ea typeface="NanumGothic" pitchFamily="2" charset="-127"/>
              </a:rPr>
              <a:t>authority alteration and access control system</a:t>
            </a:r>
            <a:endParaRPr kumimoji="1" lang="ko-Kore-KR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818993-E5C5-62E3-C993-CCD06CEC3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671069"/>
            <a:ext cx="9144000" cy="549548"/>
          </a:xfrm>
        </p:spPr>
        <p:txBody>
          <a:bodyPr>
            <a:normAutofit/>
          </a:bodyPr>
          <a:lstStyle/>
          <a:p>
            <a:r>
              <a:rPr kumimoji="1" lang="ko-KR" altLang="en-US" sz="1800" dirty="0">
                <a:latin typeface="NanumGothic" pitchFamily="2" charset="-127"/>
                <a:ea typeface="NanumGothic" pitchFamily="2" charset="-127"/>
              </a:rPr>
              <a:t>이연주  최재현  </a:t>
            </a:r>
            <a:r>
              <a:rPr kumimoji="1" lang="ko-KR" altLang="en-US" sz="1800" dirty="0" err="1">
                <a:latin typeface="NanumGothic" pitchFamily="2" charset="-127"/>
                <a:ea typeface="NanumGothic" pitchFamily="2" charset="-127"/>
              </a:rPr>
              <a:t>노건태</a:t>
            </a:r>
            <a:r>
              <a:rPr kumimoji="1" lang="ko-KR" altLang="en-US" sz="1800" dirty="0">
                <a:latin typeface="NanumGothic" pitchFamily="2" charset="-127"/>
                <a:ea typeface="NanumGothic" pitchFamily="2" charset="-127"/>
              </a:rPr>
              <a:t>  </a:t>
            </a:r>
            <a:r>
              <a:rPr kumimoji="1" lang="ko-KR" altLang="en-US" sz="1800" dirty="0" err="1">
                <a:latin typeface="NanumGothic" pitchFamily="2" charset="-127"/>
                <a:ea typeface="NanumGothic" pitchFamily="2" charset="-127"/>
              </a:rPr>
              <a:t>정익래</a:t>
            </a:r>
            <a:endParaRPr kumimoji="1" lang="ko-Kore-KR" altLang="en-US" sz="1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374043-263B-838D-3DE9-2FF3B2051E43}"/>
              </a:ext>
            </a:extLst>
          </p:cNvPr>
          <p:cNvSpPr/>
          <p:nvPr/>
        </p:nvSpPr>
        <p:spPr>
          <a:xfrm rot="19188326">
            <a:off x="185103" y="659805"/>
            <a:ext cx="1627791" cy="4052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1D249B2-F62D-9608-771C-B152ECBF9DC0}"/>
              </a:ext>
            </a:extLst>
          </p:cNvPr>
          <p:cNvSpPr/>
          <p:nvPr/>
        </p:nvSpPr>
        <p:spPr>
          <a:xfrm rot="8136750">
            <a:off x="10408209" y="5783650"/>
            <a:ext cx="1627791" cy="4052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66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263804"/>
            <a:ext cx="2011599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sCHAS</a:t>
            </a:r>
            <a:r>
              <a:rPr lang="en-US" altLang="ko-KR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알고리즘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18B60BAF-09D1-42E6-7D05-D0ACB6FE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3" y="1137259"/>
            <a:ext cx="4064000" cy="5207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C6CACA-BCEC-17CD-7EA2-47B5871AB6F4}"/>
              </a:ext>
            </a:extLst>
          </p:cNvPr>
          <p:cNvSpPr txBox="1"/>
          <p:nvPr/>
        </p:nvSpPr>
        <p:spPr>
          <a:xfrm>
            <a:off x="4215163" y="6291995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The Black-Box construction of </a:t>
            </a:r>
            <a:r>
              <a:rPr lang="en-US" altLang="ko-K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sCHAS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5812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1" y="1263804"/>
            <a:ext cx="1736536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</a:t>
            </a:r>
            <a:r>
              <a:rPr lang="en-US" altLang="ko-KR" sz="16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R</a:t>
            </a:r>
            <a:r>
              <a:rPr lang="en-US" altLang="ko-KR" sz="16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</a:t>
            </a:r>
            <a:r>
              <a:rPr lang="en-US" altLang="ko-KR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문제점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C016D-4744-D946-C458-45086D8487F1}"/>
              </a:ext>
            </a:extLst>
          </p:cNvPr>
          <p:cNvSpPr txBox="1"/>
          <p:nvPr/>
        </p:nvSpPr>
        <p:spPr>
          <a:xfrm>
            <a:off x="550436" y="1915552"/>
            <a:ext cx="3151461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Revoke(</a:t>
            </a:r>
            <a:r>
              <a:rPr lang="en-US" altLang="ko-KR" sz="1400" dirty="0" err="1">
                <a:latin typeface="NanumGothic" pitchFamily="2" charset="-127"/>
                <a:ea typeface="NanumGothic" pitchFamily="2" charset="-127"/>
              </a:rPr>
              <a:t>sCHRS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)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+  </a:t>
            </a:r>
            <a:r>
              <a:rPr lang="en-US" altLang="ko-KR" sz="14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UKGen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(</a:t>
            </a:r>
            <a:r>
              <a:rPr lang="en-US" altLang="ko-KR" sz="14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sCHRS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)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790666-5B50-0613-F9EC-2189FDC6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939" y="3971694"/>
            <a:ext cx="2080632" cy="2080632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38216300-74A5-D3B1-B582-603E825E38F7}"/>
              </a:ext>
            </a:extLst>
          </p:cNvPr>
          <p:cNvSpPr/>
          <p:nvPr/>
        </p:nvSpPr>
        <p:spPr>
          <a:xfrm>
            <a:off x="3352800" y="3971181"/>
            <a:ext cx="1150265" cy="1100254"/>
          </a:xfrm>
          <a:prstGeom prst="ellipse">
            <a:avLst/>
          </a:prstGeom>
          <a:solidFill>
            <a:srgbClr val="FFFBD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트랜잭션</a:t>
            </a:r>
            <a:endParaRPr kumimoji="1" lang="ko-Kore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6B3608F-CC49-3186-041E-35806E040FD1}"/>
              </a:ext>
            </a:extLst>
          </p:cNvPr>
          <p:cNvSpPr/>
          <p:nvPr/>
        </p:nvSpPr>
        <p:spPr>
          <a:xfrm>
            <a:off x="4330390" y="2820234"/>
            <a:ext cx="1150265" cy="1100254"/>
          </a:xfrm>
          <a:prstGeom prst="ellipse">
            <a:avLst/>
          </a:prstGeom>
          <a:solidFill>
            <a:srgbClr val="FFFBD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트랜잭션</a:t>
            </a:r>
            <a:endParaRPr kumimoji="1" lang="ko-Kore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5F3FA1D5-78C2-92FC-3355-AF4B8E556030}"/>
              </a:ext>
            </a:extLst>
          </p:cNvPr>
          <p:cNvSpPr/>
          <p:nvPr/>
        </p:nvSpPr>
        <p:spPr>
          <a:xfrm>
            <a:off x="6472438" y="2820234"/>
            <a:ext cx="1150265" cy="1100254"/>
          </a:xfrm>
          <a:prstGeom prst="ellipse">
            <a:avLst/>
          </a:prstGeom>
          <a:solidFill>
            <a:srgbClr val="FFFBD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트랜잭션</a:t>
            </a:r>
            <a:endParaRPr kumimoji="1" lang="ko-Kore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79C2ECE-54B1-EDC0-52CD-AE1DA15D3323}"/>
              </a:ext>
            </a:extLst>
          </p:cNvPr>
          <p:cNvSpPr/>
          <p:nvPr/>
        </p:nvSpPr>
        <p:spPr>
          <a:xfrm>
            <a:off x="7511445" y="3971181"/>
            <a:ext cx="1150265" cy="1100254"/>
          </a:xfrm>
          <a:prstGeom prst="ellipse">
            <a:avLst/>
          </a:prstGeom>
          <a:solidFill>
            <a:srgbClr val="FFFBD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트랜잭션</a:t>
            </a:r>
            <a:endParaRPr kumimoji="1" lang="ko-Kore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A3B6C-5D23-7757-3790-0720A4F6739D}"/>
              </a:ext>
            </a:extLst>
          </p:cNvPr>
          <p:cNvSpPr txBox="1"/>
          <p:nvPr/>
        </p:nvSpPr>
        <p:spPr>
          <a:xfrm>
            <a:off x="6096000" y="41519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ore-KR" altLang="en-US" dirty="0"/>
              <a:t>💧</a:t>
            </a:r>
          </a:p>
        </p:txBody>
      </p:sp>
    </p:spTree>
    <p:extLst>
      <p:ext uri="{BB962C8B-B14F-4D97-AF65-F5344CB8AC3E}">
        <p14:creationId xmlns:p14="http://schemas.microsoft.com/office/powerpoint/2010/main" val="18624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902586" y="1354474"/>
            <a:ext cx="2851658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highlight>
                  <a:srgbClr val="FFD07B"/>
                </a:highlight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권한 회수 트랜잭션</a:t>
            </a:r>
            <a:endParaRPr lang="ko-KR" altLang="en-US" sz="1200" dirty="0">
              <a:highlight>
                <a:srgbClr val="FFD07B"/>
              </a:highlight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24C1F2E-18AF-FC97-A4AF-92055DD9A69C}"/>
              </a:ext>
            </a:extLst>
          </p:cNvPr>
          <p:cNvSpPr/>
          <p:nvPr/>
        </p:nvSpPr>
        <p:spPr>
          <a:xfrm>
            <a:off x="1295067" y="1896004"/>
            <a:ext cx="2114875" cy="1650085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공개키와 서명이 저장된 </a:t>
            </a:r>
            <a:r>
              <a:rPr lang="en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Witness 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정보 </a:t>
            </a:r>
            <a:r>
              <a:rPr lang="en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w </a:t>
            </a:r>
            <a:endParaRPr lang="ko-KR" altLang="en-US" sz="105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B0E38C8-A231-756F-7741-14DAC656527E}"/>
              </a:ext>
            </a:extLst>
          </p:cNvPr>
          <p:cNvSpPr/>
          <p:nvPr/>
        </p:nvSpPr>
        <p:spPr>
          <a:xfrm>
            <a:off x="6476238" y="1539844"/>
            <a:ext cx="3923040" cy="2150431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latinLnBrk="1">
              <a:lnSpc>
                <a:spcPct val="150000"/>
              </a:lnSpc>
            </a:pP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1. 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권한 변경</a:t>
            </a: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회수 요청에 포함된 서명이 </a:t>
            </a:r>
            <a:endParaRPr lang="en-US" altLang="ko-KR" sz="12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12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 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제안자</a:t>
            </a: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사용자</a:t>
            </a: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200" kern="1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의 서명인지 확인</a:t>
            </a: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</a:p>
          <a:p>
            <a:pPr algn="just" latinLnBrk="1">
              <a:lnSpc>
                <a:spcPct val="150000"/>
              </a:lnSpc>
            </a:pP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2. 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권한 주체 변경 시 사용자가 이전에 </a:t>
            </a:r>
            <a:endParaRPr lang="en-US" altLang="ko-KR" sz="12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ko-KR" altLang="en-US" sz="1200" kern="1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  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악의적인 행위를 한 전과가 있는지 확인</a:t>
            </a:r>
            <a:endParaRPr lang="en-US" altLang="ko-KR" sz="12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50000"/>
              </a:lnSpc>
            </a:pPr>
            <a:r>
              <a:rPr lang="en-US" altLang="ko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3. </a:t>
            </a:r>
            <a:r>
              <a:rPr lang="en" altLang="ko-Kore-KR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w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가 </a:t>
            </a:r>
            <a:r>
              <a:rPr lang="ko-KR" altLang="en-US" sz="1200" kern="1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또는 사용자의 공개키의 </a:t>
            </a:r>
            <a:r>
              <a:rPr lang="ko-KR" altLang="en-US" sz="1200" kern="1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해시값인지</a:t>
            </a:r>
            <a:r>
              <a:rPr lang="ko-KR" altLang="en-US" sz="1200" kern="1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확인</a:t>
            </a:r>
            <a:endParaRPr lang="ko-Kore-KR" altLang="ko-Kore-KR" sz="1200" kern="1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9" name="오른쪽 화살표[R] 8">
            <a:extLst>
              <a:ext uri="{FF2B5EF4-FFF2-40B4-BE49-F238E27FC236}">
                <a16:creationId xmlns:a16="http://schemas.microsoft.com/office/drawing/2014/main" id="{1E6C400E-F5FB-5766-A6B5-CD749616E74E}"/>
              </a:ext>
            </a:extLst>
          </p:cNvPr>
          <p:cNvSpPr/>
          <p:nvPr/>
        </p:nvSpPr>
        <p:spPr>
          <a:xfrm>
            <a:off x="3633439" y="2499732"/>
            <a:ext cx="2542478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rgbClr val="FFD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B2F83-B9B9-DB43-FB52-E8141A83514D}"/>
              </a:ext>
            </a:extLst>
          </p:cNvPr>
          <p:cNvSpPr txBox="1"/>
          <p:nvPr/>
        </p:nvSpPr>
        <p:spPr>
          <a:xfrm>
            <a:off x="4042821" y="236123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NanumGothic" pitchFamily="2" charset="-127"/>
                <a:ea typeface="NanumGothic" pitchFamily="2" charset="-127"/>
              </a:rPr>
              <a:t>마이너가 유효성 검증</a:t>
            </a:r>
            <a:endParaRPr kumimoji="1" lang="ko-Kore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1" name="오른쪽 화살표[R] 10">
            <a:extLst>
              <a:ext uri="{FF2B5EF4-FFF2-40B4-BE49-F238E27FC236}">
                <a16:creationId xmlns:a16="http://schemas.microsoft.com/office/drawing/2014/main" id="{D3FAF9C7-61BA-D36C-5C50-F633C91BB2E2}"/>
              </a:ext>
            </a:extLst>
          </p:cNvPr>
          <p:cNvSpPr/>
          <p:nvPr/>
        </p:nvSpPr>
        <p:spPr>
          <a:xfrm rot="8950196">
            <a:off x="6586956" y="4505671"/>
            <a:ext cx="1728220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rgbClr val="FFD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4EAAB5-DD03-450C-BE34-C51DB557CFAC}"/>
              </a:ext>
            </a:extLst>
          </p:cNvPr>
          <p:cNvSpPr/>
          <p:nvPr/>
        </p:nvSpPr>
        <p:spPr>
          <a:xfrm>
            <a:off x="1865971" y="4382726"/>
            <a:ext cx="3919583" cy="1650085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Witness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트랜잭션의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ID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와 </a:t>
            </a: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w</a:t>
            </a:r>
            <a:r>
              <a:rPr lang="ko-KR" altLang="en-US" sz="1200" dirty="0" err="1">
                <a:effectLst/>
              </a:rPr>
              <a:t>를</a:t>
            </a:r>
            <a:r>
              <a:rPr lang="ko-KR" altLang="en-US" sz="1200" dirty="0">
                <a:effectLst/>
              </a:rPr>
              <a:t> </a:t>
            </a:r>
            <a:endParaRPr lang="en-US" altLang="ko-KR" sz="1200" dirty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effectLst/>
              </a:rPr>
              <a:t>규제자만 수정할 수 있는 카멜레온 해시로 해시</a:t>
            </a:r>
            <a:endParaRPr lang="en-US" altLang="ko-KR" sz="1200" dirty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dirty="0"/>
              <a:t>-&gt; </a:t>
            </a:r>
            <a:r>
              <a:rPr lang="ko-KR" altLang="en-US" sz="1200" dirty="0" err="1"/>
              <a:t>머클루트에</a:t>
            </a:r>
            <a:r>
              <a:rPr lang="ko-KR" altLang="en-US" sz="1200" dirty="0"/>
              <a:t> 상태가 변경되었음을 저장 </a:t>
            </a:r>
            <a:r>
              <a:rPr lang="ko-KR" altLang="en-US" sz="1200" dirty="0">
                <a:effectLst/>
              </a:rPr>
              <a:t> 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DE729-947C-C5F5-17D5-CD828B79F306}"/>
              </a:ext>
            </a:extLst>
          </p:cNvPr>
          <p:cNvSpPr txBox="1"/>
          <p:nvPr/>
        </p:nvSpPr>
        <p:spPr>
          <a:xfrm rot="19899111">
            <a:off x="7422468" y="485125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NanumGothic" pitchFamily="2" charset="-127"/>
                <a:ea typeface="NanumGothic" pitchFamily="2" charset="-127"/>
              </a:rPr>
              <a:t>마이너</a:t>
            </a:r>
            <a:endParaRPr kumimoji="1" lang="ko-Kore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835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99365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권한 약화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490654" y="2154687"/>
            <a:ext cx="4891668" cy="36763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(a)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정직한 사용자 간의 트랜잭션 권한 변경 주체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 -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규제자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사용자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마이너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정직한 사용자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User1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이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User2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에게 자신의 트랜잭션에 대한 권한 부여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 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사용자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-&gt;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권한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변경・공유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요청 트랜잭션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-&gt;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규제자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(b)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블록체인에 부적절한 콘텐츠를 기록하는 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</a:rPr>
              <a:t>    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</a:rPr>
              <a:t>악의적인 사용자의 권한 회수 </a:t>
            </a:r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endParaRPr lang="en-US" altLang="ko-KR" sz="14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규제자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사용자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마이너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트랜잭션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ID, 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규제자의 공개키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트랜잭션 상태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  규제자와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User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의 공개키를 규제자의 서명키로 서명한 서명 포함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 규제자는 회수한 트랜잭션 임시 관리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-&gt;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정직한 사용자에게 권한 전달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AEF2A-C80A-4981-3B40-093F69639C04}"/>
              </a:ext>
            </a:extLst>
          </p:cNvPr>
          <p:cNvSpPr txBox="1"/>
          <p:nvPr/>
        </p:nvSpPr>
        <p:spPr>
          <a:xfrm>
            <a:off x="490654" y="1542220"/>
            <a:ext cx="226741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rgbClr val="333333"/>
                </a:solidFill>
                <a:latin typeface="NanumGothic" pitchFamily="2" charset="-127"/>
                <a:ea typeface="NanumGothic" pitchFamily="2" charset="-127"/>
              </a:rPr>
              <a:t>1.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권한 주체 변경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7E57FB-A016-A078-7785-227DA920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191" y="1137811"/>
            <a:ext cx="6237437" cy="4582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BDEDE-086A-EE32-497F-456878C1843C}"/>
              </a:ext>
            </a:extLst>
          </p:cNvPr>
          <p:cNvSpPr txBox="1"/>
          <p:nvPr/>
        </p:nvSpPr>
        <p:spPr>
          <a:xfrm>
            <a:off x="6765475" y="5987195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Alter the subject of transaction authority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49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99365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권한 약화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3021-470D-0630-1FF9-09672A7B7B7C}"/>
              </a:ext>
            </a:extLst>
          </p:cNvPr>
          <p:cNvSpPr txBox="1"/>
          <p:nvPr/>
        </p:nvSpPr>
        <p:spPr>
          <a:xfrm>
            <a:off x="490654" y="2124597"/>
            <a:ext cx="9634653" cy="614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시스템 환경에 따라 트랜잭션 권한을 소유할 수 있는 사용자 수가 초기에 설정 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블록체인 참여 노드</a:t>
            </a:r>
            <a:r>
              <a:rPr lang="ko-Kore-KR" altLang="ko-Kore-KR" sz="12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</a:rPr>
              <a:t>: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</a:rPr>
              <a:t>규제자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</a:rPr>
              <a:t> 대표 소유자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</a:rPr>
              <a:t> 서브 소유자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</a:rPr>
              <a:t> 마이너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AEF2A-C80A-4981-3B40-093F69639C04}"/>
              </a:ext>
            </a:extLst>
          </p:cNvPr>
          <p:cNvSpPr txBox="1"/>
          <p:nvPr/>
        </p:nvSpPr>
        <p:spPr>
          <a:xfrm>
            <a:off x="490654" y="1542220"/>
            <a:ext cx="2267413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rgbClr val="333333"/>
                </a:solidFill>
                <a:latin typeface="NanumGothic" pitchFamily="2" charset="-127"/>
                <a:ea typeface="NanumGothic" pitchFamily="2" charset="-127"/>
              </a:rPr>
              <a:t>2.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권한 공유 모델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034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122554"/>
            <a:ext cx="1699365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권한 약화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AEF2A-C80A-4981-3B40-093F69639C04}"/>
              </a:ext>
            </a:extLst>
          </p:cNvPr>
          <p:cNvSpPr txBox="1"/>
          <p:nvPr/>
        </p:nvSpPr>
        <p:spPr>
          <a:xfrm>
            <a:off x="490654" y="1542220"/>
            <a:ext cx="3211551" cy="3777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400" dirty="0">
                <a:solidFill>
                  <a:srgbClr val="333333"/>
                </a:solidFill>
                <a:latin typeface="NanumGothic" pitchFamily="2" charset="-127"/>
                <a:ea typeface="NanumGothic" pitchFamily="2" charset="-127"/>
              </a:rPr>
              <a:t>2.</a:t>
            </a:r>
            <a:r>
              <a:rPr lang="ko-KR" altLang="en-US" sz="1400" b="0" i="0" dirty="0">
                <a:solidFill>
                  <a:srgbClr val="333333"/>
                </a:solidFill>
                <a:effectLst/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권한 공유 모델 </a:t>
            </a: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알고리즘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4A8E0BC-0FD4-97A2-D467-8DEF898D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60" y="2470195"/>
            <a:ext cx="889000" cy="3302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90FFDD-F4D8-C993-8B61-D5356A669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199" y="3662153"/>
            <a:ext cx="863600" cy="2921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BE8F576-A9D5-DA44-99DB-0947AD157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99" y="4828646"/>
            <a:ext cx="952500" cy="31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C241C1-FFC9-9B52-1F56-A72D22233C89}"/>
              </a:ext>
            </a:extLst>
          </p:cNvPr>
          <p:cNvSpPr txBox="1"/>
          <p:nvPr/>
        </p:nvSpPr>
        <p:spPr>
          <a:xfrm>
            <a:off x="610817" y="2385376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A756D-DAD2-04AA-D052-DC893C11CE81}"/>
              </a:ext>
            </a:extLst>
          </p:cNvPr>
          <p:cNvSpPr txBox="1"/>
          <p:nvPr/>
        </p:nvSpPr>
        <p:spPr>
          <a:xfrm>
            <a:off x="2196103" y="2431604"/>
            <a:ext cx="9634653" cy="8910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해시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준 신뢰하는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: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CH1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사용 →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(</a:t>
            </a:r>
            <a:r>
              <a:rPr lang="en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h1, r1)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계산 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대표 소유자 </a:t>
            </a:r>
            <a:r>
              <a:rPr lang="en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User1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서브 소유자 </a:t>
            </a:r>
            <a:r>
              <a:rPr lang="en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User2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: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CH2, CH3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을 사용 →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(</a:t>
            </a:r>
            <a:r>
              <a:rPr lang="en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h2, r2), (h3, r3)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계산 </a:t>
            </a:r>
            <a:endParaRPr lang="ko-KR" altLang="en-US" sz="11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9693E-8CD9-4130-C970-8631FDF7127C}"/>
              </a:ext>
            </a:extLst>
          </p:cNvPr>
          <p:cNvSpPr txBox="1"/>
          <p:nvPr/>
        </p:nvSpPr>
        <p:spPr>
          <a:xfrm>
            <a:off x="610817" y="3551869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92A5D-9FAF-E968-EF98-08CBEC106C06}"/>
              </a:ext>
            </a:extLst>
          </p:cNvPr>
          <p:cNvSpPr txBox="1"/>
          <p:nvPr/>
        </p:nvSpPr>
        <p:spPr>
          <a:xfrm>
            <a:off x="610817" y="4718362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4445E-185D-DBB5-DDF8-91C2BFA5FF39}"/>
              </a:ext>
            </a:extLst>
          </p:cNvPr>
          <p:cNvSpPr txBox="1"/>
          <p:nvPr/>
        </p:nvSpPr>
        <p:spPr>
          <a:xfrm>
            <a:off x="2233181" y="3620240"/>
            <a:ext cx="9634653" cy="6161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해시의 충돌쌍을 찾는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대표 소유자</a:t>
            </a: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서브 소유자</a:t>
            </a: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</a:t>
            </a:r>
            <a:r>
              <a:rPr lang="ko-Kore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: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ore-KR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sCHAS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를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사용해서 </a:t>
            </a:r>
            <a:r>
              <a:rPr lang="ko-KR" altLang="ko-Kore-KR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충돌쌍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찾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음</a:t>
            </a:r>
            <a:r>
              <a:rPr lang="ko-Kore-KR" altLang="ko-Kore-KR" sz="12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30FBD-123F-1CF1-AAAD-39D56B0BC457}"/>
              </a:ext>
            </a:extLst>
          </p:cNvPr>
          <p:cNvSpPr txBox="1"/>
          <p:nvPr/>
        </p:nvSpPr>
        <p:spPr>
          <a:xfrm>
            <a:off x="2233180" y="4755223"/>
            <a:ext cx="9634653" cy="8910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트랜잭션 권한 변경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트랜잭션 대표 소유자의 권한 주체 변경</a:t>
            </a:r>
            <a:r>
              <a:rPr lang="en-US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 </a:t>
            </a:r>
            <a:r>
              <a:rPr lang="ko-KR" altLang="ko-Kore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권한 공유 및 규제자의 권한회수에 사용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대표 소유자만이 서브 소유자를 변경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규제자는 악의적인 사용자의 권한회수 시 서브 소유자의 권한까지 모두 회수 </a:t>
            </a:r>
            <a:r>
              <a:rPr lang="ko-Kore-KR" altLang="ko-Kore-KR" sz="1200" dirty="0">
                <a:effectLst/>
                <a:latin typeface="NanumGothic" pitchFamily="2" charset="-127"/>
                <a:ea typeface="NanumGothic" pitchFamily="2" charset="-127"/>
              </a:rPr>
              <a:t> 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19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04  Contribution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96BA9E70-69C9-C925-69A7-1412AD3B54E6}"/>
              </a:ext>
            </a:extLst>
          </p:cNvPr>
          <p:cNvSpPr/>
          <p:nvPr/>
        </p:nvSpPr>
        <p:spPr>
          <a:xfrm>
            <a:off x="5564457" y="3493574"/>
            <a:ext cx="1074234" cy="315969"/>
          </a:xfrm>
          <a:prstGeom prst="rightArrow">
            <a:avLst>
              <a:gd name="adj1" fmla="val 35883"/>
              <a:gd name="adj2" fmla="val 10989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FC0BD9F-E7E5-FC81-C762-336948245F18}"/>
              </a:ext>
            </a:extLst>
          </p:cNvPr>
          <p:cNvSpPr/>
          <p:nvPr/>
        </p:nvSpPr>
        <p:spPr>
          <a:xfrm>
            <a:off x="713252" y="2829015"/>
            <a:ext cx="4104073" cy="16166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규제자가 블록체인에서 막강한 권한을 소유</a:t>
            </a:r>
            <a:endParaRPr lang="en-US" altLang="ko-KR" sz="1400" dirty="0">
              <a:solidFill>
                <a:schemeClr val="tx1"/>
              </a:solidFill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E29724-5176-8FB3-CE93-BA912B9C659B}"/>
              </a:ext>
            </a:extLst>
          </p:cNvPr>
          <p:cNvSpPr/>
          <p:nvPr/>
        </p:nvSpPr>
        <p:spPr>
          <a:xfrm>
            <a:off x="713252" y="2453262"/>
            <a:ext cx="1717714" cy="3864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chemeClr val="bg1"/>
                </a:solidFill>
                <a:latin typeface="NanumGothic" pitchFamily="2" charset="-127"/>
                <a:ea typeface="NanumGothic" pitchFamily="2" charset="-127"/>
              </a:rPr>
              <a:t>기존 방식 문제점</a:t>
            </a:r>
            <a:endParaRPr kumimoji="1" lang="en-US" altLang="ko-KR" sz="1400" dirty="0">
              <a:solidFill>
                <a:schemeClr val="bg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7A7822C-23BC-1D7F-0FE6-F09AAA9986FC}"/>
              </a:ext>
            </a:extLst>
          </p:cNvPr>
          <p:cNvSpPr/>
          <p:nvPr/>
        </p:nvSpPr>
        <p:spPr>
          <a:xfrm>
            <a:off x="7385823" y="2334178"/>
            <a:ext cx="4104073" cy="25128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탈중앙화 속성이 증대</a:t>
            </a:r>
            <a:endParaRPr lang="en-US" altLang="ko-KR" sz="1400" dirty="0">
              <a:solidFill>
                <a:schemeClr val="tx1"/>
              </a:solidFill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접근 제어 및 부인방지를 보장</a:t>
            </a:r>
            <a:endParaRPr lang="en-US" altLang="ko-KR" sz="1400" dirty="0">
              <a:solidFill>
                <a:schemeClr val="tx1"/>
              </a:solidFill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사용자는 변경 가능한 서브키를 가지는 상태 카멜레온 해시를 사용하여 개인 데이터 관리가 가능</a:t>
            </a:r>
            <a:endParaRPr lang="en-US" altLang="ko-KR" sz="1400" dirty="0">
              <a:solidFill>
                <a:schemeClr val="tx1"/>
              </a:solidFill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031A3E-E260-6675-4FFE-DBDA9018DBCC}"/>
              </a:ext>
            </a:extLst>
          </p:cNvPr>
          <p:cNvSpPr/>
          <p:nvPr/>
        </p:nvSpPr>
        <p:spPr>
          <a:xfrm>
            <a:off x="7385823" y="1947743"/>
            <a:ext cx="1174595" cy="3864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chemeClr val="bg1"/>
                </a:solidFill>
                <a:latin typeface="NanumGothic" pitchFamily="2" charset="-127"/>
                <a:ea typeface="NanumGothic" pitchFamily="2" charset="-127"/>
              </a:rPr>
              <a:t>제안 방식</a:t>
            </a:r>
            <a:endParaRPr kumimoji="1" lang="en-US" altLang="ko-KR" sz="1400" dirty="0">
              <a:solidFill>
                <a:schemeClr val="bg1"/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3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ko-KR" sz="3600" dirty="0">
                <a:latin typeface="NanumGothic" pitchFamily="2" charset="-127"/>
                <a:ea typeface="NanumGothic" pitchFamily="2" charset="-127"/>
              </a:rPr>
              <a:t>Thank You</a:t>
            </a:r>
            <a:endParaRPr lang="ko-KR" altLang="en-US" sz="36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29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B42E92A-2165-78B6-D2A4-E931753A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7" y="332678"/>
            <a:ext cx="3922008" cy="61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6997213-5D3E-8AB8-0A24-DE17377AE0B2}"/>
              </a:ext>
            </a:extLst>
          </p:cNvPr>
          <p:cNvSpPr/>
          <p:nvPr/>
        </p:nvSpPr>
        <p:spPr>
          <a:xfrm>
            <a:off x="0" y="810322"/>
            <a:ext cx="4512527" cy="42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00B093-1607-FB76-F9DD-7BEFA279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8794"/>
            <a:ext cx="10515600" cy="1119169"/>
          </a:xfrm>
        </p:spPr>
        <p:txBody>
          <a:bodyPr>
            <a:normAutofit/>
          </a:bodyPr>
          <a:lstStyle/>
          <a:p>
            <a:r>
              <a:rPr kumimoji="1" lang="ko-Kore-KR" altLang="en-US" sz="3600" b="1" dirty="0">
                <a:latin typeface="NanumGothic" pitchFamily="2" charset="-127"/>
                <a:ea typeface="NanumGothic" pitchFamily="2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636E72-9C86-16F1-A7E0-DA1526E9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7541"/>
            <a:ext cx="10515600" cy="397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01  Motivation</a:t>
            </a:r>
          </a:p>
          <a:p>
            <a:pPr marL="0" indent="0">
              <a:buNone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02</a:t>
            </a:r>
            <a:r>
              <a:rPr lang="ko-KR" altLang="en-US" sz="18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 Related work</a:t>
            </a:r>
          </a:p>
          <a:p>
            <a:pPr marL="0" indent="0">
              <a:buNone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03  Method</a:t>
            </a:r>
          </a:p>
          <a:p>
            <a:pPr marL="514350" indent="-514350">
              <a:buAutoNum type="arabicPlain" startAt="4"/>
            </a:pPr>
            <a:endParaRPr lang="en-US" altLang="ko-KR" sz="1800" dirty="0">
              <a:latin typeface="NanumGothic" pitchFamily="2" charset="-127"/>
              <a:ea typeface="NanumGothic" pitchFamily="2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NanumGothic" pitchFamily="2" charset="-127"/>
                <a:ea typeface="NanumGothic" pitchFamily="2" charset="-127"/>
              </a:rPr>
              <a:t>04  Contribution</a:t>
            </a:r>
          </a:p>
        </p:txBody>
      </p:sp>
    </p:spTree>
    <p:extLst>
      <p:ext uri="{BB962C8B-B14F-4D97-AF65-F5344CB8AC3E}">
        <p14:creationId xmlns:p14="http://schemas.microsoft.com/office/powerpoint/2010/main" val="141811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01  Motivation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968743D-FA88-EABB-3A95-06E0A3CC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3" y="2068552"/>
            <a:ext cx="2904893" cy="2904893"/>
          </a:xfrm>
          <a:prstGeom prst="rect">
            <a:avLst/>
          </a:prstGeom>
        </p:spPr>
      </p:pic>
      <p:sp>
        <p:nvSpPr>
          <p:cNvPr id="5" name="모서리가 둥근 사각형 설명선[R] 4">
            <a:extLst>
              <a:ext uri="{FF2B5EF4-FFF2-40B4-BE49-F238E27FC236}">
                <a16:creationId xmlns:a16="http://schemas.microsoft.com/office/drawing/2014/main" id="{72DF3484-5CDC-EE5A-6A72-EB0285B80CB6}"/>
              </a:ext>
            </a:extLst>
          </p:cNvPr>
          <p:cNvSpPr/>
          <p:nvPr/>
        </p:nvSpPr>
        <p:spPr>
          <a:xfrm>
            <a:off x="8222166" y="1494263"/>
            <a:ext cx="1828800" cy="1370672"/>
          </a:xfrm>
          <a:prstGeom prst="wedgeRoundRectCallout">
            <a:avLst>
              <a:gd name="adj1" fmla="val -39939"/>
              <a:gd name="adj2" fmla="val 66234"/>
              <a:gd name="adj3" fmla="val 16667"/>
            </a:avLst>
          </a:prstGeom>
          <a:solidFill>
            <a:srgbClr val="FFD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유해</a:t>
            </a:r>
            <a:r>
              <a:rPr kumimoji="1" lang="ko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데이터</a:t>
            </a:r>
            <a:endParaRPr kumimoji="1" lang="en-US" altLang="ko-KR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endParaRPr kumimoji="1" lang="en-US" altLang="ko-KR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ko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개인 데이터</a:t>
            </a:r>
            <a:endParaRPr kumimoji="1" lang="ko-Kore-KR" altLang="en-US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29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02  Related work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DF8137-041B-58F7-B01D-E3E63C57584C}"/>
              </a:ext>
            </a:extLst>
          </p:cNvPr>
          <p:cNvSpPr/>
          <p:nvPr/>
        </p:nvSpPr>
        <p:spPr>
          <a:xfrm>
            <a:off x="468923" y="1676571"/>
            <a:ext cx="10213946" cy="15188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19557621">
                  <a:custGeom>
                    <a:avLst/>
                    <a:gdLst>
                      <a:gd name="connsiteX0" fmla="*/ 0 w 5659049"/>
                      <a:gd name="connsiteY0" fmla="*/ 0 h 4968453"/>
                      <a:gd name="connsiteX1" fmla="*/ 5659049 w 5659049"/>
                      <a:gd name="connsiteY1" fmla="*/ 0 h 4968453"/>
                      <a:gd name="connsiteX2" fmla="*/ 5659049 w 5659049"/>
                      <a:gd name="connsiteY2" fmla="*/ 4968453 h 4968453"/>
                      <a:gd name="connsiteX3" fmla="*/ 0 w 5659049"/>
                      <a:gd name="connsiteY3" fmla="*/ 4968453 h 4968453"/>
                      <a:gd name="connsiteX4" fmla="*/ 0 w 5659049"/>
                      <a:gd name="connsiteY4" fmla="*/ 0 h 496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59049" h="4968453" extrusionOk="0">
                        <a:moveTo>
                          <a:pt x="0" y="0"/>
                        </a:moveTo>
                        <a:cubicBezTo>
                          <a:pt x="1047182" y="31833"/>
                          <a:pt x="2855788" y="107582"/>
                          <a:pt x="5659049" y="0"/>
                        </a:cubicBezTo>
                        <a:cubicBezTo>
                          <a:pt x="5795197" y="1331233"/>
                          <a:pt x="5728763" y="2610564"/>
                          <a:pt x="5659049" y="4968453"/>
                        </a:cubicBezTo>
                        <a:cubicBezTo>
                          <a:pt x="4998383" y="5013599"/>
                          <a:pt x="801005" y="4831353"/>
                          <a:pt x="0" y="4968453"/>
                        </a:cubicBezTo>
                        <a:cubicBezTo>
                          <a:pt x="-147926" y="3838255"/>
                          <a:pt x="12785" y="16986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tx1"/>
              </a:solidFill>
              <a:latin typeface="Elice DigitalBaeum" panose="020B0600000101010101" pitchFamily="34" charset="-127"/>
              <a:ea typeface="Elice DigitalBaeum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수정 가능한 블록체인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현재 </a:t>
            </a:r>
            <a:r>
              <a:rPr lang="en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IoT, 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의료 시스템</a:t>
            </a: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모바일 네트워크 등 활발한 연구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0449D0-6F3B-D6D7-635B-E9088B4CBD76}"/>
              </a:ext>
            </a:extLst>
          </p:cNvPr>
          <p:cNvSpPr/>
          <p:nvPr/>
        </p:nvSpPr>
        <p:spPr>
          <a:xfrm>
            <a:off x="672477" y="1427190"/>
            <a:ext cx="3973864" cy="498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G. </a:t>
            </a:r>
            <a:r>
              <a:rPr lang="en-US" altLang="ko-KR" sz="16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Ateniese</a:t>
            </a:r>
            <a:r>
              <a:rPr lang="ko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의 카멜레온 해시</a:t>
            </a:r>
            <a:endParaRPr lang="en-US" altLang="ko-KR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C4574D0-6032-3887-5B58-36B846075FD2}"/>
              </a:ext>
            </a:extLst>
          </p:cNvPr>
          <p:cNvSpPr/>
          <p:nvPr/>
        </p:nvSpPr>
        <p:spPr>
          <a:xfrm>
            <a:off x="468923" y="3841384"/>
            <a:ext cx="9896408" cy="26263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19557621">
                  <a:custGeom>
                    <a:avLst/>
                    <a:gdLst>
                      <a:gd name="connsiteX0" fmla="*/ 0 w 5659049"/>
                      <a:gd name="connsiteY0" fmla="*/ 0 h 4968453"/>
                      <a:gd name="connsiteX1" fmla="*/ 5659049 w 5659049"/>
                      <a:gd name="connsiteY1" fmla="*/ 0 h 4968453"/>
                      <a:gd name="connsiteX2" fmla="*/ 5659049 w 5659049"/>
                      <a:gd name="connsiteY2" fmla="*/ 4968453 h 4968453"/>
                      <a:gd name="connsiteX3" fmla="*/ 0 w 5659049"/>
                      <a:gd name="connsiteY3" fmla="*/ 4968453 h 4968453"/>
                      <a:gd name="connsiteX4" fmla="*/ 0 w 5659049"/>
                      <a:gd name="connsiteY4" fmla="*/ 0 h 4968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59049" h="4968453" extrusionOk="0">
                        <a:moveTo>
                          <a:pt x="0" y="0"/>
                        </a:moveTo>
                        <a:cubicBezTo>
                          <a:pt x="1047182" y="31833"/>
                          <a:pt x="2855788" y="107582"/>
                          <a:pt x="5659049" y="0"/>
                        </a:cubicBezTo>
                        <a:cubicBezTo>
                          <a:pt x="5795197" y="1331233"/>
                          <a:pt x="5728763" y="2610564"/>
                          <a:pt x="5659049" y="4968453"/>
                        </a:cubicBezTo>
                        <a:cubicBezTo>
                          <a:pt x="4998383" y="5013599"/>
                          <a:pt x="801005" y="4831353"/>
                          <a:pt x="0" y="4968453"/>
                        </a:cubicBezTo>
                        <a:cubicBezTo>
                          <a:pt x="-147926" y="3838255"/>
                          <a:pt x="12785" y="16986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 stateful Chameleon Hash with Revocable Subkey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수정 가능한 블록체인에서 사용자 개인 데이터를 관리 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취소 가능한 서브키를 가지는 상태 카멜레온 해시 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블록체인 시스템 내부에는 준 신뢰하는 규제자와 사용자가 노드로써 참여 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→</a:t>
            </a:r>
            <a:r>
              <a:rPr lang="ko-KR" altLang="en-US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규제자의 막강한 권한 소유 문제</a:t>
            </a:r>
            <a:endParaRPr lang="en-US" altLang="ko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9720549-F5AF-6439-5ABF-61A53E95DB6B}"/>
              </a:ext>
            </a:extLst>
          </p:cNvPr>
          <p:cNvSpPr/>
          <p:nvPr/>
        </p:nvSpPr>
        <p:spPr>
          <a:xfrm>
            <a:off x="672477" y="3592001"/>
            <a:ext cx="3024554" cy="498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Y. Jia</a:t>
            </a:r>
            <a:r>
              <a:rPr lang="ko-KR" altLang="en-US" sz="16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의 </a:t>
            </a:r>
            <a:r>
              <a:rPr lang="en-US" altLang="ko-KR" sz="16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sCHRS</a:t>
            </a:r>
            <a:endParaRPr lang="ko-KR" altLang="en-US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765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835E3BA-68BC-5201-9ADC-7F429B448331}"/>
              </a:ext>
            </a:extLst>
          </p:cNvPr>
          <p:cNvSpPr/>
          <p:nvPr/>
        </p:nvSpPr>
        <p:spPr>
          <a:xfrm>
            <a:off x="1390183" y="2722756"/>
            <a:ext cx="2542478" cy="1412488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ko-Kore-KR" sz="16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sCHRS</a:t>
            </a:r>
            <a:endParaRPr kumimoji="1" lang="en" altLang="ko-Kore-KR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endParaRPr kumimoji="1" lang="en" altLang="ko-Kore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en" altLang="ko-Kore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stateful Chameleon Hash with </a:t>
            </a:r>
            <a:r>
              <a:rPr kumimoji="1" lang="en" altLang="ko-Kore-KR" sz="1400" dirty="0">
                <a:solidFill>
                  <a:schemeClr val="tx1"/>
                </a:solidFill>
                <a:highlight>
                  <a:srgbClr val="FFFBD9"/>
                </a:highlight>
                <a:latin typeface="NanumGothic" pitchFamily="2" charset="-127"/>
                <a:ea typeface="NanumGothic" pitchFamily="2" charset="-127"/>
              </a:rPr>
              <a:t>Revocable</a:t>
            </a:r>
            <a:r>
              <a:rPr kumimoji="1" lang="en" altLang="ko-Kore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Subkey</a:t>
            </a:r>
          </a:p>
        </p:txBody>
      </p:sp>
      <p:sp>
        <p:nvSpPr>
          <p:cNvPr id="4" name="오른쪽 화살표[R] 3">
            <a:extLst>
              <a:ext uri="{FF2B5EF4-FFF2-40B4-BE49-F238E27FC236}">
                <a16:creationId xmlns:a16="http://schemas.microsoft.com/office/drawing/2014/main" id="{248F7DB4-40A3-3F26-48CA-5AB2E35BA987}"/>
              </a:ext>
            </a:extLst>
          </p:cNvPr>
          <p:cNvSpPr/>
          <p:nvPr/>
        </p:nvSpPr>
        <p:spPr>
          <a:xfrm>
            <a:off x="4728118" y="3183673"/>
            <a:ext cx="2542478" cy="490654"/>
          </a:xfrm>
          <a:prstGeom prst="rightArrow">
            <a:avLst>
              <a:gd name="adj1" fmla="val 34848"/>
              <a:gd name="adj2" fmla="val 50000"/>
            </a:avLst>
          </a:prstGeom>
          <a:solidFill>
            <a:srgbClr val="FFD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4D0DAA-B423-B27D-D1F4-222D459EE57A}"/>
              </a:ext>
            </a:extLst>
          </p:cNvPr>
          <p:cNvSpPr/>
          <p:nvPr/>
        </p:nvSpPr>
        <p:spPr>
          <a:xfrm>
            <a:off x="8266772" y="2722756"/>
            <a:ext cx="2542478" cy="1412488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" altLang="ko-Kore-KR" sz="1600" dirty="0" err="1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sCHAS</a:t>
            </a:r>
            <a:endParaRPr kumimoji="1" lang="en" altLang="ko-Kore-KR" sz="16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endParaRPr kumimoji="1" lang="en" altLang="ko-Kore-KR" sz="1400" dirty="0">
              <a:solidFill>
                <a:schemeClr val="tx1"/>
              </a:solidFill>
              <a:latin typeface="NanumGothic" pitchFamily="2" charset="-127"/>
              <a:ea typeface="NanumGothic" pitchFamily="2" charset="-127"/>
            </a:endParaRPr>
          </a:p>
          <a:p>
            <a:pPr algn="ctr"/>
            <a:r>
              <a:rPr kumimoji="1" lang="en" altLang="ko-Kore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stateful Chameleon Hash with </a:t>
            </a:r>
            <a:r>
              <a:rPr kumimoji="1" lang="en" altLang="ko-Kore-KR" sz="1400" dirty="0">
                <a:solidFill>
                  <a:schemeClr val="tx1"/>
                </a:solidFill>
                <a:highlight>
                  <a:srgbClr val="FFFBD9"/>
                </a:highlight>
                <a:latin typeface="NanumGothic" pitchFamily="2" charset="-127"/>
                <a:ea typeface="NanumGothic" pitchFamily="2" charset="-127"/>
              </a:rPr>
              <a:t>Alterable</a:t>
            </a:r>
            <a:r>
              <a:rPr kumimoji="1" lang="en" altLang="ko-Kore-KR" sz="1400" dirty="0">
                <a:solidFill>
                  <a:schemeClr val="tx1"/>
                </a:solidFill>
                <a:latin typeface="NanumGothic" pitchFamily="2" charset="-127"/>
                <a:ea typeface="NanumGothic" pitchFamily="2" charset="-127"/>
              </a:rPr>
              <a:t> Subkey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FEF2E4-B038-65DD-5088-0F645DE79062}"/>
              </a:ext>
            </a:extLst>
          </p:cNvPr>
          <p:cNvSpPr txBox="1"/>
          <p:nvPr/>
        </p:nvSpPr>
        <p:spPr>
          <a:xfrm>
            <a:off x="4981383" y="3045173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200" dirty="0">
                <a:latin typeface="NanumGothic" pitchFamily="2" charset="-127"/>
                <a:ea typeface="NanumGothic" pitchFamily="2" charset="-127"/>
              </a:rPr>
              <a:t>변경가능한 서브키를 가짐</a:t>
            </a:r>
            <a:endParaRPr kumimoji="1" lang="ko-Kore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77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263804"/>
            <a:ext cx="2722799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기존 </a:t>
            </a:r>
            <a:r>
              <a:rPr lang="ko-KR" altLang="en-US" sz="16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카멜레온 해시 알고리즘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A42F48C-39A3-05E6-A658-D248C2F6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07" y="2035510"/>
            <a:ext cx="1828800" cy="5461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33F64C0-8F24-C65F-31CB-5094AAA62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34" y="2819494"/>
            <a:ext cx="2654300" cy="5334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1B7BF38-AAF8-6944-0641-5F8D90752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34" y="3634042"/>
            <a:ext cx="2070100" cy="5207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27F9770-C75F-1E9F-4210-260D22057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834" y="4553868"/>
            <a:ext cx="2540000" cy="4699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8F910C-6B8E-C3CD-9D7A-FA4BD89937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834" y="5489422"/>
            <a:ext cx="2501900" cy="36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95C75C-B16B-8997-F3BB-94A68ED4C8B0}"/>
                  </a:ext>
                </a:extLst>
              </p:cNvPr>
              <p:cNvSpPr txBox="1"/>
              <p:nvPr/>
            </p:nvSpPr>
            <p:spPr>
              <a:xfrm>
                <a:off x="4134002" y="2079445"/>
                <a:ext cx="4935655" cy="61401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latin typeface="NanumGothic" pitchFamily="2" charset="-127"/>
                    <a:ea typeface="NanumGothic" pitchFamily="2" charset="-127"/>
                  </a:rPr>
                  <a:t>-</a:t>
                </a:r>
                <a:r>
                  <a:rPr lang="ko-KR" altLang="en-US" sz="1200" dirty="0">
                    <a:latin typeface="NanumGothic" pitchFamily="2" charset="-127"/>
                    <a:ea typeface="NanumGothic" pitchFamily="2" charset="-127"/>
                  </a:rPr>
                  <a:t> 파라미터 생성 알고리즘</a:t>
                </a:r>
                <a:endParaRPr lang="en-US" altLang="ko-KR" sz="1200" dirty="0">
                  <a:latin typeface="NanumGothic" pitchFamily="2" charset="-127"/>
                  <a:ea typeface="NanumGothic" pitchFamily="2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latin typeface="NanumGothic" pitchFamily="2" charset="-127"/>
                    <a:ea typeface="NanumGothic" pitchFamily="2" charset="-127"/>
                  </a:rPr>
                  <a:t>-</a:t>
                </a:r>
                <a:r>
                  <a:rPr lang="ko-KR" altLang="en-US" sz="1200" dirty="0">
                    <a:latin typeface="NanumGothic" pitchFamily="2" charset="-127"/>
                    <a:ea typeface="NanumGothic" pitchFamily="2" charset="-127"/>
                  </a:rPr>
                  <a:t> </a:t>
                </a:r>
                <a:r>
                  <a:rPr lang="ko-KR" altLang="en-US" sz="1200" dirty="0">
                    <a:effectLst/>
                    <a:latin typeface="NanumGothic" pitchFamily="2" charset="-127"/>
                    <a:ea typeface="NanumGothic" pitchFamily="2" charset="-127"/>
                    <a:cs typeface="Times New Roman" panose="02020603050405020304" pitchFamily="18" charset="0"/>
                  </a:rPr>
                  <a:t>보안 파라미터 </a:t>
                </a:r>
                <a14:m>
                  <m:oMath xmlns:m="http://schemas.openxmlformats.org/officeDocument/2006/math">
                    <m:r>
                      <a:rPr lang="en-US" altLang="ko-KR" sz="1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ℷ</m:t>
                    </m:r>
                  </m:oMath>
                </a14:m>
                <a:r>
                  <a:rPr lang="ko-KR" altLang="en-US" sz="1200" dirty="0">
                    <a:effectLst/>
                    <a:latin typeface="NanumGothic" pitchFamily="2" charset="-127"/>
                    <a:ea typeface="NanumGothic" pitchFamily="2" charset="-127"/>
                    <a:cs typeface="Times New Roman" panose="02020603050405020304" pitchFamily="18" charset="0"/>
                  </a:rPr>
                  <a:t> 를 </a:t>
                </a:r>
                <a:r>
                  <a:rPr lang="ko-KR" altLang="en-US" sz="1200" dirty="0" err="1">
                    <a:effectLst/>
                    <a:latin typeface="NanumGothic" pitchFamily="2" charset="-127"/>
                    <a:ea typeface="NanumGothic" pitchFamily="2" charset="-127"/>
                    <a:cs typeface="Times New Roman" panose="02020603050405020304" pitchFamily="18" charset="0"/>
                  </a:rPr>
                  <a:t>입력받아</a:t>
                </a:r>
                <a:r>
                  <a:rPr lang="ko-KR" altLang="en-US" sz="1200" dirty="0">
                    <a:effectLst/>
                    <a:latin typeface="NanumGothic" pitchFamily="2" charset="-127"/>
                    <a:ea typeface="NanumGothic" pitchFamily="2" charset="-127"/>
                    <a:cs typeface="Times New Roman" panose="02020603050405020304" pitchFamily="18" charset="0"/>
                  </a:rPr>
                  <a:t> 파라미터 </a:t>
                </a:r>
                <a:r>
                  <a:rPr lang="en-US" altLang="ko-KR" sz="1200" dirty="0">
                    <a:effectLst/>
                    <a:latin typeface="NanumGothic" pitchFamily="2" charset="-127"/>
                    <a:ea typeface="NanumGothic" pitchFamily="2" charset="-127"/>
                    <a:cs typeface="Times New Roman" panose="02020603050405020304" pitchFamily="18" charset="0"/>
                  </a:rPr>
                  <a:t>pp</a:t>
                </a:r>
                <a:r>
                  <a:rPr lang="ko-KR" altLang="en-US" sz="1200" dirty="0">
                    <a:effectLst/>
                    <a:latin typeface="NanumGothic" pitchFamily="2" charset="-127"/>
                    <a:ea typeface="NanumGothic" pitchFamily="2" charset="-127"/>
                    <a:cs typeface="Times New Roman" panose="02020603050405020304" pitchFamily="18" charset="0"/>
                  </a:rPr>
                  <a:t> 출력</a:t>
                </a:r>
                <a:endParaRPr lang="en-US" altLang="ko-KR" sz="1200" dirty="0">
                  <a:effectLst/>
                  <a:latin typeface="NanumGothic" pitchFamily="2" charset="-127"/>
                  <a:ea typeface="NanumGothic" pitchFamily="2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95C75C-B16B-8997-F3BB-94A68ED4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002" y="2079445"/>
                <a:ext cx="4935655" cy="614014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ore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2B16E95-D0A0-D9F7-9C54-CE328C965588}"/>
              </a:ext>
            </a:extLst>
          </p:cNvPr>
          <p:cNvSpPr txBox="1"/>
          <p:nvPr/>
        </p:nvSpPr>
        <p:spPr>
          <a:xfrm>
            <a:off x="4134003" y="2914051"/>
            <a:ext cx="4935655" cy="614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키 생성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파라미터 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pp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를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입력받아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개인키와 공개키 쌍 출력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B98710-A769-0738-3649-CE11D7C21BFB}"/>
              </a:ext>
            </a:extLst>
          </p:cNvPr>
          <p:cNvSpPr txBox="1"/>
          <p:nvPr/>
        </p:nvSpPr>
        <p:spPr>
          <a:xfrm>
            <a:off x="4134003" y="3759208"/>
            <a:ext cx="4935655" cy="614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해시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공개키와 메시지를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입력받아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해시값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h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와 난수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r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출력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33D5B0-B869-9B0C-9836-1A9C0344553C}"/>
              </a:ext>
            </a:extLst>
          </p:cNvPr>
          <p:cNvSpPr txBox="1"/>
          <p:nvPr/>
        </p:nvSpPr>
        <p:spPr>
          <a:xfrm>
            <a:off x="4134003" y="4566039"/>
            <a:ext cx="5842621" cy="614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충돌쌍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찾기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개인키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이전 해시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난수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이전 메시지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새로운 메시지를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입력받아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새로운 난수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r’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출력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538AFB-444C-150D-B545-2ACBCA3F850E}"/>
              </a:ext>
            </a:extLst>
          </p:cNvPr>
          <p:cNvSpPr txBox="1"/>
          <p:nvPr/>
        </p:nvSpPr>
        <p:spPr>
          <a:xfrm>
            <a:off x="4134003" y="5469045"/>
            <a:ext cx="5493218" cy="8910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검증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공개키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해시값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난수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메시지를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입력받아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만약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h, r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이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m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에 대한 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정당한 해시와 난수 쌍을 가질 경우 </a:t>
            </a:r>
            <a:r>
              <a:rPr lang="en-US" altLang="ko-KR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1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을 출력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659F89-CA6C-0285-2385-01B73970E003}"/>
              </a:ext>
            </a:extLst>
          </p:cNvPr>
          <p:cNvSpPr txBox="1"/>
          <p:nvPr/>
        </p:nvSpPr>
        <p:spPr>
          <a:xfrm>
            <a:off x="553843" y="2070943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38E891-214A-FFCC-BD93-F9B63E673235}"/>
              </a:ext>
            </a:extLst>
          </p:cNvPr>
          <p:cNvSpPr txBox="1"/>
          <p:nvPr/>
        </p:nvSpPr>
        <p:spPr>
          <a:xfrm>
            <a:off x="553843" y="2819494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DEAB66-0580-39D6-8D1D-55FA77CAD06E}"/>
              </a:ext>
            </a:extLst>
          </p:cNvPr>
          <p:cNvSpPr txBox="1"/>
          <p:nvPr/>
        </p:nvSpPr>
        <p:spPr>
          <a:xfrm>
            <a:off x="553843" y="3664417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E29BB6-9CD5-8894-56A5-B6889693D669}"/>
              </a:ext>
            </a:extLst>
          </p:cNvPr>
          <p:cNvSpPr txBox="1"/>
          <p:nvPr/>
        </p:nvSpPr>
        <p:spPr>
          <a:xfrm>
            <a:off x="553843" y="4531043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1F765-6F19-ABC9-604F-CD14BF3BE5E8}"/>
              </a:ext>
            </a:extLst>
          </p:cNvPr>
          <p:cNvSpPr txBox="1"/>
          <p:nvPr/>
        </p:nvSpPr>
        <p:spPr>
          <a:xfrm>
            <a:off x="561277" y="5397669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83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D2512-7016-5CBF-F08A-58A9D2EDEB7C}"/>
              </a:ext>
            </a:extLst>
          </p:cNvPr>
          <p:cNvSpPr txBox="1"/>
          <p:nvPr/>
        </p:nvSpPr>
        <p:spPr>
          <a:xfrm>
            <a:off x="550127" y="1915552"/>
            <a:ext cx="9634653" cy="1024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다중 트랩도어의 강화된 카멜레온 해시</a:t>
            </a:r>
            <a:endParaRPr lang="en-US" altLang="ko-KR" sz="14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블록의 헤더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해시값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</a:t>
            </a:r>
            <a:r>
              <a:rPr lang="en-US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트랜잭션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해시값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x, </a:t>
            </a:r>
            <a:r>
              <a:rPr lang="ko-KR" altLang="en-US" sz="14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넌스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ctr,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카멜레온 해시가 사용하는 난수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r</a:t>
            </a:r>
          </a:p>
          <a:p>
            <a:pPr>
              <a:lnSpc>
                <a:spcPct val="150000"/>
              </a:lnSpc>
            </a:pPr>
            <a:r>
              <a:rPr lang="en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- </a:t>
            </a:r>
            <a:r>
              <a:rPr lang="ko-KR" altLang="en-US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수정 가능한 블록체인은 블록체인의 블록 간 연결성을 유지한 채 블록의 데이터를 수정 </a:t>
            </a:r>
            <a:r>
              <a:rPr lang="en" altLang="ko-KR" sz="14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4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endParaRPr lang="ko-KR" altLang="en-US" sz="14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539C4-03BD-AD2E-6080-15879F61E937}"/>
              </a:ext>
            </a:extLst>
          </p:cNvPr>
          <p:cNvSpPr txBox="1"/>
          <p:nvPr/>
        </p:nvSpPr>
        <p:spPr>
          <a:xfrm>
            <a:off x="1003061" y="5822940"/>
            <a:ext cx="3824868" cy="316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NanumGothic" pitchFamily="2" charset="-127"/>
                <a:ea typeface="NanumGothic" pitchFamily="2" charset="-127"/>
              </a:rPr>
              <a:t>The formal structure of redactable blockchain</a:t>
            </a:r>
            <a:endParaRPr lang="ko-KR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228A35C-07FE-38EE-5DC8-D3DAA34A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7" y="3660318"/>
            <a:ext cx="4730736" cy="2162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28A4C0-16AD-C2DE-E504-BDC006DB91EF}"/>
              </a:ext>
            </a:extLst>
          </p:cNvPr>
          <p:cNvSpPr txBox="1"/>
          <p:nvPr/>
        </p:nvSpPr>
        <p:spPr>
          <a:xfrm>
            <a:off x="389631" y="1263804"/>
            <a:ext cx="1097198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sCHRS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18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263804"/>
            <a:ext cx="2011599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sCHAS</a:t>
            </a:r>
            <a:r>
              <a:rPr lang="en-US" altLang="ko-KR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알고리즘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6C26EAA-67A0-7D22-ED3B-6C78FE1A1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8"/>
          <a:stretch/>
        </p:blipFill>
        <p:spPr>
          <a:xfrm>
            <a:off x="999301" y="2069355"/>
            <a:ext cx="2276088" cy="50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6671D9C-1D27-7956-A640-B77C9734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66" y="3038707"/>
            <a:ext cx="3695700" cy="5588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81CD985-7B86-C52F-2A64-66463C8B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79" y="4089119"/>
            <a:ext cx="3009900" cy="4826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76AAE08-0725-9857-33F2-7627DF4AB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734" y="5124188"/>
            <a:ext cx="3289300" cy="533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A74A9E6-EE86-6637-128A-0919165FA31E}"/>
              </a:ext>
            </a:extLst>
          </p:cNvPr>
          <p:cNvSpPr txBox="1"/>
          <p:nvPr/>
        </p:nvSpPr>
        <p:spPr>
          <a:xfrm>
            <a:off x="5137612" y="2154847"/>
            <a:ext cx="4935655" cy="33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파라미터 생성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02037A-4C54-9B8F-C553-430E71A01EF7}"/>
              </a:ext>
            </a:extLst>
          </p:cNvPr>
          <p:cNvSpPr txBox="1"/>
          <p:nvPr/>
        </p:nvSpPr>
        <p:spPr>
          <a:xfrm>
            <a:off x="5137611" y="3149599"/>
            <a:ext cx="4935655" cy="33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규제자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키 생성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2D9D23-7700-30B1-3313-2859CAC0F0DC}"/>
              </a:ext>
            </a:extLst>
          </p:cNvPr>
          <p:cNvSpPr txBox="1"/>
          <p:nvPr/>
        </p:nvSpPr>
        <p:spPr>
          <a:xfrm>
            <a:off x="5137612" y="5212081"/>
            <a:ext cx="4935655" cy="8910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해시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규제자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공개키와 사용자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공개키를 모두 </a:t>
            </a:r>
            <a:r>
              <a:rPr lang="ko-KR" altLang="en-US" sz="12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입력받음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해당 블록을 생성한 사용자의 공개키를 저장하는 상태 </a:t>
            </a:r>
            <a:r>
              <a:rPr lang="en-US" altLang="ko-KR" sz="1200" dirty="0" err="1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st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출력</a:t>
            </a:r>
            <a:endParaRPr lang="en-US" altLang="ko-KR" sz="1200" dirty="0">
              <a:effectLst/>
              <a:latin typeface="NanumGothic" pitchFamily="2" charset="-127"/>
              <a:ea typeface="Nanum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8CBDF7-7E15-F015-5606-FF88C66E88FB}"/>
              </a:ext>
            </a:extLst>
          </p:cNvPr>
          <p:cNvSpPr txBox="1"/>
          <p:nvPr/>
        </p:nvSpPr>
        <p:spPr>
          <a:xfrm>
            <a:off x="5137612" y="4144351"/>
            <a:ext cx="4935655" cy="33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사용자 키 생성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DFC2C4-6F83-E4EF-FF55-D9E526EBC888}"/>
              </a:ext>
            </a:extLst>
          </p:cNvPr>
          <p:cNvSpPr txBox="1"/>
          <p:nvPr/>
        </p:nvSpPr>
        <p:spPr>
          <a:xfrm>
            <a:off x="571837" y="2137474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DFA291-3186-DFAC-DFFA-79B51B6D6684}"/>
              </a:ext>
            </a:extLst>
          </p:cNvPr>
          <p:cNvSpPr txBox="1"/>
          <p:nvPr/>
        </p:nvSpPr>
        <p:spPr>
          <a:xfrm>
            <a:off x="571837" y="3084357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B6A10D-7A3A-45B8-680E-6414DADEF4C4}"/>
              </a:ext>
            </a:extLst>
          </p:cNvPr>
          <p:cNvSpPr txBox="1"/>
          <p:nvPr/>
        </p:nvSpPr>
        <p:spPr>
          <a:xfrm>
            <a:off x="573382" y="4096669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B7BF32-A163-052C-1BF3-EE3ADC83A346}"/>
              </a:ext>
            </a:extLst>
          </p:cNvPr>
          <p:cNvSpPr txBox="1"/>
          <p:nvPr/>
        </p:nvSpPr>
        <p:spPr>
          <a:xfrm>
            <a:off x="571837" y="5116638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605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DD837D67-D118-4A79-8183-512AB2EAD3AE}"/>
              </a:ext>
            </a:extLst>
          </p:cNvPr>
          <p:cNvSpPr/>
          <p:nvPr/>
        </p:nvSpPr>
        <p:spPr>
          <a:xfrm>
            <a:off x="0" y="652475"/>
            <a:ext cx="4728117" cy="2813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97CEA25-D5B7-44BE-90BF-1C552144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00" y="140502"/>
            <a:ext cx="4423366" cy="8901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NanumGothic" pitchFamily="2" charset="-127"/>
                <a:ea typeface="NanumGothic" pitchFamily="2" charset="-127"/>
              </a:rPr>
              <a:t>03  Method</a:t>
            </a:r>
            <a:endParaRPr lang="ko-KR" altLang="en-US" sz="28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985DD-2CF3-51BC-399C-CE570031C2CE}"/>
              </a:ext>
            </a:extLst>
          </p:cNvPr>
          <p:cNvSpPr txBox="1"/>
          <p:nvPr/>
        </p:nvSpPr>
        <p:spPr>
          <a:xfrm>
            <a:off x="389630" y="1263804"/>
            <a:ext cx="2011599" cy="4185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dirty="0" err="1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sCHAS</a:t>
            </a:r>
            <a:r>
              <a:rPr lang="en-US" altLang="ko-KR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>
                <a:effectLst/>
                <a:latin typeface="NanumGothic" pitchFamily="2" charset="-127"/>
                <a:ea typeface="NanumGothic" pitchFamily="2" charset="-127"/>
                <a:cs typeface="Times New Roman" panose="02020603050405020304" pitchFamily="18" charset="0"/>
              </a:rPr>
              <a:t>알고리즘</a:t>
            </a:r>
            <a:endParaRPr lang="ko-KR" altLang="en-US" sz="1200" dirty="0">
              <a:latin typeface="NanumGothic" pitchFamily="2" charset="-127"/>
              <a:ea typeface="NanumGothic" pitchFamily="2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07AB74C-B765-B224-2AF0-550C67F8D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" r="-1"/>
          <a:stretch/>
        </p:blipFill>
        <p:spPr>
          <a:xfrm>
            <a:off x="940110" y="2368078"/>
            <a:ext cx="2991624" cy="50800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90E832A3-2B25-11EC-8738-4833C989A997}"/>
              </a:ext>
            </a:extLst>
          </p:cNvPr>
          <p:cNvGrpSpPr/>
          <p:nvPr/>
        </p:nvGrpSpPr>
        <p:grpSpPr>
          <a:xfrm>
            <a:off x="940110" y="3513594"/>
            <a:ext cx="4311727" cy="419100"/>
            <a:chOff x="609600" y="5188582"/>
            <a:chExt cx="4311727" cy="419100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2CC2575-04C3-E7B3-1D5D-C693528E2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5188582"/>
              <a:ext cx="3759200" cy="419100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511D16C6-604A-9453-8A56-8CF767B07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235" t="3679" b="-1"/>
            <a:stretch/>
          </p:blipFill>
          <p:spPr>
            <a:xfrm>
              <a:off x="4252409" y="5311460"/>
              <a:ext cx="668918" cy="281354"/>
            </a:xfrm>
            <a:prstGeom prst="rect">
              <a:avLst/>
            </a:prstGeom>
          </p:spPr>
        </p:pic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182758B4-B1D9-FAD4-EC74-24D9230892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10" y="5141557"/>
            <a:ext cx="3721100" cy="36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51970-81F1-DD32-2833-6365DB323CD4}"/>
              </a:ext>
            </a:extLst>
          </p:cNvPr>
          <p:cNvSpPr txBox="1"/>
          <p:nvPr/>
        </p:nvSpPr>
        <p:spPr>
          <a:xfrm>
            <a:off x="579553" y="2368078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14971-1BC5-CE46-30FB-87B52F422286}"/>
              </a:ext>
            </a:extLst>
          </p:cNvPr>
          <p:cNvSpPr txBox="1"/>
          <p:nvPr/>
        </p:nvSpPr>
        <p:spPr>
          <a:xfrm>
            <a:off x="579553" y="3465194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D879A-6B5F-86EC-628F-6F1B2D745C9C}"/>
              </a:ext>
            </a:extLst>
          </p:cNvPr>
          <p:cNvSpPr txBox="1"/>
          <p:nvPr/>
        </p:nvSpPr>
        <p:spPr>
          <a:xfrm>
            <a:off x="579553" y="5078210"/>
            <a:ext cx="427464" cy="4675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NanumGothic" pitchFamily="2" charset="-127"/>
                <a:ea typeface="NanumGothic" pitchFamily="2" charset="-127"/>
              </a:rPr>
              <a:t>🐰</a:t>
            </a:r>
            <a:endParaRPr lang="ko-KR" altLang="en-US" sz="16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82CAB-5E1F-8136-F04B-9E6F6BD9FB21}"/>
              </a:ext>
            </a:extLst>
          </p:cNvPr>
          <p:cNvSpPr txBox="1"/>
          <p:nvPr/>
        </p:nvSpPr>
        <p:spPr>
          <a:xfrm>
            <a:off x="5613396" y="2427550"/>
            <a:ext cx="5537823" cy="614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충돌쌍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찾기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규제자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또는 사용자의 개인키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해당 블록을 생성한 사용자의 공개키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입력받음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FB527-D002-7641-8131-5F16CBED455D}"/>
              </a:ext>
            </a:extLst>
          </p:cNvPr>
          <p:cNvSpPr txBox="1"/>
          <p:nvPr/>
        </p:nvSpPr>
        <p:spPr>
          <a:xfrm>
            <a:off x="5613394" y="3561458"/>
            <a:ext cx="4935655" cy="11680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사용자의 트랜잭션 권한을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변경・공유하기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규제자의 개인기 </a:t>
            </a:r>
            <a:r>
              <a:rPr lang="en-US" altLang="ko-KR" sz="1200" dirty="0" err="1">
                <a:latin typeface="NanumGothic" pitchFamily="2" charset="-127"/>
                <a:ea typeface="NanumGothic" pitchFamily="2" charset="-127"/>
              </a:rPr>
              <a:t>rsk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해당 블록의 해시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난수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메시지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해당 트랜잭션 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  소유자의 공개키 </a:t>
            </a:r>
            <a:r>
              <a:rPr lang="en-US" altLang="ko-KR" sz="1200" dirty="0" err="1">
                <a:latin typeface="NanumGothic" pitchFamily="2" charset="-127"/>
                <a:ea typeface="NanumGothic" pitchFamily="2" charset="-127"/>
              </a:rPr>
              <a:t>upk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 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블록의 상태 </a:t>
            </a:r>
            <a:r>
              <a:rPr lang="en-US" altLang="ko-KR" sz="1200" dirty="0" err="1">
                <a:latin typeface="NanumGothic" pitchFamily="2" charset="-127"/>
                <a:ea typeface="NanumGothic" pitchFamily="2" charset="-127"/>
              </a:rPr>
              <a:t>st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 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새로운 메시지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입력받음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새로운 난수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업데이트된 상태 출력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CC0DC-0362-DEB9-52F2-EB8D653E9CF5}"/>
              </a:ext>
            </a:extLst>
          </p:cNvPr>
          <p:cNvSpPr txBox="1"/>
          <p:nvPr/>
        </p:nvSpPr>
        <p:spPr>
          <a:xfrm>
            <a:off x="5613393" y="5141557"/>
            <a:ext cx="4935655" cy="6140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-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검증 알고리즘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+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규제자의 공개키</a:t>
            </a:r>
            <a:r>
              <a:rPr lang="en-US" altLang="ko-KR" sz="1200" dirty="0">
                <a:latin typeface="NanumGothic" pitchFamily="2" charset="-127"/>
                <a:ea typeface="NanumGothic" pitchFamily="2" charset="-127"/>
              </a:rPr>
              <a:t>,</a:t>
            </a:r>
            <a:r>
              <a:rPr lang="ko-KR" altLang="en-US" sz="1200" dirty="0">
                <a:latin typeface="NanumGothic" pitchFamily="2" charset="-127"/>
                <a:ea typeface="NanumGothic" pitchFamily="2" charset="-127"/>
              </a:rPr>
              <a:t> 새로운 사용자의 공개키 </a:t>
            </a:r>
            <a:r>
              <a:rPr lang="ko-KR" altLang="en-US" sz="1200" dirty="0" err="1">
                <a:latin typeface="NanumGothic" pitchFamily="2" charset="-127"/>
                <a:ea typeface="NanumGothic" pitchFamily="2" charset="-127"/>
              </a:rPr>
              <a:t>입력받음</a:t>
            </a:r>
            <a:endParaRPr lang="en-US" altLang="ko-KR" sz="1200" dirty="0">
              <a:latin typeface="NanumGothic" pitchFamily="2" charset="-127"/>
              <a:ea typeface="Nanum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5491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12751</TotalTime>
  <Words>822</Words>
  <Application>Microsoft Macintosh PowerPoint</Application>
  <PresentationFormat>와이드스크린</PresentationFormat>
  <Paragraphs>166</Paragraphs>
  <Slides>18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Elice DigitalBaeum</vt:lpstr>
      <vt:lpstr>NanumGothic</vt:lpstr>
      <vt:lpstr>Calibri Light</vt:lpstr>
      <vt:lpstr>Arial</vt:lpstr>
      <vt:lpstr>Office 테마</vt:lpstr>
      <vt:lpstr>수정 가능한 블록체인 기반  권한 변경 및 접근 제어 시스템 Redactable blockchain-based  authority alteration and access control system</vt:lpstr>
      <vt:lpstr>목차</vt:lpstr>
      <vt:lpstr>01  Motivation</vt:lpstr>
      <vt:lpstr>02  Related work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03  Method</vt:lpstr>
      <vt:lpstr>04  Contribution</vt:lpstr>
      <vt:lpstr>Thank You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지소영</dc:creator>
  <cp:lastModifiedBy>지소영</cp:lastModifiedBy>
  <cp:revision>47</cp:revision>
  <dcterms:created xsi:type="dcterms:W3CDTF">2022-10-11T08:29:01Z</dcterms:created>
  <dcterms:modified xsi:type="dcterms:W3CDTF">2022-12-06T07:50:52Z</dcterms:modified>
</cp:coreProperties>
</file>