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9" r:id="rId4"/>
    <p:sldId id="268" r:id="rId5"/>
    <p:sldId id="269" r:id="rId6"/>
    <p:sldId id="272" r:id="rId7"/>
    <p:sldId id="273" r:id="rId8"/>
    <p:sldId id="279" r:id="rId9"/>
    <p:sldId id="283" r:id="rId10"/>
    <p:sldId id="280" r:id="rId11"/>
    <p:sldId id="284" r:id="rId12"/>
    <p:sldId id="276" r:id="rId13"/>
    <p:sldId id="274" r:id="rId14"/>
    <p:sldId id="281" r:id="rId15"/>
    <p:sldId id="282" r:id="rId16"/>
    <p:sldId id="270" r:id="rId17"/>
    <p:sldId id="266" r:id="rId18"/>
    <p:sldId id="278" r:id="rId19"/>
  </p:sldIdLst>
  <p:sldSz cx="12192000" cy="6858000"/>
  <p:notesSz cx="6858000" cy="9144000"/>
  <p:embeddedFontLs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Calibri Light" panose="020F0302020204030204" pitchFamily="34" charset="0"/>
      <p:regular r:id="rId25"/>
      <p:italic r:id="rId26"/>
    </p:embeddedFont>
    <p:embeddedFont>
      <p:font typeface="Cambria Math" panose="02040503050406030204" pitchFamily="18" charset="0"/>
      <p:regular r:id="rId27"/>
    </p:embeddedFont>
    <p:embeddedFont>
      <p:font typeface="Elice DigitalBaeum" panose="020B0600000101010101" pitchFamily="34" charset="-127"/>
      <p:regular r:id="rId28"/>
      <p:bold r:id="rId29"/>
    </p:embeddedFont>
    <p:embeddedFont>
      <p:font typeface="NanumGothic" panose="020D0604000000000000" pitchFamily="34" charset="-127"/>
      <p:regular r:id="rId30"/>
      <p:bold r:id="rId31"/>
    </p:embeddedFont>
  </p:embeddedFontLst>
  <p:defaultTextStyle>
    <a:defPPr>
      <a:defRPr lang="ko-Kore-K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BD9"/>
    <a:srgbClr val="FFD07B"/>
    <a:srgbClr val="F0C296"/>
    <a:srgbClr val="DFFFDB"/>
    <a:srgbClr val="D5ECFC"/>
    <a:srgbClr val="F0FFFB"/>
    <a:srgbClr val="F0FEFF"/>
    <a:srgbClr val="DFFFF0"/>
    <a:srgbClr val="CAE8FC"/>
    <a:srgbClr val="BED7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210"/>
    <p:restoredTop sz="88844"/>
  </p:normalViewPr>
  <p:slideViewPr>
    <p:cSldViewPr snapToGrid="0">
      <p:cViewPr varScale="1">
        <p:scale>
          <a:sx n="113" d="100"/>
          <a:sy n="113" d="100"/>
        </p:scale>
        <p:origin x="160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ore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F7436D-CFC0-EC44-9BF9-25923151C264}" type="datetimeFigureOut">
              <a:rPr kumimoji="1" lang="ko-Kore-KR" altLang="en-US" smtClean="0"/>
              <a:t>2022. 12. 6.</a:t>
            </a:fld>
            <a:endParaRPr kumimoji="1" lang="ko-Kore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ore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  <a:endParaRPr kumimoji="1" lang="ko-Kore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ore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E1FA52-D74A-8B46-B3C3-F8DAA5FAD620}" type="slidenum">
              <a:rPr kumimoji="1" lang="ko-Kore-KR" altLang="en-US" smtClean="0"/>
              <a:t>‹#›</a:t>
            </a:fld>
            <a:endParaRPr kumimoji="1" lang="ko-Kore-KR" altLang="en-US"/>
          </a:p>
        </p:txBody>
      </p:sp>
    </p:spTree>
    <p:extLst>
      <p:ext uri="{BB962C8B-B14F-4D97-AF65-F5344CB8AC3E}">
        <p14:creationId xmlns:p14="http://schemas.microsoft.com/office/powerpoint/2010/main" val="19813677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ore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E1FA52-D74A-8B46-B3C3-F8DAA5FAD620}" type="slidenum">
              <a:rPr kumimoji="1" lang="ko-Kore-KR" altLang="en-US" smtClean="0"/>
              <a:t>1</a:t>
            </a:fld>
            <a:endParaRPr kumimoji="1" lang="ko-Kore-KR" altLang="en-US"/>
          </a:p>
        </p:txBody>
      </p:sp>
    </p:spTree>
    <p:extLst>
      <p:ext uri="{BB962C8B-B14F-4D97-AF65-F5344CB8AC3E}">
        <p14:creationId xmlns:p14="http://schemas.microsoft.com/office/powerpoint/2010/main" val="30344840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ACF56D-0722-4538-81CF-48E0C3A19883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24554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ACF56D-0722-4538-81CF-48E0C3A19883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591886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ACF56D-0722-4538-81CF-48E0C3A19883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81141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ACF56D-0722-4538-81CF-48E0C3A19883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912995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ACF56D-0722-4538-81CF-48E0C3A19883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046993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ACF56D-0722-4538-81CF-48E0C3A19883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555768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ACF56D-0722-4538-81CF-48E0C3A19883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682320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ACF56D-0722-4538-81CF-48E0C3A19883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29865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ACF56D-0722-4538-81CF-48E0C3A19883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34224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ACF56D-0722-4538-81CF-48E0C3A19883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552834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ACF56D-0722-4538-81CF-48E0C3A19883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106930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ACF56D-0722-4538-81CF-48E0C3A19883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352841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ACF56D-0722-4538-81CF-48E0C3A19883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346130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ACF56D-0722-4538-81CF-48E0C3A19883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361845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7025081-9B34-D487-C2C7-AEEBFB7C52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ko-KR" altLang="en-US"/>
              <a:t>마스터 제목 스타일 편집</a:t>
            </a:r>
            <a:endParaRPr kumimoji="1" lang="ko-Kore-KR" altLang="en-US"/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5FA13B0F-A3D8-C89A-9EE1-B75891DA5A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ko-KR" altLang="en-US"/>
              <a:t>클릭하여 마스터 부제목 스타일 편집</a:t>
            </a:r>
            <a:endParaRPr kumimoji="1" lang="ko-Kore-KR" altLang="en-US"/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BC50597-86B2-0D71-31DF-36524996F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58404-80E5-4942-8164-B0090E6A3A61}" type="datetimeFigureOut">
              <a:rPr kumimoji="1" lang="ko-Kore-KR" altLang="en-US" smtClean="0"/>
              <a:t>2022. 12. 6.</a:t>
            </a:fld>
            <a:endParaRPr kumimoji="1" lang="ko-Kore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274CBD8-0C7E-A584-C551-B21F3C288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ore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E64D2A2-C3D0-D75C-E680-F64C66BA59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B151C-0044-DF40-8B0C-6415FD13B18D}" type="slidenum">
              <a:rPr kumimoji="1" lang="ko-Kore-KR" altLang="en-US" smtClean="0"/>
              <a:t>‹#›</a:t>
            </a:fld>
            <a:endParaRPr kumimoji="1" lang="ko-Kore-KR" altLang="en-US"/>
          </a:p>
        </p:txBody>
      </p:sp>
    </p:spTree>
    <p:extLst>
      <p:ext uri="{BB962C8B-B14F-4D97-AF65-F5344CB8AC3E}">
        <p14:creationId xmlns:p14="http://schemas.microsoft.com/office/powerpoint/2010/main" val="20496072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5705B0B-E275-4412-08EE-8677EF7544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/>
              <a:t>마스터 제목 스타일 편집</a:t>
            </a:r>
            <a:endParaRPr kumimoji="1" lang="ko-Kore-KR" altLang="en-US"/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03C8B912-8A4E-8194-2F02-D2C4F46BAE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  <a:endParaRPr kumimoji="1" lang="ko-Kore-KR" altLang="en-US"/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7CD8718-D949-66CE-41E8-9630060F5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58404-80E5-4942-8164-B0090E6A3A61}" type="datetimeFigureOut">
              <a:rPr kumimoji="1" lang="ko-Kore-KR" altLang="en-US" smtClean="0"/>
              <a:t>2022. 12. 6.</a:t>
            </a:fld>
            <a:endParaRPr kumimoji="1" lang="ko-Kore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C3A15A2-94B2-D714-11C2-458199377C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ore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ACCE9C1-6DA8-A7C0-266C-C13428D40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B151C-0044-DF40-8B0C-6415FD13B18D}" type="slidenum">
              <a:rPr kumimoji="1" lang="ko-Kore-KR" altLang="en-US" smtClean="0"/>
              <a:t>‹#›</a:t>
            </a:fld>
            <a:endParaRPr kumimoji="1" lang="ko-Kore-KR" altLang="en-US"/>
          </a:p>
        </p:txBody>
      </p:sp>
    </p:spTree>
    <p:extLst>
      <p:ext uri="{BB962C8B-B14F-4D97-AF65-F5344CB8AC3E}">
        <p14:creationId xmlns:p14="http://schemas.microsoft.com/office/powerpoint/2010/main" val="11254630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EC9C2F41-3EE4-8DB1-DE1A-6AAC8DDF4F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ko-KR" altLang="en-US"/>
              <a:t>마스터 제목 스타일 편집</a:t>
            </a:r>
            <a:endParaRPr kumimoji="1" lang="ko-Kore-KR" altLang="en-US"/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82DB1BA5-051D-E0FE-F012-C94C6CCDEA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  <a:endParaRPr kumimoji="1" lang="ko-Kore-KR" altLang="en-US"/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7916E0E-C1DA-EE28-4352-225AC9E4B2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58404-80E5-4942-8164-B0090E6A3A61}" type="datetimeFigureOut">
              <a:rPr kumimoji="1" lang="ko-Kore-KR" altLang="en-US" smtClean="0"/>
              <a:t>2022. 12. 6.</a:t>
            </a:fld>
            <a:endParaRPr kumimoji="1" lang="ko-Kore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E761C62-0302-10FA-F2FD-A967B4A903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ore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0A60440-4FEC-925C-6CA9-12F8FA163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B151C-0044-DF40-8B0C-6415FD13B18D}" type="slidenum">
              <a:rPr kumimoji="1" lang="ko-Kore-KR" altLang="en-US" smtClean="0"/>
              <a:t>‹#›</a:t>
            </a:fld>
            <a:endParaRPr kumimoji="1" lang="ko-Kore-KR" altLang="en-US"/>
          </a:p>
        </p:txBody>
      </p:sp>
    </p:spTree>
    <p:extLst>
      <p:ext uri="{BB962C8B-B14F-4D97-AF65-F5344CB8AC3E}">
        <p14:creationId xmlns:p14="http://schemas.microsoft.com/office/powerpoint/2010/main" val="15220859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C8A1FD3-943F-DB46-1DB2-861C8CB187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/>
              <a:t>마스터 제목 스타일 편집</a:t>
            </a:r>
            <a:endParaRPr kumimoji="1" lang="ko-Kore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5E6BABB-6718-5DDF-272F-71127ACB4F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  <a:endParaRPr kumimoji="1" lang="ko-Kore-KR" altLang="en-US"/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8EB7CC7-A373-171F-E064-FDC549583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58404-80E5-4942-8164-B0090E6A3A61}" type="datetimeFigureOut">
              <a:rPr kumimoji="1" lang="ko-Kore-KR" altLang="en-US" smtClean="0"/>
              <a:t>2022. 12. 6.</a:t>
            </a:fld>
            <a:endParaRPr kumimoji="1" lang="ko-Kore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90627D1-7C57-B395-2501-D73F1CBBB6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ore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50CFA9BA-DC59-1234-C46B-647E6E5281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B151C-0044-DF40-8B0C-6415FD13B18D}" type="slidenum">
              <a:rPr kumimoji="1" lang="ko-Kore-KR" altLang="en-US" smtClean="0"/>
              <a:t>‹#›</a:t>
            </a:fld>
            <a:endParaRPr kumimoji="1" lang="ko-Kore-KR" altLang="en-US"/>
          </a:p>
        </p:txBody>
      </p:sp>
    </p:spTree>
    <p:extLst>
      <p:ext uri="{BB962C8B-B14F-4D97-AF65-F5344CB8AC3E}">
        <p14:creationId xmlns:p14="http://schemas.microsoft.com/office/powerpoint/2010/main" val="2519466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EA67A72-AA88-1AD6-F0C2-E38E949880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ko-KR" altLang="en-US"/>
              <a:t>마스터 제목 스타일 편집</a:t>
            </a:r>
            <a:endParaRPr kumimoji="1" lang="ko-Kore-KR" altLang="en-US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7779405-1928-C42F-CA35-20018793E2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4029FDF-6B30-979E-F6BE-D1A515A08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58404-80E5-4942-8164-B0090E6A3A61}" type="datetimeFigureOut">
              <a:rPr kumimoji="1" lang="ko-Kore-KR" altLang="en-US" smtClean="0"/>
              <a:t>2022. 12. 6.</a:t>
            </a:fld>
            <a:endParaRPr kumimoji="1" lang="ko-Kore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EE12B78-A59F-B98A-C01A-AAC4229B5A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ore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F64EB8D-412F-2070-2ABA-FC8EF3D82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B151C-0044-DF40-8B0C-6415FD13B18D}" type="slidenum">
              <a:rPr kumimoji="1" lang="ko-Kore-KR" altLang="en-US" smtClean="0"/>
              <a:t>‹#›</a:t>
            </a:fld>
            <a:endParaRPr kumimoji="1" lang="ko-Kore-KR" altLang="en-US"/>
          </a:p>
        </p:txBody>
      </p:sp>
    </p:spTree>
    <p:extLst>
      <p:ext uri="{BB962C8B-B14F-4D97-AF65-F5344CB8AC3E}">
        <p14:creationId xmlns:p14="http://schemas.microsoft.com/office/powerpoint/2010/main" val="30450430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9290638-BC1E-9C4E-6644-C47D0FA5EA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/>
              <a:t>마스터 제목 스타일 편집</a:t>
            </a:r>
            <a:endParaRPr kumimoji="1" lang="ko-Kore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FDF7B61-B478-45F2-84D5-16FE96AA21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  <a:endParaRPr kumimoji="1" lang="ko-Kore-KR" altLang="en-US"/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6CFDE0EC-F88C-2E28-DD8A-66A9C529B2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  <a:endParaRPr kumimoji="1" lang="ko-Kore-KR" altLang="en-US"/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C67214D3-A706-D932-3D58-58753B2AD7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58404-80E5-4942-8164-B0090E6A3A61}" type="datetimeFigureOut">
              <a:rPr kumimoji="1" lang="ko-Kore-KR" altLang="en-US" smtClean="0"/>
              <a:t>2022. 12. 6.</a:t>
            </a:fld>
            <a:endParaRPr kumimoji="1" lang="ko-Kore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676861F1-4F77-D28E-1CF1-75FA8E55CB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ore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94A74088-90A6-2724-2FAB-60E467C36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B151C-0044-DF40-8B0C-6415FD13B18D}" type="slidenum">
              <a:rPr kumimoji="1" lang="ko-Kore-KR" altLang="en-US" smtClean="0"/>
              <a:t>‹#›</a:t>
            </a:fld>
            <a:endParaRPr kumimoji="1" lang="ko-Kore-KR" altLang="en-US"/>
          </a:p>
        </p:txBody>
      </p:sp>
    </p:spTree>
    <p:extLst>
      <p:ext uri="{BB962C8B-B14F-4D97-AF65-F5344CB8AC3E}">
        <p14:creationId xmlns:p14="http://schemas.microsoft.com/office/powerpoint/2010/main" val="3390847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18509C3-B5E2-5183-3A0A-97B5FAF6ED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ko-KR" altLang="en-US"/>
              <a:t>마스터 제목 스타일 편집</a:t>
            </a:r>
            <a:endParaRPr kumimoji="1" lang="ko-Kore-KR" altLang="en-US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AFD331C-18E5-40F2-8FE7-0FC2184AFD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36792C13-053C-B539-4AFB-BB2E958C81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  <a:endParaRPr kumimoji="1" lang="ko-Kore-KR" altLang="en-US"/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8216AC0D-81DE-2FD0-2040-85CEA42BA7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47D325BC-A7F3-4ECE-7CA4-7CC0DECB94E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  <a:endParaRPr kumimoji="1" lang="ko-Kore-KR" altLang="en-US"/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195C1C53-DC0D-2379-C2E7-D657D33C8A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58404-80E5-4942-8164-B0090E6A3A61}" type="datetimeFigureOut">
              <a:rPr kumimoji="1" lang="ko-Kore-KR" altLang="en-US" smtClean="0"/>
              <a:t>2022. 12. 6.</a:t>
            </a:fld>
            <a:endParaRPr kumimoji="1" lang="ko-Kore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BAFF72DF-C50C-09A0-08A1-E32660A0EE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ore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BCE6EF9F-3E6E-F09B-C2A8-8242C2F66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B151C-0044-DF40-8B0C-6415FD13B18D}" type="slidenum">
              <a:rPr kumimoji="1" lang="ko-Kore-KR" altLang="en-US" smtClean="0"/>
              <a:t>‹#›</a:t>
            </a:fld>
            <a:endParaRPr kumimoji="1" lang="ko-Kore-KR" altLang="en-US"/>
          </a:p>
        </p:txBody>
      </p:sp>
    </p:spTree>
    <p:extLst>
      <p:ext uri="{BB962C8B-B14F-4D97-AF65-F5344CB8AC3E}">
        <p14:creationId xmlns:p14="http://schemas.microsoft.com/office/powerpoint/2010/main" val="15442225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67626EB-AD58-7F86-AACA-7166684FDE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/>
              <a:t>마스터 제목 스타일 편집</a:t>
            </a:r>
            <a:endParaRPr kumimoji="1" lang="ko-Kore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0FD8BEA2-80EE-FE4E-5D33-CC5984D69B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58404-80E5-4942-8164-B0090E6A3A61}" type="datetimeFigureOut">
              <a:rPr kumimoji="1" lang="ko-Kore-KR" altLang="en-US" smtClean="0"/>
              <a:t>2022. 12. 6.</a:t>
            </a:fld>
            <a:endParaRPr kumimoji="1" lang="ko-Kore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3D2DA4FA-E0D0-753A-AFE5-2C95D8495C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ore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29344AA6-2521-9D35-5FD4-EE3612268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B151C-0044-DF40-8B0C-6415FD13B18D}" type="slidenum">
              <a:rPr kumimoji="1" lang="ko-Kore-KR" altLang="en-US" smtClean="0"/>
              <a:t>‹#›</a:t>
            </a:fld>
            <a:endParaRPr kumimoji="1" lang="ko-Kore-KR" altLang="en-US"/>
          </a:p>
        </p:txBody>
      </p:sp>
    </p:spTree>
    <p:extLst>
      <p:ext uri="{BB962C8B-B14F-4D97-AF65-F5344CB8AC3E}">
        <p14:creationId xmlns:p14="http://schemas.microsoft.com/office/powerpoint/2010/main" val="31579772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5C64D8D6-F730-669A-E721-76A4F74DF1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58404-80E5-4942-8164-B0090E6A3A61}" type="datetimeFigureOut">
              <a:rPr kumimoji="1" lang="ko-Kore-KR" altLang="en-US" smtClean="0"/>
              <a:t>2022. 12. 6.</a:t>
            </a:fld>
            <a:endParaRPr kumimoji="1" lang="ko-Kore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D66A0878-0368-8803-D9FC-A5B7A60088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ore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CAF1EB77-3671-1B43-9520-4AC1AF875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B151C-0044-DF40-8B0C-6415FD13B18D}" type="slidenum">
              <a:rPr kumimoji="1" lang="ko-Kore-KR" altLang="en-US" smtClean="0"/>
              <a:t>‹#›</a:t>
            </a:fld>
            <a:endParaRPr kumimoji="1" lang="ko-Kore-KR" altLang="en-US"/>
          </a:p>
        </p:txBody>
      </p:sp>
    </p:spTree>
    <p:extLst>
      <p:ext uri="{BB962C8B-B14F-4D97-AF65-F5344CB8AC3E}">
        <p14:creationId xmlns:p14="http://schemas.microsoft.com/office/powerpoint/2010/main" val="32091968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78E9927-6CD1-DD85-D302-ECF92A283B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ko-KR" altLang="en-US"/>
              <a:t>마스터 제목 스타일 편집</a:t>
            </a:r>
            <a:endParaRPr kumimoji="1" lang="ko-Kore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BD39654-E14D-98DF-DE9C-F38C806CC1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  <a:endParaRPr kumimoji="1" lang="ko-Kore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9DE7EFB-70F0-E730-5EE7-224FE9791E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D9C6441B-EB04-0111-2E9F-A37374A97F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58404-80E5-4942-8164-B0090E6A3A61}" type="datetimeFigureOut">
              <a:rPr kumimoji="1" lang="ko-Kore-KR" altLang="en-US" smtClean="0"/>
              <a:t>2022. 12. 6.</a:t>
            </a:fld>
            <a:endParaRPr kumimoji="1" lang="ko-Kore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8CBF25C1-5146-E4FA-4E15-00D00A9E49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ore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BF9C99EF-A5DF-0B1C-21E8-919B18295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B151C-0044-DF40-8B0C-6415FD13B18D}" type="slidenum">
              <a:rPr kumimoji="1" lang="ko-Kore-KR" altLang="en-US" smtClean="0"/>
              <a:t>‹#›</a:t>
            </a:fld>
            <a:endParaRPr kumimoji="1" lang="ko-Kore-KR" altLang="en-US"/>
          </a:p>
        </p:txBody>
      </p:sp>
    </p:spTree>
    <p:extLst>
      <p:ext uri="{BB962C8B-B14F-4D97-AF65-F5344CB8AC3E}">
        <p14:creationId xmlns:p14="http://schemas.microsoft.com/office/powerpoint/2010/main" val="3582633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24CD2FC-20BF-2509-A547-607301510B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ko-KR" altLang="en-US"/>
              <a:t>마스터 제목 스타일 편집</a:t>
            </a:r>
            <a:endParaRPr kumimoji="1" lang="ko-Kore-KR" altLang="en-US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9F65D80E-7C8D-B19B-DAC5-6A1AE393FD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ko-Kore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0D68D32F-F96D-B4AD-1185-7A96CCC7E6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CE277912-26D6-9313-BE86-6327DEF9AD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58404-80E5-4942-8164-B0090E6A3A61}" type="datetimeFigureOut">
              <a:rPr kumimoji="1" lang="ko-Kore-KR" altLang="en-US" smtClean="0"/>
              <a:t>2022. 12. 6.</a:t>
            </a:fld>
            <a:endParaRPr kumimoji="1" lang="ko-Kore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A4C6C4AB-1A72-5A8F-BFC3-9015D4AF0F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ore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C30D2527-BB65-D306-958B-D358D4580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B151C-0044-DF40-8B0C-6415FD13B18D}" type="slidenum">
              <a:rPr kumimoji="1" lang="ko-Kore-KR" altLang="en-US" smtClean="0"/>
              <a:t>‹#›</a:t>
            </a:fld>
            <a:endParaRPr kumimoji="1" lang="ko-Kore-KR" altLang="en-US"/>
          </a:p>
        </p:txBody>
      </p:sp>
    </p:spTree>
    <p:extLst>
      <p:ext uri="{BB962C8B-B14F-4D97-AF65-F5344CB8AC3E}">
        <p14:creationId xmlns:p14="http://schemas.microsoft.com/office/powerpoint/2010/main" val="2687664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A5D6C418-C4CF-018A-91C8-1542877B21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ko-KR" altLang="en-US"/>
              <a:t>마스터 제목 스타일 편집</a:t>
            </a:r>
            <a:endParaRPr kumimoji="1" lang="ko-Kore-KR" altLang="en-US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F77A15B-3C5C-16BE-3F47-DFD76B9E1A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  <a:endParaRPr kumimoji="1" lang="ko-Kore-KR" altLang="en-US"/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82483D5-03A3-70DE-3E1F-F8ACCFEE27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F58404-80E5-4942-8164-B0090E6A3A61}" type="datetimeFigureOut">
              <a:rPr kumimoji="1" lang="ko-Kore-KR" altLang="en-US" smtClean="0"/>
              <a:t>2022. 12. 6.</a:t>
            </a:fld>
            <a:endParaRPr kumimoji="1" lang="ko-Kore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9ED7391-D05C-E54A-D464-ED485A8463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ko-Kore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4AA5F9F-03A6-A347-9B37-85643671CF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AB151C-0044-DF40-8B0C-6415FD13B18D}" type="slidenum">
              <a:rPr kumimoji="1" lang="ko-Kore-KR" altLang="en-US" smtClean="0"/>
              <a:t>‹#›</a:t>
            </a:fld>
            <a:endParaRPr kumimoji="1" lang="ko-Kore-KR" altLang="en-US"/>
          </a:p>
        </p:txBody>
      </p:sp>
    </p:spTree>
    <p:extLst>
      <p:ext uri="{BB962C8B-B14F-4D97-AF65-F5344CB8AC3E}">
        <p14:creationId xmlns:p14="http://schemas.microsoft.com/office/powerpoint/2010/main" val="3769508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ore-K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0F73049E-7BD0-2A79-1920-477418D2069E}"/>
              </a:ext>
            </a:extLst>
          </p:cNvPr>
          <p:cNvSpPr/>
          <p:nvPr/>
        </p:nvSpPr>
        <p:spPr>
          <a:xfrm>
            <a:off x="623093" y="575652"/>
            <a:ext cx="10945813" cy="57066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ore-KR" altLang="en-US"/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33C7E6BE-878D-6D46-D6A3-7FBA89B2ED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0370" y="2394346"/>
            <a:ext cx="9911255" cy="1555039"/>
          </a:xfrm>
        </p:spPr>
        <p:txBody>
          <a:bodyPr>
            <a:normAutofit fontScale="90000"/>
          </a:bodyPr>
          <a:lstStyle/>
          <a:p>
            <a:r>
              <a:rPr kumimoji="1" lang="ko-KR" altLang="en-US" sz="4900" b="1" dirty="0">
                <a:latin typeface="NanumGothic" pitchFamily="2" charset="-127"/>
                <a:ea typeface="NanumGothic" pitchFamily="2" charset="-127"/>
              </a:rPr>
              <a:t>수정 가능한 블록체인 기반 </a:t>
            </a:r>
            <a:br>
              <a:rPr kumimoji="1" lang="en-US" altLang="ko-KR" sz="4900" b="1" dirty="0">
                <a:latin typeface="NanumGothic" pitchFamily="2" charset="-127"/>
                <a:ea typeface="NanumGothic" pitchFamily="2" charset="-127"/>
              </a:rPr>
            </a:br>
            <a:r>
              <a:rPr kumimoji="1" lang="ko-KR" altLang="en-US" sz="4900" b="1" dirty="0">
                <a:latin typeface="NanumGothic" pitchFamily="2" charset="-127"/>
                <a:ea typeface="NanumGothic" pitchFamily="2" charset="-127"/>
              </a:rPr>
              <a:t>권한 변경 및 접근 제어 시스템</a:t>
            </a:r>
            <a:br>
              <a:rPr kumimoji="1" lang="en-US" altLang="ko-KR" sz="4900" b="1" dirty="0">
                <a:latin typeface="NanumGothic" pitchFamily="2" charset="-127"/>
                <a:ea typeface="NanumGothic" pitchFamily="2" charset="-127"/>
              </a:rPr>
            </a:br>
            <a:r>
              <a:rPr kumimoji="1" lang="en-US" altLang="ko-KR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NanumGothic" pitchFamily="2" charset="-127"/>
                <a:ea typeface="NanumGothic" pitchFamily="2" charset="-127"/>
              </a:rPr>
              <a:t>Redactable blockchain-based </a:t>
            </a:r>
            <a:br>
              <a:rPr kumimoji="1" lang="en-US" altLang="ko-KR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NanumGothic" pitchFamily="2" charset="-127"/>
                <a:ea typeface="NanumGothic" pitchFamily="2" charset="-127"/>
              </a:rPr>
            </a:br>
            <a:r>
              <a:rPr kumimoji="1" lang="en-US" altLang="ko-KR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NanumGothic" pitchFamily="2" charset="-127"/>
                <a:ea typeface="NanumGothic" pitchFamily="2" charset="-127"/>
              </a:rPr>
              <a:t>authority alteration and access control system</a:t>
            </a:r>
            <a:endParaRPr kumimoji="1" lang="ko-Kore-KR" altLang="en-US" sz="4800" dirty="0">
              <a:solidFill>
                <a:schemeClr val="tx1">
                  <a:lumMod val="65000"/>
                  <a:lumOff val="35000"/>
                </a:schemeClr>
              </a:solidFill>
              <a:latin typeface="NanumGothic" pitchFamily="2" charset="-127"/>
              <a:ea typeface="NanumGothic" pitchFamily="2" charset="-127"/>
            </a:endParaRP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A4818993-E5C5-62E3-C993-CCD06CEC3D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8" y="4671069"/>
            <a:ext cx="9144000" cy="549548"/>
          </a:xfrm>
        </p:spPr>
        <p:txBody>
          <a:bodyPr>
            <a:normAutofit/>
          </a:bodyPr>
          <a:lstStyle/>
          <a:p>
            <a:r>
              <a:rPr kumimoji="1" lang="ko-KR" altLang="en-US" sz="1800" dirty="0">
                <a:latin typeface="NanumGothic" pitchFamily="2" charset="-127"/>
                <a:ea typeface="NanumGothic" pitchFamily="2" charset="-127"/>
              </a:rPr>
              <a:t>이연주  최재현  </a:t>
            </a:r>
            <a:r>
              <a:rPr kumimoji="1" lang="ko-KR" altLang="en-US" sz="1800" dirty="0" err="1">
                <a:latin typeface="NanumGothic" pitchFamily="2" charset="-127"/>
                <a:ea typeface="NanumGothic" pitchFamily="2" charset="-127"/>
              </a:rPr>
              <a:t>노건태</a:t>
            </a:r>
            <a:r>
              <a:rPr kumimoji="1" lang="ko-KR" altLang="en-US" sz="1800" dirty="0">
                <a:latin typeface="NanumGothic" pitchFamily="2" charset="-127"/>
                <a:ea typeface="NanumGothic" pitchFamily="2" charset="-127"/>
              </a:rPr>
              <a:t>  </a:t>
            </a:r>
            <a:r>
              <a:rPr kumimoji="1" lang="ko-KR" altLang="en-US" sz="1800" dirty="0" err="1">
                <a:latin typeface="NanumGothic" pitchFamily="2" charset="-127"/>
                <a:ea typeface="NanumGothic" pitchFamily="2" charset="-127"/>
              </a:rPr>
              <a:t>정익래</a:t>
            </a:r>
            <a:endParaRPr kumimoji="1" lang="ko-Kore-KR" altLang="en-US" sz="1800" dirty="0">
              <a:latin typeface="NanumGothic" pitchFamily="2" charset="-127"/>
              <a:ea typeface="NanumGothic" pitchFamily="2" charset="-127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1B374043-263B-838D-3DE9-2FF3B2051E43}"/>
              </a:ext>
            </a:extLst>
          </p:cNvPr>
          <p:cNvSpPr/>
          <p:nvPr/>
        </p:nvSpPr>
        <p:spPr>
          <a:xfrm rot="19188326">
            <a:off x="185103" y="659805"/>
            <a:ext cx="1627791" cy="40526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31D249B2-F62D-9608-771C-B152ECBF9DC0}"/>
              </a:ext>
            </a:extLst>
          </p:cNvPr>
          <p:cNvSpPr/>
          <p:nvPr/>
        </p:nvSpPr>
        <p:spPr>
          <a:xfrm rot="8136750">
            <a:off x="10408209" y="5783650"/>
            <a:ext cx="1627791" cy="40526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636632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직사각형 30">
            <a:extLst>
              <a:ext uri="{FF2B5EF4-FFF2-40B4-BE49-F238E27FC236}">
                <a16:creationId xmlns:a16="http://schemas.microsoft.com/office/drawing/2014/main" id="{DD837D67-D118-4A79-8183-512AB2EAD3AE}"/>
              </a:ext>
            </a:extLst>
          </p:cNvPr>
          <p:cNvSpPr/>
          <p:nvPr/>
        </p:nvSpPr>
        <p:spPr>
          <a:xfrm>
            <a:off x="0" y="652475"/>
            <a:ext cx="4728117" cy="28135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497CEA25-D5B7-44BE-90BF-1C552144F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200" y="140502"/>
            <a:ext cx="4423366" cy="890130"/>
          </a:xfrm>
        </p:spPr>
        <p:txBody>
          <a:bodyPr>
            <a:normAutofit/>
          </a:bodyPr>
          <a:lstStyle/>
          <a:p>
            <a:r>
              <a:rPr lang="en-US" altLang="ko-KR" sz="2800" dirty="0">
                <a:latin typeface="NanumGothic" pitchFamily="2" charset="-127"/>
                <a:ea typeface="NanumGothic" pitchFamily="2" charset="-127"/>
              </a:rPr>
              <a:t>03  Method</a:t>
            </a:r>
            <a:endParaRPr lang="ko-KR" altLang="en-US" sz="2800" dirty="0">
              <a:latin typeface="NanumGothic" pitchFamily="2" charset="-127"/>
              <a:ea typeface="NanumGothic" pitchFamily="2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FF985DD-2CF3-51BC-399C-CE570031C2CE}"/>
              </a:ext>
            </a:extLst>
          </p:cNvPr>
          <p:cNvSpPr txBox="1"/>
          <p:nvPr/>
        </p:nvSpPr>
        <p:spPr>
          <a:xfrm>
            <a:off x="389630" y="1263804"/>
            <a:ext cx="2011599" cy="41857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altLang="ko-KR" sz="1600" dirty="0" err="1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sCHAS</a:t>
            </a:r>
            <a:r>
              <a:rPr lang="en-US" altLang="ko-KR" sz="16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</a:t>
            </a:r>
            <a:r>
              <a:rPr lang="ko-KR" altLang="en-US" sz="16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알고리즘</a:t>
            </a:r>
            <a:endParaRPr lang="ko-KR" altLang="en-US" sz="1200" dirty="0">
              <a:latin typeface="NanumGothic" pitchFamily="2" charset="-127"/>
              <a:ea typeface="NanumGothic" pitchFamily="2" charset="-127"/>
            </a:endParaRPr>
          </a:p>
        </p:txBody>
      </p:sp>
      <p:pic>
        <p:nvPicPr>
          <p:cNvPr id="27" name="그림 26">
            <a:extLst>
              <a:ext uri="{FF2B5EF4-FFF2-40B4-BE49-F238E27FC236}">
                <a16:creationId xmlns:a16="http://schemas.microsoft.com/office/drawing/2014/main" id="{18B60BAF-09D1-42E6-7D05-D0ACB6FE60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5163" y="1137259"/>
            <a:ext cx="4064000" cy="5207000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0FC6CACA-BCEC-17CD-7EA2-47B5871AB6F4}"/>
              </a:ext>
            </a:extLst>
          </p:cNvPr>
          <p:cNvSpPr txBox="1"/>
          <p:nvPr/>
        </p:nvSpPr>
        <p:spPr>
          <a:xfrm>
            <a:off x="4215163" y="6291995"/>
            <a:ext cx="3824868" cy="31662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altLang="ko-KR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NanumGothic" pitchFamily="2" charset="-127"/>
                <a:ea typeface="NanumGothic" pitchFamily="2" charset="-127"/>
              </a:rPr>
              <a:t>The Black-Box construction of </a:t>
            </a:r>
            <a:r>
              <a:rPr lang="en-US" altLang="ko-KR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NanumGothic" pitchFamily="2" charset="-127"/>
                <a:ea typeface="NanumGothic" pitchFamily="2" charset="-127"/>
              </a:rPr>
              <a:t>sCHAS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latin typeface="NanumGothic" pitchFamily="2" charset="-127"/>
              <a:ea typeface="NanumGothic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158128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직사각형 30">
            <a:extLst>
              <a:ext uri="{FF2B5EF4-FFF2-40B4-BE49-F238E27FC236}">
                <a16:creationId xmlns:a16="http://schemas.microsoft.com/office/drawing/2014/main" id="{DD837D67-D118-4A79-8183-512AB2EAD3AE}"/>
              </a:ext>
            </a:extLst>
          </p:cNvPr>
          <p:cNvSpPr/>
          <p:nvPr/>
        </p:nvSpPr>
        <p:spPr>
          <a:xfrm>
            <a:off x="0" y="652475"/>
            <a:ext cx="4728117" cy="28135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497CEA25-D5B7-44BE-90BF-1C552144F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200" y="140502"/>
            <a:ext cx="4423366" cy="890130"/>
          </a:xfrm>
        </p:spPr>
        <p:txBody>
          <a:bodyPr>
            <a:normAutofit/>
          </a:bodyPr>
          <a:lstStyle/>
          <a:p>
            <a:r>
              <a:rPr lang="en-US" altLang="ko-KR" sz="2800" dirty="0">
                <a:latin typeface="NanumGothic" pitchFamily="2" charset="-127"/>
                <a:ea typeface="NanumGothic" pitchFamily="2" charset="-127"/>
              </a:rPr>
              <a:t>03  Method</a:t>
            </a:r>
            <a:endParaRPr lang="ko-KR" altLang="en-US" sz="2800" dirty="0">
              <a:latin typeface="NanumGothic" pitchFamily="2" charset="-127"/>
              <a:ea typeface="NanumGothic" pitchFamily="2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FF985DD-2CF3-51BC-399C-CE570031C2CE}"/>
              </a:ext>
            </a:extLst>
          </p:cNvPr>
          <p:cNvSpPr txBox="1"/>
          <p:nvPr/>
        </p:nvSpPr>
        <p:spPr>
          <a:xfrm>
            <a:off x="389631" y="1263804"/>
            <a:ext cx="1736536" cy="41857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altLang="ko-KR" sz="1600" dirty="0" err="1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sCH</a:t>
            </a:r>
            <a:r>
              <a:rPr lang="en-US" altLang="ko-KR" sz="1600" dirty="0" err="1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R</a:t>
            </a:r>
            <a:r>
              <a:rPr lang="en-US" altLang="ko-KR" sz="1600" dirty="0" err="1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S</a:t>
            </a:r>
            <a:r>
              <a:rPr lang="en-US" altLang="ko-KR" sz="16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</a:t>
            </a:r>
            <a:r>
              <a:rPr lang="ko-KR" altLang="en-US" sz="1600" dirty="0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문제점</a:t>
            </a:r>
            <a:endParaRPr lang="ko-KR" altLang="en-US" sz="1200" dirty="0">
              <a:latin typeface="NanumGothic" pitchFamily="2" charset="-127"/>
              <a:ea typeface="NanumGothic" pitchFamily="2" charset="-12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C3C016D-4744-D946-C458-45086D8487F1}"/>
              </a:ext>
            </a:extLst>
          </p:cNvPr>
          <p:cNvSpPr txBox="1"/>
          <p:nvPr/>
        </p:nvSpPr>
        <p:spPr>
          <a:xfrm>
            <a:off x="550436" y="1915552"/>
            <a:ext cx="3151461" cy="3777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dirty="0">
                <a:latin typeface="NanumGothic" pitchFamily="2" charset="-127"/>
                <a:ea typeface="NanumGothic" pitchFamily="2" charset="-127"/>
              </a:rPr>
              <a:t>Revoke(</a:t>
            </a:r>
            <a:r>
              <a:rPr lang="en-US" altLang="ko-KR" sz="1400" dirty="0" err="1">
                <a:latin typeface="NanumGothic" pitchFamily="2" charset="-127"/>
                <a:ea typeface="NanumGothic" pitchFamily="2" charset="-127"/>
              </a:rPr>
              <a:t>sCHRS</a:t>
            </a:r>
            <a:r>
              <a:rPr lang="en-US" altLang="ko-KR" sz="1400" dirty="0">
                <a:latin typeface="NanumGothic" pitchFamily="2" charset="-127"/>
                <a:ea typeface="NanumGothic" pitchFamily="2" charset="-127"/>
              </a:rPr>
              <a:t>)</a:t>
            </a:r>
            <a:r>
              <a:rPr lang="en-US" altLang="ko-KR" sz="1400" dirty="0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 +  </a:t>
            </a:r>
            <a:r>
              <a:rPr lang="en-US" altLang="ko-KR" sz="1400" dirty="0" err="1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UKGen</a:t>
            </a:r>
            <a:r>
              <a:rPr lang="en-US" altLang="ko-KR" sz="1400" dirty="0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(</a:t>
            </a:r>
            <a:r>
              <a:rPr lang="en-US" altLang="ko-KR" sz="1400" dirty="0" err="1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sCHRS</a:t>
            </a:r>
            <a:r>
              <a:rPr lang="en-US" altLang="ko-KR" sz="1400" dirty="0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)</a:t>
            </a:r>
            <a:endParaRPr lang="en-US" altLang="ko-KR" sz="1400" dirty="0">
              <a:latin typeface="NanumGothic" pitchFamily="2" charset="-127"/>
              <a:ea typeface="NanumGothic" pitchFamily="2" charset="-127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73790666-5B50-0613-F9EC-2189FDC6A4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6939" y="3971694"/>
            <a:ext cx="2080632" cy="2080632"/>
          </a:xfrm>
          <a:prstGeom prst="rect">
            <a:avLst/>
          </a:prstGeom>
        </p:spPr>
      </p:pic>
      <p:sp>
        <p:nvSpPr>
          <p:cNvPr id="7" name="타원 6">
            <a:extLst>
              <a:ext uri="{FF2B5EF4-FFF2-40B4-BE49-F238E27FC236}">
                <a16:creationId xmlns:a16="http://schemas.microsoft.com/office/drawing/2014/main" id="{38216300-74A5-D3B1-B582-603E825E38F7}"/>
              </a:ext>
            </a:extLst>
          </p:cNvPr>
          <p:cNvSpPr/>
          <p:nvPr/>
        </p:nvSpPr>
        <p:spPr>
          <a:xfrm>
            <a:off x="3352800" y="3971181"/>
            <a:ext cx="1150265" cy="1100254"/>
          </a:xfrm>
          <a:prstGeom prst="ellipse">
            <a:avLst/>
          </a:prstGeom>
          <a:solidFill>
            <a:srgbClr val="FFFBD9"/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트랜잭션</a:t>
            </a:r>
            <a:endParaRPr kumimoji="1" lang="ko-Kore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E6B3608F-CC49-3186-041E-35806E040FD1}"/>
              </a:ext>
            </a:extLst>
          </p:cNvPr>
          <p:cNvSpPr/>
          <p:nvPr/>
        </p:nvSpPr>
        <p:spPr>
          <a:xfrm>
            <a:off x="4330390" y="2820234"/>
            <a:ext cx="1150265" cy="1100254"/>
          </a:xfrm>
          <a:prstGeom prst="ellipse">
            <a:avLst/>
          </a:prstGeom>
          <a:solidFill>
            <a:srgbClr val="FFFBD9"/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트랜잭션</a:t>
            </a:r>
            <a:endParaRPr kumimoji="1" lang="ko-Kore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5F3FA1D5-78C2-92FC-3355-AF4B8E556030}"/>
              </a:ext>
            </a:extLst>
          </p:cNvPr>
          <p:cNvSpPr/>
          <p:nvPr/>
        </p:nvSpPr>
        <p:spPr>
          <a:xfrm>
            <a:off x="6472438" y="2820234"/>
            <a:ext cx="1150265" cy="1100254"/>
          </a:xfrm>
          <a:prstGeom prst="ellipse">
            <a:avLst/>
          </a:prstGeom>
          <a:solidFill>
            <a:srgbClr val="FFFBD9"/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트랜잭션</a:t>
            </a:r>
            <a:endParaRPr kumimoji="1" lang="ko-Kore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id="{279C2ECE-54B1-EDC0-52CD-AE1DA15D3323}"/>
              </a:ext>
            </a:extLst>
          </p:cNvPr>
          <p:cNvSpPr/>
          <p:nvPr/>
        </p:nvSpPr>
        <p:spPr>
          <a:xfrm>
            <a:off x="7511445" y="3971181"/>
            <a:ext cx="1150265" cy="1100254"/>
          </a:xfrm>
          <a:prstGeom prst="ellipse">
            <a:avLst/>
          </a:prstGeom>
          <a:solidFill>
            <a:srgbClr val="FFFBD9"/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트랜잭션</a:t>
            </a:r>
            <a:endParaRPr kumimoji="1" lang="ko-Kore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B3A3B6C-5D23-7757-3790-0720A4F6739D}"/>
              </a:ext>
            </a:extLst>
          </p:cNvPr>
          <p:cNvSpPr txBox="1"/>
          <p:nvPr/>
        </p:nvSpPr>
        <p:spPr>
          <a:xfrm>
            <a:off x="6096000" y="4151976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ko-Kore-KR" altLang="en-US" dirty="0"/>
              <a:t>💧</a:t>
            </a:r>
          </a:p>
        </p:txBody>
      </p:sp>
    </p:spTree>
    <p:extLst>
      <p:ext uri="{BB962C8B-B14F-4D97-AF65-F5344CB8AC3E}">
        <p14:creationId xmlns:p14="http://schemas.microsoft.com/office/powerpoint/2010/main" val="1862441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직사각형 30">
            <a:extLst>
              <a:ext uri="{FF2B5EF4-FFF2-40B4-BE49-F238E27FC236}">
                <a16:creationId xmlns:a16="http://schemas.microsoft.com/office/drawing/2014/main" id="{DD837D67-D118-4A79-8183-512AB2EAD3AE}"/>
              </a:ext>
            </a:extLst>
          </p:cNvPr>
          <p:cNvSpPr/>
          <p:nvPr/>
        </p:nvSpPr>
        <p:spPr>
          <a:xfrm>
            <a:off x="0" y="652475"/>
            <a:ext cx="4728117" cy="28135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497CEA25-D5B7-44BE-90BF-1C552144F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200" y="140502"/>
            <a:ext cx="4423366" cy="890130"/>
          </a:xfrm>
        </p:spPr>
        <p:txBody>
          <a:bodyPr>
            <a:normAutofit/>
          </a:bodyPr>
          <a:lstStyle/>
          <a:p>
            <a:r>
              <a:rPr lang="en-US" altLang="ko-KR" sz="2800" dirty="0">
                <a:latin typeface="NanumGothic" pitchFamily="2" charset="-127"/>
                <a:ea typeface="NanumGothic" pitchFamily="2" charset="-127"/>
              </a:rPr>
              <a:t>03  Method</a:t>
            </a:r>
            <a:endParaRPr lang="ko-KR" altLang="en-US" sz="2800" dirty="0">
              <a:latin typeface="NanumGothic" pitchFamily="2" charset="-127"/>
              <a:ea typeface="NanumGothic" pitchFamily="2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FF985DD-2CF3-51BC-399C-CE570031C2CE}"/>
              </a:ext>
            </a:extLst>
          </p:cNvPr>
          <p:cNvSpPr txBox="1"/>
          <p:nvPr/>
        </p:nvSpPr>
        <p:spPr>
          <a:xfrm>
            <a:off x="902586" y="1354474"/>
            <a:ext cx="2851658" cy="41857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ko-KR" altLang="en-US" sz="1600" dirty="0">
                <a:highlight>
                  <a:srgbClr val="FFD07B"/>
                </a:highlight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트랜잭션 권한 회수 트랜잭션</a:t>
            </a:r>
            <a:endParaRPr lang="ko-KR" altLang="en-US" sz="1200" dirty="0">
              <a:highlight>
                <a:srgbClr val="FFD07B"/>
              </a:highlight>
              <a:latin typeface="NanumGothic" pitchFamily="2" charset="-127"/>
              <a:ea typeface="NanumGothic" pitchFamily="2" charset="-127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624C1F2E-18AF-FC97-A4AF-92055DD9A69C}"/>
              </a:ext>
            </a:extLst>
          </p:cNvPr>
          <p:cNvSpPr/>
          <p:nvPr/>
        </p:nvSpPr>
        <p:spPr>
          <a:xfrm>
            <a:off x="1295067" y="1896004"/>
            <a:ext cx="2114875" cy="1650085"/>
          </a:xfrm>
          <a:prstGeom prst="rect">
            <a:avLst/>
          </a:prstGeom>
          <a:ln w="190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indent="0" algn="ctr">
              <a:lnSpc>
                <a:spcPct val="150000"/>
              </a:lnSpc>
              <a:buNone/>
            </a:pPr>
            <a:r>
              <a:rPr lang="ko-KR" altLang="en-US" sz="1200" dirty="0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공개키와 서명이 저장된 </a:t>
            </a:r>
            <a:r>
              <a:rPr lang="en" altLang="ko-KR" sz="1200" dirty="0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Witness </a:t>
            </a:r>
            <a:r>
              <a:rPr lang="ko-KR" altLang="en-US" sz="1200" dirty="0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정보 </a:t>
            </a:r>
            <a:r>
              <a:rPr lang="en" altLang="ko-KR" sz="1200" dirty="0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w </a:t>
            </a:r>
            <a:endParaRPr lang="ko-KR" altLang="en-US" sz="1050" dirty="0">
              <a:latin typeface="NanumGothic" pitchFamily="2" charset="-127"/>
              <a:ea typeface="NanumGothic" pitchFamily="2" charset="-127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5B0E38C8-A231-756F-7741-14DAC656527E}"/>
              </a:ext>
            </a:extLst>
          </p:cNvPr>
          <p:cNvSpPr/>
          <p:nvPr/>
        </p:nvSpPr>
        <p:spPr>
          <a:xfrm>
            <a:off x="6476238" y="1539844"/>
            <a:ext cx="3923040" cy="2150431"/>
          </a:xfrm>
          <a:prstGeom prst="rect">
            <a:avLst/>
          </a:prstGeom>
          <a:ln w="190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 latinLnBrk="1">
              <a:lnSpc>
                <a:spcPct val="150000"/>
              </a:lnSpc>
            </a:pPr>
            <a:r>
              <a:rPr lang="en-US" altLang="ko-KR" sz="1200" kern="1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1. </a:t>
            </a:r>
            <a:r>
              <a:rPr lang="ko-KR" altLang="en-US" sz="1200" kern="1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권한 변경</a:t>
            </a:r>
            <a:r>
              <a:rPr lang="en-US" altLang="ko-KR" sz="1200" kern="1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, </a:t>
            </a:r>
            <a:r>
              <a:rPr lang="ko-KR" altLang="en-US" sz="1200" kern="1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회수 요청에 포함된 서명이 </a:t>
            </a:r>
            <a:endParaRPr lang="en-US" altLang="ko-KR" sz="1200" kern="100" dirty="0">
              <a:effectLst/>
              <a:latin typeface="NanumGothic" pitchFamily="2" charset="-127"/>
              <a:ea typeface="NanumGothic" pitchFamily="2" charset="-127"/>
              <a:cs typeface="Times New Roman" panose="02020603050405020304" pitchFamily="18" charset="0"/>
            </a:endParaRPr>
          </a:p>
          <a:p>
            <a:pPr algn="just" latinLnBrk="1">
              <a:lnSpc>
                <a:spcPct val="150000"/>
              </a:lnSpc>
            </a:pPr>
            <a:r>
              <a:rPr lang="ko-KR" altLang="en-US" sz="1200" kern="100" dirty="0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   </a:t>
            </a:r>
            <a:r>
              <a:rPr lang="ko-KR" altLang="en-US" sz="1200" kern="1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트랜잭션 제안자</a:t>
            </a:r>
            <a:r>
              <a:rPr lang="en-US" altLang="ko-KR" sz="1200" kern="1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(</a:t>
            </a:r>
            <a:r>
              <a:rPr lang="ko-KR" altLang="en-US" sz="1200" kern="1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사용자</a:t>
            </a:r>
            <a:r>
              <a:rPr lang="en-US" altLang="ko-KR" sz="1200" kern="1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, </a:t>
            </a:r>
            <a:r>
              <a:rPr lang="ko-KR" altLang="en-US" sz="1200" kern="100" dirty="0" err="1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규제자</a:t>
            </a:r>
            <a:r>
              <a:rPr lang="en-US" altLang="ko-KR" sz="1200" kern="1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)</a:t>
            </a:r>
            <a:r>
              <a:rPr lang="ko-KR" altLang="en-US" sz="1200" kern="1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의 서명인지 확인</a:t>
            </a:r>
            <a:r>
              <a:rPr lang="en-US" altLang="ko-KR" sz="1200" kern="1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</a:t>
            </a:r>
          </a:p>
          <a:p>
            <a:pPr algn="just" latinLnBrk="1">
              <a:lnSpc>
                <a:spcPct val="150000"/>
              </a:lnSpc>
            </a:pPr>
            <a:r>
              <a:rPr lang="en-US" altLang="ko-KR" sz="1200" kern="1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2. </a:t>
            </a:r>
            <a:r>
              <a:rPr lang="ko-KR" altLang="en-US" sz="1200" kern="1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트랜잭션 권한 주체 변경 시 사용자가 이전에 </a:t>
            </a:r>
            <a:endParaRPr lang="en-US" altLang="ko-KR" sz="1200" kern="100" dirty="0">
              <a:effectLst/>
              <a:latin typeface="NanumGothic" pitchFamily="2" charset="-127"/>
              <a:ea typeface="NanumGothic" pitchFamily="2" charset="-127"/>
              <a:cs typeface="Times New Roman" panose="02020603050405020304" pitchFamily="18" charset="0"/>
            </a:endParaRPr>
          </a:p>
          <a:p>
            <a:pPr algn="just" latinLnBrk="1">
              <a:lnSpc>
                <a:spcPct val="150000"/>
              </a:lnSpc>
            </a:pPr>
            <a:r>
              <a:rPr lang="ko-KR" altLang="en-US" sz="1200" kern="100" dirty="0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   </a:t>
            </a:r>
            <a:r>
              <a:rPr lang="ko-KR" altLang="en-US" sz="1200" kern="1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악의적인 행위를 한 전과가 있는지 확인</a:t>
            </a:r>
            <a:endParaRPr lang="en-US" altLang="ko-KR" sz="1200" kern="100" dirty="0">
              <a:effectLst/>
              <a:latin typeface="NanumGothic" pitchFamily="2" charset="-127"/>
              <a:ea typeface="NanumGothic" pitchFamily="2" charset="-127"/>
              <a:cs typeface="Times New Roman" panose="02020603050405020304" pitchFamily="18" charset="0"/>
            </a:endParaRPr>
          </a:p>
          <a:p>
            <a:pPr algn="just" latinLnBrk="1">
              <a:lnSpc>
                <a:spcPct val="150000"/>
              </a:lnSpc>
            </a:pPr>
            <a:r>
              <a:rPr lang="en-US" altLang="ko-KR" sz="1200" kern="1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3. </a:t>
            </a:r>
            <a:r>
              <a:rPr lang="en" altLang="ko-Kore-KR" sz="1200" kern="1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w</a:t>
            </a:r>
            <a:r>
              <a:rPr lang="ko-KR" altLang="en-US" sz="1200" kern="1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가 </a:t>
            </a:r>
            <a:r>
              <a:rPr lang="ko-KR" altLang="en-US" sz="1200" kern="100" dirty="0" err="1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규제자</a:t>
            </a:r>
            <a:r>
              <a:rPr lang="ko-KR" altLang="en-US" sz="1200" kern="1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또는 사용자의 공개키의 </a:t>
            </a:r>
            <a:r>
              <a:rPr lang="ko-KR" altLang="en-US" sz="1200" kern="100" dirty="0" err="1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해시값인지</a:t>
            </a:r>
            <a:r>
              <a:rPr lang="ko-KR" altLang="en-US" sz="1200" kern="1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확인</a:t>
            </a:r>
            <a:endParaRPr lang="ko-Kore-KR" altLang="ko-Kore-KR" sz="1200" kern="100" dirty="0">
              <a:effectLst/>
              <a:latin typeface="NanumGothic" pitchFamily="2" charset="-127"/>
              <a:ea typeface="NanumGothic" pitchFamily="2" charset="-127"/>
              <a:cs typeface="Times New Roman" panose="02020603050405020304" pitchFamily="18" charset="0"/>
            </a:endParaRPr>
          </a:p>
        </p:txBody>
      </p:sp>
      <p:sp>
        <p:nvSpPr>
          <p:cNvPr id="9" name="오른쪽 화살표[R] 8">
            <a:extLst>
              <a:ext uri="{FF2B5EF4-FFF2-40B4-BE49-F238E27FC236}">
                <a16:creationId xmlns:a16="http://schemas.microsoft.com/office/drawing/2014/main" id="{1E6C400E-F5FB-5766-A6B5-CD749616E74E}"/>
              </a:ext>
            </a:extLst>
          </p:cNvPr>
          <p:cNvSpPr/>
          <p:nvPr/>
        </p:nvSpPr>
        <p:spPr>
          <a:xfrm>
            <a:off x="3633439" y="2499732"/>
            <a:ext cx="2542478" cy="490654"/>
          </a:xfrm>
          <a:prstGeom prst="rightArrow">
            <a:avLst>
              <a:gd name="adj1" fmla="val 34848"/>
              <a:gd name="adj2" fmla="val 50000"/>
            </a:avLst>
          </a:prstGeom>
          <a:solidFill>
            <a:srgbClr val="FFD0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ore-KR" alt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BAB2F83-B9B9-DB43-FB52-E8141A83514D}"/>
              </a:ext>
            </a:extLst>
          </p:cNvPr>
          <p:cNvSpPr txBox="1"/>
          <p:nvPr/>
        </p:nvSpPr>
        <p:spPr>
          <a:xfrm>
            <a:off x="4042821" y="2361232"/>
            <a:ext cx="15696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ko-KR" altLang="en-US" sz="1200" dirty="0">
                <a:latin typeface="NanumGothic" pitchFamily="2" charset="-127"/>
                <a:ea typeface="NanumGothic" pitchFamily="2" charset="-127"/>
              </a:rPr>
              <a:t>마이너가 유효성 검증</a:t>
            </a:r>
            <a:endParaRPr kumimoji="1" lang="ko-Kore-KR" altLang="en-US" sz="1200" dirty="0">
              <a:latin typeface="NanumGothic" pitchFamily="2" charset="-127"/>
              <a:ea typeface="NanumGothic" pitchFamily="2" charset="-127"/>
            </a:endParaRPr>
          </a:p>
        </p:txBody>
      </p:sp>
      <p:sp>
        <p:nvSpPr>
          <p:cNvPr id="11" name="오른쪽 화살표[R] 10">
            <a:extLst>
              <a:ext uri="{FF2B5EF4-FFF2-40B4-BE49-F238E27FC236}">
                <a16:creationId xmlns:a16="http://schemas.microsoft.com/office/drawing/2014/main" id="{D3FAF9C7-61BA-D36C-5C50-F633C91BB2E2}"/>
              </a:ext>
            </a:extLst>
          </p:cNvPr>
          <p:cNvSpPr/>
          <p:nvPr/>
        </p:nvSpPr>
        <p:spPr>
          <a:xfrm rot="8950196">
            <a:off x="6586956" y="4505671"/>
            <a:ext cx="1728220" cy="490654"/>
          </a:xfrm>
          <a:prstGeom prst="rightArrow">
            <a:avLst>
              <a:gd name="adj1" fmla="val 34848"/>
              <a:gd name="adj2" fmla="val 50000"/>
            </a:avLst>
          </a:prstGeom>
          <a:solidFill>
            <a:srgbClr val="FFD0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ore-KR" altLang="en-US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124EAAB5-DD03-450C-BE34-C51DB557CFAC}"/>
              </a:ext>
            </a:extLst>
          </p:cNvPr>
          <p:cNvSpPr/>
          <p:nvPr/>
        </p:nvSpPr>
        <p:spPr>
          <a:xfrm>
            <a:off x="1865971" y="4382726"/>
            <a:ext cx="3919583" cy="1650085"/>
          </a:xfrm>
          <a:prstGeom prst="rect">
            <a:avLst/>
          </a:prstGeom>
          <a:ln w="190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altLang="ko-Kore-KR" sz="12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Witness </a:t>
            </a:r>
            <a:r>
              <a:rPr lang="ko-KR" altLang="ko-Kore-KR" sz="12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트랜잭션의 </a:t>
            </a:r>
            <a:r>
              <a:rPr lang="en-US" altLang="ko-KR" sz="1200" dirty="0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ID</a:t>
            </a:r>
            <a:r>
              <a:rPr lang="ko-KR" altLang="ko-Kore-KR" sz="12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와 </a:t>
            </a:r>
            <a:r>
              <a:rPr lang="en-US" altLang="ko-Kore-KR" sz="12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w</a:t>
            </a:r>
            <a:r>
              <a:rPr lang="ko-KR" altLang="en-US" sz="1200" dirty="0" err="1">
                <a:effectLst/>
              </a:rPr>
              <a:t>를</a:t>
            </a:r>
            <a:r>
              <a:rPr lang="ko-KR" altLang="en-US" sz="1200" dirty="0">
                <a:effectLst/>
              </a:rPr>
              <a:t> </a:t>
            </a:r>
            <a:endParaRPr lang="en-US" altLang="ko-KR" sz="1200" dirty="0">
              <a:effectLst/>
            </a:endParaRPr>
          </a:p>
          <a:p>
            <a:pPr algn="ctr">
              <a:lnSpc>
                <a:spcPct val="150000"/>
              </a:lnSpc>
            </a:pPr>
            <a:r>
              <a:rPr lang="ko-KR" altLang="en-US" sz="1200" dirty="0">
                <a:effectLst/>
              </a:rPr>
              <a:t>규제자만 수정할 수 있는 카멜레온 해시로 해시</a:t>
            </a:r>
            <a:endParaRPr lang="en-US" altLang="ko-KR" sz="1200" dirty="0">
              <a:effectLst/>
            </a:endParaRPr>
          </a:p>
          <a:p>
            <a:pPr algn="ctr">
              <a:lnSpc>
                <a:spcPct val="150000"/>
              </a:lnSpc>
            </a:pPr>
            <a:r>
              <a:rPr lang="en-US" altLang="ko-KR" sz="1200" dirty="0"/>
              <a:t>-&gt; </a:t>
            </a:r>
            <a:r>
              <a:rPr lang="ko-KR" altLang="en-US" sz="1200" dirty="0" err="1"/>
              <a:t>머클루트에</a:t>
            </a:r>
            <a:r>
              <a:rPr lang="ko-KR" altLang="en-US" sz="1200" dirty="0"/>
              <a:t> 상태가 변경되었음을 저장 </a:t>
            </a:r>
            <a:r>
              <a:rPr lang="ko-KR" altLang="en-US" sz="1200" dirty="0">
                <a:effectLst/>
              </a:rPr>
              <a:t> </a:t>
            </a:r>
            <a:endParaRPr lang="ko-KR" altLang="en-US" sz="1200" dirty="0">
              <a:latin typeface="NanumGothic" pitchFamily="2" charset="-127"/>
              <a:ea typeface="NanumGothic" pitchFamily="2" charset="-12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BFDE729-947C-C5F5-17D5-CD828B79F306}"/>
              </a:ext>
            </a:extLst>
          </p:cNvPr>
          <p:cNvSpPr txBox="1"/>
          <p:nvPr/>
        </p:nvSpPr>
        <p:spPr>
          <a:xfrm rot="19899111">
            <a:off x="7422468" y="4851250"/>
            <a:ext cx="6174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ko-KR" altLang="en-US" sz="1200" dirty="0">
                <a:latin typeface="NanumGothic" pitchFamily="2" charset="-127"/>
                <a:ea typeface="NanumGothic" pitchFamily="2" charset="-127"/>
              </a:rPr>
              <a:t>마이너</a:t>
            </a:r>
            <a:endParaRPr kumimoji="1" lang="ko-Kore-KR" altLang="en-US" sz="1200" dirty="0">
              <a:latin typeface="NanumGothic" pitchFamily="2" charset="-127"/>
              <a:ea typeface="NanumGothic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783543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직사각형 30">
            <a:extLst>
              <a:ext uri="{FF2B5EF4-FFF2-40B4-BE49-F238E27FC236}">
                <a16:creationId xmlns:a16="http://schemas.microsoft.com/office/drawing/2014/main" id="{DD837D67-D118-4A79-8183-512AB2EAD3AE}"/>
              </a:ext>
            </a:extLst>
          </p:cNvPr>
          <p:cNvSpPr/>
          <p:nvPr/>
        </p:nvSpPr>
        <p:spPr>
          <a:xfrm>
            <a:off x="0" y="652475"/>
            <a:ext cx="4728117" cy="28135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497CEA25-D5B7-44BE-90BF-1C552144F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200" y="140502"/>
            <a:ext cx="4423366" cy="890130"/>
          </a:xfrm>
        </p:spPr>
        <p:txBody>
          <a:bodyPr>
            <a:normAutofit/>
          </a:bodyPr>
          <a:lstStyle/>
          <a:p>
            <a:r>
              <a:rPr lang="en-US" altLang="ko-KR" sz="2800" dirty="0">
                <a:latin typeface="NanumGothic" pitchFamily="2" charset="-127"/>
                <a:ea typeface="NanumGothic" pitchFamily="2" charset="-127"/>
              </a:rPr>
              <a:t>03  Method</a:t>
            </a:r>
            <a:endParaRPr lang="ko-KR" altLang="en-US" sz="2800" dirty="0">
              <a:latin typeface="NanumGothic" pitchFamily="2" charset="-127"/>
              <a:ea typeface="NanumGothic" pitchFamily="2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FF985DD-2CF3-51BC-399C-CE570031C2CE}"/>
              </a:ext>
            </a:extLst>
          </p:cNvPr>
          <p:cNvSpPr txBox="1"/>
          <p:nvPr/>
        </p:nvSpPr>
        <p:spPr>
          <a:xfrm>
            <a:off x="389630" y="1122554"/>
            <a:ext cx="1699365" cy="41857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ko-KR" altLang="en-US" sz="1600" dirty="0" err="1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규제자</a:t>
            </a:r>
            <a:r>
              <a:rPr lang="ko-KR" altLang="en-US" sz="1600" dirty="0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권한 약화</a:t>
            </a:r>
            <a:endParaRPr lang="ko-KR" altLang="en-US" sz="1200" dirty="0">
              <a:latin typeface="NanumGothic" pitchFamily="2" charset="-127"/>
              <a:ea typeface="NanumGothic" pitchFamily="2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2B53021-470D-0630-1FF9-09672A7B7B7C}"/>
              </a:ext>
            </a:extLst>
          </p:cNvPr>
          <p:cNvSpPr txBox="1"/>
          <p:nvPr/>
        </p:nvSpPr>
        <p:spPr>
          <a:xfrm>
            <a:off x="490654" y="2154687"/>
            <a:ext cx="4891668" cy="367639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dirty="0">
                <a:latin typeface="NanumGothic" pitchFamily="2" charset="-127"/>
                <a:ea typeface="NanumGothic" pitchFamily="2" charset="-127"/>
              </a:rPr>
              <a:t>(a) </a:t>
            </a:r>
            <a:r>
              <a:rPr lang="ko-KR" altLang="en-US" sz="1400" dirty="0">
                <a:latin typeface="NanumGothic" pitchFamily="2" charset="-127"/>
                <a:ea typeface="NanumGothic" pitchFamily="2" charset="-127"/>
              </a:rPr>
              <a:t>정직한 사용자 간의 트랜잭션 권한 변경 주체</a:t>
            </a:r>
            <a:endParaRPr lang="en-US" altLang="ko-KR" sz="1400" dirty="0">
              <a:latin typeface="NanumGothic" pitchFamily="2" charset="-127"/>
              <a:ea typeface="NanumGothic" pitchFamily="2" charset="-127"/>
            </a:endParaRPr>
          </a:p>
          <a:p>
            <a:endParaRPr lang="en-US" altLang="ko-KR" sz="1400" dirty="0">
              <a:latin typeface="NanumGothic" pitchFamily="2" charset="-127"/>
              <a:ea typeface="NanumGothic" pitchFamily="2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NanumGothic" pitchFamily="2" charset="-127"/>
                <a:ea typeface="NanumGothic" pitchFamily="2" charset="-127"/>
              </a:rPr>
              <a:t> - </a:t>
            </a:r>
            <a:r>
              <a:rPr lang="ko-KR" altLang="en-US" sz="1200" dirty="0" err="1">
                <a:latin typeface="NanumGothic" pitchFamily="2" charset="-127"/>
                <a:ea typeface="NanumGothic" pitchFamily="2" charset="-127"/>
              </a:rPr>
              <a:t>규제자</a:t>
            </a:r>
            <a:r>
              <a:rPr lang="en-US" altLang="ko-KR" sz="1200" dirty="0">
                <a:latin typeface="NanumGothic" pitchFamily="2" charset="-127"/>
                <a:ea typeface="NanumGothic" pitchFamily="2" charset="-127"/>
              </a:rPr>
              <a:t>,</a:t>
            </a:r>
            <a:r>
              <a:rPr lang="ko-KR" altLang="en-US" sz="1200" dirty="0">
                <a:latin typeface="NanumGothic" pitchFamily="2" charset="-127"/>
                <a:ea typeface="NanumGothic" pitchFamily="2" charset="-127"/>
              </a:rPr>
              <a:t> 사용자</a:t>
            </a:r>
            <a:r>
              <a:rPr lang="en-US" altLang="ko-KR" sz="1200" dirty="0">
                <a:latin typeface="NanumGothic" pitchFamily="2" charset="-127"/>
                <a:ea typeface="NanumGothic" pitchFamily="2" charset="-127"/>
              </a:rPr>
              <a:t>,</a:t>
            </a:r>
            <a:r>
              <a:rPr lang="ko-KR" altLang="en-US" sz="1200" dirty="0">
                <a:latin typeface="NanumGothic" pitchFamily="2" charset="-127"/>
                <a:ea typeface="NanumGothic" pitchFamily="2" charset="-127"/>
              </a:rPr>
              <a:t> 마이너</a:t>
            </a:r>
            <a:endParaRPr lang="en-US" altLang="ko-KR" sz="1200" dirty="0">
              <a:latin typeface="NanumGothic" pitchFamily="2" charset="-127"/>
              <a:ea typeface="NanumGothic" pitchFamily="2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200" dirty="0">
                <a:latin typeface="NanumGothic" pitchFamily="2" charset="-127"/>
                <a:ea typeface="NanumGothic" pitchFamily="2" charset="-127"/>
              </a:rPr>
              <a:t> </a:t>
            </a:r>
            <a:r>
              <a:rPr lang="en-US" altLang="ko-KR" sz="1200" dirty="0">
                <a:latin typeface="NanumGothic" pitchFamily="2" charset="-127"/>
                <a:ea typeface="NanumGothic" pitchFamily="2" charset="-127"/>
              </a:rPr>
              <a:t>-</a:t>
            </a:r>
            <a:r>
              <a:rPr lang="ko-KR" altLang="en-US" sz="1200" dirty="0">
                <a:latin typeface="NanumGothic" pitchFamily="2" charset="-127"/>
                <a:ea typeface="NanumGothic" pitchFamily="2" charset="-127"/>
              </a:rPr>
              <a:t> 정직한 사용자 </a:t>
            </a:r>
            <a:r>
              <a:rPr lang="en-US" altLang="ko-KR" sz="1200" dirty="0">
                <a:latin typeface="NanumGothic" pitchFamily="2" charset="-127"/>
                <a:ea typeface="NanumGothic" pitchFamily="2" charset="-127"/>
              </a:rPr>
              <a:t>User1</a:t>
            </a:r>
            <a:r>
              <a:rPr lang="ko-KR" altLang="en-US" sz="1200" dirty="0">
                <a:latin typeface="NanumGothic" pitchFamily="2" charset="-127"/>
                <a:ea typeface="NanumGothic" pitchFamily="2" charset="-127"/>
              </a:rPr>
              <a:t>이 </a:t>
            </a:r>
            <a:r>
              <a:rPr lang="en-US" altLang="ko-KR" sz="1200" dirty="0">
                <a:latin typeface="NanumGothic" pitchFamily="2" charset="-127"/>
                <a:ea typeface="NanumGothic" pitchFamily="2" charset="-127"/>
              </a:rPr>
              <a:t>User2</a:t>
            </a:r>
            <a:r>
              <a:rPr lang="ko-KR" altLang="en-US" sz="1200" dirty="0">
                <a:latin typeface="NanumGothic" pitchFamily="2" charset="-127"/>
                <a:ea typeface="NanumGothic" pitchFamily="2" charset="-127"/>
              </a:rPr>
              <a:t>에게 자신의 트랜잭션에 대한 권한 부여</a:t>
            </a:r>
            <a:endParaRPr lang="en-US" altLang="ko-KR" sz="1200" dirty="0">
              <a:latin typeface="NanumGothic" pitchFamily="2" charset="-127"/>
              <a:ea typeface="NanumGothic" pitchFamily="2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NanumGothic" pitchFamily="2" charset="-127"/>
                <a:ea typeface="NanumGothic" pitchFamily="2" charset="-127"/>
              </a:rPr>
              <a:t> -</a:t>
            </a:r>
            <a:r>
              <a:rPr lang="ko-KR" altLang="en-US" sz="1200" dirty="0">
                <a:latin typeface="NanumGothic" pitchFamily="2" charset="-127"/>
                <a:ea typeface="NanumGothic" pitchFamily="2" charset="-127"/>
              </a:rPr>
              <a:t> 사용자 </a:t>
            </a:r>
            <a:r>
              <a:rPr lang="en-US" altLang="ko-KR" sz="1200" dirty="0">
                <a:latin typeface="NanumGothic" pitchFamily="2" charset="-127"/>
                <a:ea typeface="NanumGothic" pitchFamily="2" charset="-127"/>
              </a:rPr>
              <a:t>-&gt;</a:t>
            </a:r>
            <a:r>
              <a:rPr lang="ko-KR" altLang="en-US" sz="1200" dirty="0">
                <a:latin typeface="NanumGothic" pitchFamily="2" charset="-127"/>
                <a:ea typeface="NanumGothic" pitchFamily="2" charset="-127"/>
              </a:rPr>
              <a:t> 권한 </a:t>
            </a:r>
            <a:r>
              <a:rPr lang="ko-KR" altLang="en-US" sz="1200" dirty="0" err="1">
                <a:latin typeface="NanumGothic" pitchFamily="2" charset="-127"/>
                <a:ea typeface="NanumGothic" pitchFamily="2" charset="-127"/>
              </a:rPr>
              <a:t>변경・공유</a:t>
            </a:r>
            <a:r>
              <a:rPr lang="ko-KR" altLang="en-US" sz="1200" dirty="0">
                <a:latin typeface="NanumGothic" pitchFamily="2" charset="-127"/>
                <a:ea typeface="NanumGothic" pitchFamily="2" charset="-127"/>
              </a:rPr>
              <a:t> 요청 트랜잭션 </a:t>
            </a:r>
            <a:r>
              <a:rPr lang="en-US" altLang="ko-KR" sz="1200" dirty="0">
                <a:latin typeface="NanumGothic" pitchFamily="2" charset="-127"/>
                <a:ea typeface="NanumGothic" pitchFamily="2" charset="-127"/>
              </a:rPr>
              <a:t>-&gt;</a:t>
            </a:r>
            <a:r>
              <a:rPr lang="ko-KR" altLang="en-US" sz="1200" dirty="0">
                <a:latin typeface="NanumGothic" pitchFamily="2" charset="-127"/>
                <a:ea typeface="NanumGothic" pitchFamily="2" charset="-127"/>
              </a:rPr>
              <a:t> </a:t>
            </a:r>
            <a:r>
              <a:rPr lang="ko-KR" altLang="en-US" sz="1200" dirty="0" err="1">
                <a:latin typeface="NanumGothic" pitchFamily="2" charset="-127"/>
                <a:ea typeface="NanumGothic" pitchFamily="2" charset="-127"/>
              </a:rPr>
              <a:t>규제자</a:t>
            </a:r>
            <a:endParaRPr lang="en-US" altLang="ko-KR" sz="1200" dirty="0">
              <a:latin typeface="NanumGothic" pitchFamily="2" charset="-127"/>
              <a:ea typeface="NanumGothic" pitchFamily="2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200" dirty="0">
                <a:latin typeface="NanumGothic" pitchFamily="2" charset="-127"/>
                <a:ea typeface="NanumGothic" pitchFamily="2" charset="-127"/>
              </a:rPr>
              <a:t> </a:t>
            </a:r>
            <a:endParaRPr lang="en-US" altLang="ko-KR" sz="1200" dirty="0">
              <a:latin typeface="NanumGothic" pitchFamily="2" charset="-127"/>
              <a:ea typeface="NanumGothic" pitchFamily="2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NanumGothic" pitchFamily="2" charset="-127"/>
                <a:ea typeface="NanumGothic" pitchFamily="2" charset="-127"/>
              </a:rPr>
              <a:t>(b) </a:t>
            </a:r>
            <a:r>
              <a:rPr lang="ko-KR" altLang="en-US" sz="1400" dirty="0">
                <a:latin typeface="NanumGothic" pitchFamily="2" charset="-127"/>
                <a:ea typeface="NanumGothic" pitchFamily="2" charset="-127"/>
              </a:rPr>
              <a:t>블록체인에 부적절한 콘텐츠를 기록하는 </a:t>
            </a:r>
            <a:endParaRPr lang="en-US" altLang="ko-KR" sz="1400" dirty="0">
              <a:latin typeface="NanumGothic" pitchFamily="2" charset="-127"/>
              <a:ea typeface="NanumGothic" pitchFamily="2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NanumGothic" pitchFamily="2" charset="-127"/>
                <a:ea typeface="NanumGothic" pitchFamily="2" charset="-127"/>
              </a:rPr>
              <a:t>     </a:t>
            </a:r>
            <a:r>
              <a:rPr lang="ko-KR" altLang="en-US" sz="1400" dirty="0">
                <a:latin typeface="NanumGothic" pitchFamily="2" charset="-127"/>
                <a:ea typeface="NanumGothic" pitchFamily="2" charset="-127"/>
              </a:rPr>
              <a:t>악의적인 사용자의 권한 회수 </a:t>
            </a:r>
            <a:endParaRPr lang="en-US" altLang="ko-KR" sz="1400" dirty="0">
              <a:latin typeface="NanumGothic" pitchFamily="2" charset="-127"/>
              <a:ea typeface="NanumGothic" pitchFamily="2" charset="-127"/>
            </a:endParaRPr>
          </a:p>
          <a:p>
            <a:endParaRPr lang="en-US" altLang="ko-KR" sz="1400" dirty="0">
              <a:latin typeface="NanumGothic" pitchFamily="2" charset="-127"/>
              <a:ea typeface="NanumGothic" pitchFamily="2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200" dirty="0">
                <a:latin typeface="NanumGothic" pitchFamily="2" charset="-127"/>
                <a:ea typeface="NanumGothic" pitchFamily="2" charset="-127"/>
              </a:rPr>
              <a:t> </a:t>
            </a:r>
            <a:r>
              <a:rPr lang="en-US" altLang="ko-KR" sz="1200" dirty="0">
                <a:latin typeface="NanumGothic" pitchFamily="2" charset="-127"/>
                <a:ea typeface="NanumGothic" pitchFamily="2" charset="-127"/>
              </a:rPr>
              <a:t>-</a:t>
            </a:r>
            <a:r>
              <a:rPr lang="ko-KR" altLang="en-US" sz="1200" dirty="0">
                <a:latin typeface="NanumGothic" pitchFamily="2" charset="-127"/>
                <a:ea typeface="NanumGothic" pitchFamily="2" charset="-127"/>
              </a:rPr>
              <a:t> </a:t>
            </a:r>
            <a:r>
              <a:rPr lang="ko-KR" altLang="en-US" sz="1200" dirty="0" err="1">
                <a:latin typeface="NanumGothic" pitchFamily="2" charset="-127"/>
                <a:ea typeface="NanumGothic" pitchFamily="2" charset="-127"/>
              </a:rPr>
              <a:t>규제자</a:t>
            </a:r>
            <a:r>
              <a:rPr lang="en-US" altLang="ko-KR" sz="1200" dirty="0">
                <a:latin typeface="NanumGothic" pitchFamily="2" charset="-127"/>
                <a:ea typeface="NanumGothic" pitchFamily="2" charset="-127"/>
              </a:rPr>
              <a:t>,</a:t>
            </a:r>
            <a:r>
              <a:rPr lang="ko-KR" altLang="en-US" sz="1200" dirty="0">
                <a:latin typeface="NanumGothic" pitchFamily="2" charset="-127"/>
                <a:ea typeface="NanumGothic" pitchFamily="2" charset="-127"/>
              </a:rPr>
              <a:t> 사용자</a:t>
            </a:r>
            <a:r>
              <a:rPr lang="en-US" altLang="ko-KR" sz="1200" dirty="0">
                <a:latin typeface="NanumGothic" pitchFamily="2" charset="-127"/>
                <a:ea typeface="NanumGothic" pitchFamily="2" charset="-127"/>
              </a:rPr>
              <a:t>,</a:t>
            </a:r>
            <a:r>
              <a:rPr lang="ko-KR" altLang="en-US" sz="1200" dirty="0">
                <a:latin typeface="NanumGothic" pitchFamily="2" charset="-127"/>
                <a:ea typeface="NanumGothic" pitchFamily="2" charset="-127"/>
              </a:rPr>
              <a:t> 마이너</a:t>
            </a:r>
            <a:endParaRPr lang="en-US" altLang="ko-KR" sz="1200" dirty="0">
              <a:latin typeface="NanumGothic" pitchFamily="2" charset="-127"/>
              <a:ea typeface="NanumGothic" pitchFamily="2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200" dirty="0">
                <a:latin typeface="NanumGothic" pitchFamily="2" charset="-127"/>
                <a:ea typeface="NanumGothic" pitchFamily="2" charset="-127"/>
              </a:rPr>
              <a:t> </a:t>
            </a:r>
            <a:r>
              <a:rPr lang="en-US" altLang="ko-KR" sz="1200" dirty="0">
                <a:latin typeface="NanumGothic" pitchFamily="2" charset="-127"/>
                <a:ea typeface="NanumGothic" pitchFamily="2" charset="-127"/>
              </a:rPr>
              <a:t>-</a:t>
            </a:r>
            <a:r>
              <a:rPr lang="ko-KR" altLang="en-US" sz="1200" dirty="0">
                <a:latin typeface="NanumGothic" pitchFamily="2" charset="-127"/>
                <a:ea typeface="NanumGothic" pitchFamily="2" charset="-127"/>
              </a:rPr>
              <a:t> 트랜잭션 </a:t>
            </a:r>
            <a:r>
              <a:rPr lang="en-US" altLang="ko-KR" sz="1200" dirty="0">
                <a:latin typeface="NanumGothic" pitchFamily="2" charset="-127"/>
                <a:ea typeface="NanumGothic" pitchFamily="2" charset="-127"/>
              </a:rPr>
              <a:t>ID, </a:t>
            </a:r>
            <a:r>
              <a:rPr lang="ko-KR" altLang="en-US" sz="1200" dirty="0">
                <a:latin typeface="NanumGothic" pitchFamily="2" charset="-127"/>
                <a:ea typeface="NanumGothic" pitchFamily="2" charset="-127"/>
              </a:rPr>
              <a:t>규제자의 공개키</a:t>
            </a:r>
            <a:r>
              <a:rPr lang="en-US" altLang="ko-KR" sz="1200" dirty="0">
                <a:latin typeface="NanumGothic" pitchFamily="2" charset="-127"/>
                <a:ea typeface="NanumGothic" pitchFamily="2" charset="-127"/>
              </a:rPr>
              <a:t>,</a:t>
            </a:r>
            <a:r>
              <a:rPr lang="ko-KR" altLang="en-US" sz="1200" dirty="0">
                <a:latin typeface="NanumGothic" pitchFamily="2" charset="-127"/>
                <a:ea typeface="NanumGothic" pitchFamily="2" charset="-127"/>
              </a:rPr>
              <a:t> 트랜잭션 상태</a:t>
            </a:r>
            <a:r>
              <a:rPr lang="en-US" altLang="ko-KR" sz="1200" dirty="0">
                <a:latin typeface="NanumGothic" pitchFamily="2" charset="-127"/>
                <a:ea typeface="NanumGothic" pitchFamily="2" charset="-127"/>
              </a:rPr>
              <a:t>,</a:t>
            </a:r>
            <a:r>
              <a:rPr lang="ko-KR" altLang="en-US" sz="1200" dirty="0">
                <a:latin typeface="NanumGothic" pitchFamily="2" charset="-127"/>
                <a:ea typeface="NanumGothic" pitchFamily="2" charset="-127"/>
              </a:rPr>
              <a:t> </a:t>
            </a:r>
            <a:endParaRPr lang="en-US" altLang="ko-KR" sz="1200" dirty="0">
              <a:latin typeface="NanumGothic" pitchFamily="2" charset="-127"/>
              <a:ea typeface="NanumGothic" pitchFamily="2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200" dirty="0">
                <a:latin typeface="NanumGothic" pitchFamily="2" charset="-127"/>
                <a:ea typeface="NanumGothic" pitchFamily="2" charset="-127"/>
              </a:rPr>
              <a:t>   규제자와 </a:t>
            </a:r>
            <a:r>
              <a:rPr lang="en-US" altLang="ko-KR" sz="1200" dirty="0">
                <a:latin typeface="NanumGothic" pitchFamily="2" charset="-127"/>
                <a:ea typeface="NanumGothic" pitchFamily="2" charset="-127"/>
              </a:rPr>
              <a:t>User</a:t>
            </a:r>
            <a:r>
              <a:rPr lang="ko-KR" altLang="en-US" sz="1200" dirty="0">
                <a:latin typeface="NanumGothic" pitchFamily="2" charset="-127"/>
                <a:ea typeface="NanumGothic" pitchFamily="2" charset="-127"/>
              </a:rPr>
              <a:t>의 공개키를 규제자의 서명키로 서명한 서명 포함</a:t>
            </a:r>
            <a:endParaRPr lang="en-US" altLang="ko-KR" sz="1200" dirty="0">
              <a:latin typeface="NanumGothic" pitchFamily="2" charset="-127"/>
              <a:ea typeface="NanumGothic" pitchFamily="2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200" dirty="0">
                <a:latin typeface="NanumGothic" pitchFamily="2" charset="-127"/>
                <a:ea typeface="NanumGothic" pitchFamily="2" charset="-127"/>
              </a:rPr>
              <a:t> </a:t>
            </a:r>
            <a:r>
              <a:rPr lang="en-US" altLang="ko-KR" sz="1200" dirty="0">
                <a:latin typeface="NanumGothic" pitchFamily="2" charset="-127"/>
                <a:ea typeface="NanumGothic" pitchFamily="2" charset="-127"/>
              </a:rPr>
              <a:t>-</a:t>
            </a:r>
            <a:r>
              <a:rPr lang="ko-KR" altLang="en-US" sz="1200" dirty="0">
                <a:latin typeface="NanumGothic" pitchFamily="2" charset="-127"/>
                <a:ea typeface="NanumGothic" pitchFamily="2" charset="-127"/>
              </a:rPr>
              <a:t>  규제자는 회수한 트랜잭션 임시 관리 </a:t>
            </a:r>
            <a:r>
              <a:rPr lang="en-US" altLang="ko-KR" sz="1200" dirty="0">
                <a:latin typeface="NanumGothic" pitchFamily="2" charset="-127"/>
                <a:ea typeface="NanumGothic" pitchFamily="2" charset="-127"/>
              </a:rPr>
              <a:t>-&gt;</a:t>
            </a:r>
            <a:r>
              <a:rPr lang="ko-KR" altLang="en-US" sz="1200" dirty="0">
                <a:latin typeface="NanumGothic" pitchFamily="2" charset="-127"/>
                <a:ea typeface="NanumGothic" pitchFamily="2" charset="-127"/>
              </a:rPr>
              <a:t> 정직한 사용자에게 권한 전달</a:t>
            </a:r>
            <a:endParaRPr lang="en-US" altLang="ko-KR" sz="1200" dirty="0">
              <a:latin typeface="NanumGothic" pitchFamily="2" charset="-127"/>
              <a:ea typeface="NanumGothic" pitchFamily="2" charset="-12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43AEF2A-C80A-4981-3B40-093F69639C04}"/>
              </a:ext>
            </a:extLst>
          </p:cNvPr>
          <p:cNvSpPr txBox="1"/>
          <p:nvPr/>
        </p:nvSpPr>
        <p:spPr>
          <a:xfrm>
            <a:off x="490654" y="1542220"/>
            <a:ext cx="2267413" cy="3777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altLang="ko-KR" sz="1400" dirty="0">
                <a:solidFill>
                  <a:srgbClr val="333333"/>
                </a:solidFill>
                <a:latin typeface="NanumGothic" pitchFamily="2" charset="-127"/>
                <a:ea typeface="NanumGothic" pitchFamily="2" charset="-127"/>
              </a:rPr>
              <a:t>1.</a:t>
            </a:r>
            <a:r>
              <a:rPr lang="ko-KR" altLang="en-US" sz="1400" b="0" i="0" dirty="0">
                <a:solidFill>
                  <a:srgbClr val="333333"/>
                </a:solidFill>
                <a:effectLst/>
                <a:latin typeface="NanumGothic" pitchFamily="2" charset="-127"/>
                <a:ea typeface="NanumGothic" pitchFamily="2" charset="-127"/>
              </a:rPr>
              <a:t> </a:t>
            </a:r>
            <a:r>
              <a:rPr lang="ko-KR" altLang="en-US" sz="14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트랜잭션 권한 주체 변경</a:t>
            </a:r>
            <a:endParaRPr lang="ko-KR" altLang="en-US" sz="1100" dirty="0">
              <a:latin typeface="NanumGothic" pitchFamily="2" charset="-127"/>
              <a:ea typeface="NanumGothic" pitchFamily="2" charset="-127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117E57FB-A016-A078-7785-227DA920AD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9191" y="1137811"/>
            <a:ext cx="6237437" cy="458237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4FBDEDE-086A-EE32-497F-456878C1843C}"/>
              </a:ext>
            </a:extLst>
          </p:cNvPr>
          <p:cNvSpPr txBox="1"/>
          <p:nvPr/>
        </p:nvSpPr>
        <p:spPr>
          <a:xfrm>
            <a:off x="6765475" y="5987195"/>
            <a:ext cx="3824868" cy="31662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altLang="ko-KR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NanumGothic" pitchFamily="2" charset="-127"/>
                <a:ea typeface="NanumGothic" pitchFamily="2" charset="-127"/>
              </a:rPr>
              <a:t>Alter the subject of transaction authority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latin typeface="NanumGothic" pitchFamily="2" charset="-127"/>
              <a:ea typeface="NanumGothic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624995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직사각형 30">
            <a:extLst>
              <a:ext uri="{FF2B5EF4-FFF2-40B4-BE49-F238E27FC236}">
                <a16:creationId xmlns:a16="http://schemas.microsoft.com/office/drawing/2014/main" id="{DD837D67-D118-4A79-8183-512AB2EAD3AE}"/>
              </a:ext>
            </a:extLst>
          </p:cNvPr>
          <p:cNvSpPr/>
          <p:nvPr/>
        </p:nvSpPr>
        <p:spPr>
          <a:xfrm>
            <a:off x="0" y="652475"/>
            <a:ext cx="4728117" cy="28135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497CEA25-D5B7-44BE-90BF-1C552144F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200" y="140502"/>
            <a:ext cx="4423366" cy="890130"/>
          </a:xfrm>
        </p:spPr>
        <p:txBody>
          <a:bodyPr>
            <a:normAutofit/>
          </a:bodyPr>
          <a:lstStyle/>
          <a:p>
            <a:r>
              <a:rPr lang="en-US" altLang="ko-KR" sz="2800" dirty="0">
                <a:latin typeface="NanumGothic" pitchFamily="2" charset="-127"/>
                <a:ea typeface="NanumGothic" pitchFamily="2" charset="-127"/>
              </a:rPr>
              <a:t>03  Method</a:t>
            </a:r>
            <a:endParaRPr lang="ko-KR" altLang="en-US" sz="2800" dirty="0">
              <a:latin typeface="NanumGothic" pitchFamily="2" charset="-127"/>
              <a:ea typeface="NanumGothic" pitchFamily="2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FF985DD-2CF3-51BC-399C-CE570031C2CE}"/>
              </a:ext>
            </a:extLst>
          </p:cNvPr>
          <p:cNvSpPr txBox="1"/>
          <p:nvPr/>
        </p:nvSpPr>
        <p:spPr>
          <a:xfrm>
            <a:off x="389630" y="1122554"/>
            <a:ext cx="1699365" cy="41857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ko-KR" altLang="en-US" sz="1600" dirty="0" err="1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규제자</a:t>
            </a:r>
            <a:r>
              <a:rPr lang="ko-KR" altLang="en-US" sz="1600" dirty="0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권한 약화</a:t>
            </a:r>
            <a:endParaRPr lang="ko-KR" altLang="en-US" sz="1200" dirty="0">
              <a:latin typeface="NanumGothic" pitchFamily="2" charset="-127"/>
              <a:ea typeface="NanumGothic" pitchFamily="2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2B53021-470D-0630-1FF9-09672A7B7B7C}"/>
              </a:ext>
            </a:extLst>
          </p:cNvPr>
          <p:cNvSpPr txBox="1"/>
          <p:nvPr/>
        </p:nvSpPr>
        <p:spPr>
          <a:xfrm>
            <a:off x="490654" y="2124597"/>
            <a:ext cx="9634653" cy="61401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NanumGothic" pitchFamily="2" charset="-127"/>
                <a:ea typeface="NanumGothic" pitchFamily="2" charset="-127"/>
              </a:rPr>
              <a:t>-</a:t>
            </a:r>
            <a:r>
              <a:rPr lang="ko-KR" altLang="en-US" sz="1200" dirty="0">
                <a:latin typeface="NanumGothic" pitchFamily="2" charset="-127"/>
                <a:ea typeface="NanumGothic" pitchFamily="2" charset="-127"/>
              </a:rPr>
              <a:t> 시스템 환경에 따라 트랜잭션 권한을 소유할 수 있는 사용자 수가 초기에 설정 </a:t>
            </a:r>
            <a:endParaRPr lang="en-US" altLang="ko-KR" sz="1200" dirty="0">
              <a:latin typeface="NanumGothic" pitchFamily="2" charset="-127"/>
              <a:ea typeface="NanumGothic" pitchFamily="2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NanumGothic" pitchFamily="2" charset="-127"/>
                <a:ea typeface="NanumGothic" pitchFamily="2" charset="-127"/>
              </a:rPr>
              <a:t>-</a:t>
            </a:r>
            <a:r>
              <a:rPr lang="ko-KR" altLang="en-US" sz="1200" dirty="0">
                <a:latin typeface="NanumGothic" pitchFamily="2" charset="-127"/>
                <a:ea typeface="NanumGothic" pitchFamily="2" charset="-127"/>
              </a:rPr>
              <a:t> </a:t>
            </a:r>
            <a:r>
              <a:rPr lang="ko-KR" altLang="ko-Kore-KR" sz="12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블록체인 참여 노드</a:t>
            </a:r>
            <a:r>
              <a:rPr lang="ko-Kore-KR" altLang="ko-Kore-KR" sz="1200" dirty="0">
                <a:effectLst/>
                <a:latin typeface="NanumGothic" pitchFamily="2" charset="-127"/>
                <a:ea typeface="NanumGothic" pitchFamily="2" charset="-127"/>
              </a:rPr>
              <a:t> </a:t>
            </a:r>
            <a:r>
              <a:rPr lang="en-US" altLang="ko-Kore-KR" sz="1200" dirty="0">
                <a:effectLst/>
                <a:latin typeface="NanumGothic" pitchFamily="2" charset="-127"/>
                <a:ea typeface="NanumGothic" pitchFamily="2" charset="-127"/>
              </a:rPr>
              <a:t>:</a:t>
            </a:r>
            <a:r>
              <a:rPr lang="ko-KR" altLang="en-US" sz="1200" dirty="0">
                <a:effectLst/>
                <a:latin typeface="NanumGothic" pitchFamily="2" charset="-127"/>
                <a:ea typeface="NanumGothic" pitchFamily="2" charset="-127"/>
              </a:rPr>
              <a:t> </a:t>
            </a:r>
            <a:r>
              <a:rPr lang="ko-KR" altLang="en-US" sz="1200" dirty="0" err="1">
                <a:effectLst/>
                <a:latin typeface="NanumGothic" pitchFamily="2" charset="-127"/>
                <a:ea typeface="NanumGothic" pitchFamily="2" charset="-127"/>
              </a:rPr>
              <a:t>규제자</a:t>
            </a:r>
            <a:r>
              <a:rPr lang="en-US" altLang="ko-KR" sz="1200" dirty="0">
                <a:effectLst/>
                <a:latin typeface="NanumGothic" pitchFamily="2" charset="-127"/>
                <a:ea typeface="NanumGothic" pitchFamily="2" charset="-127"/>
              </a:rPr>
              <a:t>,</a:t>
            </a:r>
            <a:r>
              <a:rPr lang="ko-KR" altLang="en-US" sz="1200" dirty="0">
                <a:effectLst/>
                <a:latin typeface="NanumGothic" pitchFamily="2" charset="-127"/>
                <a:ea typeface="NanumGothic" pitchFamily="2" charset="-127"/>
              </a:rPr>
              <a:t> 대표 소유자</a:t>
            </a:r>
            <a:r>
              <a:rPr lang="en-US" altLang="ko-KR" sz="1200" dirty="0">
                <a:effectLst/>
                <a:latin typeface="NanumGothic" pitchFamily="2" charset="-127"/>
                <a:ea typeface="NanumGothic" pitchFamily="2" charset="-127"/>
              </a:rPr>
              <a:t>,</a:t>
            </a:r>
            <a:r>
              <a:rPr lang="ko-KR" altLang="en-US" sz="1200" dirty="0">
                <a:effectLst/>
                <a:latin typeface="NanumGothic" pitchFamily="2" charset="-127"/>
                <a:ea typeface="NanumGothic" pitchFamily="2" charset="-127"/>
              </a:rPr>
              <a:t> 서브 소유자</a:t>
            </a:r>
            <a:r>
              <a:rPr lang="en-US" altLang="ko-KR" sz="1200" dirty="0">
                <a:effectLst/>
                <a:latin typeface="NanumGothic" pitchFamily="2" charset="-127"/>
                <a:ea typeface="NanumGothic" pitchFamily="2" charset="-127"/>
              </a:rPr>
              <a:t>,</a:t>
            </a:r>
            <a:r>
              <a:rPr lang="ko-KR" altLang="en-US" sz="1200" dirty="0">
                <a:effectLst/>
                <a:latin typeface="NanumGothic" pitchFamily="2" charset="-127"/>
                <a:ea typeface="NanumGothic" pitchFamily="2" charset="-127"/>
              </a:rPr>
              <a:t> 마이너</a:t>
            </a:r>
            <a:endParaRPr lang="ko-KR" altLang="en-US" sz="1100" dirty="0">
              <a:latin typeface="NanumGothic" pitchFamily="2" charset="-127"/>
              <a:ea typeface="NanumGothic" pitchFamily="2" charset="-12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43AEF2A-C80A-4981-3B40-093F69639C04}"/>
              </a:ext>
            </a:extLst>
          </p:cNvPr>
          <p:cNvSpPr txBox="1"/>
          <p:nvPr/>
        </p:nvSpPr>
        <p:spPr>
          <a:xfrm>
            <a:off x="490654" y="1542220"/>
            <a:ext cx="2267413" cy="3777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altLang="ko-KR" sz="1400" dirty="0">
                <a:solidFill>
                  <a:srgbClr val="333333"/>
                </a:solidFill>
                <a:latin typeface="NanumGothic" pitchFamily="2" charset="-127"/>
                <a:ea typeface="NanumGothic" pitchFamily="2" charset="-127"/>
              </a:rPr>
              <a:t>2.</a:t>
            </a:r>
            <a:r>
              <a:rPr lang="ko-KR" altLang="en-US" sz="1400" b="0" i="0" dirty="0">
                <a:solidFill>
                  <a:srgbClr val="333333"/>
                </a:solidFill>
                <a:effectLst/>
                <a:latin typeface="NanumGothic" pitchFamily="2" charset="-127"/>
                <a:ea typeface="NanumGothic" pitchFamily="2" charset="-127"/>
              </a:rPr>
              <a:t> </a:t>
            </a:r>
            <a:r>
              <a:rPr lang="ko-KR" altLang="en-US" sz="14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트랜잭션 권한 공유 모델</a:t>
            </a:r>
            <a:endParaRPr lang="ko-KR" altLang="en-US" sz="1100" dirty="0">
              <a:latin typeface="NanumGothic" pitchFamily="2" charset="-127"/>
              <a:ea typeface="NanumGothic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403443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직사각형 30">
            <a:extLst>
              <a:ext uri="{FF2B5EF4-FFF2-40B4-BE49-F238E27FC236}">
                <a16:creationId xmlns:a16="http://schemas.microsoft.com/office/drawing/2014/main" id="{DD837D67-D118-4A79-8183-512AB2EAD3AE}"/>
              </a:ext>
            </a:extLst>
          </p:cNvPr>
          <p:cNvSpPr/>
          <p:nvPr/>
        </p:nvSpPr>
        <p:spPr>
          <a:xfrm>
            <a:off x="0" y="652475"/>
            <a:ext cx="4728117" cy="28135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497CEA25-D5B7-44BE-90BF-1C552144F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200" y="140502"/>
            <a:ext cx="4423366" cy="890130"/>
          </a:xfrm>
        </p:spPr>
        <p:txBody>
          <a:bodyPr>
            <a:normAutofit/>
          </a:bodyPr>
          <a:lstStyle/>
          <a:p>
            <a:r>
              <a:rPr lang="en-US" altLang="ko-KR" sz="2800" dirty="0">
                <a:latin typeface="NanumGothic" pitchFamily="2" charset="-127"/>
                <a:ea typeface="NanumGothic" pitchFamily="2" charset="-127"/>
              </a:rPr>
              <a:t>03  Method</a:t>
            </a:r>
            <a:endParaRPr lang="ko-KR" altLang="en-US" sz="2800" dirty="0">
              <a:latin typeface="NanumGothic" pitchFamily="2" charset="-127"/>
              <a:ea typeface="NanumGothic" pitchFamily="2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FF985DD-2CF3-51BC-399C-CE570031C2CE}"/>
              </a:ext>
            </a:extLst>
          </p:cNvPr>
          <p:cNvSpPr txBox="1"/>
          <p:nvPr/>
        </p:nvSpPr>
        <p:spPr>
          <a:xfrm>
            <a:off x="389630" y="1122554"/>
            <a:ext cx="1699365" cy="41857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ko-KR" altLang="en-US" sz="1600" dirty="0" err="1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규제자</a:t>
            </a:r>
            <a:r>
              <a:rPr lang="ko-KR" altLang="en-US" sz="1600" dirty="0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권한 약화</a:t>
            </a:r>
            <a:endParaRPr lang="ko-KR" altLang="en-US" sz="1200" dirty="0">
              <a:latin typeface="NanumGothic" pitchFamily="2" charset="-127"/>
              <a:ea typeface="NanumGothic" pitchFamily="2" charset="-12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43AEF2A-C80A-4981-3B40-093F69639C04}"/>
              </a:ext>
            </a:extLst>
          </p:cNvPr>
          <p:cNvSpPr txBox="1"/>
          <p:nvPr/>
        </p:nvSpPr>
        <p:spPr>
          <a:xfrm>
            <a:off x="490654" y="1542220"/>
            <a:ext cx="3211551" cy="3777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altLang="ko-KR" sz="1400" dirty="0">
                <a:solidFill>
                  <a:srgbClr val="333333"/>
                </a:solidFill>
                <a:latin typeface="NanumGothic" pitchFamily="2" charset="-127"/>
                <a:ea typeface="NanumGothic" pitchFamily="2" charset="-127"/>
              </a:rPr>
              <a:t>2.</a:t>
            </a:r>
            <a:r>
              <a:rPr lang="ko-KR" altLang="en-US" sz="1400" b="0" i="0" dirty="0">
                <a:solidFill>
                  <a:srgbClr val="333333"/>
                </a:solidFill>
                <a:effectLst/>
                <a:latin typeface="NanumGothic" pitchFamily="2" charset="-127"/>
                <a:ea typeface="NanumGothic" pitchFamily="2" charset="-127"/>
              </a:rPr>
              <a:t> </a:t>
            </a:r>
            <a:r>
              <a:rPr lang="ko-KR" altLang="en-US" sz="14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트랜잭션 권한 공유 모델 </a:t>
            </a:r>
            <a:r>
              <a:rPr lang="en-US" altLang="ko-KR" sz="14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-</a:t>
            </a:r>
            <a:r>
              <a:rPr lang="ko-KR" altLang="en-US" sz="14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알고리즘</a:t>
            </a:r>
            <a:endParaRPr lang="ko-KR" altLang="en-US" sz="1100" dirty="0">
              <a:latin typeface="NanumGothic" pitchFamily="2" charset="-127"/>
              <a:ea typeface="NanumGothic" pitchFamily="2" charset="-127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24A8E0BC-0FD4-97A2-D467-8DEF898DDA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8960" y="2470195"/>
            <a:ext cx="889000" cy="3302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4090FFDD-F4D8-C993-8B61-D5356A6698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0199" y="3662153"/>
            <a:ext cx="863600" cy="292100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0BE8F576-A9D5-DA44-99DB-0947AD157C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0199" y="4828646"/>
            <a:ext cx="952500" cy="3175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3C241C1-FFC9-9B52-1F56-A72D22233C89}"/>
              </a:ext>
            </a:extLst>
          </p:cNvPr>
          <p:cNvSpPr txBox="1"/>
          <p:nvPr/>
        </p:nvSpPr>
        <p:spPr>
          <a:xfrm>
            <a:off x="610817" y="2385376"/>
            <a:ext cx="427464" cy="46750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>
                <a:latin typeface="NanumGothic" pitchFamily="2" charset="-127"/>
                <a:ea typeface="NanumGothic" pitchFamily="2" charset="-127"/>
              </a:rPr>
              <a:t>🐰</a:t>
            </a:r>
            <a:endParaRPr lang="ko-KR" altLang="en-US" sz="1600" dirty="0">
              <a:latin typeface="NanumGothic" pitchFamily="2" charset="-127"/>
              <a:ea typeface="NanumGothic" pitchFamily="2" charset="-12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81A756D-DAD2-04AA-D052-DC893C11CE81}"/>
              </a:ext>
            </a:extLst>
          </p:cNvPr>
          <p:cNvSpPr txBox="1"/>
          <p:nvPr/>
        </p:nvSpPr>
        <p:spPr>
          <a:xfrm>
            <a:off x="2196103" y="2431604"/>
            <a:ext cx="9634653" cy="89101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NanumGothic" pitchFamily="2" charset="-127"/>
                <a:ea typeface="NanumGothic" pitchFamily="2" charset="-127"/>
              </a:rPr>
              <a:t>-</a:t>
            </a:r>
            <a:r>
              <a:rPr lang="ko-KR" altLang="en-US" sz="1200" dirty="0">
                <a:latin typeface="NanumGothic" pitchFamily="2" charset="-127"/>
                <a:ea typeface="NanumGothic" pitchFamily="2" charset="-127"/>
              </a:rPr>
              <a:t> 해시 알고리즘</a:t>
            </a:r>
            <a:endParaRPr lang="en-US" altLang="ko-KR" sz="1200" dirty="0">
              <a:latin typeface="NanumGothic" pitchFamily="2" charset="-127"/>
              <a:ea typeface="NanumGothic" pitchFamily="2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NanumGothic" pitchFamily="2" charset="-127"/>
                <a:ea typeface="NanumGothic" pitchFamily="2" charset="-127"/>
              </a:rPr>
              <a:t>-</a:t>
            </a:r>
            <a:r>
              <a:rPr lang="ko-KR" altLang="en-US" sz="1200" dirty="0">
                <a:latin typeface="NanumGothic" pitchFamily="2" charset="-127"/>
                <a:ea typeface="NanumGothic" pitchFamily="2" charset="-127"/>
              </a:rPr>
              <a:t> </a:t>
            </a:r>
            <a:r>
              <a:rPr lang="ko-KR" altLang="en-US" sz="12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준 신뢰하는 </a:t>
            </a:r>
            <a:r>
              <a:rPr lang="ko-KR" altLang="en-US" sz="1200" dirty="0" err="1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규제자</a:t>
            </a:r>
            <a:r>
              <a:rPr lang="ko-KR" altLang="en-US" sz="12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</a:t>
            </a:r>
            <a:r>
              <a:rPr lang="en-US" altLang="ko-KR" sz="12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:</a:t>
            </a:r>
            <a:r>
              <a:rPr lang="ko-KR" altLang="en-US" sz="12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</a:t>
            </a:r>
            <a:r>
              <a:rPr lang="en" altLang="ko-KR" sz="12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CH1</a:t>
            </a:r>
            <a:r>
              <a:rPr lang="ko-KR" altLang="en-US" sz="12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사용 → </a:t>
            </a:r>
            <a:r>
              <a:rPr lang="en-US" altLang="ko-KR" sz="12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(</a:t>
            </a:r>
            <a:r>
              <a:rPr lang="en" altLang="ko-KR" sz="12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h1, r1)</a:t>
            </a:r>
            <a:r>
              <a:rPr lang="ko-KR" altLang="en-US" sz="12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계산 </a:t>
            </a:r>
            <a:endParaRPr lang="en-US" altLang="ko-KR" sz="1200" dirty="0">
              <a:effectLst/>
              <a:latin typeface="NanumGothic" pitchFamily="2" charset="-127"/>
              <a:ea typeface="NanumGothic" pitchFamily="2" charset="-127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-</a:t>
            </a:r>
            <a:r>
              <a:rPr lang="ko-KR" altLang="en-US" sz="1200" dirty="0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</a:t>
            </a:r>
            <a:r>
              <a:rPr lang="ko-KR" altLang="en-US" sz="12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트랜잭션 대표 소유자 </a:t>
            </a:r>
            <a:r>
              <a:rPr lang="en" altLang="ko-KR" sz="12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User1</a:t>
            </a:r>
            <a:r>
              <a:rPr lang="en-US" altLang="ko-KR" sz="1200" dirty="0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,</a:t>
            </a:r>
            <a:r>
              <a:rPr lang="ko-KR" altLang="en-US" sz="12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서브 소유자 </a:t>
            </a:r>
            <a:r>
              <a:rPr lang="en" altLang="ko-KR" sz="12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User2</a:t>
            </a:r>
            <a:r>
              <a:rPr lang="ko-KR" altLang="en-US" sz="12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</a:t>
            </a:r>
            <a:r>
              <a:rPr lang="en-US" altLang="ko-KR" sz="12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:</a:t>
            </a:r>
            <a:r>
              <a:rPr lang="ko-KR" altLang="en-US" sz="12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</a:t>
            </a:r>
            <a:r>
              <a:rPr lang="en" altLang="ko-KR" sz="12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CH2, CH3</a:t>
            </a:r>
            <a:r>
              <a:rPr lang="ko-KR" altLang="en-US" sz="12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을 사용 → </a:t>
            </a:r>
            <a:r>
              <a:rPr lang="en-US" altLang="ko-KR" sz="12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(</a:t>
            </a:r>
            <a:r>
              <a:rPr lang="en" altLang="ko-KR" sz="12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h2, r2), (h3, r3)</a:t>
            </a:r>
            <a:r>
              <a:rPr lang="ko-KR" altLang="en-US" sz="12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계산 </a:t>
            </a:r>
            <a:endParaRPr lang="ko-KR" altLang="en-US" sz="1100" dirty="0">
              <a:latin typeface="NanumGothic" pitchFamily="2" charset="-127"/>
              <a:ea typeface="NanumGothic" pitchFamily="2" charset="-12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AA9693E-8CD9-4130-C970-8631FDF7127C}"/>
              </a:ext>
            </a:extLst>
          </p:cNvPr>
          <p:cNvSpPr txBox="1"/>
          <p:nvPr/>
        </p:nvSpPr>
        <p:spPr>
          <a:xfrm>
            <a:off x="610817" y="3551869"/>
            <a:ext cx="427464" cy="46750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>
                <a:latin typeface="NanumGothic" pitchFamily="2" charset="-127"/>
                <a:ea typeface="NanumGothic" pitchFamily="2" charset="-127"/>
              </a:rPr>
              <a:t>🐰</a:t>
            </a:r>
            <a:endParaRPr lang="ko-KR" altLang="en-US" sz="1600" dirty="0">
              <a:latin typeface="NanumGothic" pitchFamily="2" charset="-127"/>
              <a:ea typeface="NanumGothic" pitchFamily="2" charset="-12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4F92A5D-9FAF-E968-EF98-08CBEC106C06}"/>
              </a:ext>
            </a:extLst>
          </p:cNvPr>
          <p:cNvSpPr txBox="1"/>
          <p:nvPr/>
        </p:nvSpPr>
        <p:spPr>
          <a:xfrm>
            <a:off x="610817" y="4718362"/>
            <a:ext cx="427464" cy="46750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>
                <a:latin typeface="NanumGothic" pitchFamily="2" charset="-127"/>
                <a:ea typeface="NanumGothic" pitchFamily="2" charset="-127"/>
              </a:rPr>
              <a:t>🐰</a:t>
            </a:r>
            <a:endParaRPr lang="ko-KR" altLang="en-US" sz="1600" dirty="0">
              <a:latin typeface="NanumGothic" pitchFamily="2" charset="-127"/>
              <a:ea typeface="NanumGothic" pitchFamily="2" charset="-12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2C4445E-185D-DBB5-DDF8-91C2BFA5FF39}"/>
              </a:ext>
            </a:extLst>
          </p:cNvPr>
          <p:cNvSpPr txBox="1"/>
          <p:nvPr/>
        </p:nvSpPr>
        <p:spPr>
          <a:xfrm>
            <a:off x="2233181" y="3620240"/>
            <a:ext cx="9634653" cy="61619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NanumGothic" pitchFamily="2" charset="-127"/>
                <a:ea typeface="NanumGothic" pitchFamily="2" charset="-127"/>
              </a:rPr>
              <a:t>-</a:t>
            </a:r>
            <a:r>
              <a:rPr lang="ko-KR" altLang="en-US" sz="1200" dirty="0">
                <a:latin typeface="NanumGothic" pitchFamily="2" charset="-127"/>
                <a:ea typeface="NanumGothic" pitchFamily="2" charset="-127"/>
              </a:rPr>
              <a:t> 해시의 충돌쌍을 찾는 알고리즘</a:t>
            </a:r>
            <a:endParaRPr lang="en-US" altLang="ko-KR" sz="1200" dirty="0">
              <a:latin typeface="NanumGothic" pitchFamily="2" charset="-127"/>
              <a:ea typeface="NanumGothic" pitchFamily="2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NanumGothic" pitchFamily="2" charset="-127"/>
                <a:ea typeface="NanumGothic" pitchFamily="2" charset="-127"/>
              </a:rPr>
              <a:t>-</a:t>
            </a:r>
            <a:r>
              <a:rPr lang="ko-KR" altLang="en-US" sz="1200" dirty="0">
                <a:latin typeface="NanumGothic" pitchFamily="2" charset="-127"/>
                <a:ea typeface="NanumGothic" pitchFamily="2" charset="-127"/>
              </a:rPr>
              <a:t> </a:t>
            </a:r>
            <a:r>
              <a:rPr lang="ko-KR" altLang="ko-Kore-KR" sz="12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트랜잭션 대표 소유자</a:t>
            </a:r>
            <a:r>
              <a:rPr lang="en-US" altLang="ko-Kore-KR" sz="12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, </a:t>
            </a:r>
            <a:r>
              <a:rPr lang="ko-KR" altLang="ko-Kore-KR" sz="12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서브 소유자</a:t>
            </a:r>
            <a:r>
              <a:rPr lang="en-US" altLang="ko-Kore-KR" sz="12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, </a:t>
            </a:r>
            <a:r>
              <a:rPr lang="ko-KR" altLang="ko-Kore-KR" sz="1200" dirty="0" err="1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규제자</a:t>
            </a:r>
            <a:r>
              <a:rPr lang="ko-Kore-KR" altLang="en-US" sz="12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</a:t>
            </a:r>
            <a:r>
              <a:rPr lang="en-US" altLang="ko-Kore-KR" sz="12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:</a:t>
            </a:r>
            <a:r>
              <a:rPr lang="ko-KR" altLang="en-US" sz="12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</a:t>
            </a:r>
            <a:r>
              <a:rPr lang="ko-KR" altLang="ko-Kore-KR" sz="12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</a:t>
            </a:r>
            <a:r>
              <a:rPr lang="en-US" altLang="ko-Kore-KR" sz="1200" dirty="0" err="1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sCHAS</a:t>
            </a:r>
            <a:r>
              <a:rPr lang="ko-KR" altLang="en-US" sz="1200" dirty="0" err="1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를</a:t>
            </a:r>
            <a:r>
              <a:rPr lang="ko-KR" altLang="ko-Kore-KR" sz="12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사용해서 </a:t>
            </a:r>
            <a:r>
              <a:rPr lang="ko-KR" altLang="ko-Kore-KR" sz="1200" dirty="0" err="1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충돌쌍</a:t>
            </a:r>
            <a:r>
              <a:rPr lang="ko-KR" altLang="ko-Kore-KR" sz="12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찾</a:t>
            </a:r>
            <a:r>
              <a:rPr lang="ko-KR" altLang="en-US" sz="12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음</a:t>
            </a:r>
            <a:r>
              <a:rPr lang="ko-Kore-KR" altLang="ko-Kore-KR" sz="1200" dirty="0">
                <a:effectLst/>
                <a:latin typeface="NanumGothic" pitchFamily="2" charset="-127"/>
                <a:ea typeface="NanumGothic" pitchFamily="2" charset="-127"/>
              </a:rPr>
              <a:t> </a:t>
            </a:r>
            <a:endParaRPr lang="ko-KR" altLang="en-US" sz="1200" dirty="0">
              <a:latin typeface="NanumGothic" pitchFamily="2" charset="-127"/>
              <a:ea typeface="NanumGothic" pitchFamily="2" charset="-127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2330FBD-123F-1CF1-AAAD-39D56B0BC457}"/>
              </a:ext>
            </a:extLst>
          </p:cNvPr>
          <p:cNvSpPr txBox="1"/>
          <p:nvPr/>
        </p:nvSpPr>
        <p:spPr>
          <a:xfrm>
            <a:off x="2233180" y="4755223"/>
            <a:ext cx="9634653" cy="89101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NanumGothic" pitchFamily="2" charset="-127"/>
                <a:ea typeface="NanumGothic" pitchFamily="2" charset="-127"/>
              </a:rPr>
              <a:t>-</a:t>
            </a:r>
            <a:r>
              <a:rPr lang="ko-KR" altLang="en-US" sz="1200" dirty="0">
                <a:latin typeface="NanumGothic" pitchFamily="2" charset="-127"/>
                <a:ea typeface="NanumGothic" pitchFamily="2" charset="-127"/>
              </a:rPr>
              <a:t> 트랜잭션 권한 변경 알고리즘</a:t>
            </a:r>
            <a:endParaRPr lang="en-US" altLang="ko-KR" sz="1200" dirty="0">
              <a:latin typeface="NanumGothic" pitchFamily="2" charset="-127"/>
              <a:ea typeface="NanumGothic" pitchFamily="2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NanumGothic" pitchFamily="2" charset="-127"/>
                <a:ea typeface="NanumGothic" pitchFamily="2" charset="-127"/>
              </a:rPr>
              <a:t>-</a:t>
            </a:r>
            <a:r>
              <a:rPr lang="ko-KR" altLang="en-US" sz="1200" dirty="0">
                <a:latin typeface="NanumGothic" pitchFamily="2" charset="-127"/>
                <a:ea typeface="NanumGothic" pitchFamily="2" charset="-127"/>
              </a:rPr>
              <a:t> </a:t>
            </a:r>
            <a:r>
              <a:rPr lang="ko-KR" altLang="ko-Kore-KR" sz="12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트랜잭션 대표 소유자의 권한 주체 변경</a:t>
            </a:r>
            <a:r>
              <a:rPr lang="en-US" altLang="ko-Kore-KR" sz="12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, </a:t>
            </a:r>
            <a:r>
              <a:rPr lang="ko-KR" altLang="ko-Kore-KR" sz="12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권한 공유 및 규제자의 권한회수에 사용</a:t>
            </a:r>
            <a:endParaRPr lang="en-US" altLang="ko-KR" sz="1200" dirty="0">
              <a:effectLst/>
              <a:latin typeface="NanumGothic" pitchFamily="2" charset="-127"/>
              <a:ea typeface="NanumGothic" pitchFamily="2" charset="-127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-</a:t>
            </a:r>
            <a:r>
              <a:rPr lang="ko-KR" altLang="en-US" sz="1200" dirty="0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대표 소유자만이 서브 소유자를 변경</a:t>
            </a:r>
            <a:r>
              <a:rPr lang="en-US" altLang="ko-KR" sz="1200" dirty="0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,</a:t>
            </a:r>
            <a:r>
              <a:rPr lang="ko-KR" altLang="en-US" sz="1200" dirty="0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규제자는 악의적인 사용자의 권한회수 시 서브 소유자의 권한까지 모두 회수 </a:t>
            </a:r>
            <a:r>
              <a:rPr lang="ko-Kore-KR" altLang="ko-Kore-KR" sz="1200" dirty="0">
                <a:effectLst/>
                <a:latin typeface="NanumGothic" pitchFamily="2" charset="-127"/>
                <a:ea typeface="NanumGothic" pitchFamily="2" charset="-127"/>
              </a:rPr>
              <a:t> </a:t>
            </a:r>
            <a:endParaRPr lang="ko-KR" altLang="en-US" sz="1200" dirty="0">
              <a:latin typeface="NanumGothic" pitchFamily="2" charset="-127"/>
              <a:ea typeface="NanumGothic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391991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직사각형 30">
            <a:extLst>
              <a:ext uri="{FF2B5EF4-FFF2-40B4-BE49-F238E27FC236}">
                <a16:creationId xmlns:a16="http://schemas.microsoft.com/office/drawing/2014/main" id="{DD837D67-D118-4A79-8183-512AB2EAD3AE}"/>
              </a:ext>
            </a:extLst>
          </p:cNvPr>
          <p:cNvSpPr/>
          <p:nvPr/>
        </p:nvSpPr>
        <p:spPr>
          <a:xfrm>
            <a:off x="0" y="652475"/>
            <a:ext cx="4728117" cy="28135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497CEA25-D5B7-44BE-90BF-1C552144F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200" y="140502"/>
            <a:ext cx="4423366" cy="890130"/>
          </a:xfrm>
        </p:spPr>
        <p:txBody>
          <a:bodyPr>
            <a:normAutofit/>
          </a:bodyPr>
          <a:lstStyle/>
          <a:p>
            <a:r>
              <a:rPr lang="en-US" altLang="ko-KR" sz="2800" dirty="0">
                <a:latin typeface="NanumGothic" pitchFamily="2" charset="-127"/>
                <a:ea typeface="NanumGothic" pitchFamily="2" charset="-127"/>
              </a:rPr>
              <a:t>04  Contribution</a:t>
            </a:r>
            <a:endParaRPr lang="ko-KR" altLang="en-US" sz="2800" dirty="0">
              <a:latin typeface="NanumGothic" pitchFamily="2" charset="-127"/>
              <a:ea typeface="NanumGothic" pitchFamily="2" charset="-127"/>
            </a:endParaRPr>
          </a:p>
        </p:txBody>
      </p:sp>
      <p:sp>
        <p:nvSpPr>
          <p:cNvPr id="8" name="오른쪽 화살표[R] 7">
            <a:extLst>
              <a:ext uri="{FF2B5EF4-FFF2-40B4-BE49-F238E27FC236}">
                <a16:creationId xmlns:a16="http://schemas.microsoft.com/office/drawing/2014/main" id="{96BA9E70-69C9-C925-69A7-1412AD3B54E6}"/>
              </a:ext>
            </a:extLst>
          </p:cNvPr>
          <p:cNvSpPr/>
          <p:nvPr/>
        </p:nvSpPr>
        <p:spPr>
          <a:xfrm>
            <a:off x="5564457" y="3493574"/>
            <a:ext cx="1074234" cy="315969"/>
          </a:xfrm>
          <a:prstGeom prst="rightArrow">
            <a:avLst>
              <a:gd name="adj1" fmla="val 35883"/>
              <a:gd name="adj2" fmla="val 109894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ore-KR" altLang="en-US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3FC0BD9F-E7E5-FC81-C762-336948245F18}"/>
              </a:ext>
            </a:extLst>
          </p:cNvPr>
          <p:cNvSpPr/>
          <p:nvPr/>
        </p:nvSpPr>
        <p:spPr>
          <a:xfrm>
            <a:off x="713252" y="2829015"/>
            <a:ext cx="4104073" cy="1616604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400" dirty="0">
                <a:solidFill>
                  <a:schemeClr val="tx1"/>
                </a:solidFill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규제자가 블록체인에서 막강한 권한을 소유</a:t>
            </a:r>
            <a:endParaRPr lang="en-US" altLang="ko-KR" sz="1400" dirty="0">
              <a:solidFill>
                <a:schemeClr val="tx1"/>
              </a:solidFill>
              <a:effectLst/>
              <a:latin typeface="NanumGothic" pitchFamily="2" charset="-127"/>
              <a:ea typeface="NanumGothic" pitchFamily="2" charset="-127"/>
              <a:cs typeface="Times New Roman" panose="02020603050405020304" pitchFamily="18" charset="0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9CE29724-5176-8FB3-CE93-BA912B9C659B}"/>
              </a:ext>
            </a:extLst>
          </p:cNvPr>
          <p:cNvSpPr/>
          <p:nvPr/>
        </p:nvSpPr>
        <p:spPr>
          <a:xfrm>
            <a:off x="713252" y="2453262"/>
            <a:ext cx="1717714" cy="386435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ko-KR" altLang="en-US" sz="1400" dirty="0">
                <a:solidFill>
                  <a:schemeClr val="bg1"/>
                </a:solidFill>
                <a:latin typeface="NanumGothic" pitchFamily="2" charset="-127"/>
                <a:ea typeface="NanumGothic" pitchFamily="2" charset="-127"/>
              </a:rPr>
              <a:t>기존 방식 문제점</a:t>
            </a:r>
            <a:endParaRPr kumimoji="1" lang="en-US" altLang="ko-KR" sz="1400" dirty="0">
              <a:solidFill>
                <a:schemeClr val="bg1"/>
              </a:solidFill>
              <a:latin typeface="NanumGothic" pitchFamily="2" charset="-127"/>
              <a:ea typeface="NanumGothic" pitchFamily="2" charset="-127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37A7822C-23BC-1D7F-0FE6-F09AAA9986FC}"/>
              </a:ext>
            </a:extLst>
          </p:cNvPr>
          <p:cNvSpPr/>
          <p:nvPr/>
        </p:nvSpPr>
        <p:spPr>
          <a:xfrm>
            <a:off x="7385823" y="2334178"/>
            <a:ext cx="4104073" cy="2512887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altLang="ko-KR" sz="1400" dirty="0">
                <a:solidFill>
                  <a:schemeClr val="tx1"/>
                </a:solidFill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-</a:t>
            </a:r>
            <a:r>
              <a:rPr lang="ko-KR" altLang="en-US" sz="1400" dirty="0">
                <a:solidFill>
                  <a:schemeClr val="tx1"/>
                </a:solidFill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탈중앙화 속성이 증대</a:t>
            </a:r>
            <a:endParaRPr lang="en-US" altLang="ko-KR" sz="1400" dirty="0">
              <a:solidFill>
                <a:schemeClr val="tx1"/>
              </a:solidFill>
              <a:effectLst/>
              <a:latin typeface="NanumGothic" pitchFamily="2" charset="-127"/>
              <a:ea typeface="NanumGothic" pitchFamily="2" charset="-127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solidFill>
                  <a:schemeClr val="tx1"/>
                </a:solidFill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-</a:t>
            </a:r>
            <a:r>
              <a:rPr lang="ko-KR" altLang="en-US" sz="1400" dirty="0">
                <a:solidFill>
                  <a:schemeClr val="tx1"/>
                </a:solidFill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접근 제어 및 부인방지를 보장</a:t>
            </a:r>
            <a:endParaRPr lang="en-US" altLang="ko-KR" sz="1400" dirty="0">
              <a:solidFill>
                <a:schemeClr val="tx1"/>
              </a:solidFill>
              <a:effectLst/>
              <a:latin typeface="NanumGothic" pitchFamily="2" charset="-127"/>
              <a:ea typeface="NanumGothic" pitchFamily="2" charset="-127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solidFill>
                  <a:schemeClr val="tx1"/>
                </a:solidFill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-</a:t>
            </a:r>
            <a:r>
              <a:rPr lang="ko-KR" altLang="en-US" sz="1400" dirty="0">
                <a:solidFill>
                  <a:schemeClr val="tx1"/>
                </a:solidFill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</a:t>
            </a:r>
            <a:r>
              <a:rPr lang="ko-KR" altLang="en-US" sz="1400" dirty="0">
                <a:solidFill>
                  <a:schemeClr val="tx1"/>
                </a:solidFill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사용자는 변경 가능한 서브키를 가지는 상태 카멜레온 해시를 사용하여 개인 데이터 관리가 가능</a:t>
            </a:r>
            <a:endParaRPr lang="en-US" altLang="ko-KR" sz="1400" dirty="0">
              <a:solidFill>
                <a:schemeClr val="tx1"/>
              </a:solidFill>
              <a:effectLst/>
              <a:latin typeface="NanumGothic" pitchFamily="2" charset="-127"/>
              <a:ea typeface="NanumGothic" pitchFamily="2" charset="-127"/>
              <a:cs typeface="Times New Roman" panose="02020603050405020304" pitchFamily="18" charset="0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53031A3E-E260-6675-4FFE-DBDA9018DBCC}"/>
              </a:ext>
            </a:extLst>
          </p:cNvPr>
          <p:cNvSpPr/>
          <p:nvPr/>
        </p:nvSpPr>
        <p:spPr>
          <a:xfrm>
            <a:off x="7385823" y="1947743"/>
            <a:ext cx="1174595" cy="386435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ko-KR" altLang="en-US" sz="1400" dirty="0">
                <a:solidFill>
                  <a:schemeClr val="bg1"/>
                </a:solidFill>
                <a:latin typeface="NanumGothic" pitchFamily="2" charset="-127"/>
                <a:ea typeface="NanumGothic" pitchFamily="2" charset="-127"/>
              </a:rPr>
              <a:t>제안 방식</a:t>
            </a:r>
            <a:endParaRPr kumimoji="1" lang="en-US" altLang="ko-KR" sz="1400" dirty="0">
              <a:solidFill>
                <a:schemeClr val="bg1"/>
              </a:solidFill>
              <a:latin typeface="NanumGothic" pitchFamily="2" charset="-127"/>
              <a:ea typeface="NanumGothic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204332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97CEA25-D5B7-44BE-90BF-1C552144F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66218"/>
            <a:ext cx="12192000" cy="1325563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altLang="ko-KR" sz="3600" dirty="0">
                <a:latin typeface="NanumGothic" pitchFamily="2" charset="-127"/>
                <a:ea typeface="NanumGothic" pitchFamily="2" charset="-127"/>
              </a:rPr>
              <a:t>Thank You</a:t>
            </a:r>
            <a:endParaRPr lang="ko-KR" altLang="en-US" sz="3600" dirty="0">
              <a:latin typeface="NanumGothic" pitchFamily="2" charset="-127"/>
              <a:ea typeface="NanumGothic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122904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DB42E92A-2165-78B6-D2A4-E931753A1E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6007" y="332678"/>
            <a:ext cx="3922008" cy="6192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0710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E6997213-5D3E-8AB8-0A24-DE17377AE0B2}"/>
              </a:ext>
            </a:extLst>
          </p:cNvPr>
          <p:cNvSpPr/>
          <p:nvPr/>
        </p:nvSpPr>
        <p:spPr>
          <a:xfrm>
            <a:off x="0" y="810322"/>
            <a:ext cx="4512527" cy="4227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ore-KR" altLang="en-US"/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9A00B093-1607-FB76-F9DD-7BEFA27951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248794"/>
            <a:ext cx="10515600" cy="1119169"/>
          </a:xfrm>
        </p:spPr>
        <p:txBody>
          <a:bodyPr>
            <a:normAutofit/>
          </a:bodyPr>
          <a:lstStyle/>
          <a:p>
            <a:r>
              <a:rPr kumimoji="1" lang="ko-Kore-KR" altLang="en-US" sz="3600" b="1" dirty="0">
                <a:latin typeface="NanumGothic" pitchFamily="2" charset="-127"/>
                <a:ea typeface="NanumGothic" pitchFamily="2" charset="-127"/>
              </a:rPr>
              <a:t>목차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4636E72-9C86-16F1-A7E0-DA1526E91F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1797541"/>
            <a:ext cx="10515600" cy="39734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800" dirty="0">
                <a:latin typeface="NanumGothic" pitchFamily="2" charset="-127"/>
                <a:ea typeface="NanumGothic" pitchFamily="2" charset="-127"/>
              </a:rPr>
              <a:t>01  Motivation</a:t>
            </a:r>
          </a:p>
          <a:p>
            <a:pPr marL="0" indent="0">
              <a:buNone/>
            </a:pPr>
            <a:endParaRPr lang="en-US" altLang="ko-KR" sz="1800" dirty="0">
              <a:latin typeface="NanumGothic" pitchFamily="2" charset="-127"/>
              <a:ea typeface="NanumGothic" pitchFamily="2" charset="-127"/>
            </a:endParaRPr>
          </a:p>
          <a:p>
            <a:pPr marL="0" indent="0">
              <a:buNone/>
            </a:pPr>
            <a:r>
              <a:rPr lang="en-US" altLang="ko-KR" sz="1800" dirty="0">
                <a:latin typeface="NanumGothic" pitchFamily="2" charset="-127"/>
                <a:ea typeface="NanumGothic" pitchFamily="2" charset="-127"/>
              </a:rPr>
              <a:t>02</a:t>
            </a:r>
            <a:r>
              <a:rPr lang="ko-KR" altLang="en-US" sz="1800" dirty="0">
                <a:latin typeface="NanumGothic" pitchFamily="2" charset="-127"/>
                <a:ea typeface="NanumGothic" pitchFamily="2" charset="-127"/>
              </a:rPr>
              <a:t> </a:t>
            </a:r>
            <a:r>
              <a:rPr lang="en-US" altLang="ko-KR" sz="1800" dirty="0">
                <a:latin typeface="NanumGothic" pitchFamily="2" charset="-127"/>
                <a:ea typeface="NanumGothic" pitchFamily="2" charset="-127"/>
              </a:rPr>
              <a:t> Related work</a:t>
            </a:r>
          </a:p>
          <a:p>
            <a:pPr marL="0" indent="0">
              <a:buNone/>
            </a:pPr>
            <a:endParaRPr lang="en-US" altLang="ko-KR" sz="1800" dirty="0">
              <a:latin typeface="NanumGothic" pitchFamily="2" charset="-127"/>
              <a:ea typeface="NanumGothic" pitchFamily="2" charset="-127"/>
            </a:endParaRPr>
          </a:p>
          <a:p>
            <a:pPr marL="0" indent="0">
              <a:buNone/>
            </a:pPr>
            <a:r>
              <a:rPr lang="en-US" altLang="ko-KR" sz="1800" dirty="0">
                <a:latin typeface="NanumGothic" pitchFamily="2" charset="-127"/>
                <a:ea typeface="NanumGothic" pitchFamily="2" charset="-127"/>
              </a:rPr>
              <a:t>03  Method</a:t>
            </a:r>
          </a:p>
          <a:p>
            <a:pPr marL="514350" indent="-514350">
              <a:buAutoNum type="arabicPlain" startAt="4"/>
            </a:pPr>
            <a:endParaRPr lang="en-US" altLang="ko-KR" sz="1800" dirty="0">
              <a:latin typeface="NanumGothic" pitchFamily="2" charset="-127"/>
              <a:ea typeface="NanumGothic" pitchFamily="2" charset="-127"/>
            </a:endParaRPr>
          </a:p>
          <a:p>
            <a:pPr marL="0" indent="0">
              <a:buNone/>
            </a:pPr>
            <a:r>
              <a:rPr lang="en-US" altLang="ko-KR" sz="1800" dirty="0">
                <a:latin typeface="NanumGothic" pitchFamily="2" charset="-127"/>
                <a:ea typeface="NanumGothic" pitchFamily="2" charset="-127"/>
              </a:rPr>
              <a:t>04  Contribution</a:t>
            </a:r>
          </a:p>
        </p:txBody>
      </p:sp>
    </p:spTree>
    <p:extLst>
      <p:ext uri="{BB962C8B-B14F-4D97-AF65-F5344CB8AC3E}">
        <p14:creationId xmlns:p14="http://schemas.microsoft.com/office/powerpoint/2010/main" val="14181105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직사각형 30">
            <a:extLst>
              <a:ext uri="{FF2B5EF4-FFF2-40B4-BE49-F238E27FC236}">
                <a16:creationId xmlns:a16="http://schemas.microsoft.com/office/drawing/2014/main" id="{DD837D67-D118-4A79-8183-512AB2EAD3AE}"/>
              </a:ext>
            </a:extLst>
          </p:cNvPr>
          <p:cNvSpPr/>
          <p:nvPr/>
        </p:nvSpPr>
        <p:spPr>
          <a:xfrm>
            <a:off x="0" y="652475"/>
            <a:ext cx="4728117" cy="28135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497CEA25-D5B7-44BE-90BF-1C552144F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200" y="140502"/>
            <a:ext cx="4423366" cy="890130"/>
          </a:xfrm>
        </p:spPr>
        <p:txBody>
          <a:bodyPr>
            <a:normAutofit/>
          </a:bodyPr>
          <a:lstStyle/>
          <a:p>
            <a:r>
              <a:rPr lang="en-US" altLang="ko-KR" sz="2800" dirty="0">
                <a:latin typeface="NanumGothic" pitchFamily="2" charset="-127"/>
                <a:ea typeface="NanumGothic" pitchFamily="2" charset="-127"/>
              </a:rPr>
              <a:t>01  Motivation</a:t>
            </a:r>
            <a:endParaRPr lang="ko-KR" altLang="en-US" sz="2800" dirty="0">
              <a:latin typeface="NanumGothic" pitchFamily="2" charset="-127"/>
              <a:ea typeface="NanumGothic" pitchFamily="2" charset="-127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3968743D-FA88-EABB-3A95-06E0A3CCA2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3553" y="2068552"/>
            <a:ext cx="2904893" cy="2904893"/>
          </a:xfrm>
          <a:prstGeom prst="rect">
            <a:avLst/>
          </a:prstGeom>
        </p:spPr>
      </p:pic>
      <p:sp>
        <p:nvSpPr>
          <p:cNvPr id="5" name="모서리가 둥근 사각형 설명선[R] 4">
            <a:extLst>
              <a:ext uri="{FF2B5EF4-FFF2-40B4-BE49-F238E27FC236}">
                <a16:creationId xmlns:a16="http://schemas.microsoft.com/office/drawing/2014/main" id="{72DF3484-5CDC-EE5A-6A72-EB0285B80CB6}"/>
              </a:ext>
            </a:extLst>
          </p:cNvPr>
          <p:cNvSpPr/>
          <p:nvPr/>
        </p:nvSpPr>
        <p:spPr>
          <a:xfrm>
            <a:off x="8222166" y="1494263"/>
            <a:ext cx="1828800" cy="1370672"/>
          </a:xfrm>
          <a:prstGeom prst="wedgeRoundRectCallout">
            <a:avLst>
              <a:gd name="adj1" fmla="val -39939"/>
              <a:gd name="adj2" fmla="val 66234"/>
              <a:gd name="adj3" fmla="val 16667"/>
            </a:avLst>
          </a:prstGeom>
          <a:solidFill>
            <a:srgbClr val="FFD0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ko-Kore-KR" altLang="en-US" sz="1600" dirty="0">
                <a:solidFill>
                  <a:schemeClr val="tx1"/>
                </a:solidFill>
                <a:latin typeface="NanumGothic" pitchFamily="2" charset="-127"/>
                <a:ea typeface="NanumGothic" pitchFamily="2" charset="-127"/>
              </a:rPr>
              <a:t>유해</a:t>
            </a:r>
            <a:r>
              <a:rPr kumimoji="1" lang="ko-KR" altLang="en-US" sz="1600" dirty="0">
                <a:solidFill>
                  <a:schemeClr val="tx1"/>
                </a:solidFill>
                <a:latin typeface="NanumGothic" pitchFamily="2" charset="-127"/>
                <a:ea typeface="NanumGothic" pitchFamily="2" charset="-127"/>
              </a:rPr>
              <a:t> 데이터</a:t>
            </a:r>
            <a:endParaRPr kumimoji="1" lang="en-US" altLang="ko-KR" sz="1600" dirty="0">
              <a:solidFill>
                <a:schemeClr val="tx1"/>
              </a:solidFill>
              <a:latin typeface="NanumGothic" pitchFamily="2" charset="-127"/>
              <a:ea typeface="NanumGothic" pitchFamily="2" charset="-127"/>
            </a:endParaRPr>
          </a:p>
          <a:p>
            <a:pPr algn="ctr"/>
            <a:endParaRPr kumimoji="1" lang="en-US" altLang="ko-KR" sz="1600" dirty="0">
              <a:solidFill>
                <a:schemeClr val="tx1"/>
              </a:solidFill>
              <a:latin typeface="NanumGothic" pitchFamily="2" charset="-127"/>
              <a:ea typeface="NanumGothic" pitchFamily="2" charset="-127"/>
            </a:endParaRPr>
          </a:p>
          <a:p>
            <a:pPr algn="ctr"/>
            <a:r>
              <a:rPr kumimoji="1" lang="ko-KR" altLang="en-US" sz="1600" dirty="0">
                <a:solidFill>
                  <a:schemeClr val="tx1"/>
                </a:solidFill>
                <a:latin typeface="NanumGothic" pitchFamily="2" charset="-127"/>
                <a:ea typeface="NanumGothic" pitchFamily="2" charset="-127"/>
              </a:rPr>
              <a:t>개인 데이터</a:t>
            </a:r>
            <a:endParaRPr kumimoji="1" lang="ko-Kore-KR" altLang="en-US" sz="1600" dirty="0">
              <a:solidFill>
                <a:schemeClr val="tx1"/>
              </a:solidFill>
              <a:latin typeface="NanumGothic" pitchFamily="2" charset="-127"/>
              <a:ea typeface="NanumGothic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92964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직사각형 30">
            <a:extLst>
              <a:ext uri="{FF2B5EF4-FFF2-40B4-BE49-F238E27FC236}">
                <a16:creationId xmlns:a16="http://schemas.microsoft.com/office/drawing/2014/main" id="{DD837D67-D118-4A79-8183-512AB2EAD3AE}"/>
              </a:ext>
            </a:extLst>
          </p:cNvPr>
          <p:cNvSpPr/>
          <p:nvPr/>
        </p:nvSpPr>
        <p:spPr>
          <a:xfrm>
            <a:off x="0" y="652475"/>
            <a:ext cx="4728117" cy="28135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497CEA25-D5B7-44BE-90BF-1C552144F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200" y="140502"/>
            <a:ext cx="4423366" cy="890130"/>
          </a:xfrm>
        </p:spPr>
        <p:txBody>
          <a:bodyPr>
            <a:normAutofit/>
          </a:bodyPr>
          <a:lstStyle/>
          <a:p>
            <a:r>
              <a:rPr lang="en-US" altLang="ko-KR" sz="2800" dirty="0">
                <a:latin typeface="NanumGothic" pitchFamily="2" charset="-127"/>
                <a:ea typeface="NanumGothic" pitchFamily="2" charset="-127"/>
              </a:rPr>
              <a:t>02  Related work</a:t>
            </a:r>
            <a:endParaRPr lang="ko-KR" altLang="en-US" sz="2800" dirty="0">
              <a:latin typeface="NanumGothic" pitchFamily="2" charset="-127"/>
              <a:ea typeface="NanumGothic" pitchFamily="2" charset="-127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0EDF8137-041B-58F7-B01D-E3E63C57584C}"/>
              </a:ext>
            </a:extLst>
          </p:cNvPr>
          <p:cNvSpPr/>
          <p:nvPr/>
        </p:nvSpPr>
        <p:spPr>
          <a:xfrm>
            <a:off x="468923" y="1676571"/>
            <a:ext cx="10213946" cy="1518873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  <a:prstDash val="lgDash"/>
            <a:extLst>
              <a:ext uri="{C807C97D-BFC1-408E-A445-0C87EB9F89A2}">
                <ask:lineSketchStyleProps xmlns:ask="http://schemas.microsoft.com/office/drawing/2018/sketchyshapes" sd="3419557621">
                  <a:custGeom>
                    <a:avLst/>
                    <a:gdLst>
                      <a:gd name="connsiteX0" fmla="*/ 0 w 5659049"/>
                      <a:gd name="connsiteY0" fmla="*/ 0 h 4968453"/>
                      <a:gd name="connsiteX1" fmla="*/ 5659049 w 5659049"/>
                      <a:gd name="connsiteY1" fmla="*/ 0 h 4968453"/>
                      <a:gd name="connsiteX2" fmla="*/ 5659049 w 5659049"/>
                      <a:gd name="connsiteY2" fmla="*/ 4968453 h 4968453"/>
                      <a:gd name="connsiteX3" fmla="*/ 0 w 5659049"/>
                      <a:gd name="connsiteY3" fmla="*/ 4968453 h 4968453"/>
                      <a:gd name="connsiteX4" fmla="*/ 0 w 5659049"/>
                      <a:gd name="connsiteY4" fmla="*/ 0 h 49684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659049" h="4968453" extrusionOk="0">
                        <a:moveTo>
                          <a:pt x="0" y="0"/>
                        </a:moveTo>
                        <a:cubicBezTo>
                          <a:pt x="1047182" y="31833"/>
                          <a:pt x="2855788" y="107582"/>
                          <a:pt x="5659049" y="0"/>
                        </a:cubicBezTo>
                        <a:cubicBezTo>
                          <a:pt x="5795197" y="1331233"/>
                          <a:pt x="5728763" y="2610564"/>
                          <a:pt x="5659049" y="4968453"/>
                        </a:cubicBezTo>
                        <a:cubicBezTo>
                          <a:pt x="4998383" y="5013599"/>
                          <a:pt x="801005" y="4831353"/>
                          <a:pt x="0" y="4968453"/>
                        </a:cubicBezTo>
                        <a:cubicBezTo>
                          <a:pt x="-147926" y="3838255"/>
                          <a:pt x="12785" y="1698638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ko-KR" sz="1600" dirty="0">
              <a:solidFill>
                <a:schemeClr val="tx1"/>
              </a:solidFill>
              <a:latin typeface="Elice DigitalBaeum" panose="020B0600000101010101" pitchFamily="34" charset="-127"/>
              <a:ea typeface="Elice DigitalBaeum" panose="020B0600000101010101" pitchFamily="34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solidFill>
                  <a:schemeClr val="tx1"/>
                </a:solidFill>
                <a:latin typeface="NanumGothic" pitchFamily="2" charset="-127"/>
                <a:ea typeface="NanumGothic" pitchFamily="2" charset="-127"/>
              </a:rPr>
              <a:t>-</a:t>
            </a:r>
            <a:r>
              <a:rPr lang="ko-KR" altLang="en-US" sz="1400" dirty="0">
                <a:solidFill>
                  <a:schemeClr val="tx1"/>
                </a:solidFill>
                <a:latin typeface="NanumGothic" pitchFamily="2" charset="-127"/>
                <a:ea typeface="NanumGothic" pitchFamily="2" charset="-127"/>
              </a:rPr>
              <a:t> 수정 가능한 블록체인</a:t>
            </a:r>
            <a:endParaRPr lang="en-US" altLang="ko-KR" sz="1400" dirty="0">
              <a:solidFill>
                <a:schemeClr val="tx1"/>
              </a:solidFill>
              <a:latin typeface="NanumGothic" pitchFamily="2" charset="-127"/>
              <a:ea typeface="NanumGothic" pitchFamily="2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solidFill>
                  <a:schemeClr val="tx1"/>
                </a:solidFill>
                <a:latin typeface="NanumGothic" pitchFamily="2" charset="-127"/>
                <a:ea typeface="NanumGothic" pitchFamily="2" charset="-127"/>
              </a:rPr>
              <a:t>-</a:t>
            </a:r>
            <a:r>
              <a:rPr lang="ko-KR" altLang="en-US" sz="1400" dirty="0">
                <a:solidFill>
                  <a:schemeClr val="tx1"/>
                </a:solidFill>
                <a:latin typeface="NanumGothic" pitchFamily="2" charset="-127"/>
                <a:ea typeface="NanumGothic" pitchFamily="2" charset="-127"/>
              </a:rPr>
              <a:t> 현재 </a:t>
            </a:r>
            <a:r>
              <a:rPr lang="en" altLang="ko-KR" sz="1400" dirty="0">
                <a:solidFill>
                  <a:schemeClr val="tx1"/>
                </a:solidFill>
                <a:latin typeface="NanumGothic" pitchFamily="2" charset="-127"/>
                <a:ea typeface="NanumGothic" pitchFamily="2" charset="-127"/>
              </a:rPr>
              <a:t>IoT, </a:t>
            </a:r>
            <a:r>
              <a:rPr lang="ko-KR" altLang="en-US" sz="1400" dirty="0">
                <a:solidFill>
                  <a:schemeClr val="tx1"/>
                </a:solidFill>
                <a:latin typeface="NanumGothic" pitchFamily="2" charset="-127"/>
                <a:ea typeface="NanumGothic" pitchFamily="2" charset="-127"/>
              </a:rPr>
              <a:t>의료 시스템</a:t>
            </a:r>
            <a:r>
              <a:rPr lang="en-US" altLang="ko-KR" sz="1400" dirty="0">
                <a:solidFill>
                  <a:schemeClr val="tx1"/>
                </a:solidFill>
                <a:latin typeface="NanumGothic" pitchFamily="2" charset="-127"/>
                <a:ea typeface="NanumGothic" pitchFamily="2" charset="-127"/>
              </a:rPr>
              <a:t>, </a:t>
            </a:r>
            <a:r>
              <a:rPr lang="ko-KR" altLang="en-US" sz="1400" dirty="0">
                <a:solidFill>
                  <a:schemeClr val="tx1"/>
                </a:solidFill>
                <a:latin typeface="NanumGothic" pitchFamily="2" charset="-127"/>
                <a:ea typeface="NanumGothic" pitchFamily="2" charset="-127"/>
              </a:rPr>
              <a:t>모바일 네트워크 등 활발한 연구</a:t>
            </a:r>
            <a:endParaRPr lang="en-US" altLang="ko-KR" sz="1400" dirty="0">
              <a:solidFill>
                <a:schemeClr val="tx1"/>
              </a:solidFill>
              <a:latin typeface="NanumGothic" pitchFamily="2" charset="-127"/>
              <a:ea typeface="NanumGothic" pitchFamily="2" charset="-127"/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920449D0-6F3B-D6D7-635B-E9088B4CBD76}"/>
              </a:ext>
            </a:extLst>
          </p:cNvPr>
          <p:cNvSpPr/>
          <p:nvPr/>
        </p:nvSpPr>
        <p:spPr>
          <a:xfrm>
            <a:off x="672477" y="1427190"/>
            <a:ext cx="3973864" cy="49876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dirty="0">
                <a:solidFill>
                  <a:schemeClr val="tx1"/>
                </a:solidFill>
                <a:latin typeface="NanumGothic" pitchFamily="2" charset="-127"/>
                <a:ea typeface="NanumGothic" pitchFamily="2" charset="-127"/>
              </a:rPr>
              <a:t>G. </a:t>
            </a:r>
            <a:r>
              <a:rPr lang="en-US" altLang="ko-KR" sz="1600" dirty="0" err="1">
                <a:solidFill>
                  <a:schemeClr val="tx1"/>
                </a:solidFill>
                <a:latin typeface="NanumGothic" pitchFamily="2" charset="-127"/>
                <a:ea typeface="NanumGothic" pitchFamily="2" charset="-127"/>
              </a:rPr>
              <a:t>Ateniese</a:t>
            </a:r>
            <a:r>
              <a:rPr lang="ko-KR" altLang="en-US" sz="1600" dirty="0">
                <a:solidFill>
                  <a:schemeClr val="tx1"/>
                </a:solidFill>
                <a:latin typeface="NanumGothic" pitchFamily="2" charset="-127"/>
                <a:ea typeface="NanumGothic" pitchFamily="2" charset="-127"/>
              </a:rPr>
              <a:t>의 카멜레온 해시</a:t>
            </a:r>
            <a:endParaRPr lang="en-US" altLang="ko-KR" sz="1600" dirty="0">
              <a:solidFill>
                <a:schemeClr val="tx1"/>
              </a:solidFill>
              <a:latin typeface="NanumGothic" pitchFamily="2" charset="-127"/>
              <a:ea typeface="NanumGothic" pitchFamily="2" charset="-127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DC4574D0-6032-3887-5B58-36B846075FD2}"/>
              </a:ext>
            </a:extLst>
          </p:cNvPr>
          <p:cNvSpPr/>
          <p:nvPr/>
        </p:nvSpPr>
        <p:spPr>
          <a:xfrm>
            <a:off x="468923" y="3841384"/>
            <a:ext cx="9896408" cy="2626324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  <a:prstDash val="lgDash"/>
            <a:extLst>
              <a:ext uri="{C807C97D-BFC1-408E-A445-0C87EB9F89A2}">
                <ask:lineSketchStyleProps xmlns:ask="http://schemas.microsoft.com/office/drawing/2018/sketchyshapes" sd="3419557621">
                  <a:custGeom>
                    <a:avLst/>
                    <a:gdLst>
                      <a:gd name="connsiteX0" fmla="*/ 0 w 5659049"/>
                      <a:gd name="connsiteY0" fmla="*/ 0 h 4968453"/>
                      <a:gd name="connsiteX1" fmla="*/ 5659049 w 5659049"/>
                      <a:gd name="connsiteY1" fmla="*/ 0 h 4968453"/>
                      <a:gd name="connsiteX2" fmla="*/ 5659049 w 5659049"/>
                      <a:gd name="connsiteY2" fmla="*/ 4968453 h 4968453"/>
                      <a:gd name="connsiteX3" fmla="*/ 0 w 5659049"/>
                      <a:gd name="connsiteY3" fmla="*/ 4968453 h 4968453"/>
                      <a:gd name="connsiteX4" fmla="*/ 0 w 5659049"/>
                      <a:gd name="connsiteY4" fmla="*/ 0 h 49684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659049" h="4968453" extrusionOk="0">
                        <a:moveTo>
                          <a:pt x="0" y="0"/>
                        </a:moveTo>
                        <a:cubicBezTo>
                          <a:pt x="1047182" y="31833"/>
                          <a:pt x="2855788" y="107582"/>
                          <a:pt x="5659049" y="0"/>
                        </a:cubicBezTo>
                        <a:cubicBezTo>
                          <a:pt x="5795197" y="1331233"/>
                          <a:pt x="5728763" y="2610564"/>
                          <a:pt x="5659049" y="4968453"/>
                        </a:cubicBezTo>
                        <a:cubicBezTo>
                          <a:pt x="4998383" y="5013599"/>
                          <a:pt x="801005" y="4831353"/>
                          <a:pt x="0" y="4968453"/>
                        </a:cubicBezTo>
                        <a:cubicBezTo>
                          <a:pt x="-147926" y="3838255"/>
                          <a:pt x="12785" y="1698638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ko-KR" sz="1400" dirty="0">
              <a:solidFill>
                <a:schemeClr val="tx1"/>
              </a:solidFill>
              <a:latin typeface="NanumGothic" pitchFamily="2" charset="-127"/>
              <a:ea typeface="NanumGothic" pitchFamily="2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solidFill>
                  <a:schemeClr val="tx1"/>
                </a:solidFill>
                <a:latin typeface="NanumGothic" pitchFamily="2" charset="-127"/>
                <a:ea typeface="NanumGothic" pitchFamily="2" charset="-127"/>
              </a:rPr>
              <a:t>- stateful Chameleon Hash with Revocable Subkey</a:t>
            </a:r>
          </a:p>
          <a:p>
            <a:pPr>
              <a:lnSpc>
                <a:spcPct val="150000"/>
              </a:lnSpc>
            </a:pPr>
            <a:r>
              <a:rPr lang="en-US" altLang="ko-KR" sz="1400" dirty="0">
                <a:solidFill>
                  <a:schemeClr val="tx1"/>
                </a:solidFill>
                <a:latin typeface="NanumGothic" pitchFamily="2" charset="-127"/>
                <a:ea typeface="NanumGothic" pitchFamily="2" charset="-127"/>
              </a:rPr>
              <a:t>-</a:t>
            </a:r>
            <a:r>
              <a:rPr lang="ko-KR" altLang="en-US" sz="1400" dirty="0">
                <a:solidFill>
                  <a:schemeClr val="tx1"/>
                </a:solidFill>
                <a:latin typeface="NanumGothic" pitchFamily="2" charset="-127"/>
                <a:ea typeface="NanumGothic" pitchFamily="2" charset="-127"/>
              </a:rPr>
              <a:t> 수정 가능한 블록체인에서 사용자 개인 데이터를 관리 </a:t>
            </a:r>
            <a:endParaRPr lang="en-US" altLang="ko-KR" sz="1400" dirty="0">
              <a:solidFill>
                <a:schemeClr val="tx1"/>
              </a:solidFill>
              <a:latin typeface="NanumGothic" pitchFamily="2" charset="-127"/>
              <a:ea typeface="NanumGothic" pitchFamily="2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solidFill>
                  <a:schemeClr val="tx1"/>
                </a:solidFill>
                <a:latin typeface="NanumGothic" pitchFamily="2" charset="-127"/>
                <a:ea typeface="NanumGothic" pitchFamily="2" charset="-127"/>
              </a:rPr>
              <a:t>-</a:t>
            </a:r>
            <a:r>
              <a:rPr lang="ko-KR" altLang="en-US" sz="1400" dirty="0">
                <a:solidFill>
                  <a:schemeClr val="tx1"/>
                </a:solidFill>
                <a:latin typeface="NanumGothic" pitchFamily="2" charset="-127"/>
                <a:ea typeface="NanumGothic" pitchFamily="2" charset="-127"/>
              </a:rPr>
              <a:t> 취소 가능한 서브키를 가지는 상태 카멜레온 해시 </a:t>
            </a:r>
            <a:endParaRPr lang="en-US" altLang="ko-KR" sz="1400" dirty="0">
              <a:solidFill>
                <a:schemeClr val="tx1"/>
              </a:solidFill>
              <a:latin typeface="NanumGothic" pitchFamily="2" charset="-127"/>
              <a:ea typeface="NanumGothic" pitchFamily="2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solidFill>
                  <a:schemeClr val="tx1"/>
                </a:solidFill>
                <a:latin typeface="NanumGothic" pitchFamily="2" charset="-127"/>
                <a:ea typeface="NanumGothic" pitchFamily="2" charset="-127"/>
              </a:rPr>
              <a:t>-</a:t>
            </a:r>
            <a:r>
              <a:rPr lang="ko-KR" altLang="en-US" sz="1400" dirty="0">
                <a:solidFill>
                  <a:schemeClr val="tx1"/>
                </a:solidFill>
                <a:latin typeface="NanumGothic" pitchFamily="2" charset="-127"/>
                <a:ea typeface="NanumGothic" pitchFamily="2" charset="-127"/>
              </a:rPr>
              <a:t> 블록체인 시스템 내부에는 준 신뢰하는 규제자와 사용자가 노드로써 참여 </a:t>
            </a:r>
            <a:endParaRPr lang="en-US" altLang="ko-KR" sz="1400" dirty="0">
              <a:solidFill>
                <a:schemeClr val="tx1"/>
              </a:solidFill>
              <a:latin typeface="NanumGothic" pitchFamily="2" charset="-127"/>
              <a:ea typeface="NanumGothic" pitchFamily="2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solidFill>
                  <a:schemeClr val="tx1"/>
                </a:solidFill>
                <a:latin typeface="NanumGothic" pitchFamily="2" charset="-127"/>
                <a:ea typeface="NanumGothic" pitchFamily="2" charset="-127"/>
              </a:rPr>
              <a:t>→</a:t>
            </a:r>
            <a:r>
              <a:rPr lang="ko-KR" altLang="en-US" sz="1400" dirty="0">
                <a:solidFill>
                  <a:schemeClr val="tx1"/>
                </a:solidFill>
                <a:latin typeface="NanumGothic" pitchFamily="2" charset="-127"/>
                <a:ea typeface="NanumGothic" pitchFamily="2" charset="-127"/>
              </a:rPr>
              <a:t> 규제자의 막강한 권한 소유 문제</a:t>
            </a:r>
            <a:endParaRPr lang="en-US" altLang="ko-KR" sz="1400" dirty="0">
              <a:solidFill>
                <a:schemeClr val="tx1"/>
              </a:solidFill>
              <a:latin typeface="NanumGothic" pitchFamily="2" charset="-127"/>
              <a:ea typeface="NanumGothic" pitchFamily="2" charset="-127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69720549-F5AF-6439-5ABF-61A53E95DB6B}"/>
              </a:ext>
            </a:extLst>
          </p:cNvPr>
          <p:cNvSpPr/>
          <p:nvPr/>
        </p:nvSpPr>
        <p:spPr>
          <a:xfrm>
            <a:off x="672477" y="3592001"/>
            <a:ext cx="3024554" cy="49876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dirty="0">
                <a:solidFill>
                  <a:schemeClr val="tx1"/>
                </a:solidFill>
                <a:latin typeface="NanumGothic" pitchFamily="2" charset="-127"/>
                <a:ea typeface="NanumGothic" pitchFamily="2" charset="-127"/>
              </a:rPr>
              <a:t>Y. Jia</a:t>
            </a:r>
            <a:r>
              <a:rPr lang="ko-KR" altLang="en-US" sz="1600" dirty="0">
                <a:solidFill>
                  <a:schemeClr val="tx1"/>
                </a:solidFill>
                <a:latin typeface="NanumGothic" pitchFamily="2" charset="-127"/>
                <a:ea typeface="NanumGothic" pitchFamily="2" charset="-127"/>
              </a:rPr>
              <a:t>의 </a:t>
            </a:r>
            <a:r>
              <a:rPr lang="en-US" altLang="ko-KR" sz="1600" dirty="0" err="1">
                <a:solidFill>
                  <a:schemeClr val="tx1"/>
                </a:solidFill>
                <a:latin typeface="NanumGothic" pitchFamily="2" charset="-127"/>
                <a:ea typeface="NanumGothic" pitchFamily="2" charset="-127"/>
              </a:rPr>
              <a:t>sCHRS</a:t>
            </a:r>
            <a:endParaRPr lang="ko-KR" altLang="en-US" sz="1600" dirty="0">
              <a:solidFill>
                <a:schemeClr val="tx1"/>
              </a:solidFill>
              <a:latin typeface="NanumGothic" pitchFamily="2" charset="-127"/>
              <a:ea typeface="NanumGothic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876513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직사각형 30">
            <a:extLst>
              <a:ext uri="{FF2B5EF4-FFF2-40B4-BE49-F238E27FC236}">
                <a16:creationId xmlns:a16="http://schemas.microsoft.com/office/drawing/2014/main" id="{DD837D67-D118-4A79-8183-512AB2EAD3AE}"/>
              </a:ext>
            </a:extLst>
          </p:cNvPr>
          <p:cNvSpPr/>
          <p:nvPr/>
        </p:nvSpPr>
        <p:spPr>
          <a:xfrm>
            <a:off x="0" y="652475"/>
            <a:ext cx="4728117" cy="28135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497CEA25-D5B7-44BE-90BF-1C552144F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200" y="140502"/>
            <a:ext cx="4423366" cy="890130"/>
          </a:xfrm>
        </p:spPr>
        <p:txBody>
          <a:bodyPr>
            <a:normAutofit/>
          </a:bodyPr>
          <a:lstStyle/>
          <a:p>
            <a:r>
              <a:rPr lang="en-US" altLang="ko-KR" sz="2800" dirty="0">
                <a:latin typeface="NanumGothic" pitchFamily="2" charset="-127"/>
                <a:ea typeface="NanumGothic" pitchFamily="2" charset="-127"/>
              </a:rPr>
              <a:t>03  Method</a:t>
            </a:r>
            <a:endParaRPr lang="ko-KR" altLang="en-US" sz="2800" dirty="0">
              <a:latin typeface="NanumGothic" pitchFamily="2" charset="-127"/>
              <a:ea typeface="NanumGothic" pitchFamily="2" charset="-127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0835E3BA-68BC-5201-9ADC-7F429B448331}"/>
              </a:ext>
            </a:extLst>
          </p:cNvPr>
          <p:cNvSpPr/>
          <p:nvPr/>
        </p:nvSpPr>
        <p:spPr>
          <a:xfrm>
            <a:off x="1390183" y="2722756"/>
            <a:ext cx="2542478" cy="1412488"/>
          </a:xfrm>
          <a:prstGeom prst="rect">
            <a:avLst/>
          </a:prstGeom>
          <a:ln w="190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" altLang="ko-Kore-KR" sz="1600" dirty="0" err="1">
                <a:solidFill>
                  <a:schemeClr val="tx1"/>
                </a:solidFill>
                <a:latin typeface="NanumGothic" pitchFamily="2" charset="-127"/>
                <a:ea typeface="NanumGothic" pitchFamily="2" charset="-127"/>
              </a:rPr>
              <a:t>sCHRS</a:t>
            </a:r>
            <a:endParaRPr kumimoji="1" lang="en" altLang="ko-Kore-KR" sz="1600" dirty="0">
              <a:solidFill>
                <a:schemeClr val="tx1"/>
              </a:solidFill>
              <a:latin typeface="NanumGothic" pitchFamily="2" charset="-127"/>
              <a:ea typeface="NanumGothic" pitchFamily="2" charset="-127"/>
            </a:endParaRPr>
          </a:p>
          <a:p>
            <a:pPr algn="ctr"/>
            <a:endParaRPr kumimoji="1" lang="en" altLang="ko-Kore-KR" sz="1400" dirty="0">
              <a:solidFill>
                <a:schemeClr val="tx1"/>
              </a:solidFill>
              <a:latin typeface="NanumGothic" pitchFamily="2" charset="-127"/>
              <a:ea typeface="NanumGothic" pitchFamily="2" charset="-127"/>
            </a:endParaRPr>
          </a:p>
          <a:p>
            <a:pPr algn="ctr"/>
            <a:r>
              <a:rPr kumimoji="1" lang="en" altLang="ko-Kore-KR" sz="1400" dirty="0">
                <a:solidFill>
                  <a:schemeClr val="tx1"/>
                </a:solidFill>
                <a:latin typeface="NanumGothic" pitchFamily="2" charset="-127"/>
                <a:ea typeface="NanumGothic" pitchFamily="2" charset="-127"/>
              </a:rPr>
              <a:t>stateful Chameleon Hash with </a:t>
            </a:r>
            <a:r>
              <a:rPr kumimoji="1" lang="en" altLang="ko-Kore-KR" sz="1400" dirty="0">
                <a:solidFill>
                  <a:schemeClr val="tx1"/>
                </a:solidFill>
                <a:highlight>
                  <a:srgbClr val="FFFBD9"/>
                </a:highlight>
                <a:latin typeface="NanumGothic" pitchFamily="2" charset="-127"/>
                <a:ea typeface="NanumGothic" pitchFamily="2" charset="-127"/>
              </a:rPr>
              <a:t>Revocable</a:t>
            </a:r>
            <a:r>
              <a:rPr kumimoji="1" lang="en" altLang="ko-Kore-KR" sz="1400" dirty="0">
                <a:solidFill>
                  <a:schemeClr val="tx1"/>
                </a:solidFill>
                <a:latin typeface="NanumGothic" pitchFamily="2" charset="-127"/>
                <a:ea typeface="NanumGothic" pitchFamily="2" charset="-127"/>
              </a:rPr>
              <a:t> Subkey</a:t>
            </a:r>
          </a:p>
        </p:txBody>
      </p:sp>
      <p:sp>
        <p:nvSpPr>
          <p:cNvPr id="4" name="오른쪽 화살표[R] 3">
            <a:extLst>
              <a:ext uri="{FF2B5EF4-FFF2-40B4-BE49-F238E27FC236}">
                <a16:creationId xmlns:a16="http://schemas.microsoft.com/office/drawing/2014/main" id="{248F7DB4-40A3-3F26-48CA-5AB2E35BA987}"/>
              </a:ext>
            </a:extLst>
          </p:cNvPr>
          <p:cNvSpPr/>
          <p:nvPr/>
        </p:nvSpPr>
        <p:spPr>
          <a:xfrm>
            <a:off x="4728118" y="3183673"/>
            <a:ext cx="2542478" cy="490654"/>
          </a:xfrm>
          <a:prstGeom prst="rightArrow">
            <a:avLst>
              <a:gd name="adj1" fmla="val 34848"/>
              <a:gd name="adj2" fmla="val 50000"/>
            </a:avLst>
          </a:prstGeom>
          <a:solidFill>
            <a:srgbClr val="FFD0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ore-KR" altLang="en-US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F44D0DAA-B423-B27D-D1F4-222D459EE57A}"/>
              </a:ext>
            </a:extLst>
          </p:cNvPr>
          <p:cNvSpPr/>
          <p:nvPr/>
        </p:nvSpPr>
        <p:spPr>
          <a:xfrm>
            <a:off x="8266772" y="2722756"/>
            <a:ext cx="2542478" cy="1412488"/>
          </a:xfrm>
          <a:prstGeom prst="rect">
            <a:avLst/>
          </a:prstGeom>
          <a:ln w="190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" altLang="ko-Kore-KR" sz="1600" dirty="0" err="1">
                <a:solidFill>
                  <a:schemeClr val="tx1"/>
                </a:solidFill>
                <a:latin typeface="NanumGothic" pitchFamily="2" charset="-127"/>
                <a:ea typeface="NanumGothic" pitchFamily="2" charset="-127"/>
              </a:rPr>
              <a:t>sCHAS</a:t>
            </a:r>
            <a:endParaRPr kumimoji="1" lang="en" altLang="ko-Kore-KR" sz="1600" dirty="0">
              <a:solidFill>
                <a:schemeClr val="tx1"/>
              </a:solidFill>
              <a:latin typeface="NanumGothic" pitchFamily="2" charset="-127"/>
              <a:ea typeface="NanumGothic" pitchFamily="2" charset="-127"/>
            </a:endParaRPr>
          </a:p>
          <a:p>
            <a:pPr algn="ctr"/>
            <a:endParaRPr kumimoji="1" lang="en" altLang="ko-Kore-KR" sz="1400" dirty="0">
              <a:solidFill>
                <a:schemeClr val="tx1"/>
              </a:solidFill>
              <a:latin typeface="NanumGothic" pitchFamily="2" charset="-127"/>
              <a:ea typeface="NanumGothic" pitchFamily="2" charset="-127"/>
            </a:endParaRPr>
          </a:p>
          <a:p>
            <a:pPr algn="ctr"/>
            <a:r>
              <a:rPr kumimoji="1" lang="en" altLang="ko-Kore-KR" sz="1400" dirty="0">
                <a:solidFill>
                  <a:schemeClr val="tx1"/>
                </a:solidFill>
                <a:latin typeface="NanumGothic" pitchFamily="2" charset="-127"/>
                <a:ea typeface="NanumGothic" pitchFamily="2" charset="-127"/>
              </a:rPr>
              <a:t>stateful Chameleon Hash with </a:t>
            </a:r>
            <a:r>
              <a:rPr kumimoji="1" lang="en" altLang="ko-Kore-KR" sz="1400" dirty="0">
                <a:solidFill>
                  <a:schemeClr val="tx1"/>
                </a:solidFill>
                <a:highlight>
                  <a:srgbClr val="FFFBD9"/>
                </a:highlight>
                <a:latin typeface="NanumGothic" pitchFamily="2" charset="-127"/>
                <a:ea typeface="NanumGothic" pitchFamily="2" charset="-127"/>
              </a:rPr>
              <a:t>Alterable</a:t>
            </a:r>
            <a:r>
              <a:rPr kumimoji="1" lang="en" altLang="ko-Kore-KR" sz="1400" dirty="0">
                <a:solidFill>
                  <a:schemeClr val="tx1"/>
                </a:solidFill>
                <a:latin typeface="NanumGothic" pitchFamily="2" charset="-127"/>
                <a:ea typeface="NanumGothic" pitchFamily="2" charset="-127"/>
              </a:rPr>
              <a:t> Subkey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1FEF2E4-B038-65DD-5088-0F645DE79062}"/>
              </a:ext>
            </a:extLst>
          </p:cNvPr>
          <p:cNvSpPr txBox="1"/>
          <p:nvPr/>
        </p:nvSpPr>
        <p:spPr>
          <a:xfrm>
            <a:off x="4981383" y="3045173"/>
            <a:ext cx="18582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ko-KR" altLang="en-US" sz="1200" dirty="0">
                <a:latin typeface="NanumGothic" pitchFamily="2" charset="-127"/>
                <a:ea typeface="NanumGothic" pitchFamily="2" charset="-127"/>
              </a:rPr>
              <a:t>변경가능한 서브키를 가짐</a:t>
            </a:r>
            <a:endParaRPr kumimoji="1" lang="ko-Kore-KR" altLang="en-US" sz="1200" dirty="0">
              <a:latin typeface="NanumGothic" pitchFamily="2" charset="-127"/>
              <a:ea typeface="NanumGothic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177763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직사각형 30">
            <a:extLst>
              <a:ext uri="{FF2B5EF4-FFF2-40B4-BE49-F238E27FC236}">
                <a16:creationId xmlns:a16="http://schemas.microsoft.com/office/drawing/2014/main" id="{DD837D67-D118-4A79-8183-512AB2EAD3AE}"/>
              </a:ext>
            </a:extLst>
          </p:cNvPr>
          <p:cNvSpPr/>
          <p:nvPr/>
        </p:nvSpPr>
        <p:spPr>
          <a:xfrm>
            <a:off x="0" y="652475"/>
            <a:ext cx="4728117" cy="28135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497CEA25-D5B7-44BE-90BF-1C552144F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200" y="140502"/>
            <a:ext cx="4423366" cy="890130"/>
          </a:xfrm>
        </p:spPr>
        <p:txBody>
          <a:bodyPr>
            <a:normAutofit/>
          </a:bodyPr>
          <a:lstStyle/>
          <a:p>
            <a:r>
              <a:rPr lang="en-US" altLang="ko-KR" sz="2800" dirty="0">
                <a:latin typeface="NanumGothic" pitchFamily="2" charset="-127"/>
                <a:ea typeface="NanumGothic" pitchFamily="2" charset="-127"/>
              </a:rPr>
              <a:t>03  Method</a:t>
            </a:r>
            <a:endParaRPr lang="ko-KR" altLang="en-US" sz="2800" dirty="0">
              <a:latin typeface="NanumGothic" pitchFamily="2" charset="-127"/>
              <a:ea typeface="NanumGothic" pitchFamily="2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FF985DD-2CF3-51BC-399C-CE570031C2CE}"/>
              </a:ext>
            </a:extLst>
          </p:cNvPr>
          <p:cNvSpPr txBox="1"/>
          <p:nvPr/>
        </p:nvSpPr>
        <p:spPr>
          <a:xfrm>
            <a:off x="389630" y="1263804"/>
            <a:ext cx="2722799" cy="41857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ko-KR" altLang="en-US" sz="16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기존 </a:t>
            </a:r>
            <a:r>
              <a:rPr lang="ko-KR" altLang="en-US" sz="1600" dirty="0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카멜레온 해시 알고리즘</a:t>
            </a:r>
            <a:endParaRPr lang="ko-KR" altLang="en-US" sz="1200" dirty="0">
              <a:latin typeface="NanumGothic" pitchFamily="2" charset="-127"/>
              <a:ea typeface="NanumGothic" pitchFamily="2" charset="-127"/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EA42F48C-39A3-05E6-A658-D248C2F644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307" y="2035510"/>
            <a:ext cx="1828800" cy="546100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733F64C0-8F24-C65F-31CB-5094AAA626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1834" y="2819494"/>
            <a:ext cx="2654300" cy="533400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81B7BF38-AAF8-6944-0641-5F8D90752D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1834" y="3634042"/>
            <a:ext cx="2070100" cy="520700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927F9770-C75F-1E9F-4210-260D2205760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1834" y="4553868"/>
            <a:ext cx="2540000" cy="469900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9F8F910C-6B8E-C3CD-9D7A-FA4BD899379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1834" y="5489422"/>
            <a:ext cx="2501900" cy="3683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BB95C75C-B16B-8997-F3BB-94A68ED4C8B0}"/>
                  </a:ext>
                </a:extLst>
              </p:cNvPr>
              <p:cNvSpPr txBox="1"/>
              <p:nvPr/>
            </p:nvSpPr>
            <p:spPr>
              <a:xfrm>
                <a:off x="4134002" y="2079445"/>
                <a:ext cx="4935655" cy="614014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ko-KR" sz="1200" dirty="0">
                    <a:latin typeface="NanumGothic" pitchFamily="2" charset="-127"/>
                    <a:ea typeface="NanumGothic" pitchFamily="2" charset="-127"/>
                  </a:rPr>
                  <a:t>-</a:t>
                </a:r>
                <a:r>
                  <a:rPr lang="ko-KR" altLang="en-US" sz="1200" dirty="0">
                    <a:latin typeface="NanumGothic" pitchFamily="2" charset="-127"/>
                    <a:ea typeface="NanumGothic" pitchFamily="2" charset="-127"/>
                  </a:rPr>
                  <a:t> 파라미터 생성 알고리즘</a:t>
                </a:r>
                <a:endParaRPr lang="en-US" altLang="ko-KR" sz="1200" dirty="0">
                  <a:latin typeface="NanumGothic" pitchFamily="2" charset="-127"/>
                  <a:ea typeface="NanumGothic" pitchFamily="2" charset="-127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ko-KR" sz="1200" dirty="0">
                    <a:latin typeface="NanumGothic" pitchFamily="2" charset="-127"/>
                    <a:ea typeface="NanumGothic" pitchFamily="2" charset="-127"/>
                  </a:rPr>
                  <a:t>-</a:t>
                </a:r>
                <a:r>
                  <a:rPr lang="ko-KR" altLang="en-US" sz="1200" dirty="0">
                    <a:latin typeface="NanumGothic" pitchFamily="2" charset="-127"/>
                    <a:ea typeface="NanumGothic" pitchFamily="2" charset="-127"/>
                  </a:rPr>
                  <a:t> </a:t>
                </a:r>
                <a:r>
                  <a:rPr lang="ko-KR" altLang="en-US" sz="1200" dirty="0">
                    <a:effectLst/>
                    <a:latin typeface="NanumGothic" pitchFamily="2" charset="-127"/>
                    <a:ea typeface="NanumGothic" pitchFamily="2" charset="-127"/>
                    <a:cs typeface="Times New Roman" panose="02020603050405020304" pitchFamily="18" charset="0"/>
                  </a:rPr>
                  <a:t>보안 파라미터 </a:t>
                </a:r>
                <a14:m>
                  <m:oMath xmlns:m="http://schemas.openxmlformats.org/officeDocument/2006/math">
                    <m:r>
                      <a:rPr lang="en-US" altLang="ko-KR" sz="120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ℷ</m:t>
                    </m:r>
                  </m:oMath>
                </a14:m>
                <a:r>
                  <a:rPr lang="ko-KR" altLang="en-US" sz="1200" dirty="0">
                    <a:effectLst/>
                    <a:latin typeface="NanumGothic" pitchFamily="2" charset="-127"/>
                    <a:ea typeface="NanumGothic" pitchFamily="2" charset="-127"/>
                    <a:cs typeface="Times New Roman" panose="02020603050405020304" pitchFamily="18" charset="0"/>
                  </a:rPr>
                  <a:t> 를 </a:t>
                </a:r>
                <a:r>
                  <a:rPr lang="ko-KR" altLang="en-US" sz="1200" dirty="0" err="1">
                    <a:effectLst/>
                    <a:latin typeface="NanumGothic" pitchFamily="2" charset="-127"/>
                    <a:ea typeface="NanumGothic" pitchFamily="2" charset="-127"/>
                    <a:cs typeface="Times New Roman" panose="02020603050405020304" pitchFamily="18" charset="0"/>
                  </a:rPr>
                  <a:t>입력받아</a:t>
                </a:r>
                <a:r>
                  <a:rPr lang="ko-KR" altLang="en-US" sz="1200" dirty="0">
                    <a:effectLst/>
                    <a:latin typeface="NanumGothic" pitchFamily="2" charset="-127"/>
                    <a:ea typeface="NanumGothic" pitchFamily="2" charset="-127"/>
                    <a:cs typeface="Times New Roman" panose="02020603050405020304" pitchFamily="18" charset="0"/>
                  </a:rPr>
                  <a:t> 파라미터 </a:t>
                </a:r>
                <a:r>
                  <a:rPr lang="en-US" altLang="ko-KR" sz="1200" dirty="0">
                    <a:effectLst/>
                    <a:latin typeface="NanumGothic" pitchFamily="2" charset="-127"/>
                    <a:ea typeface="NanumGothic" pitchFamily="2" charset="-127"/>
                    <a:cs typeface="Times New Roman" panose="02020603050405020304" pitchFamily="18" charset="0"/>
                  </a:rPr>
                  <a:t>pp</a:t>
                </a:r>
                <a:r>
                  <a:rPr lang="ko-KR" altLang="en-US" sz="1200" dirty="0">
                    <a:effectLst/>
                    <a:latin typeface="NanumGothic" pitchFamily="2" charset="-127"/>
                    <a:ea typeface="NanumGothic" pitchFamily="2" charset="-127"/>
                    <a:cs typeface="Times New Roman" panose="02020603050405020304" pitchFamily="18" charset="0"/>
                  </a:rPr>
                  <a:t> 출력</a:t>
                </a:r>
                <a:endParaRPr lang="en-US" altLang="ko-KR" sz="1200" dirty="0">
                  <a:effectLst/>
                  <a:latin typeface="NanumGothic" pitchFamily="2" charset="-127"/>
                  <a:ea typeface="NanumGothic" pitchFamily="2" charset="-127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BB95C75C-B16B-8997-F3BB-94A68ED4C8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4002" y="2079445"/>
                <a:ext cx="4935655" cy="614014"/>
              </a:xfrm>
              <a:prstGeom prst="rect">
                <a:avLst/>
              </a:prstGeom>
              <a:blipFill>
                <a:blip r:embed="rId8"/>
                <a:stretch>
                  <a:fillRect b="-8000"/>
                </a:stretch>
              </a:blipFill>
            </p:spPr>
            <p:txBody>
              <a:bodyPr/>
              <a:lstStyle/>
              <a:p>
                <a:r>
                  <a:rPr lang="ko-Kore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>
            <a:extLst>
              <a:ext uri="{FF2B5EF4-FFF2-40B4-BE49-F238E27FC236}">
                <a16:creationId xmlns:a16="http://schemas.microsoft.com/office/drawing/2014/main" id="{D2B16E95-D0A0-D9F7-9C54-CE328C965588}"/>
              </a:ext>
            </a:extLst>
          </p:cNvPr>
          <p:cNvSpPr txBox="1"/>
          <p:nvPr/>
        </p:nvSpPr>
        <p:spPr>
          <a:xfrm>
            <a:off x="4134003" y="2914051"/>
            <a:ext cx="4935655" cy="61401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NanumGothic" pitchFamily="2" charset="-127"/>
                <a:ea typeface="NanumGothic" pitchFamily="2" charset="-127"/>
              </a:rPr>
              <a:t>-</a:t>
            </a:r>
            <a:r>
              <a:rPr lang="ko-KR" altLang="en-US" sz="1200" dirty="0">
                <a:latin typeface="NanumGothic" pitchFamily="2" charset="-127"/>
                <a:ea typeface="NanumGothic" pitchFamily="2" charset="-127"/>
              </a:rPr>
              <a:t> 키 생성 알고리즘</a:t>
            </a:r>
            <a:endParaRPr lang="en-US" altLang="ko-KR" sz="1200" dirty="0">
              <a:latin typeface="NanumGothic" pitchFamily="2" charset="-127"/>
              <a:ea typeface="NanumGothic" pitchFamily="2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NanumGothic" pitchFamily="2" charset="-127"/>
                <a:ea typeface="NanumGothic" pitchFamily="2" charset="-127"/>
              </a:rPr>
              <a:t>-</a:t>
            </a:r>
            <a:r>
              <a:rPr lang="ko-KR" altLang="en-US" sz="1200" dirty="0">
                <a:latin typeface="NanumGothic" pitchFamily="2" charset="-127"/>
                <a:ea typeface="NanumGothic" pitchFamily="2" charset="-127"/>
              </a:rPr>
              <a:t> </a:t>
            </a:r>
            <a:r>
              <a:rPr lang="ko-KR" altLang="en-US" sz="12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파라미터 </a:t>
            </a:r>
            <a:r>
              <a:rPr lang="en-US" altLang="ko-KR" sz="1200" dirty="0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pp</a:t>
            </a:r>
            <a:r>
              <a:rPr lang="ko-KR" altLang="en-US" sz="1200" dirty="0" err="1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를</a:t>
            </a:r>
            <a:r>
              <a:rPr lang="ko-KR" altLang="en-US" sz="12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</a:t>
            </a:r>
            <a:r>
              <a:rPr lang="ko-KR" altLang="en-US" sz="1200" dirty="0" err="1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입력받아</a:t>
            </a:r>
            <a:r>
              <a:rPr lang="ko-KR" altLang="en-US" sz="12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</a:t>
            </a:r>
            <a:r>
              <a:rPr lang="ko-KR" altLang="en-US" sz="1200" dirty="0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개인키와 공개키 쌍 출력</a:t>
            </a:r>
            <a:endParaRPr lang="en-US" altLang="ko-KR" sz="1200" dirty="0">
              <a:effectLst/>
              <a:latin typeface="NanumGothic" pitchFamily="2" charset="-127"/>
              <a:ea typeface="NanumGothic" pitchFamily="2" charset="-127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CB98710-A769-0738-3649-CE11D7C21BFB}"/>
              </a:ext>
            </a:extLst>
          </p:cNvPr>
          <p:cNvSpPr txBox="1"/>
          <p:nvPr/>
        </p:nvSpPr>
        <p:spPr>
          <a:xfrm>
            <a:off x="4134003" y="3759208"/>
            <a:ext cx="4935655" cy="61401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NanumGothic" pitchFamily="2" charset="-127"/>
                <a:ea typeface="NanumGothic" pitchFamily="2" charset="-127"/>
              </a:rPr>
              <a:t>-</a:t>
            </a:r>
            <a:r>
              <a:rPr lang="ko-KR" altLang="en-US" sz="1200" dirty="0">
                <a:latin typeface="NanumGothic" pitchFamily="2" charset="-127"/>
                <a:ea typeface="NanumGothic" pitchFamily="2" charset="-127"/>
              </a:rPr>
              <a:t> 해시 알고리즘</a:t>
            </a:r>
            <a:endParaRPr lang="en-US" altLang="ko-KR" sz="1200" dirty="0">
              <a:latin typeface="NanumGothic" pitchFamily="2" charset="-127"/>
              <a:ea typeface="NanumGothic" pitchFamily="2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NanumGothic" pitchFamily="2" charset="-127"/>
                <a:ea typeface="NanumGothic" pitchFamily="2" charset="-127"/>
              </a:rPr>
              <a:t>-</a:t>
            </a:r>
            <a:r>
              <a:rPr lang="ko-KR" altLang="en-US" sz="1200" dirty="0">
                <a:latin typeface="NanumGothic" pitchFamily="2" charset="-127"/>
                <a:ea typeface="NanumGothic" pitchFamily="2" charset="-127"/>
              </a:rPr>
              <a:t> </a:t>
            </a:r>
            <a:r>
              <a:rPr lang="ko-KR" altLang="en-US" sz="12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공개키와 메시지를 </a:t>
            </a:r>
            <a:r>
              <a:rPr lang="ko-KR" altLang="en-US" sz="1200" dirty="0" err="1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입력받아</a:t>
            </a:r>
            <a:r>
              <a:rPr lang="ko-KR" altLang="en-US" sz="12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</a:t>
            </a:r>
            <a:r>
              <a:rPr lang="ko-KR" altLang="en-US" sz="1200" dirty="0" err="1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해시값</a:t>
            </a:r>
            <a:r>
              <a:rPr lang="ko-KR" altLang="en-US" sz="12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</a:t>
            </a:r>
            <a:r>
              <a:rPr lang="en-US" altLang="ko-KR" sz="12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h</a:t>
            </a:r>
            <a:r>
              <a:rPr lang="ko-KR" altLang="en-US" sz="12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와 난수</a:t>
            </a:r>
            <a:r>
              <a:rPr lang="en-US" altLang="ko-KR" sz="12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r</a:t>
            </a:r>
            <a:r>
              <a:rPr lang="ko-KR" altLang="en-US" sz="12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출력</a:t>
            </a:r>
            <a:endParaRPr lang="en-US" altLang="ko-KR" sz="1200" dirty="0">
              <a:effectLst/>
              <a:latin typeface="NanumGothic" pitchFamily="2" charset="-127"/>
              <a:ea typeface="NanumGothic" pitchFamily="2" charset="-127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733D5B0-B869-9B0C-9836-1A9C0344553C}"/>
              </a:ext>
            </a:extLst>
          </p:cNvPr>
          <p:cNvSpPr txBox="1"/>
          <p:nvPr/>
        </p:nvSpPr>
        <p:spPr>
          <a:xfrm>
            <a:off x="4134003" y="4566039"/>
            <a:ext cx="5842621" cy="61401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NanumGothic" pitchFamily="2" charset="-127"/>
                <a:ea typeface="NanumGothic" pitchFamily="2" charset="-127"/>
              </a:rPr>
              <a:t>-</a:t>
            </a:r>
            <a:r>
              <a:rPr lang="ko-KR" altLang="en-US" sz="1200" dirty="0">
                <a:latin typeface="NanumGothic" pitchFamily="2" charset="-127"/>
                <a:ea typeface="NanumGothic" pitchFamily="2" charset="-127"/>
              </a:rPr>
              <a:t> </a:t>
            </a:r>
            <a:r>
              <a:rPr lang="ko-KR" altLang="en-US" sz="1200" dirty="0" err="1">
                <a:latin typeface="NanumGothic" pitchFamily="2" charset="-127"/>
                <a:ea typeface="NanumGothic" pitchFamily="2" charset="-127"/>
              </a:rPr>
              <a:t>충돌쌍</a:t>
            </a:r>
            <a:r>
              <a:rPr lang="ko-KR" altLang="en-US" sz="1200" dirty="0">
                <a:latin typeface="NanumGothic" pitchFamily="2" charset="-127"/>
                <a:ea typeface="NanumGothic" pitchFamily="2" charset="-127"/>
              </a:rPr>
              <a:t> 찾기 알고리즘</a:t>
            </a:r>
            <a:endParaRPr lang="en-US" altLang="ko-KR" sz="1200" dirty="0">
              <a:latin typeface="NanumGothic" pitchFamily="2" charset="-127"/>
              <a:ea typeface="NanumGothic" pitchFamily="2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NanumGothic" pitchFamily="2" charset="-127"/>
                <a:ea typeface="NanumGothic" pitchFamily="2" charset="-127"/>
              </a:rPr>
              <a:t>-</a:t>
            </a:r>
            <a:r>
              <a:rPr lang="ko-KR" altLang="en-US" sz="1200" dirty="0">
                <a:latin typeface="NanumGothic" pitchFamily="2" charset="-127"/>
                <a:ea typeface="NanumGothic" pitchFamily="2" charset="-127"/>
              </a:rPr>
              <a:t> </a:t>
            </a:r>
            <a:r>
              <a:rPr lang="ko-KR" altLang="en-US" sz="12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개인키</a:t>
            </a:r>
            <a:r>
              <a:rPr lang="en-US" altLang="ko-KR" sz="12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,</a:t>
            </a:r>
            <a:r>
              <a:rPr lang="ko-KR" altLang="en-US" sz="12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이전 해시</a:t>
            </a:r>
            <a:r>
              <a:rPr lang="en-US" altLang="ko-KR" sz="12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,</a:t>
            </a:r>
            <a:r>
              <a:rPr lang="ko-KR" altLang="en-US" sz="12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난수</a:t>
            </a:r>
            <a:r>
              <a:rPr lang="en-US" altLang="ko-KR" sz="12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,</a:t>
            </a:r>
            <a:r>
              <a:rPr lang="ko-KR" altLang="en-US" sz="12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이전 메시지</a:t>
            </a:r>
            <a:r>
              <a:rPr lang="en-US" altLang="ko-KR" sz="12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,</a:t>
            </a:r>
            <a:r>
              <a:rPr lang="ko-KR" altLang="en-US" sz="12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새로운 메시지를 </a:t>
            </a:r>
            <a:r>
              <a:rPr lang="ko-KR" altLang="en-US" sz="1200" dirty="0" err="1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입력받아</a:t>
            </a:r>
            <a:r>
              <a:rPr lang="ko-KR" altLang="en-US" sz="12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새로운 난수 </a:t>
            </a:r>
            <a:r>
              <a:rPr lang="en-US" altLang="ko-KR" sz="12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r’ </a:t>
            </a:r>
            <a:r>
              <a:rPr lang="ko-KR" altLang="en-US" sz="12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출력</a:t>
            </a:r>
            <a:endParaRPr lang="en-US" altLang="ko-KR" sz="1200" dirty="0">
              <a:effectLst/>
              <a:latin typeface="NanumGothic" pitchFamily="2" charset="-127"/>
              <a:ea typeface="NanumGothic" pitchFamily="2" charset="-127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9538AFB-444C-150D-B545-2ACBCA3F850E}"/>
              </a:ext>
            </a:extLst>
          </p:cNvPr>
          <p:cNvSpPr txBox="1"/>
          <p:nvPr/>
        </p:nvSpPr>
        <p:spPr>
          <a:xfrm>
            <a:off x="4134003" y="5469045"/>
            <a:ext cx="5493218" cy="89101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NanumGothic" pitchFamily="2" charset="-127"/>
                <a:ea typeface="NanumGothic" pitchFamily="2" charset="-127"/>
              </a:rPr>
              <a:t>-</a:t>
            </a:r>
            <a:r>
              <a:rPr lang="ko-KR" altLang="en-US" sz="1200" dirty="0">
                <a:latin typeface="NanumGothic" pitchFamily="2" charset="-127"/>
                <a:ea typeface="NanumGothic" pitchFamily="2" charset="-127"/>
              </a:rPr>
              <a:t> 검증 알고리즘</a:t>
            </a:r>
            <a:endParaRPr lang="en-US" altLang="ko-KR" sz="1200" dirty="0">
              <a:latin typeface="NanumGothic" pitchFamily="2" charset="-127"/>
              <a:ea typeface="NanumGothic" pitchFamily="2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NanumGothic" pitchFamily="2" charset="-127"/>
                <a:ea typeface="NanumGothic" pitchFamily="2" charset="-127"/>
              </a:rPr>
              <a:t>-</a:t>
            </a:r>
            <a:r>
              <a:rPr lang="ko-KR" altLang="en-US" sz="1200" dirty="0">
                <a:latin typeface="NanumGothic" pitchFamily="2" charset="-127"/>
                <a:ea typeface="NanumGothic" pitchFamily="2" charset="-127"/>
              </a:rPr>
              <a:t> </a:t>
            </a:r>
            <a:r>
              <a:rPr lang="ko-KR" altLang="en-US" sz="12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공개키</a:t>
            </a:r>
            <a:r>
              <a:rPr lang="en-US" altLang="ko-KR" sz="12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,</a:t>
            </a:r>
            <a:r>
              <a:rPr lang="ko-KR" altLang="en-US" sz="12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</a:t>
            </a:r>
            <a:r>
              <a:rPr lang="ko-KR" altLang="en-US" sz="1200" dirty="0" err="1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해시값</a:t>
            </a:r>
            <a:r>
              <a:rPr lang="en-US" altLang="ko-KR" sz="12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,</a:t>
            </a:r>
            <a:r>
              <a:rPr lang="ko-KR" altLang="en-US" sz="12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난수</a:t>
            </a:r>
            <a:r>
              <a:rPr lang="en-US" altLang="ko-KR" sz="12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,</a:t>
            </a:r>
            <a:r>
              <a:rPr lang="ko-KR" altLang="en-US" sz="12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메시지를 </a:t>
            </a:r>
            <a:r>
              <a:rPr lang="ko-KR" altLang="en-US" sz="1200" dirty="0" err="1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입력받아</a:t>
            </a:r>
            <a:r>
              <a:rPr lang="ko-KR" altLang="en-US" sz="12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만약 </a:t>
            </a:r>
            <a:r>
              <a:rPr lang="en-US" altLang="ko-KR" sz="12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h, r</a:t>
            </a:r>
            <a:r>
              <a:rPr lang="ko-KR" altLang="en-US" sz="12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이 </a:t>
            </a:r>
            <a:r>
              <a:rPr lang="en-US" altLang="ko-KR" sz="12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m</a:t>
            </a:r>
            <a:r>
              <a:rPr lang="ko-KR" altLang="en-US" sz="12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에 대한 </a:t>
            </a:r>
            <a:endParaRPr lang="en-US" altLang="ko-KR" sz="1200" dirty="0">
              <a:effectLst/>
              <a:latin typeface="NanumGothic" pitchFamily="2" charset="-127"/>
              <a:ea typeface="NanumGothic" pitchFamily="2" charset="-127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ko-KR" altLang="en-US" sz="1200" dirty="0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 </a:t>
            </a:r>
            <a:r>
              <a:rPr lang="ko-KR" altLang="en-US" sz="12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정당한 해시와 난수 쌍을 가질 경우 </a:t>
            </a:r>
            <a:r>
              <a:rPr lang="en-US" altLang="ko-KR" sz="12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1</a:t>
            </a:r>
            <a:r>
              <a:rPr lang="ko-KR" altLang="en-US" sz="12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을 출력</a:t>
            </a:r>
            <a:endParaRPr lang="en-US" altLang="ko-KR" sz="1200" dirty="0">
              <a:effectLst/>
              <a:latin typeface="NanumGothic" pitchFamily="2" charset="-127"/>
              <a:ea typeface="NanumGothic" pitchFamily="2" charset="-127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0659F89-CA6C-0285-2385-01B73970E003}"/>
              </a:ext>
            </a:extLst>
          </p:cNvPr>
          <p:cNvSpPr txBox="1"/>
          <p:nvPr/>
        </p:nvSpPr>
        <p:spPr>
          <a:xfrm>
            <a:off x="553843" y="2070943"/>
            <a:ext cx="427464" cy="46750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>
                <a:latin typeface="NanumGothic" pitchFamily="2" charset="-127"/>
                <a:ea typeface="NanumGothic" pitchFamily="2" charset="-127"/>
              </a:rPr>
              <a:t>🐰</a:t>
            </a:r>
            <a:endParaRPr lang="ko-KR" altLang="en-US" sz="1600" dirty="0">
              <a:latin typeface="NanumGothic" pitchFamily="2" charset="-127"/>
              <a:ea typeface="NanumGothic" pitchFamily="2" charset="-127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138E891-214A-FFCC-BD93-F9B63E673235}"/>
              </a:ext>
            </a:extLst>
          </p:cNvPr>
          <p:cNvSpPr txBox="1"/>
          <p:nvPr/>
        </p:nvSpPr>
        <p:spPr>
          <a:xfrm>
            <a:off x="553843" y="2819494"/>
            <a:ext cx="427464" cy="46750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>
                <a:latin typeface="NanumGothic" pitchFamily="2" charset="-127"/>
                <a:ea typeface="NanumGothic" pitchFamily="2" charset="-127"/>
              </a:rPr>
              <a:t>🐰</a:t>
            </a:r>
            <a:endParaRPr lang="ko-KR" altLang="en-US" sz="1600" dirty="0">
              <a:latin typeface="NanumGothic" pitchFamily="2" charset="-127"/>
              <a:ea typeface="NanumGothic" pitchFamily="2" charset="-127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5DEAB66-0580-39D6-8D1D-55FA77CAD06E}"/>
              </a:ext>
            </a:extLst>
          </p:cNvPr>
          <p:cNvSpPr txBox="1"/>
          <p:nvPr/>
        </p:nvSpPr>
        <p:spPr>
          <a:xfrm>
            <a:off x="553843" y="3664417"/>
            <a:ext cx="427464" cy="46750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>
                <a:latin typeface="NanumGothic" pitchFamily="2" charset="-127"/>
                <a:ea typeface="NanumGothic" pitchFamily="2" charset="-127"/>
              </a:rPr>
              <a:t>🐰</a:t>
            </a:r>
            <a:endParaRPr lang="ko-KR" altLang="en-US" sz="1600" dirty="0">
              <a:latin typeface="NanumGothic" pitchFamily="2" charset="-127"/>
              <a:ea typeface="NanumGothic" pitchFamily="2" charset="-127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EE29BB6-9CD5-8894-56A5-B6889693D669}"/>
              </a:ext>
            </a:extLst>
          </p:cNvPr>
          <p:cNvSpPr txBox="1"/>
          <p:nvPr/>
        </p:nvSpPr>
        <p:spPr>
          <a:xfrm>
            <a:off x="553843" y="4531043"/>
            <a:ext cx="427464" cy="46750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>
                <a:latin typeface="NanumGothic" pitchFamily="2" charset="-127"/>
                <a:ea typeface="NanumGothic" pitchFamily="2" charset="-127"/>
              </a:rPr>
              <a:t>🐰</a:t>
            </a:r>
            <a:endParaRPr lang="ko-KR" altLang="en-US" sz="1600" dirty="0">
              <a:latin typeface="NanumGothic" pitchFamily="2" charset="-127"/>
              <a:ea typeface="NanumGothic" pitchFamily="2" charset="-127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0E1F765-6F19-ABC9-604F-CD14BF3BE5E8}"/>
              </a:ext>
            </a:extLst>
          </p:cNvPr>
          <p:cNvSpPr txBox="1"/>
          <p:nvPr/>
        </p:nvSpPr>
        <p:spPr>
          <a:xfrm>
            <a:off x="561277" y="5397669"/>
            <a:ext cx="427464" cy="46750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>
                <a:latin typeface="NanumGothic" pitchFamily="2" charset="-127"/>
                <a:ea typeface="NanumGothic" pitchFamily="2" charset="-127"/>
              </a:rPr>
              <a:t>🐰</a:t>
            </a:r>
            <a:endParaRPr lang="ko-KR" altLang="en-US" sz="1600" dirty="0">
              <a:latin typeface="NanumGothic" pitchFamily="2" charset="-127"/>
              <a:ea typeface="NanumGothic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698336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직사각형 30">
            <a:extLst>
              <a:ext uri="{FF2B5EF4-FFF2-40B4-BE49-F238E27FC236}">
                <a16:creationId xmlns:a16="http://schemas.microsoft.com/office/drawing/2014/main" id="{DD837D67-D118-4A79-8183-512AB2EAD3AE}"/>
              </a:ext>
            </a:extLst>
          </p:cNvPr>
          <p:cNvSpPr/>
          <p:nvPr/>
        </p:nvSpPr>
        <p:spPr>
          <a:xfrm>
            <a:off x="0" y="652475"/>
            <a:ext cx="4728117" cy="28135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497CEA25-D5B7-44BE-90BF-1C552144F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200" y="140502"/>
            <a:ext cx="4423366" cy="890130"/>
          </a:xfrm>
        </p:spPr>
        <p:txBody>
          <a:bodyPr>
            <a:normAutofit/>
          </a:bodyPr>
          <a:lstStyle/>
          <a:p>
            <a:r>
              <a:rPr lang="en-US" altLang="ko-KR" sz="2800" dirty="0">
                <a:latin typeface="NanumGothic" pitchFamily="2" charset="-127"/>
                <a:ea typeface="NanumGothic" pitchFamily="2" charset="-127"/>
              </a:rPr>
              <a:t>03  Method</a:t>
            </a:r>
            <a:endParaRPr lang="ko-KR" altLang="en-US" sz="2800" dirty="0">
              <a:latin typeface="NanumGothic" pitchFamily="2" charset="-127"/>
              <a:ea typeface="NanumGothic" pitchFamily="2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12D2512-7016-5CBF-F08A-58A9D2EDEB7C}"/>
              </a:ext>
            </a:extLst>
          </p:cNvPr>
          <p:cNvSpPr txBox="1"/>
          <p:nvPr/>
        </p:nvSpPr>
        <p:spPr>
          <a:xfrm>
            <a:off x="550127" y="1915552"/>
            <a:ext cx="9634653" cy="102412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-</a:t>
            </a:r>
            <a:r>
              <a:rPr lang="ko-KR" altLang="en-US" sz="14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다중 트랩도어의 강화된 카멜레온 해시</a:t>
            </a:r>
            <a:endParaRPr lang="en-US" altLang="ko-KR" sz="1400" dirty="0">
              <a:effectLst/>
              <a:latin typeface="NanumGothic" pitchFamily="2" charset="-127"/>
              <a:ea typeface="NanumGothic" pitchFamily="2" charset="-127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-</a:t>
            </a:r>
            <a:r>
              <a:rPr lang="ko-KR" altLang="en-US" sz="1400" dirty="0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블록의 헤더 </a:t>
            </a:r>
            <a:r>
              <a:rPr lang="ko-KR" altLang="en-US" sz="1400" dirty="0" err="1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해시값</a:t>
            </a:r>
            <a:r>
              <a:rPr lang="ko-KR" altLang="en-US" sz="1400" dirty="0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</a:t>
            </a:r>
            <a:r>
              <a:rPr lang="en" altLang="ko-KR" sz="1400" dirty="0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s</a:t>
            </a:r>
            <a:r>
              <a:rPr lang="en-US" altLang="ko-KR" sz="1400" dirty="0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,</a:t>
            </a:r>
            <a:r>
              <a:rPr lang="ko-KR" altLang="en-US" sz="1400" dirty="0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트랜잭션 </a:t>
            </a:r>
            <a:r>
              <a:rPr lang="ko-KR" altLang="en-US" sz="1400" dirty="0" err="1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해시값</a:t>
            </a:r>
            <a:r>
              <a:rPr lang="ko-KR" altLang="en-US" sz="1400" dirty="0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</a:t>
            </a:r>
            <a:r>
              <a:rPr lang="en" altLang="ko-KR" sz="1400" dirty="0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x, </a:t>
            </a:r>
            <a:r>
              <a:rPr lang="ko-KR" altLang="en-US" sz="1400" dirty="0" err="1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넌스</a:t>
            </a:r>
            <a:r>
              <a:rPr lang="ko-KR" altLang="en-US" sz="1400" dirty="0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</a:t>
            </a:r>
            <a:r>
              <a:rPr lang="en" altLang="ko-KR" sz="1400" dirty="0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ctr, </a:t>
            </a:r>
            <a:r>
              <a:rPr lang="ko-KR" altLang="en-US" sz="1400" dirty="0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카멜레온 해시가 사용하는 난수 </a:t>
            </a:r>
            <a:r>
              <a:rPr lang="en" altLang="ko-KR" sz="1400" dirty="0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r</a:t>
            </a:r>
          </a:p>
          <a:p>
            <a:pPr>
              <a:lnSpc>
                <a:spcPct val="150000"/>
              </a:lnSpc>
            </a:pPr>
            <a:r>
              <a:rPr lang="en" altLang="ko-KR" sz="1400" dirty="0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- </a:t>
            </a:r>
            <a:r>
              <a:rPr lang="ko-KR" altLang="en-US" sz="1400" dirty="0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수정 가능한 블록체인은 블록체인의 블록 간 연결성을 유지한 채 블록의 데이터를 수정 </a:t>
            </a:r>
            <a:r>
              <a:rPr lang="en" altLang="ko-KR" sz="1400" dirty="0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</a:t>
            </a:r>
            <a:r>
              <a:rPr lang="ko-KR" altLang="en-US" sz="14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</a:t>
            </a:r>
            <a:endParaRPr lang="ko-KR" altLang="en-US" sz="1400" dirty="0">
              <a:latin typeface="NanumGothic" pitchFamily="2" charset="-127"/>
              <a:ea typeface="NanumGothic" pitchFamily="2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EA539C4-03BD-AD2E-6080-15879F61E937}"/>
              </a:ext>
            </a:extLst>
          </p:cNvPr>
          <p:cNvSpPr txBox="1"/>
          <p:nvPr/>
        </p:nvSpPr>
        <p:spPr>
          <a:xfrm>
            <a:off x="1003061" y="5822940"/>
            <a:ext cx="3824868" cy="31662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altLang="ko-KR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NanumGothic" pitchFamily="2" charset="-127"/>
                <a:ea typeface="NanumGothic" pitchFamily="2" charset="-127"/>
              </a:rPr>
              <a:t>The formal structure of redactable blockchain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latin typeface="NanumGothic" pitchFamily="2" charset="-127"/>
              <a:ea typeface="NanumGothic" pitchFamily="2" charset="-127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3228A35C-07FE-38EE-5DC8-D3DAA34A3A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127" y="3660318"/>
            <a:ext cx="4730736" cy="216262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328A4C0-16AD-C2DE-E504-BDC006DB91EF}"/>
              </a:ext>
            </a:extLst>
          </p:cNvPr>
          <p:cNvSpPr txBox="1"/>
          <p:nvPr/>
        </p:nvSpPr>
        <p:spPr>
          <a:xfrm>
            <a:off x="389631" y="1263804"/>
            <a:ext cx="1097198" cy="41857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altLang="ko-KR" sz="1600" dirty="0" err="1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sCHRS</a:t>
            </a:r>
            <a:endParaRPr lang="ko-KR" altLang="en-US" sz="1200" dirty="0">
              <a:latin typeface="NanumGothic" pitchFamily="2" charset="-127"/>
              <a:ea typeface="NanumGothic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81869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직사각형 30">
            <a:extLst>
              <a:ext uri="{FF2B5EF4-FFF2-40B4-BE49-F238E27FC236}">
                <a16:creationId xmlns:a16="http://schemas.microsoft.com/office/drawing/2014/main" id="{DD837D67-D118-4A79-8183-512AB2EAD3AE}"/>
              </a:ext>
            </a:extLst>
          </p:cNvPr>
          <p:cNvSpPr/>
          <p:nvPr/>
        </p:nvSpPr>
        <p:spPr>
          <a:xfrm>
            <a:off x="0" y="652475"/>
            <a:ext cx="4728117" cy="28135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497CEA25-D5B7-44BE-90BF-1C552144F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200" y="140502"/>
            <a:ext cx="4423366" cy="890130"/>
          </a:xfrm>
        </p:spPr>
        <p:txBody>
          <a:bodyPr>
            <a:normAutofit/>
          </a:bodyPr>
          <a:lstStyle/>
          <a:p>
            <a:r>
              <a:rPr lang="en-US" altLang="ko-KR" sz="2800" dirty="0">
                <a:latin typeface="NanumGothic" pitchFamily="2" charset="-127"/>
                <a:ea typeface="NanumGothic" pitchFamily="2" charset="-127"/>
              </a:rPr>
              <a:t>03  Method</a:t>
            </a:r>
            <a:endParaRPr lang="ko-KR" altLang="en-US" sz="2800" dirty="0">
              <a:latin typeface="NanumGothic" pitchFamily="2" charset="-127"/>
              <a:ea typeface="NanumGothic" pitchFamily="2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FF985DD-2CF3-51BC-399C-CE570031C2CE}"/>
              </a:ext>
            </a:extLst>
          </p:cNvPr>
          <p:cNvSpPr txBox="1"/>
          <p:nvPr/>
        </p:nvSpPr>
        <p:spPr>
          <a:xfrm>
            <a:off x="389630" y="1263804"/>
            <a:ext cx="2011599" cy="41857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altLang="ko-KR" sz="1600" dirty="0" err="1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sCHAS</a:t>
            </a:r>
            <a:r>
              <a:rPr lang="en-US" altLang="ko-KR" sz="16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</a:t>
            </a:r>
            <a:r>
              <a:rPr lang="ko-KR" altLang="en-US" sz="16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알고리즘</a:t>
            </a:r>
            <a:endParaRPr lang="ko-KR" altLang="en-US" sz="1200" dirty="0">
              <a:latin typeface="NanumGothic" pitchFamily="2" charset="-127"/>
              <a:ea typeface="NanumGothic" pitchFamily="2" charset="-127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16C26EAA-67A0-7D22-ED3B-6C78FE1A189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98"/>
          <a:stretch/>
        </p:blipFill>
        <p:spPr>
          <a:xfrm>
            <a:off x="999301" y="2069355"/>
            <a:ext cx="2276088" cy="508000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06671D9C-1D27-7956-A640-B77C973411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8866" y="3038707"/>
            <a:ext cx="3695700" cy="5588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381CD985-7B86-C52F-2A64-66463C8BF7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6279" y="4089119"/>
            <a:ext cx="3009900" cy="48260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D76AAE08-0725-9857-33F2-7627DF4ABCA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4734" y="5124188"/>
            <a:ext cx="3289300" cy="533400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AA74A9E6-EE86-6637-128A-0919165FA31E}"/>
              </a:ext>
            </a:extLst>
          </p:cNvPr>
          <p:cNvSpPr txBox="1"/>
          <p:nvPr/>
        </p:nvSpPr>
        <p:spPr>
          <a:xfrm>
            <a:off x="5137612" y="2154847"/>
            <a:ext cx="4935655" cy="33701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NanumGothic" pitchFamily="2" charset="-127"/>
                <a:ea typeface="NanumGothic" pitchFamily="2" charset="-127"/>
              </a:rPr>
              <a:t>-</a:t>
            </a:r>
            <a:r>
              <a:rPr lang="ko-KR" altLang="en-US" sz="1200" dirty="0">
                <a:latin typeface="NanumGothic" pitchFamily="2" charset="-127"/>
                <a:ea typeface="NanumGothic" pitchFamily="2" charset="-127"/>
              </a:rPr>
              <a:t> 파라미터 생성 알고리즘</a:t>
            </a:r>
            <a:endParaRPr lang="en-US" altLang="ko-KR" sz="1200" dirty="0">
              <a:latin typeface="NanumGothic" pitchFamily="2" charset="-127"/>
              <a:ea typeface="NanumGothic" pitchFamily="2" charset="-127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A02037A-4C54-9B8F-C553-430E71A01EF7}"/>
              </a:ext>
            </a:extLst>
          </p:cNvPr>
          <p:cNvSpPr txBox="1"/>
          <p:nvPr/>
        </p:nvSpPr>
        <p:spPr>
          <a:xfrm>
            <a:off x="5137611" y="3149599"/>
            <a:ext cx="4935655" cy="33701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NanumGothic" pitchFamily="2" charset="-127"/>
                <a:ea typeface="NanumGothic" pitchFamily="2" charset="-127"/>
              </a:rPr>
              <a:t>+</a:t>
            </a:r>
            <a:r>
              <a:rPr lang="ko-KR" altLang="en-US" sz="1200" dirty="0">
                <a:latin typeface="NanumGothic" pitchFamily="2" charset="-127"/>
                <a:ea typeface="NanumGothic" pitchFamily="2" charset="-127"/>
              </a:rPr>
              <a:t> </a:t>
            </a:r>
            <a:r>
              <a:rPr lang="ko-KR" altLang="en-US" sz="1200" dirty="0" err="1">
                <a:latin typeface="NanumGothic" pitchFamily="2" charset="-127"/>
                <a:ea typeface="NanumGothic" pitchFamily="2" charset="-127"/>
              </a:rPr>
              <a:t>규제자</a:t>
            </a:r>
            <a:r>
              <a:rPr lang="ko-KR" altLang="en-US" sz="1200" dirty="0">
                <a:latin typeface="NanumGothic" pitchFamily="2" charset="-127"/>
                <a:ea typeface="NanumGothic" pitchFamily="2" charset="-127"/>
              </a:rPr>
              <a:t> 키 생성 알고리즘</a:t>
            </a:r>
            <a:endParaRPr lang="en-US" altLang="ko-KR" sz="1200" dirty="0">
              <a:latin typeface="NanumGothic" pitchFamily="2" charset="-127"/>
              <a:ea typeface="NanumGothic" pitchFamily="2" charset="-127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B2D9D23-7700-30B1-3313-2859CAC0F0DC}"/>
              </a:ext>
            </a:extLst>
          </p:cNvPr>
          <p:cNvSpPr txBox="1"/>
          <p:nvPr/>
        </p:nvSpPr>
        <p:spPr>
          <a:xfrm>
            <a:off x="5137612" y="5212081"/>
            <a:ext cx="4935655" cy="89101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NanumGothic" pitchFamily="2" charset="-127"/>
                <a:ea typeface="NanumGothic" pitchFamily="2" charset="-127"/>
              </a:rPr>
              <a:t>-</a:t>
            </a:r>
            <a:r>
              <a:rPr lang="ko-KR" altLang="en-US" sz="1200" dirty="0">
                <a:latin typeface="NanumGothic" pitchFamily="2" charset="-127"/>
                <a:ea typeface="NanumGothic" pitchFamily="2" charset="-127"/>
              </a:rPr>
              <a:t> 해시 알고리즘</a:t>
            </a:r>
            <a:endParaRPr lang="en-US" altLang="ko-KR" sz="1200" dirty="0">
              <a:latin typeface="NanumGothic" pitchFamily="2" charset="-127"/>
              <a:ea typeface="NanumGothic" pitchFamily="2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NanumGothic" pitchFamily="2" charset="-127"/>
                <a:ea typeface="NanumGothic" pitchFamily="2" charset="-127"/>
              </a:rPr>
              <a:t>+</a:t>
            </a:r>
            <a:r>
              <a:rPr lang="ko-KR" altLang="en-US" sz="1200" dirty="0">
                <a:latin typeface="NanumGothic" pitchFamily="2" charset="-127"/>
                <a:ea typeface="NanumGothic" pitchFamily="2" charset="-127"/>
              </a:rPr>
              <a:t> </a:t>
            </a:r>
            <a:r>
              <a:rPr lang="ko-KR" altLang="en-US" sz="1200" dirty="0" err="1">
                <a:latin typeface="NanumGothic" pitchFamily="2" charset="-127"/>
                <a:ea typeface="NanumGothic" pitchFamily="2" charset="-127"/>
              </a:rPr>
              <a:t>규제자</a:t>
            </a:r>
            <a:r>
              <a:rPr lang="ko-KR" altLang="en-US" sz="1200" dirty="0">
                <a:latin typeface="NanumGothic" pitchFamily="2" charset="-127"/>
                <a:ea typeface="NanumGothic" pitchFamily="2" charset="-127"/>
              </a:rPr>
              <a:t> 공개키와 사용자 </a:t>
            </a:r>
            <a:r>
              <a:rPr lang="ko-KR" altLang="en-US" sz="12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공개키를 모두 </a:t>
            </a:r>
            <a:r>
              <a:rPr lang="ko-KR" altLang="en-US" sz="1200" dirty="0" err="1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입력받음</a:t>
            </a:r>
            <a:endParaRPr lang="en-US" altLang="ko-KR" sz="1200" dirty="0">
              <a:effectLst/>
              <a:latin typeface="NanumGothic" pitchFamily="2" charset="-127"/>
              <a:ea typeface="NanumGothic" pitchFamily="2" charset="-127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+</a:t>
            </a:r>
            <a:r>
              <a:rPr lang="ko-KR" altLang="en-US" sz="1200" dirty="0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해당 블록을 생성한 사용자의 공개키를 저장하는 상태 </a:t>
            </a:r>
            <a:r>
              <a:rPr lang="en-US" altLang="ko-KR" sz="1200" dirty="0" err="1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st</a:t>
            </a:r>
            <a:r>
              <a:rPr lang="en-US" altLang="ko-KR" sz="1200" dirty="0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</a:t>
            </a:r>
            <a:r>
              <a:rPr lang="ko-KR" altLang="en-US" sz="12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출력</a:t>
            </a:r>
            <a:endParaRPr lang="en-US" altLang="ko-KR" sz="1200" dirty="0">
              <a:effectLst/>
              <a:latin typeface="NanumGothic" pitchFamily="2" charset="-127"/>
              <a:ea typeface="NanumGothic" pitchFamily="2" charset="-127"/>
              <a:cs typeface="Times New Roman" panose="02020603050405020304" pitchFamily="18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58CBDF7-7E15-F015-5606-FF88C66E88FB}"/>
              </a:ext>
            </a:extLst>
          </p:cNvPr>
          <p:cNvSpPr txBox="1"/>
          <p:nvPr/>
        </p:nvSpPr>
        <p:spPr>
          <a:xfrm>
            <a:off x="5137612" y="4144351"/>
            <a:ext cx="4935655" cy="33701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NanumGothic" pitchFamily="2" charset="-127"/>
                <a:ea typeface="NanumGothic" pitchFamily="2" charset="-127"/>
              </a:rPr>
              <a:t>+</a:t>
            </a:r>
            <a:r>
              <a:rPr lang="ko-KR" altLang="en-US" sz="1200" dirty="0">
                <a:latin typeface="NanumGothic" pitchFamily="2" charset="-127"/>
                <a:ea typeface="NanumGothic" pitchFamily="2" charset="-127"/>
              </a:rPr>
              <a:t> 사용자 키 생성 알고리즘</a:t>
            </a:r>
            <a:endParaRPr lang="en-US" altLang="ko-KR" sz="1200" dirty="0">
              <a:latin typeface="NanumGothic" pitchFamily="2" charset="-127"/>
              <a:ea typeface="NanumGothic" pitchFamily="2" charset="-127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5DFC2C4-6F83-E4EF-FF55-D9E526EBC888}"/>
              </a:ext>
            </a:extLst>
          </p:cNvPr>
          <p:cNvSpPr txBox="1"/>
          <p:nvPr/>
        </p:nvSpPr>
        <p:spPr>
          <a:xfrm>
            <a:off x="571837" y="2137474"/>
            <a:ext cx="427464" cy="46750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>
                <a:latin typeface="NanumGothic" pitchFamily="2" charset="-127"/>
                <a:ea typeface="NanumGothic" pitchFamily="2" charset="-127"/>
              </a:rPr>
              <a:t>🐰</a:t>
            </a:r>
            <a:endParaRPr lang="ko-KR" altLang="en-US" sz="1600" dirty="0">
              <a:latin typeface="NanumGothic" pitchFamily="2" charset="-127"/>
              <a:ea typeface="NanumGothic" pitchFamily="2" charset="-127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1DFA291-3186-DFAC-DFFA-79B51B6D6684}"/>
              </a:ext>
            </a:extLst>
          </p:cNvPr>
          <p:cNvSpPr txBox="1"/>
          <p:nvPr/>
        </p:nvSpPr>
        <p:spPr>
          <a:xfrm>
            <a:off x="571837" y="3084357"/>
            <a:ext cx="427464" cy="46750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>
                <a:latin typeface="NanumGothic" pitchFamily="2" charset="-127"/>
                <a:ea typeface="NanumGothic" pitchFamily="2" charset="-127"/>
              </a:rPr>
              <a:t>🐰</a:t>
            </a:r>
            <a:endParaRPr lang="ko-KR" altLang="en-US" sz="1600" dirty="0">
              <a:latin typeface="NanumGothic" pitchFamily="2" charset="-127"/>
              <a:ea typeface="NanumGothic" pitchFamily="2" charset="-127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EB6A10D-7A3A-45B8-680E-6414DADEF4C4}"/>
              </a:ext>
            </a:extLst>
          </p:cNvPr>
          <p:cNvSpPr txBox="1"/>
          <p:nvPr/>
        </p:nvSpPr>
        <p:spPr>
          <a:xfrm>
            <a:off x="573382" y="4096669"/>
            <a:ext cx="427464" cy="46750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>
                <a:latin typeface="NanumGothic" pitchFamily="2" charset="-127"/>
                <a:ea typeface="NanumGothic" pitchFamily="2" charset="-127"/>
              </a:rPr>
              <a:t>🐰</a:t>
            </a:r>
            <a:endParaRPr lang="ko-KR" altLang="en-US" sz="1600" dirty="0">
              <a:latin typeface="NanumGothic" pitchFamily="2" charset="-127"/>
              <a:ea typeface="NanumGothic" pitchFamily="2" charset="-127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3B7BF32-A163-052C-1BF3-EE3ADC83A346}"/>
              </a:ext>
            </a:extLst>
          </p:cNvPr>
          <p:cNvSpPr txBox="1"/>
          <p:nvPr/>
        </p:nvSpPr>
        <p:spPr>
          <a:xfrm>
            <a:off x="571837" y="5116638"/>
            <a:ext cx="427464" cy="46750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>
                <a:latin typeface="NanumGothic" pitchFamily="2" charset="-127"/>
                <a:ea typeface="NanumGothic" pitchFamily="2" charset="-127"/>
              </a:rPr>
              <a:t>🐰</a:t>
            </a:r>
            <a:endParaRPr lang="ko-KR" altLang="en-US" sz="1600" dirty="0">
              <a:latin typeface="NanumGothic" pitchFamily="2" charset="-127"/>
              <a:ea typeface="NanumGothic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860527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직사각형 30">
            <a:extLst>
              <a:ext uri="{FF2B5EF4-FFF2-40B4-BE49-F238E27FC236}">
                <a16:creationId xmlns:a16="http://schemas.microsoft.com/office/drawing/2014/main" id="{DD837D67-D118-4A79-8183-512AB2EAD3AE}"/>
              </a:ext>
            </a:extLst>
          </p:cNvPr>
          <p:cNvSpPr/>
          <p:nvPr/>
        </p:nvSpPr>
        <p:spPr>
          <a:xfrm>
            <a:off x="0" y="652475"/>
            <a:ext cx="4728117" cy="28135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497CEA25-D5B7-44BE-90BF-1C552144F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200" y="140502"/>
            <a:ext cx="4423366" cy="890130"/>
          </a:xfrm>
        </p:spPr>
        <p:txBody>
          <a:bodyPr>
            <a:normAutofit/>
          </a:bodyPr>
          <a:lstStyle/>
          <a:p>
            <a:r>
              <a:rPr lang="en-US" altLang="ko-KR" sz="2800" dirty="0">
                <a:latin typeface="NanumGothic" pitchFamily="2" charset="-127"/>
                <a:ea typeface="NanumGothic" pitchFamily="2" charset="-127"/>
              </a:rPr>
              <a:t>03  Method</a:t>
            </a:r>
            <a:endParaRPr lang="ko-KR" altLang="en-US" sz="2800" dirty="0">
              <a:latin typeface="NanumGothic" pitchFamily="2" charset="-127"/>
              <a:ea typeface="NanumGothic" pitchFamily="2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FF985DD-2CF3-51BC-399C-CE570031C2CE}"/>
              </a:ext>
            </a:extLst>
          </p:cNvPr>
          <p:cNvSpPr txBox="1"/>
          <p:nvPr/>
        </p:nvSpPr>
        <p:spPr>
          <a:xfrm>
            <a:off x="389630" y="1263804"/>
            <a:ext cx="2011599" cy="41857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altLang="ko-KR" sz="1600" dirty="0" err="1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sCHAS</a:t>
            </a:r>
            <a:r>
              <a:rPr lang="en-US" altLang="ko-KR" sz="16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</a:t>
            </a:r>
            <a:r>
              <a:rPr lang="ko-KR" altLang="en-US" sz="16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알고리즘</a:t>
            </a:r>
            <a:endParaRPr lang="ko-KR" altLang="en-US" sz="1200" dirty="0">
              <a:latin typeface="NanumGothic" pitchFamily="2" charset="-127"/>
              <a:ea typeface="NanumGothic" pitchFamily="2" charset="-127"/>
            </a:endParaRP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107AB74C-B765-B224-2AF0-550C67F8D3A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61" r="-1"/>
          <a:stretch/>
        </p:blipFill>
        <p:spPr>
          <a:xfrm>
            <a:off x="940110" y="2368078"/>
            <a:ext cx="2991624" cy="508000"/>
          </a:xfrm>
          <a:prstGeom prst="rect">
            <a:avLst/>
          </a:prstGeom>
        </p:spPr>
      </p:pic>
      <p:grpSp>
        <p:nvGrpSpPr>
          <p:cNvPr id="23" name="그룹 22">
            <a:extLst>
              <a:ext uri="{FF2B5EF4-FFF2-40B4-BE49-F238E27FC236}">
                <a16:creationId xmlns:a16="http://schemas.microsoft.com/office/drawing/2014/main" id="{90E832A3-2B25-11EC-8738-4833C989A997}"/>
              </a:ext>
            </a:extLst>
          </p:cNvPr>
          <p:cNvGrpSpPr/>
          <p:nvPr/>
        </p:nvGrpSpPr>
        <p:grpSpPr>
          <a:xfrm>
            <a:off x="940110" y="3513594"/>
            <a:ext cx="4311727" cy="419100"/>
            <a:chOff x="609600" y="5188582"/>
            <a:chExt cx="4311727" cy="419100"/>
          </a:xfrm>
        </p:grpSpPr>
        <p:pic>
          <p:nvPicPr>
            <p:cNvPr id="20" name="그림 19">
              <a:extLst>
                <a:ext uri="{FF2B5EF4-FFF2-40B4-BE49-F238E27FC236}">
                  <a16:creationId xmlns:a16="http://schemas.microsoft.com/office/drawing/2014/main" id="{62CC2575-04C3-E7B3-1D5D-C693528E255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09600" y="5188582"/>
              <a:ext cx="3759200" cy="419100"/>
            </a:xfrm>
            <a:prstGeom prst="rect">
              <a:avLst/>
            </a:prstGeom>
          </p:spPr>
        </p:pic>
        <p:pic>
          <p:nvPicPr>
            <p:cNvPr id="22" name="그림 21">
              <a:extLst>
                <a:ext uri="{FF2B5EF4-FFF2-40B4-BE49-F238E27FC236}">
                  <a16:creationId xmlns:a16="http://schemas.microsoft.com/office/drawing/2014/main" id="{511D16C6-604A-9453-8A56-8CF767B0773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4235" t="3679" b="-1"/>
            <a:stretch/>
          </p:blipFill>
          <p:spPr>
            <a:xfrm>
              <a:off x="4252409" y="5311460"/>
              <a:ext cx="668918" cy="281354"/>
            </a:xfrm>
            <a:prstGeom prst="rect">
              <a:avLst/>
            </a:prstGeom>
          </p:spPr>
        </p:pic>
      </p:grpSp>
      <p:pic>
        <p:nvPicPr>
          <p:cNvPr id="25" name="그림 24">
            <a:extLst>
              <a:ext uri="{FF2B5EF4-FFF2-40B4-BE49-F238E27FC236}">
                <a16:creationId xmlns:a16="http://schemas.microsoft.com/office/drawing/2014/main" id="{182758B4-B1D9-FAD4-EC74-24D9230892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0110" y="5141557"/>
            <a:ext cx="3721100" cy="3683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7051970-81F1-DD32-2833-6365DB323CD4}"/>
              </a:ext>
            </a:extLst>
          </p:cNvPr>
          <p:cNvSpPr txBox="1"/>
          <p:nvPr/>
        </p:nvSpPr>
        <p:spPr>
          <a:xfrm>
            <a:off x="579553" y="2368078"/>
            <a:ext cx="427464" cy="46750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>
                <a:latin typeface="NanumGothic" pitchFamily="2" charset="-127"/>
                <a:ea typeface="NanumGothic" pitchFamily="2" charset="-127"/>
              </a:rPr>
              <a:t>🐰</a:t>
            </a:r>
            <a:endParaRPr lang="ko-KR" altLang="en-US" sz="1600" dirty="0">
              <a:latin typeface="NanumGothic" pitchFamily="2" charset="-127"/>
              <a:ea typeface="NanumGothic" pitchFamily="2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E614971-1BC5-CE46-30FB-87B52F422286}"/>
              </a:ext>
            </a:extLst>
          </p:cNvPr>
          <p:cNvSpPr txBox="1"/>
          <p:nvPr/>
        </p:nvSpPr>
        <p:spPr>
          <a:xfrm>
            <a:off x="579553" y="3465194"/>
            <a:ext cx="427464" cy="46750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>
                <a:latin typeface="NanumGothic" pitchFamily="2" charset="-127"/>
                <a:ea typeface="NanumGothic" pitchFamily="2" charset="-127"/>
              </a:rPr>
              <a:t>🐰</a:t>
            </a:r>
            <a:endParaRPr lang="ko-KR" altLang="en-US" sz="1600" dirty="0">
              <a:latin typeface="NanumGothic" pitchFamily="2" charset="-127"/>
              <a:ea typeface="NanumGothic" pitchFamily="2" charset="-12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C4D879A-6B5F-86EC-628F-6F1B2D745C9C}"/>
              </a:ext>
            </a:extLst>
          </p:cNvPr>
          <p:cNvSpPr txBox="1"/>
          <p:nvPr/>
        </p:nvSpPr>
        <p:spPr>
          <a:xfrm>
            <a:off x="579553" y="5078210"/>
            <a:ext cx="427464" cy="46750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>
                <a:latin typeface="NanumGothic" pitchFamily="2" charset="-127"/>
                <a:ea typeface="NanumGothic" pitchFamily="2" charset="-127"/>
              </a:rPr>
              <a:t>🐰</a:t>
            </a:r>
            <a:endParaRPr lang="ko-KR" altLang="en-US" sz="1600" dirty="0">
              <a:latin typeface="NanumGothic" pitchFamily="2" charset="-127"/>
              <a:ea typeface="NanumGothic" pitchFamily="2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0682CAB-5E1F-8136-F04B-9E6F6BD9FB21}"/>
              </a:ext>
            </a:extLst>
          </p:cNvPr>
          <p:cNvSpPr txBox="1"/>
          <p:nvPr/>
        </p:nvSpPr>
        <p:spPr>
          <a:xfrm>
            <a:off x="5613396" y="2427550"/>
            <a:ext cx="5537823" cy="61401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NanumGothic" pitchFamily="2" charset="-127"/>
                <a:ea typeface="NanumGothic" pitchFamily="2" charset="-127"/>
              </a:rPr>
              <a:t>-</a:t>
            </a:r>
            <a:r>
              <a:rPr lang="ko-KR" altLang="en-US" sz="1200" dirty="0">
                <a:latin typeface="NanumGothic" pitchFamily="2" charset="-127"/>
                <a:ea typeface="NanumGothic" pitchFamily="2" charset="-127"/>
              </a:rPr>
              <a:t> </a:t>
            </a:r>
            <a:r>
              <a:rPr lang="ko-KR" altLang="en-US" sz="1200" dirty="0" err="1">
                <a:latin typeface="NanumGothic" pitchFamily="2" charset="-127"/>
                <a:ea typeface="NanumGothic" pitchFamily="2" charset="-127"/>
              </a:rPr>
              <a:t>충돌쌍</a:t>
            </a:r>
            <a:r>
              <a:rPr lang="ko-KR" altLang="en-US" sz="1200" dirty="0">
                <a:latin typeface="NanumGothic" pitchFamily="2" charset="-127"/>
                <a:ea typeface="NanumGothic" pitchFamily="2" charset="-127"/>
              </a:rPr>
              <a:t> 찾기 알고리즘</a:t>
            </a:r>
            <a:endParaRPr lang="en-US" altLang="ko-KR" sz="1200" dirty="0">
              <a:latin typeface="NanumGothic" pitchFamily="2" charset="-127"/>
              <a:ea typeface="NanumGothic" pitchFamily="2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NanumGothic" pitchFamily="2" charset="-127"/>
                <a:ea typeface="NanumGothic" pitchFamily="2" charset="-127"/>
              </a:rPr>
              <a:t>+</a:t>
            </a:r>
            <a:r>
              <a:rPr lang="ko-KR" altLang="en-US" sz="1200" dirty="0">
                <a:latin typeface="NanumGothic" pitchFamily="2" charset="-127"/>
                <a:ea typeface="NanumGothic" pitchFamily="2" charset="-127"/>
              </a:rPr>
              <a:t> </a:t>
            </a:r>
            <a:r>
              <a:rPr lang="ko-KR" altLang="en-US" sz="1200" dirty="0" err="1">
                <a:latin typeface="NanumGothic" pitchFamily="2" charset="-127"/>
                <a:ea typeface="NanumGothic" pitchFamily="2" charset="-127"/>
              </a:rPr>
              <a:t>규제자</a:t>
            </a:r>
            <a:r>
              <a:rPr lang="ko-KR" altLang="en-US" sz="1200" dirty="0">
                <a:latin typeface="NanumGothic" pitchFamily="2" charset="-127"/>
                <a:ea typeface="NanumGothic" pitchFamily="2" charset="-127"/>
              </a:rPr>
              <a:t> 또는 사용자의 개인키</a:t>
            </a:r>
            <a:r>
              <a:rPr lang="en-US" altLang="ko-KR" sz="1200" dirty="0">
                <a:latin typeface="NanumGothic" pitchFamily="2" charset="-127"/>
                <a:ea typeface="NanumGothic" pitchFamily="2" charset="-127"/>
              </a:rPr>
              <a:t>,</a:t>
            </a:r>
            <a:r>
              <a:rPr lang="ko-KR" altLang="en-US" sz="1200" dirty="0">
                <a:latin typeface="NanumGothic" pitchFamily="2" charset="-127"/>
                <a:ea typeface="NanumGothic" pitchFamily="2" charset="-127"/>
              </a:rPr>
              <a:t> 해당 블록을 생성한 사용자의 공개키 </a:t>
            </a:r>
            <a:r>
              <a:rPr lang="ko-KR" altLang="en-US" sz="1200" dirty="0" err="1">
                <a:latin typeface="NanumGothic" pitchFamily="2" charset="-127"/>
                <a:ea typeface="NanumGothic" pitchFamily="2" charset="-127"/>
              </a:rPr>
              <a:t>입력받음</a:t>
            </a:r>
            <a:endParaRPr lang="en-US" altLang="ko-KR" sz="1200" dirty="0">
              <a:latin typeface="NanumGothic" pitchFamily="2" charset="-127"/>
              <a:ea typeface="NanumGothic" pitchFamily="2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09FB527-D002-7641-8131-5F16CBED455D}"/>
              </a:ext>
            </a:extLst>
          </p:cNvPr>
          <p:cNvSpPr txBox="1"/>
          <p:nvPr/>
        </p:nvSpPr>
        <p:spPr>
          <a:xfrm>
            <a:off x="5613394" y="3561458"/>
            <a:ext cx="4935655" cy="116801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NanumGothic" pitchFamily="2" charset="-127"/>
                <a:ea typeface="NanumGothic" pitchFamily="2" charset="-127"/>
              </a:rPr>
              <a:t>+</a:t>
            </a:r>
            <a:r>
              <a:rPr lang="ko-KR" altLang="en-US" sz="1200" dirty="0">
                <a:latin typeface="NanumGothic" pitchFamily="2" charset="-127"/>
                <a:ea typeface="NanumGothic" pitchFamily="2" charset="-127"/>
              </a:rPr>
              <a:t> 사용자의 트랜잭션 권한을 </a:t>
            </a:r>
            <a:r>
              <a:rPr lang="ko-KR" altLang="en-US" sz="1200" dirty="0" err="1">
                <a:latin typeface="NanumGothic" pitchFamily="2" charset="-127"/>
                <a:ea typeface="NanumGothic" pitchFamily="2" charset="-127"/>
              </a:rPr>
              <a:t>변경・공유하기</a:t>
            </a:r>
            <a:r>
              <a:rPr lang="ko-KR" altLang="en-US" sz="1200" dirty="0">
                <a:latin typeface="NanumGothic" pitchFamily="2" charset="-127"/>
                <a:ea typeface="NanumGothic" pitchFamily="2" charset="-127"/>
              </a:rPr>
              <a:t> 알고리즘</a:t>
            </a:r>
            <a:endParaRPr lang="en-US" altLang="ko-KR" sz="1200" dirty="0">
              <a:latin typeface="NanumGothic" pitchFamily="2" charset="-127"/>
              <a:ea typeface="NanumGothic" pitchFamily="2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NanumGothic" pitchFamily="2" charset="-127"/>
                <a:ea typeface="NanumGothic" pitchFamily="2" charset="-127"/>
              </a:rPr>
              <a:t>+</a:t>
            </a:r>
            <a:r>
              <a:rPr lang="ko-KR" altLang="en-US" sz="1200" dirty="0">
                <a:latin typeface="NanumGothic" pitchFamily="2" charset="-127"/>
                <a:ea typeface="NanumGothic" pitchFamily="2" charset="-127"/>
              </a:rPr>
              <a:t> 규제자의 개인기 </a:t>
            </a:r>
            <a:r>
              <a:rPr lang="en-US" altLang="ko-KR" sz="1200" dirty="0" err="1">
                <a:latin typeface="NanumGothic" pitchFamily="2" charset="-127"/>
                <a:ea typeface="NanumGothic" pitchFamily="2" charset="-127"/>
              </a:rPr>
              <a:t>rsk</a:t>
            </a:r>
            <a:r>
              <a:rPr lang="en-US" altLang="ko-KR" sz="1200" dirty="0">
                <a:latin typeface="NanumGothic" pitchFamily="2" charset="-127"/>
                <a:ea typeface="NanumGothic" pitchFamily="2" charset="-127"/>
              </a:rPr>
              <a:t>,</a:t>
            </a:r>
            <a:r>
              <a:rPr lang="ko-KR" altLang="en-US" sz="1200" dirty="0">
                <a:latin typeface="NanumGothic" pitchFamily="2" charset="-127"/>
                <a:ea typeface="NanumGothic" pitchFamily="2" charset="-127"/>
              </a:rPr>
              <a:t> 해당 블록의 해시</a:t>
            </a:r>
            <a:r>
              <a:rPr lang="en-US" altLang="ko-KR" sz="1200" dirty="0">
                <a:latin typeface="NanumGothic" pitchFamily="2" charset="-127"/>
                <a:ea typeface="NanumGothic" pitchFamily="2" charset="-127"/>
              </a:rPr>
              <a:t>,</a:t>
            </a:r>
            <a:r>
              <a:rPr lang="ko-KR" altLang="en-US" sz="1200" dirty="0">
                <a:latin typeface="NanumGothic" pitchFamily="2" charset="-127"/>
                <a:ea typeface="NanumGothic" pitchFamily="2" charset="-127"/>
              </a:rPr>
              <a:t> 난수</a:t>
            </a:r>
            <a:r>
              <a:rPr lang="en-US" altLang="ko-KR" sz="1200" dirty="0">
                <a:latin typeface="NanumGothic" pitchFamily="2" charset="-127"/>
                <a:ea typeface="NanumGothic" pitchFamily="2" charset="-127"/>
              </a:rPr>
              <a:t>,</a:t>
            </a:r>
            <a:r>
              <a:rPr lang="ko-KR" altLang="en-US" sz="1200" dirty="0">
                <a:latin typeface="NanumGothic" pitchFamily="2" charset="-127"/>
                <a:ea typeface="NanumGothic" pitchFamily="2" charset="-127"/>
              </a:rPr>
              <a:t> 메시지</a:t>
            </a:r>
            <a:r>
              <a:rPr lang="en-US" altLang="ko-KR" sz="1200" dirty="0">
                <a:latin typeface="NanumGothic" pitchFamily="2" charset="-127"/>
                <a:ea typeface="NanumGothic" pitchFamily="2" charset="-127"/>
              </a:rPr>
              <a:t>,</a:t>
            </a:r>
            <a:r>
              <a:rPr lang="ko-KR" altLang="en-US" sz="1200" dirty="0">
                <a:latin typeface="NanumGothic" pitchFamily="2" charset="-127"/>
                <a:ea typeface="NanumGothic" pitchFamily="2" charset="-127"/>
              </a:rPr>
              <a:t> 해당 트랜잭션 </a:t>
            </a:r>
            <a:endParaRPr lang="en-US" altLang="ko-KR" sz="1200" dirty="0">
              <a:latin typeface="NanumGothic" pitchFamily="2" charset="-127"/>
              <a:ea typeface="NanumGothic" pitchFamily="2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200" dirty="0">
                <a:latin typeface="NanumGothic" pitchFamily="2" charset="-127"/>
                <a:ea typeface="NanumGothic" pitchFamily="2" charset="-127"/>
              </a:rPr>
              <a:t>   소유자의 공개키 </a:t>
            </a:r>
            <a:r>
              <a:rPr lang="en-US" altLang="ko-KR" sz="1200" dirty="0" err="1">
                <a:latin typeface="NanumGothic" pitchFamily="2" charset="-127"/>
                <a:ea typeface="NanumGothic" pitchFamily="2" charset="-127"/>
              </a:rPr>
              <a:t>upk</a:t>
            </a:r>
            <a:r>
              <a:rPr lang="en-US" altLang="ko-KR" sz="1200" dirty="0">
                <a:latin typeface="NanumGothic" pitchFamily="2" charset="-127"/>
                <a:ea typeface="NanumGothic" pitchFamily="2" charset="-127"/>
              </a:rPr>
              <a:t>, </a:t>
            </a:r>
            <a:r>
              <a:rPr lang="ko-KR" altLang="en-US" sz="1200" dirty="0">
                <a:latin typeface="NanumGothic" pitchFamily="2" charset="-127"/>
                <a:ea typeface="NanumGothic" pitchFamily="2" charset="-127"/>
              </a:rPr>
              <a:t>블록의 상태 </a:t>
            </a:r>
            <a:r>
              <a:rPr lang="en-US" altLang="ko-KR" sz="1200" dirty="0" err="1">
                <a:latin typeface="NanumGothic" pitchFamily="2" charset="-127"/>
                <a:ea typeface="NanumGothic" pitchFamily="2" charset="-127"/>
              </a:rPr>
              <a:t>st</a:t>
            </a:r>
            <a:r>
              <a:rPr lang="en-US" altLang="ko-KR" sz="1200" dirty="0">
                <a:latin typeface="NanumGothic" pitchFamily="2" charset="-127"/>
                <a:ea typeface="NanumGothic" pitchFamily="2" charset="-127"/>
              </a:rPr>
              <a:t>, </a:t>
            </a:r>
            <a:r>
              <a:rPr lang="ko-KR" altLang="en-US" sz="1200" dirty="0">
                <a:latin typeface="NanumGothic" pitchFamily="2" charset="-127"/>
                <a:ea typeface="NanumGothic" pitchFamily="2" charset="-127"/>
              </a:rPr>
              <a:t>새로운 메시지 </a:t>
            </a:r>
            <a:r>
              <a:rPr lang="ko-KR" altLang="en-US" sz="1200" dirty="0" err="1">
                <a:latin typeface="NanumGothic" pitchFamily="2" charset="-127"/>
                <a:ea typeface="NanumGothic" pitchFamily="2" charset="-127"/>
              </a:rPr>
              <a:t>입력받음</a:t>
            </a:r>
            <a:endParaRPr lang="en-US" altLang="ko-KR" sz="1200" dirty="0">
              <a:latin typeface="NanumGothic" pitchFamily="2" charset="-127"/>
              <a:ea typeface="NanumGothic" pitchFamily="2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NanumGothic" pitchFamily="2" charset="-127"/>
                <a:ea typeface="NanumGothic" pitchFamily="2" charset="-127"/>
              </a:rPr>
              <a:t>+</a:t>
            </a:r>
            <a:r>
              <a:rPr lang="ko-KR" altLang="en-US" sz="1200" dirty="0">
                <a:latin typeface="NanumGothic" pitchFamily="2" charset="-127"/>
                <a:ea typeface="NanumGothic" pitchFamily="2" charset="-127"/>
              </a:rPr>
              <a:t> 새로운 난수</a:t>
            </a:r>
            <a:r>
              <a:rPr lang="en-US" altLang="ko-KR" sz="1200" dirty="0">
                <a:latin typeface="NanumGothic" pitchFamily="2" charset="-127"/>
                <a:ea typeface="NanumGothic" pitchFamily="2" charset="-127"/>
              </a:rPr>
              <a:t>,</a:t>
            </a:r>
            <a:r>
              <a:rPr lang="ko-KR" altLang="en-US" sz="1200" dirty="0">
                <a:latin typeface="NanumGothic" pitchFamily="2" charset="-127"/>
                <a:ea typeface="NanumGothic" pitchFamily="2" charset="-127"/>
              </a:rPr>
              <a:t> 업데이트된 상태 출력</a:t>
            </a:r>
            <a:endParaRPr lang="en-US" altLang="ko-KR" sz="1200" dirty="0">
              <a:latin typeface="NanumGothic" pitchFamily="2" charset="-127"/>
              <a:ea typeface="NanumGothic" pitchFamily="2" charset="-12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94CC0DC-0362-DEB9-52F2-EB8D653E9CF5}"/>
              </a:ext>
            </a:extLst>
          </p:cNvPr>
          <p:cNvSpPr txBox="1"/>
          <p:nvPr/>
        </p:nvSpPr>
        <p:spPr>
          <a:xfrm>
            <a:off x="5613393" y="5141557"/>
            <a:ext cx="4935655" cy="61401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NanumGothic" pitchFamily="2" charset="-127"/>
                <a:ea typeface="NanumGothic" pitchFamily="2" charset="-127"/>
              </a:rPr>
              <a:t>-</a:t>
            </a:r>
            <a:r>
              <a:rPr lang="ko-KR" altLang="en-US" sz="1200" dirty="0">
                <a:latin typeface="NanumGothic" pitchFamily="2" charset="-127"/>
                <a:ea typeface="NanumGothic" pitchFamily="2" charset="-127"/>
              </a:rPr>
              <a:t> 검증 알고리즘</a:t>
            </a:r>
            <a:endParaRPr lang="en-US" altLang="ko-KR" sz="1200" dirty="0">
              <a:latin typeface="NanumGothic" pitchFamily="2" charset="-127"/>
              <a:ea typeface="NanumGothic" pitchFamily="2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NanumGothic" pitchFamily="2" charset="-127"/>
                <a:ea typeface="NanumGothic" pitchFamily="2" charset="-127"/>
              </a:rPr>
              <a:t>+</a:t>
            </a:r>
            <a:r>
              <a:rPr lang="ko-KR" altLang="en-US" sz="1200" dirty="0">
                <a:latin typeface="NanumGothic" pitchFamily="2" charset="-127"/>
                <a:ea typeface="NanumGothic" pitchFamily="2" charset="-127"/>
              </a:rPr>
              <a:t> 규제자의 공개키</a:t>
            </a:r>
            <a:r>
              <a:rPr lang="en-US" altLang="ko-KR" sz="1200" dirty="0">
                <a:latin typeface="NanumGothic" pitchFamily="2" charset="-127"/>
                <a:ea typeface="NanumGothic" pitchFamily="2" charset="-127"/>
              </a:rPr>
              <a:t>,</a:t>
            </a:r>
            <a:r>
              <a:rPr lang="ko-KR" altLang="en-US" sz="1200" dirty="0">
                <a:latin typeface="NanumGothic" pitchFamily="2" charset="-127"/>
                <a:ea typeface="NanumGothic" pitchFamily="2" charset="-127"/>
              </a:rPr>
              <a:t> 새로운 사용자의 공개키 </a:t>
            </a:r>
            <a:r>
              <a:rPr lang="ko-KR" altLang="en-US" sz="1200" dirty="0" err="1">
                <a:latin typeface="NanumGothic" pitchFamily="2" charset="-127"/>
                <a:ea typeface="NanumGothic" pitchFamily="2" charset="-127"/>
              </a:rPr>
              <a:t>입력받음</a:t>
            </a:r>
            <a:endParaRPr lang="en-US" altLang="ko-KR" sz="1200" dirty="0">
              <a:latin typeface="NanumGothic" pitchFamily="2" charset="-127"/>
              <a:ea typeface="NanumGothic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354913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12751</TotalTime>
  <Words>822</Words>
  <Application>Microsoft Macintosh PowerPoint</Application>
  <PresentationFormat>와이드스크린</PresentationFormat>
  <Paragraphs>166</Paragraphs>
  <Slides>18</Slides>
  <Notes>15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18</vt:i4>
      </vt:variant>
    </vt:vector>
  </HeadingPairs>
  <TitlesOfParts>
    <vt:vector size="25" baseType="lpstr">
      <vt:lpstr>Calibri</vt:lpstr>
      <vt:lpstr>Cambria Math</vt:lpstr>
      <vt:lpstr>Elice DigitalBaeum</vt:lpstr>
      <vt:lpstr>NanumGothic</vt:lpstr>
      <vt:lpstr>Calibri Light</vt:lpstr>
      <vt:lpstr>Arial</vt:lpstr>
      <vt:lpstr>Office 테마</vt:lpstr>
      <vt:lpstr>수정 가능한 블록체인 기반  권한 변경 및 접근 제어 시스템 Redactable blockchain-based  authority alteration and access control system</vt:lpstr>
      <vt:lpstr>목차</vt:lpstr>
      <vt:lpstr>01  Motivation</vt:lpstr>
      <vt:lpstr>02  Related work</vt:lpstr>
      <vt:lpstr>03  Method</vt:lpstr>
      <vt:lpstr>03  Method</vt:lpstr>
      <vt:lpstr>03  Method</vt:lpstr>
      <vt:lpstr>03  Method</vt:lpstr>
      <vt:lpstr>03  Method</vt:lpstr>
      <vt:lpstr>03  Method</vt:lpstr>
      <vt:lpstr>03  Method</vt:lpstr>
      <vt:lpstr>03  Method</vt:lpstr>
      <vt:lpstr>03  Method</vt:lpstr>
      <vt:lpstr>03  Method</vt:lpstr>
      <vt:lpstr>03  Method</vt:lpstr>
      <vt:lpstr>04  Contribution</vt:lpstr>
      <vt:lpstr>Thank You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지소영</dc:creator>
  <cp:lastModifiedBy>지소영</cp:lastModifiedBy>
  <cp:revision>47</cp:revision>
  <dcterms:created xsi:type="dcterms:W3CDTF">2022-10-11T08:29:01Z</dcterms:created>
  <dcterms:modified xsi:type="dcterms:W3CDTF">2022-12-06T07:50:52Z</dcterms:modified>
</cp:coreProperties>
</file>