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375" autoAdjust="0"/>
  </p:normalViewPr>
  <p:slideViewPr>
    <p:cSldViewPr>
      <p:cViewPr varScale="1">
        <p:scale>
          <a:sx n="91" d="100"/>
          <a:sy n="91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직사각형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직사각형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타원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직사각형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직사각형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직사각형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직사각형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타원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직사각형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직사각형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3" name="직사각형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직사각형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타원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타원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내용 개체 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직사각형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직사각형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직사각형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내용 개체 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내용 개체 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5" name="타원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타원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3" name="제목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직사각형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직사각형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직사각형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직사각형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직사각형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내용 개체 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타원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타원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1" name="직사각형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선 연결선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직사각형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직사각형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타원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22" name="직사각형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직사각형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직사각형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직사각형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1ED498-4167-4FEB-B677-E6312F7D1C79}" type="datetimeFigureOut">
              <a:rPr lang="ko-KR" altLang="en-US" smtClean="0"/>
              <a:t>2011-04-19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8" name="직사각형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타원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DE6DA2-7962-4440-B6A6-D60B7B227D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1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1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1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c/cc/Zkip_alibaba2.png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hyperlink" Target="http://upload.wikimedia.org/wikipedia/commons/a/a1/Zkip_alibaba3.png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 smtClean="0"/>
              <a:t>VPriv</a:t>
            </a:r>
            <a:r>
              <a:rPr lang="en-US" altLang="ko-KR" dirty="0" smtClean="0"/>
              <a:t>: Protecting Privacy in Location-Based Vehicular Service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843975"/>
            <a:ext cx="4176464" cy="108908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500" b="1" dirty="0" err="1" smtClean="0">
                <a:solidFill>
                  <a:schemeClr val="accent5">
                    <a:lumMod val="50000"/>
                  </a:schemeClr>
                </a:solidFill>
              </a:rPr>
              <a:t>Raluca</a:t>
            </a:r>
            <a:r>
              <a:rPr lang="en-US" altLang="ko-KR" sz="15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ko-KR" sz="1500" b="1" dirty="0" err="1" smtClean="0">
                <a:solidFill>
                  <a:schemeClr val="accent5">
                    <a:lumMod val="50000"/>
                  </a:schemeClr>
                </a:solidFill>
              </a:rPr>
              <a:t>Ada</a:t>
            </a:r>
            <a:r>
              <a:rPr lang="en-US" altLang="ko-KR" sz="15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ko-KR" sz="1500" b="1" dirty="0" err="1" smtClean="0">
                <a:solidFill>
                  <a:schemeClr val="accent5">
                    <a:lumMod val="50000"/>
                  </a:schemeClr>
                </a:solidFill>
              </a:rPr>
              <a:t>Popa</a:t>
            </a:r>
            <a:r>
              <a:rPr lang="en-US" altLang="ko-KR" sz="1500" dirty="0" smtClean="0">
                <a:solidFill>
                  <a:schemeClr val="accent5">
                    <a:lumMod val="50000"/>
                  </a:schemeClr>
                </a:solidFill>
              </a:rPr>
              <a:t> and </a:t>
            </a:r>
            <a:r>
              <a:rPr lang="en-US" altLang="ko-KR" sz="1500" b="1" dirty="0" err="1" smtClean="0">
                <a:solidFill>
                  <a:schemeClr val="accent5">
                    <a:lumMod val="50000"/>
                  </a:schemeClr>
                </a:solidFill>
              </a:rPr>
              <a:t>Hari</a:t>
            </a:r>
            <a:r>
              <a:rPr lang="en-US" altLang="ko-KR" sz="15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ko-KR" sz="1500" b="1" dirty="0" err="1" smtClean="0">
                <a:solidFill>
                  <a:schemeClr val="accent5">
                    <a:lumMod val="50000"/>
                  </a:schemeClr>
                </a:solidFill>
              </a:rPr>
              <a:t>Balakrishnan</a:t>
            </a:r>
            <a:endParaRPr lang="en-US" altLang="ko-KR" sz="15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accent5">
                    <a:lumMod val="50000"/>
                  </a:schemeClr>
                </a:solidFill>
              </a:rPr>
              <a:t>Massachusetts Institute of Technology</a:t>
            </a:r>
          </a:p>
          <a:p>
            <a:pPr algn="ctr"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accent5">
                    <a:lumMod val="50000"/>
                  </a:schemeClr>
                </a:solidFill>
              </a:rPr>
              <a:t>Email: {</a:t>
            </a:r>
            <a:r>
              <a:rPr lang="en-US" altLang="ko-KR" sz="1500" dirty="0" err="1" smtClean="0">
                <a:solidFill>
                  <a:schemeClr val="accent5">
                    <a:lumMod val="50000"/>
                  </a:schemeClr>
                </a:solidFill>
              </a:rPr>
              <a:t>ralucap</a:t>
            </a:r>
            <a:r>
              <a:rPr lang="en-US" altLang="ko-KR" sz="15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altLang="ko-KR" sz="1500" dirty="0" err="1" smtClean="0">
                <a:solidFill>
                  <a:schemeClr val="accent5">
                    <a:lumMod val="50000"/>
                  </a:schemeClr>
                </a:solidFill>
              </a:rPr>
              <a:t>hari</a:t>
            </a:r>
            <a:r>
              <a:rPr lang="en-US" altLang="ko-KR" sz="1500" dirty="0" smtClean="0">
                <a:solidFill>
                  <a:schemeClr val="accent5">
                    <a:lumMod val="50000"/>
                  </a:schemeClr>
                </a:solidFill>
              </a:rPr>
              <a:t>}@</a:t>
            </a:r>
            <a:r>
              <a:rPr lang="en-US" altLang="ko-KR" sz="1500" dirty="0" err="1" smtClean="0">
                <a:solidFill>
                  <a:schemeClr val="accent5">
                    <a:lumMod val="50000"/>
                  </a:schemeClr>
                </a:solidFill>
              </a:rPr>
              <a:t>mit.edu</a:t>
            </a:r>
            <a:endParaRPr lang="ko-KR" altLang="en-US" sz="1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2040" y="2843975"/>
            <a:ext cx="3672408" cy="108908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500" b="1" dirty="0" smtClean="0">
                <a:solidFill>
                  <a:schemeClr val="accent5">
                    <a:lumMod val="50000"/>
                  </a:schemeClr>
                </a:solidFill>
              </a:rPr>
              <a:t>Andrew J. Blumberg</a:t>
            </a:r>
          </a:p>
          <a:p>
            <a:pPr algn="ctr"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accent5">
                    <a:lumMod val="50000"/>
                  </a:schemeClr>
                </a:solidFill>
              </a:rPr>
              <a:t>Stanford University</a:t>
            </a:r>
          </a:p>
          <a:p>
            <a:pPr algn="ctr"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accent5">
                    <a:lumMod val="50000"/>
                  </a:schemeClr>
                </a:solidFill>
              </a:rPr>
              <a:t>Email: blumberg@math.stanford.edu</a:t>
            </a:r>
            <a:endParaRPr lang="ko-KR" altLang="en-US" sz="15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5424734"/>
            <a:ext cx="3672408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accent1"/>
                </a:solidFill>
              </a:rPr>
              <a:t>Presenter    </a:t>
            </a:r>
            <a:r>
              <a:rPr lang="en-US" altLang="ko-KR" sz="2000" dirty="0" err="1" smtClean="0">
                <a:solidFill>
                  <a:schemeClr val="accent1"/>
                </a:solidFill>
              </a:rPr>
              <a:t>kwanseob</a:t>
            </a:r>
            <a:r>
              <a:rPr lang="en-US" altLang="ko-KR" sz="2000" dirty="0" smtClean="0">
                <a:solidFill>
                  <a:schemeClr val="accent1"/>
                </a:solidFill>
              </a:rPr>
              <a:t> Lee</a:t>
            </a:r>
            <a:endParaRPr lang="ko-KR" altLang="en-US" sz="2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Protocol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Protocols for secure computation</a:t>
            </a:r>
          </a:p>
          <a:p>
            <a:pPr lvl="1"/>
            <a:r>
              <a:rPr lang="en-US" altLang="ko-KR" dirty="0" smtClean="0"/>
              <a:t>Andrew C. Yao</a:t>
            </a:r>
          </a:p>
          <a:p>
            <a:pPr lvl="1"/>
            <a:r>
              <a:rPr lang="en-US" altLang="ko-KR" dirty="0" smtClean="0"/>
              <a:t>A way of zero knowledge proof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Commit/</a:t>
            </a:r>
            <a:r>
              <a:rPr lang="en-US" altLang="ko-KR" dirty="0" err="1" smtClean="0"/>
              <a:t>decommit</a:t>
            </a:r>
            <a:endParaRPr lang="ko-KR" altLang="en-US" dirty="0"/>
          </a:p>
        </p:txBody>
      </p:sp>
      <p:pic>
        <p:nvPicPr>
          <p:cNvPr id="5122" name="Picture 2" descr="http://upload.wikimedia.org/wikipedia/commons/d/dd/Zkip_alibaba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1" y="3068960"/>
            <a:ext cx="2777657" cy="1944000"/>
          </a:xfrm>
          <a:prstGeom prst="rect">
            <a:avLst/>
          </a:prstGeom>
          <a:noFill/>
        </p:spPr>
      </p:pic>
      <p:pic>
        <p:nvPicPr>
          <p:cNvPr id="5124" name="Picture 4" descr="File:Zkip alibaba2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3068960"/>
            <a:ext cx="2393168" cy="1944000"/>
          </a:xfrm>
          <a:prstGeom prst="rect">
            <a:avLst/>
          </a:prstGeom>
          <a:noFill/>
        </p:spPr>
      </p:pic>
      <p:pic>
        <p:nvPicPr>
          <p:cNvPr id="5126" name="Picture 6" descr="File:Zkip alibaba3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3068960"/>
            <a:ext cx="2393168" cy="19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Protocol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Tolling cost protocol</a:t>
            </a:r>
          </a:p>
          <a:p>
            <a:pPr lvl="1"/>
            <a:r>
              <a:rPr lang="en-US" altLang="ko-KR" dirty="0" smtClean="0"/>
              <a:t>Client choose random tags, and random function</a:t>
            </a:r>
          </a:p>
          <a:p>
            <a:pPr lvl="2"/>
            <a:r>
              <a:rPr lang="en-US" altLang="ko-KR" dirty="0" smtClean="0"/>
              <a:t>v</a:t>
            </a:r>
            <a:r>
              <a:rPr lang="en-US" altLang="ko-KR" baseline="-25000" dirty="0" smtClean="0"/>
              <a:t>i 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f</a:t>
            </a:r>
            <a:r>
              <a:rPr lang="en-US" altLang="ko-KR" baseline="-25000" dirty="0" err="1" smtClean="0"/>
              <a:t>k</a:t>
            </a:r>
            <a:endParaRPr lang="en-US" altLang="ko-KR" baseline="-25000" dirty="0" smtClean="0"/>
          </a:p>
          <a:p>
            <a:pPr lvl="1"/>
            <a:r>
              <a:rPr lang="en-US" altLang="ko-KR" dirty="0" smtClean="0"/>
              <a:t>Commits to server </a:t>
            </a:r>
            <a:r>
              <a:rPr lang="en-US" altLang="ko-KR" dirty="0" smtClean="0"/>
              <a:t>v</a:t>
            </a:r>
            <a:r>
              <a:rPr lang="en-US" altLang="ko-KR" baseline="-25000" dirty="0" smtClean="0"/>
              <a:t>i </a:t>
            </a:r>
            <a:r>
              <a:rPr lang="en-US" altLang="ko-KR" dirty="0" smtClean="0"/>
              <a:t>, k</a:t>
            </a:r>
          </a:p>
          <a:p>
            <a:pPr lvl="2"/>
            <a:r>
              <a:rPr lang="en-US" altLang="ko-KR" dirty="0" smtClean="0"/>
              <a:t>c[</a:t>
            </a:r>
            <a:r>
              <a:rPr lang="en-US" altLang="ko-KR" dirty="0" err="1" smtClean="0"/>
              <a:t>f</a:t>
            </a:r>
            <a:r>
              <a:rPr lang="en-US" altLang="ko-KR" baseline="-25000" dirty="0" err="1" smtClean="0"/>
              <a:t>k</a:t>
            </a:r>
            <a:r>
              <a:rPr lang="en-US" altLang="ko-KR" dirty="0" smtClean="0"/>
              <a:t>(v</a:t>
            </a:r>
            <a:r>
              <a:rPr lang="en-US" altLang="ko-KR" baseline="-25000" dirty="0" smtClean="0"/>
              <a:t>i</a:t>
            </a:r>
            <a:r>
              <a:rPr lang="en-US" altLang="ko-KR" dirty="0" smtClean="0"/>
              <a:t>)], c[k]</a:t>
            </a:r>
          </a:p>
          <a:p>
            <a:pPr lvl="1"/>
            <a:r>
              <a:rPr lang="en-US" altLang="ko-KR" dirty="0" smtClean="0"/>
              <a:t>Uploads </a:t>
            </a:r>
            <a:r>
              <a:rPr lang="en-US" altLang="ko-KR" dirty="0" err="1" smtClean="0"/>
              <a:t>tulple</a:t>
            </a:r>
            <a:r>
              <a:rPr lang="en-US" altLang="ko-KR" dirty="0" smtClean="0"/>
              <a:t> while driving</a:t>
            </a:r>
          </a:p>
          <a:p>
            <a:pPr lvl="2"/>
            <a:r>
              <a:rPr lang="en-US" altLang="ko-KR" dirty="0" smtClean="0"/>
              <a:t>&lt;</a:t>
            </a:r>
            <a:r>
              <a:rPr lang="en-US" altLang="ko-KR" dirty="0" smtClean="0"/>
              <a:t> v</a:t>
            </a:r>
            <a:r>
              <a:rPr lang="en-US" altLang="ko-KR" baseline="-25000" dirty="0" smtClean="0"/>
              <a:t>i </a:t>
            </a:r>
            <a:r>
              <a:rPr lang="en-US" altLang="ko-KR" dirty="0" smtClean="0"/>
              <a:t>, time, location &gt;</a:t>
            </a:r>
          </a:p>
          <a:p>
            <a:pPr lvl="1"/>
            <a:r>
              <a:rPr lang="en-US" altLang="ko-KR" dirty="0" smtClean="0"/>
              <a:t>Compute tolling cost</a:t>
            </a:r>
          </a:p>
          <a:p>
            <a:pPr lvl="2"/>
            <a:r>
              <a:rPr lang="en-US" altLang="ko-KR" dirty="0" smtClean="0"/>
              <a:t>COST=∑</a:t>
            </a:r>
            <a:r>
              <a:rPr lang="en-US" altLang="ko-KR" baseline="-25000" dirty="0" smtClean="0"/>
              <a:t>vi </a:t>
            </a:r>
            <a:r>
              <a:rPr lang="en-US" altLang="ko-KR" dirty="0" err="1" smtClean="0"/>
              <a:t>t</a:t>
            </a:r>
            <a:r>
              <a:rPr lang="en-US" altLang="ko-KR" baseline="-25000" dirty="0" err="1" smtClean="0"/>
              <a:t>j</a:t>
            </a:r>
            <a:endParaRPr lang="ko-KR" altLang="en-US" baseline="-25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Protocol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Speeding ticket</a:t>
            </a:r>
          </a:p>
          <a:p>
            <a:pPr lvl="1"/>
            <a:r>
              <a:rPr lang="en-US" altLang="ko-KR" dirty="0" smtClean="0"/>
              <a:t>Fixed speed limit L</a:t>
            </a:r>
          </a:p>
          <a:p>
            <a:pPr lvl="1"/>
            <a:r>
              <a:rPr lang="en-US" altLang="ko-KR" dirty="0" smtClean="0"/>
              <a:t>Detects speed using two consecutive </a:t>
            </a:r>
            <a:r>
              <a:rPr lang="en-US" altLang="ko-KR" dirty="0" err="1" smtClean="0"/>
              <a:t>tuple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if( speed &gt; L )</a:t>
            </a:r>
            <a:br>
              <a:rPr lang="en-US" altLang="ko-KR" dirty="0" smtClean="0"/>
            </a:br>
            <a:r>
              <a:rPr lang="en-US" altLang="ko-KR" dirty="0" smtClean="0"/>
              <a:t>    cost = non-zero</a:t>
            </a:r>
            <a:br>
              <a:rPr lang="en-US" altLang="ko-KR" dirty="0" smtClean="0"/>
            </a:br>
            <a:r>
              <a:rPr lang="en-US" altLang="ko-KR" dirty="0" smtClean="0"/>
              <a:t>else</a:t>
            </a:r>
            <a:br>
              <a:rPr lang="en-US" altLang="ko-KR" dirty="0" smtClean="0"/>
            </a:br>
            <a:r>
              <a:rPr lang="en-US" altLang="ko-KR" dirty="0" smtClean="0"/>
              <a:t>    cost = zero</a:t>
            </a:r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Protocol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Enforcement</a:t>
            </a:r>
          </a:p>
          <a:p>
            <a:pPr lvl="1"/>
            <a:r>
              <a:rPr lang="en-US" altLang="ko-KR" dirty="0" smtClean="0"/>
              <a:t>Modify </a:t>
            </a:r>
            <a:r>
              <a:rPr lang="en-US" altLang="ko-KR" dirty="0" smtClean="0"/>
              <a:t>client application</a:t>
            </a:r>
          </a:p>
          <a:p>
            <a:pPr lvl="1"/>
            <a:r>
              <a:rPr lang="en-US" altLang="ko-KR" dirty="0" smtClean="0"/>
              <a:t>U</a:t>
            </a:r>
            <a:r>
              <a:rPr lang="en-US" altLang="ko-KR" dirty="0" smtClean="0"/>
              <a:t>pload </a:t>
            </a:r>
            <a:r>
              <a:rPr lang="en-US" altLang="ko-KR" dirty="0" smtClean="0"/>
              <a:t>incorrect </a:t>
            </a:r>
            <a:r>
              <a:rPr lang="en-US" altLang="ko-KR" dirty="0" err="1" smtClean="0"/>
              <a:t>tuples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Turn off transponder</a:t>
            </a:r>
            <a:endParaRPr lang="ko-KR" alt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429000"/>
            <a:ext cx="4320480" cy="2483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707904" y="5877272"/>
            <a:ext cx="2952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Random spot check</a:t>
            </a:r>
            <a:endParaRPr lang="ko-KR" alt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Evaluation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This paper implemented tolling protocol using C++</a:t>
            </a:r>
          </a:p>
          <a:p>
            <a:r>
              <a:rPr lang="en-US" altLang="ko-KR" dirty="0" err="1" smtClean="0"/>
              <a:t>Enviroment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2.0GHz dual-core processor</a:t>
            </a:r>
          </a:p>
          <a:p>
            <a:pPr lvl="1"/>
            <a:r>
              <a:rPr lang="en-US" altLang="ko-KR" dirty="0" smtClean="0"/>
              <a:t>1GB Ram</a:t>
            </a:r>
          </a:p>
          <a:p>
            <a:pPr lvl="1"/>
            <a:endParaRPr lang="ko-KR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645024"/>
            <a:ext cx="2446973" cy="197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645024"/>
            <a:ext cx="2453640" cy="19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645024"/>
            <a:ext cx="2566988" cy="1960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직사각형 7"/>
          <p:cNvSpPr/>
          <p:nvPr/>
        </p:nvSpPr>
        <p:spPr>
          <a:xfrm>
            <a:off x="467544" y="5661248"/>
            <a:ext cx="2448272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ko-KR" sz="1100" dirty="0" smtClean="0">
                <a:solidFill>
                  <a:schemeClr val="tx1"/>
                </a:solidFill>
              </a:rPr>
              <a:t>Running time of road pricing as a function of the </a:t>
            </a:r>
            <a:r>
              <a:rPr lang="en-US" altLang="ko-KR" sz="1100" dirty="0" smtClean="0">
                <a:solidFill>
                  <a:schemeClr val="accent1">
                    <a:lumMod val="75000"/>
                  </a:schemeClr>
                </a:solidFill>
              </a:rPr>
              <a:t>number of the tags</a:t>
            </a:r>
          </a:p>
          <a:p>
            <a:pPr algn="ctr"/>
            <a:r>
              <a:rPr lang="en-US" altLang="ko-KR" sz="1100" dirty="0" smtClean="0">
                <a:solidFill>
                  <a:schemeClr val="tx1"/>
                </a:solidFill>
              </a:rPr>
              <a:t>during one round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275856" y="5661248"/>
            <a:ext cx="2448272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ko-KR" sz="1100" dirty="0" smtClean="0">
                <a:solidFill>
                  <a:schemeClr val="tx1"/>
                </a:solidFill>
              </a:rPr>
              <a:t>Running time of road pricing as a function of the </a:t>
            </a:r>
            <a:r>
              <a:rPr lang="en-US" altLang="ko-KR" sz="1100" dirty="0" smtClean="0">
                <a:solidFill>
                  <a:schemeClr val="accent1">
                    <a:lumMod val="75000"/>
                  </a:schemeClr>
                </a:solidFill>
              </a:rPr>
              <a:t>number of  rounds</a:t>
            </a:r>
          </a:p>
          <a:p>
            <a:pPr algn="ctr"/>
            <a:r>
              <a:rPr lang="en-US" altLang="ko-KR" sz="1100" dirty="0">
                <a:solidFill>
                  <a:schemeClr val="tx1"/>
                </a:solidFill>
              </a:rPr>
              <a:t>u</a:t>
            </a:r>
            <a:r>
              <a:rPr lang="en-US" altLang="ko-KR" sz="1100" dirty="0" smtClean="0">
                <a:solidFill>
                  <a:schemeClr val="tx1"/>
                </a:solidFill>
              </a:rPr>
              <a:t>sed in protocol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6156176" y="5661248"/>
            <a:ext cx="2448272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ko-KR" sz="1100" dirty="0" smtClean="0">
                <a:solidFill>
                  <a:schemeClr val="tx1"/>
                </a:solidFill>
              </a:rPr>
              <a:t>Running time of road pricing as a function of the </a:t>
            </a:r>
            <a:r>
              <a:rPr lang="en-US" altLang="ko-KR" sz="1100" dirty="0" smtClean="0">
                <a:solidFill>
                  <a:schemeClr val="accent1">
                    <a:lumMod val="75000"/>
                  </a:schemeClr>
                </a:solidFill>
              </a:rPr>
              <a:t>number of </a:t>
            </a:r>
            <a:r>
              <a:rPr lang="en-US" altLang="ko-KR" sz="1100" dirty="0" err="1" smtClean="0">
                <a:solidFill>
                  <a:schemeClr val="accent1">
                    <a:lumMod val="75000"/>
                  </a:schemeClr>
                </a:solidFill>
              </a:rPr>
              <a:t>tuples</a:t>
            </a:r>
            <a:r>
              <a:rPr lang="en-US" altLang="ko-KR" sz="11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ko-KR" sz="1100" dirty="0" smtClean="0">
                <a:solidFill>
                  <a:schemeClr val="tx1"/>
                </a:solidFill>
              </a:rPr>
              <a:t>downloaded from server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Security analysis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Client and intermediate router attacks</a:t>
            </a:r>
          </a:p>
          <a:p>
            <a:pPr lvl="1"/>
            <a:r>
              <a:rPr lang="en-US" altLang="ko-KR" dirty="0" smtClean="0"/>
              <a:t>S</a:t>
            </a:r>
            <a:r>
              <a:rPr lang="en-US" altLang="ko-KR" dirty="0" smtClean="0"/>
              <a:t>pot check</a:t>
            </a:r>
          </a:p>
          <a:p>
            <a:pPr lvl="1"/>
            <a:r>
              <a:rPr lang="en-US" altLang="ko-KR" dirty="0" smtClean="0"/>
              <a:t>P</a:t>
            </a:r>
            <a:r>
              <a:rPr lang="en-US" altLang="ko-KR" dirty="0" smtClean="0"/>
              <a:t>ublic key</a:t>
            </a:r>
          </a:p>
          <a:p>
            <a:pPr lvl="1"/>
            <a:r>
              <a:rPr lang="en-US" altLang="ko-KR" dirty="0" smtClean="0"/>
              <a:t>Upload </a:t>
            </a:r>
            <a:r>
              <a:rPr lang="en-US" altLang="ko-KR" dirty="0" err="1" smtClean="0"/>
              <a:t>tuple</a:t>
            </a:r>
            <a:r>
              <a:rPr lang="en-US" altLang="ko-KR" dirty="0" smtClean="0"/>
              <a:t> stored in transponder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Server misbehavior</a:t>
            </a:r>
          </a:p>
          <a:p>
            <a:pPr lvl="1"/>
            <a:r>
              <a:rPr lang="en-US" altLang="ko-KR" dirty="0" smtClean="0"/>
              <a:t>Random tags v</a:t>
            </a:r>
            <a:r>
              <a:rPr lang="en-US" altLang="ko-KR" baseline="-25000" dirty="0" smtClean="0"/>
              <a:t>i</a:t>
            </a:r>
            <a:r>
              <a:rPr lang="en-US" altLang="ko-KR" dirty="0" smtClean="0"/>
              <a:t>, random function </a:t>
            </a:r>
            <a:r>
              <a:rPr lang="en-US" altLang="ko-KR" dirty="0" err="1" smtClean="0"/>
              <a:t>f</a:t>
            </a:r>
            <a:r>
              <a:rPr lang="en-US" altLang="ko-KR" baseline="-25000" dirty="0" err="1" smtClean="0"/>
              <a:t>k</a:t>
            </a:r>
            <a:endParaRPr lang="ko-KR" altLang="en-US" baseline="-25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This paper presented VPriv to protect a driver’s location privacy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VPriv combined cryptographic protocols to protect the location privacy of driver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Vpriv try to be efficient enough to run on stock hardware, to be sufficiently flexible as support variety location-based application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Outline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</a:p>
          <a:p>
            <a:r>
              <a:rPr lang="en-US" altLang="ko-KR" dirty="0" smtClean="0"/>
              <a:t>Model</a:t>
            </a:r>
          </a:p>
          <a:p>
            <a:r>
              <a:rPr lang="en-US" altLang="ko-KR" dirty="0" smtClean="0"/>
              <a:t>Architecture</a:t>
            </a:r>
          </a:p>
          <a:p>
            <a:r>
              <a:rPr lang="en-US" altLang="ko-KR" dirty="0" smtClean="0"/>
              <a:t>Protocols</a:t>
            </a:r>
          </a:p>
          <a:p>
            <a:r>
              <a:rPr lang="en-US" altLang="ko-KR" dirty="0" smtClean="0"/>
              <a:t>Evaluation</a:t>
            </a:r>
          </a:p>
          <a:p>
            <a:r>
              <a:rPr lang="en-US" altLang="ko-KR" dirty="0" smtClean="0"/>
              <a:t>Security analysis</a:t>
            </a:r>
          </a:p>
          <a:p>
            <a:r>
              <a:rPr lang="en-US" altLang="ko-KR" dirty="0" smtClean="0"/>
              <a:t>Conclusion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Over the next few years, </a:t>
            </a:r>
            <a:r>
              <a:rPr lang="en-US" altLang="ko-KR" dirty="0" smtClean="0">
                <a:solidFill>
                  <a:schemeClr val="accent1"/>
                </a:solidFill>
              </a:rPr>
              <a:t>location-based services </a:t>
            </a:r>
            <a:r>
              <a:rPr lang="en-US" altLang="ko-KR" dirty="0" smtClean="0"/>
              <a:t>will become a standard feature of the transportation infrastructure.</a:t>
            </a:r>
          </a:p>
          <a:p>
            <a:pPr lvl="1"/>
            <a:r>
              <a:rPr lang="en-US" altLang="ko-KR" dirty="0" smtClean="0"/>
              <a:t>Road pricing</a:t>
            </a:r>
          </a:p>
          <a:p>
            <a:pPr lvl="1"/>
            <a:r>
              <a:rPr lang="en-US" altLang="ko-KR" dirty="0" smtClean="0"/>
              <a:t>Traffic law enforcement</a:t>
            </a:r>
          </a:p>
          <a:p>
            <a:pPr lvl="1"/>
            <a:r>
              <a:rPr lang="en-US" altLang="ko-KR" dirty="0" smtClean="0"/>
              <a:t>Traffic monitoring</a:t>
            </a:r>
          </a:p>
          <a:p>
            <a:pPr lvl="1"/>
            <a:r>
              <a:rPr lang="en-US" altLang="ko-KR" dirty="0" smtClean="0"/>
              <a:t>Pay-as-you-go insurance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355976" y="3429000"/>
            <a:ext cx="4536504" cy="2880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4644008" y="5013176"/>
            <a:ext cx="28803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4644008" y="5661248"/>
            <a:ext cx="28803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6" descr="C:\Users\kwanseob\AppData\Local\Microsoft\Windows\Temporary Internet Files\Content.IE5\AZ6ZNSII\MC90042900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5301208"/>
            <a:ext cx="195088" cy="510793"/>
          </a:xfrm>
          <a:prstGeom prst="rect">
            <a:avLst/>
          </a:prstGeom>
          <a:noFill/>
        </p:spPr>
      </p:pic>
      <p:pic>
        <p:nvPicPr>
          <p:cNvPr id="2055" name="Picture 7" descr="C:\Users\kwanseob\AppData\Local\Microsoft\Windows\Temporary Internet Files\Content.IE5\AZ6ZNSII\MC90042897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3933056"/>
            <a:ext cx="468014" cy="683879"/>
          </a:xfrm>
          <a:prstGeom prst="rect">
            <a:avLst/>
          </a:prstGeom>
          <a:noFill/>
        </p:spPr>
      </p:pic>
      <p:pic>
        <p:nvPicPr>
          <p:cNvPr id="2056" name="Picture 8" descr="C:\Users\kwanseob\AppData\Local\Microsoft\Windows\Temporary Internet Files\Content.IE5\316IDLA6\MC90030527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3501008"/>
            <a:ext cx="648072" cy="485350"/>
          </a:xfrm>
          <a:prstGeom prst="rect">
            <a:avLst/>
          </a:prstGeom>
          <a:noFill/>
        </p:spPr>
      </p:pic>
      <p:pic>
        <p:nvPicPr>
          <p:cNvPr id="2059" name="Picture 11" descr="C:\Users\kwanseob\AppData\Local\Microsoft\Windows\Temporary Internet Files\Content.IE5\D0KX3KMS\MC90035424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4725144"/>
            <a:ext cx="1403102" cy="793058"/>
          </a:xfrm>
          <a:prstGeom prst="rect">
            <a:avLst/>
          </a:prstGeom>
          <a:noFill/>
        </p:spPr>
      </p:pic>
      <p:cxnSp>
        <p:nvCxnSpPr>
          <p:cNvPr id="23" name="직선 연결선 22"/>
          <p:cNvCxnSpPr>
            <a:stCxn id="2056" idx="2"/>
          </p:cNvCxnSpPr>
          <p:nvPr/>
        </p:nvCxnSpPr>
        <p:spPr>
          <a:xfrm rot="5400000">
            <a:off x="5444745" y="4265741"/>
            <a:ext cx="810794" cy="252028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16200000" flipH="1">
            <a:off x="5628884" y="4964404"/>
            <a:ext cx="432048" cy="241560"/>
          </a:xfrm>
          <a:prstGeom prst="line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rot="5400000" flipH="1" flipV="1">
            <a:off x="6600992" y="3873816"/>
            <a:ext cx="792088" cy="2062696"/>
          </a:xfrm>
          <a:prstGeom prst="line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V="1">
            <a:off x="5796136" y="4437112"/>
            <a:ext cx="2160240" cy="36004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6" descr="C:\Users\kwanseob\AppData\Local\Microsoft\Windows\Temporary Internet Files\Content.IE5\AZ6ZNSII\MC90042900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5301208"/>
            <a:ext cx="195088" cy="510793"/>
          </a:xfrm>
          <a:prstGeom prst="rect">
            <a:avLst/>
          </a:prstGeom>
          <a:noFill/>
        </p:spPr>
      </p:pic>
      <p:pic>
        <p:nvPicPr>
          <p:cNvPr id="38" name="Picture 6" descr="C:\Users\kwanseob\AppData\Local\Microsoft\Windows\Temporary Internet Files\Content.IE5\AZ6ZNSII\MC90042900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5301208"/>
            <a:ext cx="195088" cy="5107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But, location-based service has very serious </a:t>
            </a:r>
            <a:r>
              <a:rPr lang="en-US" altLang="ko-KR" dirty="0" smtClean="0">
                <a:solidFill>
                  <a:schemeClr val="accent1"/>
                </a:solidFill>
              </a:rPr>
              <a:t>problem</a:t>
            </a:r>
            <a:r>
              <a:rPr lang="en-US" altLang="ko-KR" dirty="0" smtClean="0"/>
              <a:t> to the </a:t>
            </a:r>
            <a:r>
              <a:rPr lang="en-US" altLang="ko-KR" dirty="0" smtClean="0">
                <a:solidFill>
                  <a:schemeClr val="accent1"/>
                </a:solidFill>
              </a:rPr>
              <a:t>location privacy </a:t>
            </a:r>
            <a:r>
              <a:rPr lang="en-US" altLang="ko-KR" dirty="0" smtClean="0"/>
              <a:t>of drivers!!</a:t>
            </a:r>
            <a:endParaRPr lang="en-US" altLang="ko-KR" dirty="0" smtClean="0"/>
          </a:p>
        </p:txBody>
      </p:sp>
      <p:pic>
        <p:nvPicPr>
          <p:cNvPr id="3079" name="Picture 7" descr="http://www.trs-rentelco.com/images/Maps_google_ma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852936"/>
            <a:ext cx="3672408" cy="3411260"/>
          </a:xfrm>
          <a:prstGeom prst="rect">
            <a:avLst/>
          </a:prstGeom>
          <a:noFill/>
        </p:spPr>
      </p:pic>
      <p:pic>
        <p:nvPicPr>
          <p:cNvPr id="40" name="Picture 2" descr="C:\Users\kwanseob\AppData\Local\Microsoft\Windows\Temporary Internet Files\Content.IE5\DJ31T8RH\MC9001983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653136"/>
            <a:ext cx="1782198" cy="1296144"/>
          </a:xfrm>
          <a:prstGeom prst="rect">
            <a:avLst/>
          </a:prstGeom>
          <a:noFill/>
        </p:spPr>
      </p:pic>
      <p:pic>
        <p:nvPicPr>
          <p:cNvPr id="3081" name="Picture 9" descr="http://1.bp.blogspot.com/_XEQf8MrlwEg/Scqy7zcJ3BI/AAAAAAAAAK0/dFM136IVj0g/s320/3119891607_5c70175eac_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1" y="2852936"/>
            <a:ext cx="1516115" cy="1010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This paper proposes </a:t>
            </a:r>
            <a:r>
              <a:rPr lang="en-US" altLang="ko-KR" dirty="0" smtClean="0">
                <a:solidFill>
                  <a:schemeClr val="accent1"/>
                </a:solidFill>
              </a:rPr>
              <a:t>VPriv</a:t>
            </a:r>
            <a:r>
              <a:rPr lang="en-US" altLang="ko-KR" dirty="0" smtClean="0"/>
              <a:t>, </a:t>
            </a:r>
            <a:r>
              <a:rPr lang="en-US" altLang="ko-KR" dirty="0" smtClean="0">
                <a:solidFill>
                  <a:schemeClr val="accent1"/>
                </a:solidFill>
              </a:rPr>
              <a:t>protect a user’s location privacy</a:t>
            </a:r>
            <a:r>
              <a:rPr lang="en-US" altLang="ko-KR" dirty="0" smtClean="0"/>
              <a:t> while supporting a range of location-based vehicular services.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VPriv has two components</a:t>
            </a:r>
          </a:p>
          <a:p>
            <a:pPr lvl="1"/>
            <a:r>
              <a:rPr lang="en-US" altLang="ko-KR" dirty="0" smtClean="0"/>
              <a:t>Protocol for tolling and speed</a:t>
            </a:r>
          </a:p>
          <a:p>
            <a:pPr lvl="1"/>
            <a:r>
              <a:rPr lang="en-US" altLang="ko-KR" dirty="0" smtClean="0"/>
              <a:t>Making VPriv robust to physical attacks</a:t>
            </a: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Model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The participants in the system are </a:t>
            </a:r>
            <a:r>
              <a:rPr lang="en-US" altLang="ko-KR" dirty="0" smtClean="0">
                <a:solidFill>
                  <a:schemeClr val="accent1"/>
                </a:solidFill>
              </a:rPr>
              <a:t>drivers</a:t>
            </a:r>
            <a:r>
              <a:rPr lang="en-US" altLang="ko-KR" dirty="0" smtClean="0"/>
              <a:t>, </a:t>
            </a:r>
            <a:r>
              <a:rPr lang="en-US" altLang="ko-KR" dirty="0" smtClean="0">
                <a:solidFill>
                  <a:schemeClr val="accent1"/>
                </a:solidFill>
              </a:rPr>
              <a:t>cars</a:t>
            </a:r>
            <a:r>
              <a:rPr lang="en-US" altLang="ko-KR" dirty="0" smtClean="0"/>
              <a:t>, and </a:t>
            </a:r>
            <a:r>
              <a:rPr lang="en-US" altLang="ko-KR" dirty="0" smtClean="0">
                <a:solidFill>
                  <a:schemeClr val="accent1"/>
                </a:solidFill>
              </a:rPr>
              <a:t>server</a:t>
            </a:r>
            <a:r>
              <a:rPr lang="en-US" altLang="ko-KR" dirty="0" smtClean="0"/>
              <a:t>.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2051720" y="2636912"/>
            <a:ext cx="5040560" cy="33123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8194" name="Picture 2" descr="C:\Users\kwanseob\AppData\Local\Microsoft\Windows\Temporary Internet Files\Content.IE5\DJ31T8RH\MC90019833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365104"/>
            <a:ext cx="2088232" cy="1518714"/>
          </a:xfrm>
          <a:prstGeom prst="rect">
            <a:avLst/>
          </a:prstGeom>
          <a:noFill/>
        </p:spPr>
      </p:pic>
      <p:pic>
        <p:nvPicPr>
          <p:cNvPr id="8195" name="Picture 3" descr="C:\Users\kwanseob\AppData\Local\Microsoft\Windows\Temporary Internet Files\Content.IE5\AZ6ZNSII\MC90042897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3068960"/>
            <a:ext cx="584709" cy="854397"/>
          </a:xfrm>
          <a:prstGeom prst="rect">
            <a:avLst/>
          </a:prstGeom>
          <a:noFill/>
        </p:spPr>
      </p:pic>
      <p:pic>
        <p:nvPicPr>
          <p:cNvPr id="8197" name="Picture 5" descr="http://photo3.enuri.com/data/images/service/small/2425000/2425839.gif"/>
          <p:cNvPicPr>
            <a:picLocks noChangeAspect="1" noChangeArrowheads="1"/>
          </p:cNvPicPr>
          <p:nvPr/>
        </p:nvPicPr>
        <p:blipFill>
          <a:blip r:embed="rId4" cstate="print"/>
          <a:srcRect t="15120" b="16841"/>
          <a:stretch>
            <a:fillRect/>
          </a:stretch>
        </p:blipFill>
        <p:spPr bwMode="auto">
          <a:xfrm>
            <a:off x="5436096" y="4869160"/>
            <a:ext cx="360040" cy="244968"/>
          </a:xfrm>
          <a:prstGeom prst="rect">
            <a:avLst/>
          </a:prstGeom>
          <a:noFill/>
        </p:spPr>
      </p:pic>
      <p:cxnSp>
        <p:nvCxnSpPr>
          <p:cNvPr id="21" name="직선 화살표 연결선 20"/>
          <p:cNvCxnSpPr>
            <a:stCxn id="8197" idx="1"/>
            <a:endCxn id="8195" idx="3"/>
          </p:cNvCxnSpPr>
          <p:nvPr/>
        </p:nvCxnSpPr>
        <p:spPr>
          <a:xfrm rot="10800000">
            <a:off x="2996470" y="3496160"/>
            <a:ext cx="2439627" cy="1495485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3203848" y="4005064"/>
            <a:ext cx="244827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&lt;tag, time, location&gt;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Model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This paper developed protocols that preserve location privacy for three important function</a:t>
            </a:r>
          </a:p>
          <a:p>
            <a:pPr lvl="1"/>
            <a:r>
              <a:rPr lang="en-US" altLang="ko-KR" dirty="0" smtClean="0"/>
              <a:t>Usage-based tolls</a:t>
            </a:r>
          </a:p>
          <a:p>
            <a:pPr lvl="1"/>
            <a:r>
              <a:rPr lang="en-US" altLang="ko-KR" dirty="0" smtClean="0"/>
              <a:t>Automated speeding tickets</a:t>
            </a:r>
          </a:p>
          <a:p>
            <a:pPr lvl="1"/>
            <a:r>
              <a:rPr lang="en-US" altLang="ko-KR" dirty="0" smtClean="0"/>
              <a:t>Pay-as-you-go insurance premiums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VPriv is designed to resist five types of attacks</a:t>
            </a:r>
          </a:p>
          <a:p>
            <a:pPr lvl="1"/>
            <a:r>
              <a:rPr lang="en-US" altLang="ko-KR" dirty="0" smtClean="0"/>
              <a:t>Driver attempts to modify client application</a:t>
            </a:r>
          </a:p>
          <a:p>
            <a:pPr lvl="1"/>
            <a:r>
              <a:rPr lang="en-US" altLang="ko-KR" dirty="0" smtClean="0"/>
              <a:t>Driver attempts to upload incorrect </a:t>
            </a:r>
            <a:r>
              <a:rPr lang="en-US" altLang="ko-KR" dirty="0" err="1" smtClean="0"/>
              <a:t>tuples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Server guess the path</a:t>
            </a:r>
          </a:p>
          <a:p>
            <a:pPr lvl="1"/>
            <a:r>
              <a:rPr lang="en-US" altLang="ko-KR" dirty="0" smtClean="0"/>
              <a:t>Server attempts to change the result</a:t>
            </a:r>
          </a:p>
          <a:p>
            <a:pPr lvl="1"/>
            <a:r>
              <a:rPr lang="en-US" altLang="ko-KR" dirty="0" smtClean="0"/>
              <a:t>Some router synthesizes false packets or changes packets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Architecture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Three software component</a:t>
            </a:r>
          </a:p>
          <a:p>
            <a:pPr lvl="1"/>
            <a:r>
              <a:rPr lang="en-US" altLang="ko-KR" dirty="0" smtClean="0"/>
              <a:t>Client application</a:t>
            </a:r>
          </a:p>
          <a:p>
            <a:pPr lvl="1"/>
            <a:r>
              <a:rPr lang="en-US" altLang="ko-KR" dirty="0" smtClean="0"/>
              <a:t>Transponder device</a:t>
            </a:r>
          </a:p>
          <a:p>
            <a:pPr lvl="1"/>
            <a:r>
              <a:rPr lang="en-US" altLang="ko-KR" dirty="0" smtClean="0"/>
              <a:t>Server software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Protocol consist of phases</a:t>
            </a:r>
          </a:p>
          <a:p>
            <a:pPr lvl="1"/>
            <a:r>
              <a:rPr lang="en-US" altLang="ko-KR" dirty="0" smtClean="0"/>
              <a:t>Registration</a:t>
            </a:r>
          </a:p>
          <a:p>
            <a:pPr lvl="1"/>
            <a:r>
              <a:rPr lang="en-US" altLang="ko-KR" dirty="0" smtClean="0"/>
              <a:t>Driving</a:t>
            </a:r>
          </a:p>
          <a:p>
            <a:pPr lvl="1"/>
            <a:r>
              <a:rPr lang="en-US" altLang="ko-KR" dirty="0" smtClean="0"/>
              <a:t>Reconciliation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</a:t>
            </a:r>
            <a:r>
              <a:rPr lang="en-US" altLang="ko-KR" dirty="0" smtClean="0"/>
              <a:t>rotocol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VPriv has three phases</a:t>
            </a:r>
          </a:p>
          <a:p>
            <a:pPr lvl="1"/>
            <a:r>
              <a:rPr lang="en-US" altLang="ko-KR" dirty="0" smtClean="0"/>
              <a:t>Registration</a:t>
            </a:r>
          </a:p>
          <a:p>
            <a:pPr lvl="2"/>
            <a:r>
              <a:rPr lang="en-US" altLang="ko-KR" dirty="0" smtClean="0"/>
              <a:t>Random vehicle tags 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en-US" altLang="ko-KR" baseline="-250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altLang="ko-KR" baseline="-25000" dirty="0" smtClean="0"/>
              <a:t> </a:t>
            </a:r>
            <a:r>
              <a:rPr lang="en-US" altLang="ko-KR" dirty="0" smtClean="0"/>
              <a:t>, Random function </a:t>
            </a:r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US" altLang="ko-KR" baseline="-25000" dirty="0" err="1" smtClean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en-US" altLang="ko-KR" dirty="0" smtClean="0"/>
              <a:t> choosing k at random </a:t>
            </a:r>
            <a:endParaRPr lang="en-US" altLang="ko-KR" baseline="-25000" dirty="0" smtClean="0"/>
          </a:p>
          <a:p>
            <a:pPr lvl="2"/>
            <a:r>
              <a:rPr lang="en-US" altLang="ko-KR" dirty="0" smtClean="0"/>
              <a:t>Encrypted vehicle tags </a:t>
            </a:r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US" altLang="ko-KR" baseline="-25000" dirty="0" err="1" smtClean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(v</a:t>
            </a:r>
            <a:r>
              <a:rPr lang="en-US" altLang="ko-KR" baseline="-25000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lvl="1"/>
            <a:r>
              <a:rPr lang="en-US" altLang="ko-KR" dirty="0" smtClean="0"/>
              <a:t>Driving</a:t>
            </a:r>
          </a:p>
          <a:p>
            <a:pPr lvl="2"/>
            <a:r>
              <a:rPr lang="en-US" altLang="ko-KR" dirty="0" smtClean="0"/>
              <a:t>Path </a:t>
            </a:r>
            <a:r>
              <a:rPr lang="en-US" altLang="ko-KR" dirty="0" err="1" smtClean="0"/>
              <a:t>tuple</a:t>
            </a:r>
            <a:r>
              <a:rPr lang="en-US" altLang="ko-KR" dirty="0" smtClean="0"/>
              <a:t> and random tags send the the server</a:t>
            </a:r>
          </a:p>
          <a:p>
            <a:pPr lvl="1"/>
            <a:r>
              <a:rPr lang="en-US" altLang="ko-KR" dirty="0" smtClean="0"/>
              <a:t>Reconciliation</a:t>
            </a:r>
          </a:p>
          <a:p>
            <a:pPr lvl="2"/>
            <a:r>
              <a:rPr lang="en-US" altLang="ko-KR" dirty="0" smtClean="0"/>
              <a:t>Tolling cost</a:t>
            </a:r>
          </a:p>
          <a:p>
            <a:pPr lvl="2"/>
            <a:r>
              <a:rPr lang="en-US" altLang="ko-KR" dirty="0" smtClean="0"/>
              <a:t>Speeding ticket</a:t>
            </a:r>
          </a:p>
          <a:p>
            <a:pPr lvl="2"/>
            <a:r>
              <a:rPr lang="en-US" altLang="ko-KR" dirty="0" smtClean="0"/>
              <a:t>Insurance premium computation</a:t>
            </a:r>
          </a:p>
          <a:p>
            <a:pPr lvl="2"/>
            <a:r>
              <a:rPr lang="en-US" altLang="ko-KR" dirty="0" smtClean="0"/>
              <a:t>Enforcement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중앙">
  <a:themeElements>
    <a:clrScheme name="중앙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중앙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중앙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709</TotalTime>
  <Words>491</Words>
  <Application>Microsoft Office PowerPoint</Application>
  <PresentationFormat>화면 슬라이드 쇼(4:3)</PresentationFormat>
  <Paragraphs>123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중앙</vt:lpstr>
      <vt:lpstr>VPriv: Protecting Privacy in Location-Based Vehicular Service</vt:lpstr>
      <vt:lpstr>Outline</vt:lpstr>
      <vt:lpstr>Introduction</vt:lpstr>
      <vt:lpstr>Introduction</vt:lpstr>
      <vt:lpstr>Introduction</vt:lpstr>
      <vt:lpstr>Model</vt:lpstr>
      <vt:lpstr>Model</vt:lpstr>
      <vt:lpstr>Architecture</vt:lpstr>
      <vt:lpstr>Protocol</vt:lpstr>
      <vt:lpstr>Protocol</vt:lpstr>
      <vt:lpstr>Protocol</vt:lpstr>
      <vt:lpstr>Protocol</vt:lpstr>
      <vt:lpstr>Protocol</vt:lpstr>
      <vt:lpstr>Evaluation</vt:lpstr>
      <vt:lpstr>Security analysis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Vpriv: Protecting Privacy in Location_Based Vehicular Service</dc:title>
  <dc:creator>kwanseob</dc:creator>
  <cp:lastModifiedBy>kwanseob</cp:lastModifiedBy>
  <cp:revision>38</cp:revision>
  <dcterms:created xsi:type="dcterms:W3CDTF">2011-04-18T15:31:03Z</dcterms:created>
  <dcterms:modified xsi:type="dcterms:W3CDTF">2011-04-19T03:20:50Z</dcterms:modified>
</cp:coreProperties>
</file>