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4" r:id="rId5"/>
    <p:sldId id="263" r:id="rId6"/>
    <p:sldId id="257" r:id="rId7"/>
    <p:sldId id="258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5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6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130" autoAdjust="0"/>
  </p:normalViewPr>
  <p:slideViewPr>
    <p:cSldViewPr snapToGrid="0" snapToObjects="1">
      <p:cViewPr varScale="1">
        <p:scale>
          <a:sx n="116" d="100"/>
          <a:sy n="116" d="100"/>
        </p:scale>
        <p:origin x="-6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D5AB-9FF9-BC40-9C81-607304A5FF87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8893-283E-B54D-9114-569D6E5F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3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D5AB-9FF9-BC40-9C81-607304A5FF87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8893-283E-B54D-9114-569D6E5F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9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D5AB-9FF9-BC40-9C81-607304A5FF87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8893-283E-B54D-9114-569D6E5F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9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D5AB-9FF9-BC40-9C81-607304A5FF87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8893-283E-B54D-9114-569D6E5F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5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D5AB-9FF9-BC40-9C81-607304A5FF87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8893-283E-B54D-9114-569D6E5F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4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D5AB-9FF9-BC40-9C81-607304A5FF87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8893-283E-B54D-9114-569D6E5F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16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D5AB-9FF9-BC40-9C81-607304A5FF87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8893-283E-B54D-9114-569D6E5F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3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D5AB-9FF9-BC40-9C81-607304A5FF87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8893-283E-B54D-9114-569D6E5F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01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D5AB-9FF9-BC40-9C81-607304A5FF87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8893-283E-B54D-9114-569D6E5F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9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D5AB-9FF9-BC40-9C81-607304A5FF87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8893-283E-B54D-9114-569D6E5F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14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D5AB-9FF9-BC40-9C81-607304A5FF87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8893-283E-B54D-9114-569D6E5F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6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3D5AB-9FF9-BC40-9C81-607304A5FF87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18893-283E-B54D-9114-569D6E5F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7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Android</a:t>
            </a:r>
            <a:endParaRPr lang="en-US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24" y="260926"/>
            <a:ext cx="1845752" cy="2195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583" y="260927"/>
            <a:ext cx="2316962" cy="2306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78" y="3886200"/>
            <a:ext cx="3022600" cy="2692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8483" y="3600450"/>
            <a:ext cx="1932061" cy="297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55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between Activity &amp;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Activity calls sets content view to a layout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setContentView</a:t>
            </a:r>
            <a:r>
              <a:rPr lang="en-US" dirty="0" smtClean="0"/>
              <a:t>(</a:t>
            </a:r>
            <a:r>
              <a:rPr lang="en-US" dirty="0" err="1" smtClean="0"/>
              <a:t>R.layout</a:t>
            </a:r>
            <a:r>
              <a:rPr lang="en-US" dirty="0" smtClean="0"/>
              <a:t>.&lt;</a:t>
            </a:r>
            <a:r>
              <a:rPr lang="en-US" dirty="0" err="1" smtClean="0"/>
              <a:t>layout_name</a:t>
            </a:r>
            <a:r>
              <a:rPr lang="en-US" dirty="0" smtClean="0"/>
              <a:t>&gt;)</a:t>
            </a:r>
          </a:p>
          <a:p>
            <a:pPr lvl="1">
              <a:lnSpc>
                <a:spcPct val="120000"/>
              </a:lnSpc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sets the layout of this activity to layout/&lt;</a:t>
            </a:r>
            <a:r>
              <a:rPr lang="en-US" dirty="0" err="1" smtClean="0">
                <a:sym typeface="Wingdings"/>
              </a:rPr>
              <a:t>layout_name</a:t>
            </a:r>
            <a:r>
              <a:rPr lang="en-US" dirty="0" smtClean="0">
                <a:sym typeface="Wingdings"/>
              </a:rPr>
              <a:t>&gt;.xml</a:t>
            </a:r>
          </a:p>
          <a:p>
            <a:pPr lvl="1">
              <a:lnSpc>
                <a:spcPct val="120000"/>
              </a:lnSpc>
              <a:buFont typeface="Wingdings" charset="0"/>
              <a:buChar char="à"/>
            </a:pPr>
            <a:endParaRPr lang="en-US" dirty="0" smtClean="0">
              <a:sym typeface="Wingdings"/>
            </a:endParaRPr>
          </a:p>
          <a:p>
            <a:pPr>
              <a:lnSpc>
                <a:spcPct val="120000"/>
              </a:lnSpc>
            </a:pPr>
            <a:r>
              <a:rPr lang="en-US" sz="3100" b="1" dirty="0">
                <a:solidFill>
                  <a:srgbClr val="0000FF"/>
                </a:solidFill>
              </a:rPr>
              <a:t>public class </a:t>
            </a:r>
            <a:r>
              <a:rPr lang="en-US" sz="3100" dirty="0" err="1">
                <a:solidFill>
                  <a:srgbClr val="0000FF"/>
                </a:solidFill>
              </a:rPr>
              <a:t>MainActivity</a:t>
            </a:r>
            <a:r>
              <a:rPr lang="en-US" sz="3100" dirty="0">
                <a:solidFill>
                  <a:srgbClr val="0000FF"/>
                </a:solidFill>
              </a:rPr>
              <a:t> </a:t>
            </a:r>
            <a:r>
              <a:rPr lang="en-US" sz="3100" b="1" dirty="0">
                <a:solidFill>
                  <a:srgbClr val="0000FF"/>
                </a:solidFill>
              </a:rPr>
              <a:t>extends </a:t>
            </a:r>
            <a:r>
              <a:rPr lang="en-US" sz="3100" dirty="0" err="1">
                <a:solidFill>
                  <a:srgbClr val="0000FF"/>
                </a:solidFill>
              </a:rPr>
              <a:t>AppCompatActivity</a:t>
            </a:r>
            <a:r>
              <a:rPr lang="en-US" sz="3100" dirty="0">
                <a:solidFill>
                  <a:srgbClr val="0000FF"/>
                </a:solidFill>
              </a:rPr>
              <a:t> {</a:t>
            </a:r>
            <a:br>
              <a:rPr lang="en-US" sz="3100" dirty="0">
                <a:solidFill>
                  <a:srgbClr val="0000FF"/>
                </a:solidFill>
              </a:rPr>
            </a:br>
            <a:r>
              <a:rPr lang="en-US" sz="3100" dirty="0" smtClean="0">
                <a:solidFill>
                  <a:srgbClr val="0000FF"/>
                </a:solidFill>
              </a:rPr>
              <a:t>    </a:t>
            </a:r>
            <a:r>
              <a:rPr lang="en-US" sz="3100" dirty="0">
                <a:solidFill>
                  <a:srgbClr val="0000FF"/>
                </a:solidFill>
              </a:rPr>
              <a:t>@Override</a:t>
            </a:r>
            <a:br>
              <a:rPr lang="en-US" sz="3100" dirty="0">
                <a:solidFill>
                  <a:srgbClr val="0000FF"/>
                </a:solidFill>
              </a:rPr>
            </a:br>
            <a:r>
              <a:rPr lang="en-US" sz="3100" dirty="0">
                <a:solidFill>
                  <a:srgbClr val="0000FF"/>
                </a:solidFill>
              </a:rPr>
              <a:t>    </a:t>
            </a:r>
            <a:r>
              <a:rPr lang="en-US" sz="3100" b="1" dirty="0">
                <a:solidFill>
                  <a:srgbClr val="0000FF"/>
                </a:solidFill>
              </a:rPr>
              <a:t>protected void </a:t>
            </a:r>
            <a:r>
              <a:rPr lang="en-US" sz="3100" dirty="0" err="1">
                <a:solidFill>
                  <a:srgbClr val="0000FF"/>
                </a:solidFill>
              </a:rPr>
              <a:t>onCreate</a:t>
            </a:r>
            <a:r>
              <a:rPr lang="en-US" sz="3100" dirty="0">
                <a:solidFill>
                  <a:srgbClr val="0000FF"/>
                </a:solidFill>
              </a:rPr>
              <a:t>(Bundle </a:t>
            </a:r>
            <a:r>
              <a:rPr lang="en-US" sz="3100" dirty="0" err="1">
                <a:solidFill>
                  <a:srgbClr val="0000FF"/>
                </a:solidFill>
              </a:rPr>
              <a:t>savedInstanceState</a:t>
            </a:r>
            <a:r>
              <a:rPr lang="en-US" sz="3100" dirty="0">
                <a:solidFill>
                  <a:srgbClr val="0000FF"/>
                </a:solidFill>
              </a:rPr>
              <a:t>) {</a:t>
            </a:r>
            <a:br>
              <a:rPr lang="en-US" sz="3100" dirty="0">
                <a:solidFill>
                  <a:srgbClr val="0000FF"/>
                </a:solidFill>
              </a:rPr>
            </a:br>
            <a:r>
              <a:rPr lang="en-US" sz="3100" dirty="0">
                <a:solidFill>
                  <a:srgbClr val="0000FF"/>
                </a:solidFill>
              </a:rPr>
              <a:t>        </a:t>
            </a:r>
            <a:r>
              <a:rPr lang="en-US" sz="3100" b="1" dirty="0" err="1">
                <a:solidFill>
                  <a:srgbClr val="0000FF"/>
                </a:solidFill>
              </a:rPr>
              <a:t>super</a:t>
            </a:r>
            <a:r>
              <a:rPr lang="en-US" sz="3100" dirty="0" err="1">
                <a:solidFill>
                  <a:srgbClr val="0000FF"/>
                </a:solidFill>
              </a:rPr>
              <a:t>.onCreate</a:t>
            </a:r>
            <a:r>
              <a:rPr lang="en-US" sz="3100" dirty="0">
                <a:solidFill>
                  <a:srgbClr val="0000FF"/>
                </a:solidFill>
              </a:rPr>
              <a:t>(</a:t>
            </a:r>
            <a:r>
              <a:rPr lang="en-US" sz="3100" dirty="0" err="1">
                <a:solidFill>
                  <a:srgbClr val="0000FF"/>
                </a:solidFill>
              </a:rPr>
              <a:t>savedInstanceState</a:t>
            </a:r>
            <a:r>
              <a:rPr lang="en-US" sz="3100" dirty="0">
                <a:solidFill>
                  <a:srgbClr val="0000FF"/>
                </a:solidFill>
              </a:rPr>
              <a:t>);</a:t>
            </a:r>
            <a:br>
              <a:rPr lang="en-US" sz="3100" dirty="0">
                <a:solidFill>
                  <a:srgbClr val="0000FF"/>
                </a:solidFill>
              </a:rPr>
            </a:br>
            <a:r>
              <a:rPr lang="en-US" sz="3100" dirty="0">
                <a:solidFill>
                  <a:srgbClr val="0000FF"/>
                </a:solidFill>
              </a:rPr>
              <a:t>        </a:t>
            </a:r>
            <a:r>
              <a:rPr lang="en-US" sz="3100" dirty="0" err="1">
                <a:solidFill>
                  <a:srgbClr val="0000FF"/>
                </a:solidFill>
              </a:rPr>
              <a:t>setContentView</a:t>
            </a:r>
            <a:r>
              <a:rPr lang="en-US" sz="3100" dirty="0">
                <a:solidFill>
                  <a:srgbClr val="0000FF"/>
                </a:solidFill>
              </a:rPr>
              <a:t>(</a:t>
            </a:r>
            <a:r>
              <a:rPr lang="en-US" sz="3100" dirty="0" err="1">
                <a:solidFill>
                  <a:srgbClr val="0000FF"/>
                </a:solidFill>
              </a:rPr>
              <a:t>R.layout.</a:t>
            </a:r>
            <a:r>
              <a:rPr lang="en-US" sz="3100" b="1" i="1" dirty="0" err="1">
                <a:solidFill>
                  <a:srgbClr val="0000FF"/>
                </a:solidFill>
              </a:rPr>
              <a:t>activity_main</a:t>
            </a:r>
            <a:r>
              <a:rPr lang="en-US" sz="3100" dirty="0">
                <a:solidFill>
                  <a:srgbClr val="0000FF"/>
                </a:solidFill>
              </a:rPr>
              <a:t>);</a:t>
            </a:r>
            <a:br>
              <a:rPr lang="en-US" sz="3100" dirty="0">
                <a:solidFill>
                  <a:srgbClr val="0000FF"/>
                </a:solidFill>
              </a:rPr>
            </a:br>
            <a:r>
              <a:rPr lang="en-US" sz="3100" dirty="0">
                <a:solidFill>
                  <a:srgbClr val="0000FF"/>
                </a:solidFill>
              </a:rPr>
              <a:t>    }</a:t>
            </a:r>
            <a:br>
              <a:rPr lang="en-US" sz="3100" dirty="0">
                <a:solidFill>
                  <a:srgbClr val="0000FF"/>
                </a:solidFill>
              </a:rPr>
            </a:br>
            <a:r>
              <a:rPr lang="en-US" sz="3100" dirty="0">
                <a:solidFill>
                  <a:srgbClr val="0000FF"/>
                </a:solidFill>
              </a:rPr>
              <a:t>}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17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@Override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Java annotation, providing meta data for code</a:t>
            </a:r>
          </a:p>
          <a:p>
            <a:pPr lvl="1"/>
            <a:r>
              <a:rPr lang="en-US" dirty="0" smtClean="0"/>
              <a:t>Tells compiler about class, interface, method, fields, local variables, </a:t>
            </a:r>
            <a:r>
              <a:rPr lang="mr-IN" dirty="0" smtClean="0"/>
              <a:t>…</a:t>
            </a:r>
            <a:endParaRPr lang="en-US" dirty="0"/>
          </a:p>
          <a:p>
            <a:r>
              <a:rPr lang="en-US" dirty="0" smtClean="0"/>
              <a:t>Built-in Java annotations</a:t>
            </a:r>
          </a:p>
          <a:p>
            <a:pPr lvl="1"/>
            <a:r>
              <a:rPr lang="en-US" dirty="0" smtClean="0"/>
              <a:t>Disappear in compiled java code</a:t>
            </a:r>
          </a:p>
          <a:p>
            <a:pPr lvl="1"/>
            <a:r>
              <a:rPr lang="en-US" dirty="0" smtClean="0"/>
              <a:t>@Deprecated</a:t>
            </a:r>
          </a:p>
          <a:p>
            <a:pPr lvl="1"/>
            <a:r>
              <a:rPr lang="en-US" dirty="0" smtClean="0"/>
              <a:t>@Override</a:t>
            </a:r>
          </a:p>
          <a:p>
            <a:pPr lvl="1"/>
            <a:r>
              <a:rPr lang="en-US" dirty="0" smtClean="0"/>
              <a:t>@</a:t>
            </a:r>
            <a:r>
              <a:rPr lang="en-US" dirty="0" err="1" smtClean="0"/>
              <a:t>SuppressWarnings</a:t>
            </a:r>
            <a:endParaRPr lang="en-US" dirty="0" smtClean="0"/>
          </a:p>
          <a:p>
            <a:r>
              <a:rPr lang="en-US" dirty="0" smtClean="0"/>
              <a:t>Custom Java annotations</a:t>
            </a:r>
          </a:p>
          <a:p>
            <a:pPr lvl="1"/>
            <a:r>
              <a:rPr lang="en-US" dirty="0" smtClean="0"/>
              <a:t>Defined by user</a:t>
            </a:r>
          </a:p>
          <a:p>
            <a:pPr lvl="1"/>
            <a:r>
              <a:rPr lang="en-US" dirty="0" smtClean="0"/>
              <a:t>Used for Java Reflection</a:t>
            </a:r>
          </a:p>
          <a:p>
            <a:r>
              <a:rPr lang="en-US" dirty="0" smtClean="0"/>
              <a:t>Why @Override is useful?</a:t>
            </a:r>
          </a:p>
          <a:p>
            <a:pPr lvl="1"/>
            <a:r>
              <a:rPr lang="en-US" dirty="0" smtClean="0"/>
              <a:t>If used, compiler checks if it actually overrides</a:t>
            </a:r>
          </a:p>
          <a:p>
            <a:pPr lvl="1"/>
            <a:r>
              <a:rPr lang="en-US" dirty="0" smtClean="0"/>
              <a:t>Gets error if the overriding method signature doesn’t match any superclass method</a:t>
            </a:r>
          </a:p>
          <a:p>
            <a:pPr lvl="1"/>
            <a:r>
              <a:rPr lang="en-US" dirty="0" smtClean="0"/>
              <a:t>Easy to understand the code</a:t>
            </a:r>
            <a:endParaRPr lang="mr-IN" dirty="0" smtClean="0"/>
          </a:p>
        </p:txBody>
      </p:sp>
    </p:spTree>
    <p:extLst>
      <p:ext uri="{BB962C8B-B14F-4D97-AF65-F5344CB8AC3E}">
        <p14:creationId xmlns:p14="http://schemas.microsoft.com/office/powerpoint/2010/main" val="2459671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Manifest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4604" y="1600200"/>
            <a:ext cx="40386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app/</a:t>
            </a:r>
            <a:r>
              <a:rPr lang="en-US" sz="2000" dirty="0" err="1" smtClean="0"/>
              <a:t>src</a:t>
            </a:r>
            <a:r>
              <a:rPr lang="en-US" sz="2000" dirty="0" smtClean="0"/>
              <a:t>/main/res/</a:t>
            </a:r>
            <a:r>
              <a:rPr lang="en-US" sz="2000" dirty="0" err="1" smtClean="0"/>
              <a:t>AndroidManifest.xml</a:t>
            </a:r>
            <a:endParaRPr lang="en-US" sz="2000" dirty="0" smtClean="0"/>
          </a:p>
          <a:p>
            <a:r>
              <a:rPr lang="en-US" sz="2000" dirty="0" smtClean="0"/>
              <a:t>Summary of the App</a:t>
            </a:r>
          </a:p>
          <a:p>
            <a:pPr lvl="1"/>
            <a:r>
              <a:rPr lang="en-US" sz="2000" dirty="0" smtClean="0"/>
              <a:t>User permissions</a:t>
            </a:r>
          </a:p>
          <a:p>
            <a:pPr lvl="1"/>
            <a:r>
              <a:rPr lang="en-US" sz="2000" dirty="0" smtClean="0"/>
              <a:t>Declare Activities, Services, Content Provider, Broadcast Receiver, </a:t>
            </a:r>
            <a:r>
              <a:rPr lang="is-IS" sz="2000" dirty="0" smtClean="0"/>
              <a:t>…</a:t>
            </a:r>
          </a:p>
          <a:p>
            <a:pPr lvl="1"/>
            <a:r>
              <a:rPr lang="is-IS" sz="2000" dirty="0" smtClean="0"/>
              <a:t>API Level</a:t>
            </a:r>
          </a:p>
          <a:p>
            <a:pPr lvl="1"/>
            <a:r>
              <a:rPr lang="is-IS" sz="2000" dirty="0" smtClean="0"/>
              <a:t>HW/SW components to be used </a:t>
            </a:r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5940" y="1600200"/>
            <a:ext cx="454637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i="1" dirty="0"/>
              <a:t>&lt;?</a:t>
            </a:r>
            <a:r>
              <a:rPr lang="en-US" b="1" dirty="0"/>
              <a:t>xml version="1.0" encoding="utf-8"</a:t>
            </a:r>
            <a:r>
              <a:rPr lang="en-US" i="1" dirty="0"/>
              <a:t>?&gt;</a:t>
            </a:r>
            <a:br>
              <a:rPr lang="en-US" i="1" dirty="0"/>
            </a:br>
            <a:r>
              <a:rPr lang="en-US" dirty="0"/>
              <a:t>&lt;</a:t>
            </a:r>
            <a:r>
              <a:rPr lang="en-US" b="1" dirty="0"/>
              <a:t>manifest </a:t>
            </a:r>
            <a:r>
              <a:rPr lang="en-US" b="1" dirty="0" err="1"/>
              <a:t>xmlns:android</a:t>
            </a:r>
            <a:r>
              <a:rPr lang="en-US" b="1" dirty="0"/>
              <a:t>="http://</a:t>
            </a:r>
            <a:r>
              <a:rPr lang="en-US" b="1" dirty="0" err="1"/>
              <a:t>schemas.android.com</a:t>
            </a:r>
            <a:r>
              <a:rPr lang="en-US" b="1" dirty="0"/>
              <a:t>/</a:t>
            </a:r>
            <a:r>
              <a:rPr lang="en-US" b="1" dirty="0" err="1"/>
              <a:t>apk</a:t>
            </a:r>
            <a:r>
              <a:rPr lang="en-US" b="1" dirty="0"/>
              <a:t>/res/android"</a:t>
            </a:r>
            <a:br>
              <a:rPr lang="en-US" b="1" dirty="0"/>
            </a:br>
            <a:r>
              <a:rPr lang="en-US" b="1" dirty="0"/>
              <a:t>    package="kr.ac.mju.mp2016f.helloworld"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 &lt;</a:t>
            </a:r>
            <a:r>
              <a:rPr lang="en-US" b="1" dirty="0"/>
              <a:t>application</a:t>
            </a:r>
            <a:br>
              <a:rPr lang="en-US" b="1" dirty="0"/>
            </a:br>
            <a:r>
              <a:rPr lang="en-US" b="1" dirty="0"/>
              <a:t>        </a:t>
            </a:r>
            <a:r>
              <a:rPr lang="en-US" b="1" dirty="0" err="1"/>
              <a:t>android:allowBackup</a:t>
            </a:r>
            <a:r>
              <a:rPr lang="en-US" b="1" dirty="0"/>
              <a:t>="true"</a:t>
            </a:r>
            <a:br>
              <a:rPr lang="en-US" b="1" dirty="0"/>
            </a:br>
            <a:r>
              <a:rPr lang="en-US" b="1" dirty="0"/>
              <a:t>        </a:t>
            </a:r>
            <a:r>
              <a:rPr lang="en-US" b="1" dirty="0" err="1"/>
              <a:t>android:icon</a:t>
            </a:r>
            <a:r>
              <a:rPr lang="en-US" b="1" dirty="0"/>
              <a:t>="@</a:t>
            </a:r>
            <a:r>
              <a:rPr lang="en-US" b="1" dirty="0" err="1"/>
              <a:t>mipmap</a:t>
            </a:r>
            <a:r>
              <a:rPr lang="en-US" b="1" dirty="0"/>
              <a:t>/</a:t>
            </a:r>
            <a:r>
              <a:rPr lang="en-US" b="1" dirty="0" err="1"/>
              <a:t>ic_launcher</a:t>
            </a:r>
            <a:r>
              <a:rPr lang="en-US" b="1" dirty="0"/>
              <a:t>"</a:t>
            </a:r>
            <a:br>
              <a:rPr lang="en-US" b="1" dirty="0"/>
            </a:br>
            <a:r>
              <a:rPr lang="en-US" b="1" dirty="0"/>
              <a:t>        </a:t>
            </a:r>
            <a:r>
              <a:rPr lang="en-US" b="1" dirty="0" err="1"/>
              <a:t>android:label</a:t>
            </a:r>
            <a:r>
              <a:rPr lang="en-US" b="1" dirty="0"/>
              <a:t>="@string/</a:t>
            </a:r>
            <a:r>
              <a:rPr lang="en-US" b="1" dirty="0" err="1"/>
              <a:t>app_name</a:t>
            </a:r>
            <a:r>
              <a:rPr lang="en-US" b="1" dirty="0"/>
              <a:t>"</a:t>
            </a:r>
            <a:br>
              <a:rPr lang="en-US" b="1" dirty="0"/>
            </a:br>
            <a:r>
              <a:rPr lang="en-US" b="1" dirty="0"/>
              <a:t>        </a:t>
            </a:r>
            <a:r>
              <a:rPr lang="en-US" b="1" dirty="0" err="1"/>
              <a:t>android:supportsRtl</a:t>
            </a:r>
            <a:r>
              <a:rPr lang="en-US" b="1" dirty="0"/>
              <a:t>="true"</a:t>
            </a:r>
            <a:br>
              <a:rPr lang="en-US" b="1" dirty="0"/>
            </a:br>
            <a:r>
              <a:rPr lang="en-US" b="1" dirty="0"/>
              <a:t>        </a:t>
            </a:r>
            <a:r>
              <a:rPr lang="en-US" b="1" dirty="0" err="1"/>
              <a:t>android:theme</a:t>
            </a:r>
            <a:r>
              <a:rPr lang="en-US" b="1" dirty="0"/>
              <a:t>="@style/</a:t>
            </a:r>
            <a:r>
              <a:rPr lang="en-US" b="1" dirty="0" err="1"/>
              <a:t>AppTheme</a:t>
            </a:r>
            <a:r>
              <a:rPr lang="en-US" b="1" dirty="0"/>
              <a:t>"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        &lt;</a:t>
            </a:r>
            <a:r>
              <a:rPr lang="en-US" b="1" dirty="0"/>
              <a:t>activity </a:t>
            </a:r>
            <a:r>
              <a:rPr lang="en-US" b="1" dirty="0" err="1"/>
              <a:t>android:name</a:t>
            </a:r>
            <a:r>
              <a:rPr lang="en-US" b="1" dirty="0"/>
              <a:t>=".</a:t>
            </a:r>
            <a:r>
              <a:rPr lang="en-US" b="1" dirty="0" err="1"/>
              <a:t>MainActivity</a:t>
            </a:r>
            <a:r>
              <a:rPr lang="en-US" b="1" dirty="0"/>
              <a:t>"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            &lt;</a:t>
            </a:r>
            <a:r>
              <a:rPr lang="en-US" b="1" dirty="0"/>
              <a:t>intent-filter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                &lt;</a:t>
            </a:r>
            <a:r>
              <a:rPr lang="en-US" b="1" dirty="0"/>
              <a:t>action </a:t>
            </a:r>
            <a:r>
              <a:rPr lang="en-US" b="1" dirty="0" err="1"/>
              <a:t>android:name</a:t>
            </a:r>
            <a:r>
              <a:rPr lang="en-US" b="1" dirty="0"/>
              <a:t>="</a:t>
            </a:r>
            <a:r>
              <a:rPr lang="en-US" b="1" dirty="0" err="1"/>
              <a:t>android.intent.action.MAIN</a:t>
            </a:r>
            <a:r>
              <a:rPr lang="en-US" b="1" dirty="0"/>
              <a:t>" </a:t>
            </a:r>
            <a:r>
              <a:rPr lang="en-US" dirty="0"/>
              <a:t>/&gt;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 &lt;</a:t>
            </a:r>
            <a:r>
              <a:rPr lang="en-US" b="1" dirty="0"/>
              <a:t>category </a:t>
            </a:r>
            <a:r>
              <a:rPr lang="en-US" b="1" dirty="0" err="1"/>
              <a:t>android:name</a:t>
            </a:r>
            <a:r>
              <a:rPr lang="en-US" b="1" dirty="0"/>
              <a:t>="</a:t>
            </a:r>
            <a:r>
              <a:rPr lang="en-US" b="1" dirty="0" err="1"/>
              <a:t>android.intent.category.LAUNCHER</a:t>
            </a:r>
            <a:r>
              <a:rPr lang="en-US" b="1" dirty="0"/>
              <a:t>" </a:t>
            </a:r>
            <a:r>
              <a:rPr lang="en-US" dirty="0"/>
              <a:t>/&gt;</a:t>
            </a:r>
            <a:br>
              <a:rPr lang="en-US" dirty="0"/>
            </a:br>
            <a:r>
              <a:rPr lang="en-US" dirty="0"/>
              <a:t>            &lt;/</a:t>
            </a:r>
            <a:r>
              <a:rPr lang="en-US" b="1" dirty="0"/>
              <a:t>intent-filter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        &lt;/</a:t>
            </a:r>
            <a:r>
              <a:rPr lang="en-US" b="1" dirty="0"/>
              <a:t>activity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    &lt;/</a:t>
            </a:r>
            <a:r>
              <a:rPr lang="en-US" b="1" dirty="0"/>
              <a:t>application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&lt;/</a:t>
            </a:r>
            <a:r>
              <a:rPr lang="en-US" b="1" dirty="0"/>
              <a:t>manifest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152668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UI: Overview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All UI elements are either</a:t>
            </a:r>
          </a:p>
          <a:p>
            <a:pPr lvl="1"/>
            <a:r>
              <a:rPr lang="en-US" dirty="0" smtClean="0"/>
              <a:t>View</a:t>
            </a:r>
          </a:p>
          <a:p>
            <a:pPr lvl="2"/>
            <a:r>
              <a:rPr lang="en-US" dirty="0" smtClean="0"/>
              <a:t>Base class for widgets: Button, </a:t>
            </a:r>
            <a:r>
              <a:rPr lang="en-US" dirty="0" err="1" smtClean="0"/>
              <a:t>TextView</a:t>
            </a:r>
            <a:r>
              <a:rPr lang="en-US" dirty="0" smtClean="0"/>
              <a:t>, </a:t>
            </a:r>
            <a:r>
              <a:rPr lang="en-US" dirty="0" err="1" smtClean="0"/>
              <a:t>EditText</a:t>
            </a:r>
            <a:r>
              <a:rPr lang="en-US" dirty="0" smtClean="0"/>
              <a:t>, </a:t>
            </a:r>
            <a:r>
              <a:rPr lang="en-US" dirty="0" err="1" smtClean="0"/>
              <a:t>CheckBox</a:t>
            </a:r>
            <a:r>
              <a:rPr lang="en-US" dirty="0" smtClean="0"/>
              <a:t>, </a:t>
            </a:r>
            <a:r>
              <a:rPr lang="en-US" dirty="0" err="1" smtClean="0"/>
              <a:t>RadioButton</a:t>
            </a:r>
            <a:endParaRPr lang="en-US" dirty="0" smtClean="0"/>
          </a:p>
          <a:p>
            <a:pPr lvl="1"/>
            <a:r>
              <a:rPr lang="en-US" dirty="0" err="1" smtClean="0"/>
              <a:t>ViewGroup</a:t>
            </a:r>
            <a:endParaRPr lang="en-US" dirty="0" smtClean="0"/>
          </a:p>
          <a:p>
            <a:pPr lvl="2"/>
            <a:r>
              <a:rPr lang="en-US" dirty="0" smtClean="0"/>
              <a:t>Subclass of View</a:t>
            </a:r>
          </a:p>
          <a:p>
            <a:pPr lvl="2"/>
            <a:r>
              <a:rPr lang="en-US" dirty="0" smtClean="0"/>
              <a:t>Invisible container of Views or </a:t>
            </a:r>
            <a:r>
              <a:rPr lang="en-US" dirty="0" err="1" smtClean="0"/>
              <a:t>VieGroups</a:t>
            </a:r>
            <a:endParaRPr lang="en-US" dirty="0" smtClean="0"/>
          </a:p>
          <a:p>
            <a:r>
              <a:rPr lang="en-US" dirty="0" smtClean="0"/>
              <a:t>Layouts</a:t>
            </a:r>
          </a:p>
          <a:p>
            <a:pPr lvl="1"/>
            <a:r>
              <a:rPr lang="en-US" dirty="0" smtClean="0"/>
              <a:t>Subclasses of </a:t>
            </a:r>
            <a:r>
              <a:rPr lang="en-US" dirty="0" err="1" smtClean="0"/>
              <a:t>ViewGroup</a:t>
            </a:r>
            <a:endParaRPr lang="en-US" dirty="0" smtClean="0"/>
          </a:p>
          <a:p>
            <a:pPr lvl="1"/>
            <a:r>
              <a:rPr lang="en-US" dirty="0" smtClean="0"/>
              <a:t>Linear Layout</a:t>
            </a:r>
          </a:p>
          <a:p>
            <a:pPr lvl="1"/>
            <a:r>
              <a:rPr lang="en-US" dirty="0" smtClean="0"/>
              <a:t>Relative Layout</a:t>
            </a:r>
          </a:p>
          <a:p>
            <a:pPr lvl="1"/>
            <a:r>
              <a:rPr lang="en-US" dirty="0" smtClean="0"/>
              <a:t>Frame Layout</a:t>
            </a:r>
          </a:p>
          <a:p>
            <a:pPr lvl="1"/>
            <a:r>
              <a:rPr lang="en-US" dirty="0" smtClean="0"/>
              <a:t>List View</a:t>
            </a:r>
          </a:p>
          <a:p>
            <a:pPr lvl="1"/>
            <a:r>
              <a:rPr lang="en-US" dirty="0" smtClean="0"/>
              <a:t>Grid View</a:t>
            </a:r>
          </a:p>
          <a:p>
            <a:pPr lvl="1"/>
            <a:r>
              <a:rPr lang="en-US" dirty="0" smtClean="0"/>
              <a:t>Table 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477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77717" cy="4525963"/>
          </a:xfrm>
        </p:spPr>
        <p:txBody>
          <a:bodyPr>
            <a:noAutofit/>
          </a:bodyPr>
          <a:lstStyle/>
          <a:p>
            <a:r>
              <a:rPr lang="en-US" sz="1800" dirty="0" smtClean="0"/>
              <a:t>Puts child views one after another, vertically or horizontally</a:t>
            </a:r>
          </a:p>
          <a:p>
            <a:pPr lvl="1"/>
            <a:r>
              <a:rPr lang="en-US" sz="1800" dirty="0" smtClean="0"/>
              <a:t>&lt;LinearLayout android:orientation="horizontal"|"vertical"&gt;</a:t>
            </a:r>
          </a:p>
          <a:p>
            <a:pPr marL="457200" lvl="1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&lt;*view-1*</a:t>
            </a:r>
            <a:r>
              <a:rPr lang="is-IS" sz="1800" dirty="0" smtClean="0"/>
              <a:t>…</a:t>
            </a:r>
            <a:r>
              <a:rPr lang="en-US" sz="1800" dirty="0" smtClean="0"/>
              <a:t>/&gt;</a:t>
            </a:r>
          </a:p>
          <a:p>
            <a:pPr marL="457200" lvl="1" indent="0">
              <a:buNone/>
            </a:pPr>
            <a:r>
              <a:rPr lang="en-US" sz="1800" dirty="0"/>
              <a:t>	</a:t>
            </a:r>
            <a:r>
              <a:rPr lang="is-IS" sz="1800" dirty="0" smtClean="0"/>
              <a:t>…</a:t>
            </a:r>
            <a:endParaRPr lang="en-US" sz="1800" dirty="0" smtClean="0"/>
          </a:p>
          <a:p>
            <a:pPr marL="457200" lvl="1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&lt;*view-N*</a:t>
            </a:r>
            <a:r>
              <a:rPr lang="is-IS" sz="1800" dirty="0" smtClean="0"/>
              <a:t>…</a:t>
            </a:r>
            <a:r>
              <a:rPr lang="en-US" sz="1800" dirty="0" smtClean="0"/>
              <a:t>/&gt;</a:t>
            </a:r>
          </a:p>
          <a:p>
            <a:pPr marL="457200" lvl="1" indent="0">
              <a:buNone/>
            </a:pPr>
            <a:r>
              <a:rPr lang="en-US" sz="1800" dirty="0" smtClean="0"/>
              <a:t>   &lt;/LinearLayout&gt;</a:t>
            </a:r>
          </a:p>
          <a:p>
            <a:pPr>
              <a:buFont typeface="Arial" charset="0"/>
              <a:buChar char="•"/>
            </a:pPr>
            <a:r>
              <a:rPr lang="en-US" sz="1800" dirty="0" smtClean="0"/>
              <a:t>Nested LinearLayouts for complex a layout</a:t>
            </a:r>
          </a:p>
          <a:p>
            <a:pPr lvl="1">
              <a:buFont typeface="Arial" charset="0"/>
              <a:buChar char="•"/>
            </a:pPr>
            <a:r>
              <a:rPr lang="en-US" sz="1800" dirty="0" smtClean="0"/>
              <a:t>&lt;LinearLayout *vertical*&gt;</a:t>
            </a:r>
          </a:p>
          <a:p>
            <a:pPr marL="457200" lvl="1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&lt;TextView </a:t>
            </a:r>
            <a:r>
              <a:rPr lang="is-IS" sz="1800" dirty="0" smtClean="0"/>
              <a:t>…</a:t>
            </a:r>
            <a:r>
              <a:rPr lang="en-US" sz="1800" dirty="0" smtClean="0"/>
              <a:t> /&gt;</a:t>
            </a:r>
          </a:p>
          <a:p>
            <a:pPr marL="457200" lvl="1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&lt;LinearLayout *horizontal*&gt;</a:t>
            </a:r>
          </a:p>
          <a:p>
            <a:pPr marL="457200" lvl="1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&lt;EditText </a:t>
            </a:r>
            <a:r>
              <a:rPr lang="is-IS" sz="1800" dirty="0" smtClean="0"/>
              <a:t>…</a:t>
            </a:r>
            <a:r>
              <a:rPr lang="en-US" sz="1800" dirty="0" smtClean="0"/>
              <a:t> /&gt;</a:t>
            </a:r>
          </a:p>
          <a:p>
            <a:pPr marL="457200" lvl="1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&lt;Button </a:t>
            </a:r>
            <a:r>
              <a:rPr lang="is-IS" sz="1800" dirty="0" smtClean="0"/>
              <a:t>…</a:t>
            </a:r>
            <a:r>
              <a:rPr lang="en-US" sz="1800" dirty="0" smtClean="0"/>
              <a:t>/&gt;</a:t>
            </a:r>
          </a:p>
          <a:p>
            <a:pPr marL="457200" lvl="1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&lt;/LinearLayout&gt;</a:t>
            </a:r>
          </a:p>
          <a:p>
            <a:pPr marL="45720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&lt;/LinearLayout&gt;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lvl="2">
              <a:buFont typeface="Arial" charset="0"/>
              <a:buChar char="•"/>
            </a:pPr>
            <a:endParaRPr lang="en-US" sz="1800" dirty="0" smtClean="0"/>
          </a:p>
          <a:p>
            <a:pPr marL="457200" lvl="1" indent="0">
              <a:buNone/>
            </a:pPr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5524500" y="2360083"/>
            <a:ext cx="941917" cy="14181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67314" y="2381249"/>
            <a:ext cx="856288" cy="3175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View-1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5571552" y="2724143"/>
            <a:ext cx="856288" cy="3175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View-2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5575790" y="3067037"/>
            <a:ext cx="856288" cy="3175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View-3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5580028" y="3409931"/>
            <a:ext cx="856288" cy="3175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View-4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6978610" y="2364321"/>
            <a:ext cx="853058" cy="14181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00257" y="2396070"/>
            <a:ext cx="238744" cy="134194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View-1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7258487" y="2400308"/>
            <a:ext cx="238744" cy="134194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View-2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7516717" y="2404546"/>
            <a:ext cx="238744" cy="134194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View-3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6077857" y="4195233"/>
            <a:ext cx="1219864" cy="17420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120671" y="4216399"/>
            <a:ext cx="1118330" cy="34289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400" dirty="0" err="1" smtClean="0"/>
              <a:t>TextView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6114327" y="4591042"/>
            <a:ext cx="616674" cy="3111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sz="1100" dirty="0" err="1" smtClean="0"/>
              <a:t>EditText</a:t>
            </a:r>
            <a:endParaRPr lang="en-US" sz="1100" dirty="0"/>
          </a:p>
        </p:txBody>
      </p:sp>
      <p:sp>
        <p:nvSpPr>
          <p:cNvPr id="22" name="Rectangle 21"/>
          <p:cNvSpPr/>
          <p:nvPr/>
        </p:nvSpPr>
        <p:spPr>
          <a:xfrm>
            <a:off x="6752167" y="4587869"/>
            <a:ext cx="506320" cy="3111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sz="1100" dirty="0" smtClean="0"/>
              <a:t>Button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93614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View(Group)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&lt;*</a:t>
            </a:r>
            <a:r>
              <a:rPr lang="en-US" sz="2000" dirty="0" err="1" smtClean="0"/>
              <a:t>viewname</a:t>
            </a:r>
            <a:r>
              <a:rPr lang="en-US" sz="2000" dirty="0" smtClean="0"/>
              <a:t>*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	android:layout_width=*size*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	android:layout_height=*size*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	android:layout_weight=*weight* /&gt;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US" sz="2000" dirty="0" smtClean="0"/>
              <a:t>*size*= </a:t>
            </a:r>
            <a:r>
              <a:rPr lang="en-US" sz="2000" dirty="0" err="1" smtClean="0"/>
              <a:t>match_parent</a:t>
            </a:r>
            <a:r>
              <a:rPr lang="en-US" sz="2000" dirty="0" smtClean="0"/>
              <a:t> </a:t>
            </a:r>
            <a:r>
              <a:rPr lang="en-US" sz="2000" dirty="0" smtClean="0"/>
              <a:t>   	( fill up the parent’s area)</a:t>
            </a:r>
            <a:br>
              <a:rPr lang="en-US" sz="2000" dirty="0" smtClean="0"/>
            </a:br>
            <a:r>
              <a:rPr lang="en-US" sz="2000" dirty="0" smtClean="0"/>
              <a:t>		| </a:t>
            </a:r>
            <a:r>
              <a:rPr lang="en-US" sz="2000" dirty="0" err="1" smtClean="0"/>
              <a:t>wrap_content</a:t>
            </a:r>
            <a:r>
              <a:rPr lang="en-US" sz="2000" dirty="0" smtClean="0"/>
              <a:t> </a:t>
            </a:r>
            <a:r>
              <a:rPr lang="en-US" sz="2000" dirty="0" smtClean="0"/>
              <a:t>		( only as much as needed for the content)</a:t>
            </a:r>
            <a:br>
              <a:rPr lang="en-US" sz="2000" dirty="0" smtClean="0"/>
            </a:br>
            <a:r>
              <a:rPr lang="en-US" sz="2000" dirty="0" smtClean="0"/>
              <a:t>		| # </a:t>
            </a:r>
            <a:r>
              <a:rPr lang="en-US" sz="2000" dirty="0" err="1" smtClean="0"/>
              <a:t>px</a:t>
            </a:r>
            <a:r>
              <a:rPr lang="en-US" sz="2000" dirty="0" smtClean="0"/>
              <a:t>				( # </a:t>
            </a:r>
            <a:r>
              <a:rPr lang="en-US" sz="2000" dirty="0"/>
              <a:t>pixels )</a:t>
            </a:r>
            <a:br>
              <a:rPr lang="en-US" sz="2000" dirty="0"/>
            </a:br>
            <a:r>
              <a:rPr lang="en-US" sz="2000" dirty="0"/>
              <a:t>		| # </a:t>
            </a:r>
            <a:r>
              <a:rPr lang="en-US" sz="2000" dirty="0" err="1"/>
              <a:t>dp</a:t>
            </a:r>
            <a:r>
              <a:rPr lang="en-US" sz="2000" dirty="0"/>
              <a:t>				( </a:t>
            </a:r>
            <a:r>
              <a:rPr lang="en-US" sz="2000" dirty="0" smtClean="0"/>
              <a:t># density-independent pixel (dip)</a:t>
            </a:r>
            <a:br>
              <a:rPr lang="en-US" sz="2000" dirty="0" smtClean="0"/>
            </a:br>
            <a:r>
              <a:rPr lang="en-US" sz="2000" dirty="0" smtClean="0"/>
              <a:t>							  1 </a:t>
            </a:r>
            <a:r>
              <a:rPr lang="en-US" sz="2000" dirty="0" err="1" smtClean="0"/>
              <a:t>dp</a:t>
            </a:r>
            <a:r>
              <a:rPr lang="en-US" sz="2000" dirty="0" smtClean="0"/>
              <a:t> = 1 </a:t>
            </a:r>
            <a:r>
              <a:rPr lang="en-US" sz="2000" dirty="0" err="1" smtClean="0"/>
              <a:t>px</a:t>
            </a:r>
            <a:r>
              <a:rPr lang="en-US" sz="2000" dirty="0" smtClean="0"/>
              <a:t> for 160 dpi, </a:t>
            </a:r>
            <a:br>
              <a:rPr lang="en-US" sz="2000" dirty="0" smtClean="0"/>
            </a:br>
            <a:r>
              <a:rPr lang="en-US" sz="2000" dirty="0" smtClean="0"/>
              <a:t>							   thus 160 </a:t>
            </a:r>
            <a:r>
              <a:rPr lang="en-US" sz="2000" dirty="0" err="1" smtClean="0"/>
              <a:t>dp</a:t>
            </a:r>
            <a:r>
              <a:rPr lang="en-US" sz="2000" dirty="0" smtClean="0"/>
              <a:t>=1 inch for any screen density)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854180" y="4589459"/>
            <a:ext cx="1079500" cy="15324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80099" y="6143091"/>
            <a:ext cx="1181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wid</a:t>
            </a:r>
            <a:r>
              <a:rPr lang="en-US" sz="1400" dirty="0" smtClean="0"/>
              <a:t>=</a:t>
            </a:r>
            <a:r>
              <a:rPr lang="en-US" sz="1400" dirty="0" err="1" smtClean="0"/>
              <a:t>match_p</a:t>
            </a:r>
            <a:endParaRPr lang="en-US" sz="1400" dirty="0" smtClean="0"/>
          </a:p>
          <a:p>
            <a:r>
              <a:rPr lang="en-US" sz="1400" dirty="0" err="1" smtClean="0"/>
              <a:t>hei</a:t>
            </a:r>
            <a:r>
              <a:rPr lang="en-US" sz="1400" dirty="0" smtClean="0"/>
              <a:t>=</a:t>
            </a:r>
            <a:r>
              <a:rPr lang="en-US" sz="1400" dirty="0" err="1" smtClean="0"/>
              <a:t>match_p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1875346" y="4616785"/>
            <a:ext cx="1039840" cy="14897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0" rtlCol="0" anchor="t"/>
          <a:lstStyle/>
          <a:p>
            <a:pPr>
              <a:lnSpc>
                <a:spcPct val="80000"/>
              </a:lnSpc>
            </a:pPr>
            <a:r>
              <a:rPr lang="en-US" sz="1600" dirty="0" smtClean="0"/>
              <a:t>Hello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3213042" y="4593697"/>
            <a:ext cx="1079500" cy="15324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91876" y="6147329"/>
            <a:ext cx="107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wid</a:t>
            </a:r>
            <a:r>
              <a:rPr lang="en-US" sz="1400" dirty="0" smtClean="0"/>
              <a:t>=</a:t>
            </a:r>
            <a:r>
              <a:rPr lang="en-US" sz="1400" dirty="0" err="1" smtClean="0"/>
              <a:t>wrap_c</a:t>
            </a:r>
            <a:endParaRPr lang="en-US" sz="1400" dirty="0" smtClean="0"/>
          </a:p>
          <a:p>
            <a:r>
              <a:rPr lang="en-US" sz="1400" dirty="0" err="1" smtClean="0"/>
              <a:t>Hei</a:t>
            </a:r>
            <a:r>
              <a:rPr lang="en-US" sz="1400" dirty="0" smtClean="0"/>
              <a:t>=</a:t>
            </a:r>
            <a:r>
              <a:rPr lang="en-US" sz="1400" dirty="0" err="1" smtClean="0"/>
              <a:t>wrap_c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3234208" y="4621023"/>
            <a:ext cx="501699" cy="2838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0" rtlCol="0" anchor="t"/>
          <a:lstStyle/>
          <a:p>
            <a:pPr>
              <a:lnSpc>
                <a:spcPct val="80000"/>
              </a:lnSpc>
            </a:pPr>
            <a:r>
              <a:rPr lang="en-US" sz="1600" dirty="0" smtClean="0"/>
              <a:t>Hello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4599455" y="4593697"/>
            <a:ext cx="1079500" cy="15324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8289" y="6147329"/>
            <a:ext cx="1181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wid</a:t>
            </a:r>
            <a:r>
              <a:rPr lang="en-US" sz="1400" dirty="0" smtClean="0"/>
              <a:t>=</a:t>
            </a:r>
            <a:r>
              <a:rPr lang="en-US" sz="1400" dirty="0" err="1" smtClean="0"/>
              <a:t>match_p</a:t>
            </a:r>
            <a:endParaRPr lang="en-US" sz="1400" dirty="0" smtClean="0"/>
          </a:p>
          <a:p>
            <a:r>
              <a:rPr lang="en-US" sz="1400" dirty="0" err="1" smtClean="0"/>
              <a:t>Hei</a:t>
            </a:r>
            <a:r>
              <a:rPr lang="en-US" sz="1400" dirty="0" smtClean="0"/>
              <a:t>=</a:t>
            </a:r>
            <a:r>
              <a:rPr lang="en-US" sz="1400" dirty="0" err="1" smtClean="0"/>
              <a:t>wrap_c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4620621" y="4621023"/>
            <a:ext cx="1058334" cy="2838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0" rtlCol="0" anchor="t"/>
          <a:lstStyle/>
          <a:p>
            <a:pPr>
              <a:lnSpc>
                <a:spcPct val="80000"/>
              </a:lnSpc>
            </a:pPr>
            <a:r>
              <a:rPr lang="en-US" sz="1600" dirty="0" smtClean="0"/>
              <a:t>Hello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5975288" y="4593697"/>
            <a:ext cx="1079500" cy="15324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954122" y="6147329"/>
            <a:ext cx="1160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wid</a:t>
            </a:r>
            <a:r>
              <a:rPr lang="en-US" sz="1400" dirty="0" smtClean="0"/>
              <a:t>=</a:t>
            </a:r>
            <a:r>
              <a:rPr lang="en-US" sz="1400" dirty="0" err="1" smtClean="0"/>
              <a:t>wrap_c</a:t>
            </a:r>
            <a:endParaRPr lang="en-US" sz="1400" dirty="0" smtClean="0"/>
          </a:p>
          <a:p>
            <a:r>
              <a:rPr lang="en-US" sz="1400" dirty="0" err="1" smtClean="0"/>
              <a:t>Hei</a:t>
            </a:r>
            <a:r>
              <a:rPr lang="en-US" sz="1400" dirty="0" smtClean="0"/>
              <a:t>=</a:t>
            </a:r>
            <a:r>
              <a:rPr lang="en-US" sz="1400" dirty="0" err="1" smtClean="0"/>
              <a:t>match_p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5996454" y="4621023"/>
            <a:ext cx="501703" cy="14855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0" rtlCol="0" anchor="t"/>
          <a:lstStyle/>
          <a:p>
            <a:pPr>
              <a:lnSpc>
                <a:spcPct val="80000"/>
              </a:lnSpc>
            </a:pPr>
            <a:r>
              <a:rPr lang="en-US" sz="1600" dirty="0" smtClean="0"/>
              <a:t>Hello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97830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Proportional View</a:t>
            </a:r>
            <a:r>
              <a:rPr lang="en-US" dirty="0" smtClean="0"/>
              <a:t>(Group)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33633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US" sz="2400" dirty="0" smtClean="0"/>
              <a:t>*</a:t>
            </a:r>
            <a:r>
              <a:rPr lang="en-US" sz="2400" dirty="0" smtClean="0"/>
              <a:t>weight*: number defining the proportion of the view relative to sibling views' weights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sz="2000" dirty="0" smtClean="0"/>
              <a:t>If </a:t>
            </a:r>
            <a:r>
              <a:rPr lang="en-US" sz="2000" dirty="0" smtClean="0"/>
              <a:t>view1</a:t>
            </a:r>
            <a:r>
              <a:rPr lang="en-US" sz="2000" dirty="0" smtClean="0"/>
              <a:t>'s weight=2, view2's weight=</a:t>
            </a:r>
            <a:r>
              <a:rPr lang="en-US" sz="2000" dirty="0" smtClean="0"/>
              <a:t>1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then</a:t>
            </a:r>
            <a:r>
              <a:rPr lang="en-US" sz="2000" dirty="0" smtClean="0"/>
              <a:t> view1:view2 = 2:1, thus view1 is 2/</a:t>
            </a:r>
            <a:r>
              <a:rPr lang="en-US" sz="2000" dirty="0" smtClean="0"/>
              <a:t>3 wide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of the parent </a:t>
            </a:r>
            <a:r>
              <a:rPr lang="en-US" altLang="ko-KR" sz="2000" dirty="0" smtClean="0"/>
              <a:t>size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US" sz="2000" dirty="0" smtClean="0"/>
              <a:t>&lt;</a:t>
            </a:r>
            <a:r>
              <a:rPr lang="en-US" sz="2000" dirty="0" err="1" smtClean="0"/>
              <a:t>LinearLayout</a:t>
            </a:r>
            <a:r>
              <a:rPr lang="en-US" sz="2000" dirty="0" smtClean="0"/>
              <a:t> ..orientation=vertical&gt;</a:t>
            </a:r>
            <a:br>
              <a:rPr lang="en-US" sz="2000" dirty="0" smtClean="0"/>
            </a:br>
            <a:r>
              <a:rPr lang="en-US" sz="2000" dirty="0" smtClean="0"/>
              <a:t>		&lt;*view1* ..height=</a:t>
            </a:r>
            <a:r>
              <a:rPr lang="en-US" sz="2000" dirty="0" err="1" smtClean="0"/>
              <a:t>wrap_cont</a:t>
            </a:r>
            <a:r>
              <a:rPr lang="en-US" sz="2000" dirty="0" smtClean="0"/>
              <a:t>/&gt;</a:t>
            </a:r>
            <a:br>
              <a:rPr lang="en-US" sz="2000" dirty="0" smtClean="0"/>
            </a:br>
            <a:r>
              <a:rPr lang="en-US" sz="2000" dirty="0" smtClean="0"/>
              <a:t>		</a:t>
            </a:r>
            <a:r>
              <a:rPr lang="en-US" sz="2000" dirty="0"/>
              <a:t>&lt;*</a:t>
            </a:r>
            <a:r>
              <a:rPr lang="en-US" sz="2000" dirty="0" smtClean="0"/>
              <a:t>view2* </a:t>
            </a:r>
            <a:r>
              <a:rPr lang="en-US" sz="2000" dirty="0"/>
              <a:t>..height=</a:t>
            </a:r>
            <a:r>
              <a:rPr lang="en-US" sz="2000" dirty="0" err="1" smtClean="0"/>
              <a:t>wrap_cont</a:t>
            </a:r>
            <a:r>
              <a:rPr lang="en-US" sz="2000" dirty="0" smtClean="0"/>
              <a:t>/&gt;</a:t>
            </a:r>
            <a:br>
              <a:rPr lang="en-US" sz="2000" dirty="0" smtClean="0"/>
            </a:br>
            <a:r>
              <a:rPr lang="en-US" sz="2000" dirty="0" smtClean="0"/>
              <a:t>&lt;/</a:t>
            </a:r>
            <a:r>
              <a:rPr lang="en-US" sz="2000" dirty="0" err="1" smtClean="0"/>
              <a:t>LInearLayout</a:t>
            </a:r>
            <a:r>
              <a:rPr lang="en-US" sz="2000" dirty="0" smtClean="0"/>
              <a:t>&gt;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		</a:t>
            </a:r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340208" y="4400838"/>
            <a:ext cx="1079500" cy="15324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70880" y="5996802"/>
            <a:ext cx="1410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View1: </a:t>
            </a:r>
            <a:r>
              <a:rPr lang="en-US" sz="1400" dirty="0" err="1" smtClean="0"/>
              <a:t>hei</a:t>
            </a:r>
            <a:r>
              <a:rPr lang="en-US" sz="1400" dirty="0" smtClean="0"/>
              <a:t>=wrap</a:t>
            </a:r>
          </a:p>
          <a:p>
            <a:r>
              <a:rPr lang="en-US" sz="1400" dirty="0" smtClean="0"/>
              <a:t>View2: </a:t>
            </a:r>
            <a:r>
              <a:rPr lang="en-US" sz="1400" dirty="0" err="1"/>
              <a:t>hei</a:t>
            </a:r>
            <a:r>
              <a:rPr lang="en-US" sz="1400" dirty="0"/>
              <a:t>=wrap</a:t>
            </a:r>
          </a:p>
        </p:txBody>
      </p:sp>
      <p:sp>
        <p:nvSpPr>
          <p:cNvPr id="8" name="Rectangle 7"/>
          <p:cNvSpPr/>
          <p:nvPr/>
        </p:nvSpPr>
        <p:spPr>
          <a:xfrm>
            <a:off x="1361374" y="4428164"/>
            <a:ext cx="1039840" cy="2880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0" rtlCol="0" anchor="t"/>
          <a:lstStyle/>
          <a:p>
            <a:pPr>
              <a:lnSpc>
                <a:spcPct val="80000"/>
              </a:lnSpc>
            </a:pPr>
            <a:r>
              <a:rPr lang="en-US" sz="1600" dirty="0" smtClean="0"/>
              <a:t>Hello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3730482" y="4400838"/>
            <a:ext cx="1079500" cy="15324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755886" y="4428164"/>
            <a:ext cx="1027964" cy="10352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0" rtlCol="0" anchor="t"/>
          <a:lstStyle/>
          <a:p>
            <a:pPr>
              <a:lnSpc>
                <a:spcPct val="80000"/>
              </a:lnSpc>
            </a:pPr>
            <a:r>
              <a:rPr lang="en-US" sz="1600" dirty="0" smtClean="0"/>
              <a:t>Hello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7239001" y="2321983"/>
            <a:ext cx="1219864" cy="17420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281815" y="2343148"/>
            <a:ext cx="1118330" cy="108585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 smtClean="0"/>
              <a:t>view1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284175" y="3460726"/>
            <a:ext cx="1115969" cy="57152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dirty="0" smtClean="0"/>
              <a:t>view2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8458865" y="2343148"/>
            <a:ext cx="227935" cy="108585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/>
          <p:cNvSpPr/>
          <p:nvPr/>
        </p:nvSpPr>
        <p:spPr>
          <a:xfrm>
            <a:off x="8476131" y="3460727"/>
            <a:ext cx="210669" cy="60327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625421" y="2709339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8640242" y="3602549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1361374" y="4737382"/>
            <a:ext cx="1039840" cy="2880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0" rtlCol="0" anchor="t"/>
          <a:lstStyle/>
          <a:p>
            <a:pPr>
              <a:lnSpc>
                <a:spcPct val="80000"/>
              </a:lnSpc>
            </a:pPr>
            <a:r>
              <a:rPr lang="en-US" sz="1600" dirty="0" smtClean="0"/>
              <a:t>World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3755886" y="5484560"/>
            <a:ext cx="1027964" cy="4503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0" rtlCol="0" anchor="t"/>
          <a:lstStyle/>
          <a:p>
            <a:pPr>
              <a:lnSpc>
                <a:spcPct val="80000"/>
              </a:lnSpc>
            </a:pPr>
            <a:r>
              <a:rPr lang="en-US" sz="1600" dirty="0" smtClean="0"/>
              <a:t>Hello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3620456" y="5992564"/>
            <a:ext cx="1403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View1: weight=2</a:t>
            </a:r>
          </a:p>
          <a:p>
            <a:r>
              <a:rPr lang="en-US" sz="1400" dirty="0" smtClean="0"/>
              <a:t>View2: weight=1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6243151" y="4400838"/>
            <a:ext cx="1079500" cy="15324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175457" y="5992564"/>
            <a:ext cx="1513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View1: weight=1</a:t>
            </a:r>
          </a:p>
          <a:p>
            <a:r>
              <a:rPr lang="en-US" sz="1400" dirty="0" smtClean="0"/>
              <a:t>View2: [weight=0]</a:t>
            </a:r>
            <a:endParaRPr lang="en-US" sz="1400" dirty="0"/>
          </a:p>
        </p:txBody>
      </p:sp>
      <p:sp>
        <p:nvSpPr>
          <p:cNvPr id="32" name="Rectangle 31"/>
          <p:cNvSpPr/>
          <p:nvPr/>
        </p:nvSpPr>
        <p:spPr>
          <a:xfrm>
            <a:off x="6264317" y="4428164"/>
            <a:ext cx="1027964" cy="12363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0" rtlCol="0" anchor="t"/>
          <a:lstStyle/>
          <a:p>
            <a:pPr>
              <a:lnSpc>
                <a:spcPct val="80000"/>
              </a:lnSpc>
            </a:pPr>
            <a:r>
              <a:rPr lang="en-US" sz="1600" dirty="0" smtClean="0"/>
              <a:t>Hello</a:t>
            </a:r>
            <a:endParaRPr lang="en-US" sz="1600" dirty="0"/>
          </a:p>
        </p:txBody>
      </p:sp>
      <p:sp>
        <p:nvSpPr>
          <p:cNvPr id="33" name="Rectangle 32"/>
          <p:cNvSpPr/>
          <p:nvPr/>
        </p:nvSpPr>
        <p:spPr>
          <a:xfrm>
            <a:off x="6264317" y="5664478"/>
            <a:ext cx="1027964" cy="2703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0" rtlCol="0" anchor="t"/>
          <a:lstStyle/>
          <a:p>
            <a:pPr>
              <a:lnSpc>
                <a:spcPct val="80000"/>
              </a:lnSpc>
            </a:pPr>
            <a:r>
              <a:rPr lang="en-US" sz="1600" dirty="0" smtClean="0"/>
              <a:t>Hello</a:t>
            </a:r>
            <a:endParaRPr lang="en-US" sz="1600" dirty="0"/>
          </a:p>
        </p:txBody>
      </p:sp>
      <p:sp>
        <p:nvSpPr>
          <p:cNvPr id="34" name="Right Brace 33"/>
          <p:cNvSpPr/>
          <p:nvPr/>
        </p:nvSpPr>
        <p:spPr>
          <a:xfrm>
            <a:off x="4834904" y="4428164"/>
            <a:ext cx="181377" cy="103358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Brace 34"/>
          <p:cNvSpPr/>
          <p:nvPr/>
        </p:nvSpPr>
        <p:spPr>
          <a:xfrm>
            <a:off x="4852170" y="5484560"/>
            <a:ext cx="164111" cy="45269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959128" y="4779714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4952783" y="5528717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29613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LogCat &amp; Log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LogCat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Command line tool to print </a:t>
            </a:r>
            <a:r>
              <a:rPr lang="en-US" sz="1800" dirty="0" smtClean="0"/>
              <a:t>system &amp; app log </a:t>
            </a:r>
            <a:r>
              <a:rPr lang="en-US" sz="1800" dirty="0" smtClean="0"/>
              <a:t>messages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App </a:t>
            </a:r>
            <a:r>
              <a:rPr lang="en-US" sz="1800" dirty="0" smtClean="0"/>
              <a:t>can output log messages to LogCat via Log class</a:t>
            </a:r>
          </a:p>
          <a:p>
            <a:pPr>
              <a:lnSpc>
                <a:spcPct val="90000"/>
              </a:lnSpc>
            </a:pPr>
            <a:r>
              <a:rPr lang="en-US" sz="2000" dirty="0" err="1" smtClean="0"/>
              <a:t>LogCat</a:t>
            </a:r>
            <a:r>
              <a:rPr lang="en-US" sz="2000" dirty="0" smtClean="0"/>
              <a:t> </a:t>
            </a:r>
            <a:r>
              <a:rPr lang="en-US" sz="2000" dirty="0" smtClean="0"/>
              <a:t>window in Android Studio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Shows </a:t>
            </a:r>
            <a:r>
              <a:rPr lang="en-US" sz="1800" dirty="0" err="1" smtClean="0"/>
              <a:t>logcat</a:t>
            </a:r>
            <a:r>
              <a:rPr lang="en-US" sz="1800" dirty="0" smtClean="0"/>
              <a:t> output to a </a:t>
            </a:r>
            <a:r>
              <a:rPr lang="en-US" sz="1800" dirty="0" smtClean="0"/>
              <a:t>dedicated window</a:t>
            </a: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Log </a:t>
            </a:r>
            <a:r>
              <a:rPr lang="en-US" sz="2000" dirty="0" smtClean="0"/>
              <a:t>class</a:t>
            </a:r>
          </a:p>
          <a:p>
            <a:pPr lvl="1">
              <a:lnSpc>
                <a:spcPct val="90000"/>
              </a:lnSpc>
            </a:pPr>
            <a:r>
              <a:rPr lang="en-US" sz="1600" dirty="0" err="1" smtClean="0"/>
              <a:t>Log.v</a:t>
            </a:r>
            <a:r>
              <a:rPr lang="en-US" sz="1600" dirty="0" smtClean="0"/>
              <a:t> (</a:t>
            </a:r>
            <a:r>
              <a:rPr lang="mr-IN" sz="1600" dirty="0" smtClean="0"/>
              <a:t>…</a:t>
            </a:r>
            <a:r>
              <a:rPr lang="en-US" sz="1600" dirty="0" smtClean="0"/>
              <a:t>)	Less priority</a:t>
            </a:r>
          </a:p>
          <a:p>
            <a:pPr lvl="1">
              <a:lnSpc>
                <a:spcPct val="90000"/>
              </a:lnSpc>
            </a:pPr>
            <a:r>
              <a:rPr lang="en-US" sz="1600" dirty="0" err="1" smtClean="0"/>
              <a:t>Log.d</a:t>
            </a:r>
            <a:r>
              <a:rPr lang="en-US" sz="1600" dirty="0" smtClean="0"/>
              <a:t> (...)</a:t>
            </a:r>
          </a:p>
          <a:p>
            <a:pPr lvl="1">
              <a:lnSpc>
                <a:spcPct val="90000"/>
              </a:lnSpc>
            </a:pPr>
            <a:r>
              <a:rPr lang="en-US" sz="1600" dirty="0" err="1" smtClean="0"/>
              <a:t>Log.i</a:t>
            </a:r>
            <a:r>
              <a:rPr lang="en-US" sz="1600" dirty="0" smtClean="0"/>
              <a:t> (</a:t>
            </a:r>
            <a:r>
              <a:rPr lang="en-US" sz="1600" dirty="0"/>
              <a:t>...)</a:t>
            </a:r>
            <a:endParaRPr lang="en-US" sz="1600" dirty="0" smtClean="0"/>
          </a:p>
          <a:p>
            <a:pPr lvl="1">
              <a:lnSpc>
                <a:spcPct val="90000"/>
              </a:lnSpc>
            </a:pPr>
            <a:r>
              <a:rPr lang="en-US" sz="1600" dirty="0" err="1" smtClean="0"/>
              <a:t>Log.w</a:t>
            </a:r>
            <a:r>
              <a:rPr lang="en-US" sz="1600" dirty="0" smtClean="0"/>
              <a:t> (</a:t>
            </a:r>
            <a:r>
              <a:rPr lang="en-US" sz="1600" dirty="0"/>
              <a:t>...)</a:t>
            </a:r>
            <a:endParaRPr lang="en-US" sz="1600" dirty="0" smtClean="0"/>
          </a:p>
          <a:p>
            <a:pPr lvl="1">
              <a:lnSpc>
                <a:spcPct val="90000"/>
              </a:lnSpc>
            </a:pPr>
            <a:r>
              <a:rPr lang="en-US" sz="1600" dirty="0" err="1" smtClean="0"/>
              <a:t>Log.e</a:t>
            </a:r>
            <a:r>
              <a:rPr lang="en-US" sz="1600" dirty="0" smtClean="0"/>
              <a:t> (</a:t>
            </a:r>
            <a:r>
              <a:rPr lang="en-US" sz="1600" dirty="0"/>
              <a:t>...</a:t>
            </a:r>
            <a:r>
              <a:rPr lang="en-US" sz="1600" dirty="0" smtClean="0"/>
              <a:t>)	Higher priority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Output format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Call Log.&lt;priority&gt;( &lt;tag&gt;, &lt;message&gt; ) outputs: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	&lt;date&gt; &lt;time&gt; &lt;PID&gt;-&lt;TID&gt;/&lt;package&gt; &lt;priority&gt;/&lt;tag&gt;: &lt;message&gt;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512997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Button Click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Implement </a:t>
            </a:r>
            <a:r>
              <a:rPr lang="en-US" dirty="0" err="1" smtClean="0"/>
              <a:t>OnClickListener</a:t>
            </a:r>
            <a:r>
              <a:rPr lang="en-US" dirty="0" smtClean="0"/>
              <a:t> in </a:t>
            </a:r>
            <a:r>
              <a:rPr lang="en-US" dirty="0" err="1" smtClean="0"/>
              <a:t>MainActivity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Inner-class </a:t>
            </a:r>
            <a:r>
              <a:rPr lang="en-US" dirty="0" err="1" smtClean="0"/>
              <a:t>OnClickListener</a:t>
            </a:r>
            <a:r>
              <a:rPr lang="en-US" dirty="0" smtClean="0"/>
              <a:t> in </a:t>
            </a:r>
            <a:r>
              <a:rPr lang="en-US" dirty="0" err="1" smtClean="0"/>
              <a:t>MainActivity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Through XML 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62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Event Handling by Listener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779657" cy="222189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Make </a:t>
            </a:r>
            <a:r>
              <a:rPr lang="en-US" dirty="0" err="1" smtClean="0"/>
              <a:t>MainActivity</a:t>
            </a:r>
            <a:r>
              <a:rPr lang="en-US" dirty="0" smtClean="0"/>
              <a:t> class a </a:t>
            </a:r>
            <a:r>
              <a:rPr lang="en-US" dirty="0" err="1" smtClean="0"/>
              <a:t>View.OnClickListener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Implement interface </a:t>
            </a:r>
            <a:r>
              <a:rPr lang="en-US" dirty="0" err="1" smtClean="0"/>
              <a:t>View.OnClickListner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Implement (override) </a:t>
            </a:r>
            <a:r>
              <a:rPr lang="en-US" dirty="0" err="1" smtClean="0"/>
              <a:t>onClick</a:t>
            </a:r>
            <a:r>
              <a:rPr lang="en-US" dirty="0" smtClean="0"/>
              <a:t> method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Call </a:t>
            </a:r>
            <a:r>
              <a:rPr lang="en-US" dirty="0" err="1" smtClean="0"/>
              <a:t>Log.d</a:t>
            </a:r>
            <a:r>
              <a:rPr lang="en-US" dirty="0" smtClean="0"/>
              <a:t>()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Add </a:t>
            </a:r>
            <a:r>
              <a:rPr lang="en-US" dirty="0" err="1" smtClean="0"/>
              <a:t>MainActivity</a:t>
            </a:r>
            <a:r>
              <a:rPr lang="en-US" dirty="0" smtClean="0"/>
              <a:t> to the </a:t>
            </a:r>
            <a:r>
              <a:rPr lang="en-US" dirty="0" err="1" smtClean="0"/>
              <a:t>onClickListener</a:t>
            </a:r>
            <a:r>
              <a:rPr lang="en-US" dirty="0" smtClean="0"/>
              <a:t> of the button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Get button object using </a:t>
            </a:r>
            <a:r>
              <a:rPr lang="en-US" dirty="0" err="1" smtClean="0"/>
              <a:t>findViewById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8667" y="3822095"/>
            <a:ext cx="8563427" cy="2854476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public class </a:t>
            </a:r>
            <a:r>
              <a:rPr lang="en-US" sz="1800" dirty="0" err="1"/>
              <a:t>MainActivity</a:t>
            </a:r>
            <a:r>
              <a:rPr lang="en-US" sz="1800" dirty="0"/>
              <a:t> </a:t>
            </a:r>
            <a:r>
              <a:rPr lang="en-US" sz="1800" b="1" dirty="0"/>
              <a:t>extends </a:t>
            </a:r>
            <a:r>
              <a:rPr lang="en-US" sz="1800" dirty="0" err="1"/>
              <a:t>AppCompatActivity</a:t>
            </a:r>
            <a:r>
              <a:rPr lang="en-US" sz="1800" dirty="0"/>
              <a:t> </a:t>
            </a:r>
            <a:r>
              <a:rPr lang="en-US" sz="1800" b="1" dirty="0"/>
              <a:t>implements </a:t>
            </a:r>
            <a:r>
              <a:rPr lang="en-US" sz="1800" dirty="0" err="1">
                <a:solidFill>
                  <a:srgbClr val="0000FF"/>
                </a:solidFill>
              </a:rPr>
              <a:t>OnClickListener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smtClean="0"/>
              <a:t>{</a:t>
            </a:r>
            <a:br>
              <a:rPr lang="en-US" sz="1800" dirty="0" smtClean="0"/>
            </a:br>
            <a:r>
              <a:rPr lang="en-US" sz="1800" dirty="0" smtClean="0"/>
              <a:t>    </a:t>
            </a:r>
            <a:r>
              <a:rPr lang="en-US" sz="1800" dirty="0"/>
              <a:t>@Override</a:t>
            </a:r>
            <a:br>
              <a:rPr lang="en-US" sz="1800" dirty="0"/>
            </a:br>
            <a:r>
              <a:rPr lang="en-US" sz="1800" dirty="0"/>
              <a:t>    </a:t>
            </a:r>
            <a:r>
              <a:rPr lang="en-US" sz="1800" b="1" dirty="0"/>
              <a:t>protected void </a:t>
            </a:r>
            <a:r>
              <a:rPr lang="en-US" sz="1800" dirty="0" err="1"/>
              <a:t>onCreate</a:t>
            </a:r>
            <a:r>
              <a:rPr lang="en-US" sz="1800" dirty="0" smtClean="0"/>
              <a:t>(</a:t>
            </a:r>
            <a:r>
              <a:rPr lang="mr-IN" sz="1800" dirty="0" smtClean="0"/>
              <a:t>…</a:t>
            </a:r>
            <a:r>
              <a:rPr lang="en-US" sz="1800" dirty="0" smtClean="0"/>
              <a:t>) </a:t>
            </a:r>
            <a:r>
              <a:rPr lang="en-US" sz="1800" dirty="0"/>
              <a:t>{</a:t>
            </a:r>
            <a:br>
              <a:rPr lang="en-US" sz="1800" dirty="0"/>
            </a:br>
            <a:r>
              <a:rPr lang="en-US" sz="1800" dirty="0"/>
              <a:t>        </a:t>
            </a:r>
            <a:r>
              <a:rPr lang="en-US" sz="1800" b="1" dirty="0" err="1"/>
              <a:t>super</a:t>
            </a:r>
            <a:r>
              <a:rPr lang="en-US" sz="1800" dirty="0" err="1"/>
              <a:t>.onCreate</a:t>
            </a:r>
            <a:r>
              <a:rPr lang="en-US" sz="1800" dirty="0"/>
              <a:t>(</a:t>
            </a:r>
            <a:r>
              <a:rPr lang="en-US" sz="1800" dirty="0" err="1"/>
              <a:t>savedInstanceState</a:t>
            </a:r>
            <a:r>
              <a:rPr lang="en-US" sz="1800" dirty="0"/>
              <a:t>);</a:t>
            </a:r>
            <a:br>
              <a:rPr lang="en-US" sz="1800" dirty="0"/>
            </a:br>
            <a:r>
              <a:rPr lang="en-US" sz="1800" dirty="0"/>
              <a:t>        </a:t>
            </a:r>
            <a:r>
              <a:rPr lang="en-US" sz="1800" dirty="0" err="1"/>
              <a:t>setContentView</a:t>
            </a:r>
            <a:r>
              <a:rPr lang="en-US" sz="1800" dirty="0"/>
              <a:t>(</a:t>
            </a:r>
            <a:r>
              <a:rPr lang="en-US" sz="1800" dirty="0" err="1"/>
              <a:t>R.layout.</a:t>
            </a:r>
            <a:r>
              <a:rPr lang="en-US" sz="1800" b="1" i="1" dirty="0" err="1"/>
              <a:t>activity_main</a:t>
            </a:r>
            <a:r>
              <a:rPr lang="en-US" sz="1800" dirty="0"/>
              <a:t>)</a:t>
            </a:r>
            <a:r>
              <a:rPr lang="en-US" sz="1800" dirty="0" smtClean="0"/>
              <a:t>;          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</a:rPr>
              <a:t>findViewById</a:t>
            </a:r>
            <a:r>
              <a:rPr lang="en-US" sz="1800" dirty="0">
                <a:solidFill>
                  <a:srgbClr val="0000FF"/>
                </a:solidFill>
              </a:rPr>
              <a:t>(</a:t>
            </a:r>
            <a:r>
              <a:rPr lang="en-US" sz="1800" dirty="0" err="1" smtClean="0">
                <a:solidFill>
                  <a:srgbClr val="0000FF"/>
                </a:solidFill>
              </a:rPr>
              <a:t>R.id</a:t>
            </a:r>
            <a:r>
              <a:rPr lang="en-US" sz="1800" dirty="0" smtClean="0">
                <a:solidFill>
                  <a:srgbClr val="0000FF"/>
                </a:solidFill>
              </a:rPr>
              <a:t>.</a:t>
            </a:r>
            <a:r>
              <a:rPr lang="en-US" sz="1800" b="1" i="1" dirty="0" smtClean="0">
                <a:solidFill>
                  <a:srgbClr val="0000FF"/>
                </a:solidFill>
              </a:rPr>
              <a:t>&lt;id&gt;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r>
              <a:rPr lang="en-US" sz="1800" dirty="0">
                <a:solidFill>
                  <a:srgbClr val="0000FF"/>
                </a:solidFill>
              </a:rPr>
              <a:t>.</a:t>
            </a:r>
            <a:r>
              <a:rPr lang="en-US" sz="1800" dirty="0" err="1">
                <a:solidFill>
                  <a:srgbClr val="0000FF"/>
                </a:solidFill>
              </a:rPr>
              <a:t>setOnClickListener</a:t>
            </a:r>
            <a:r>
              <a:rPr lang="en-US" sz="1800" dirty="0">
                <a:solidFill>
                  <a:srgbClr val="0000FF"/>
                </a:solidFill>
              </a:rPr>
              <a:t>(</a:t>
            </a:r>
            <a:r>
              <a:rPr lang="en-US" sz="1800" b="1" dirty="0">
                <a:solidFill>
                  <a:srgbClr val="0000FF"/>
                </a:solidFill>
              </a:rPr>
              <a:t>this</a:t>
            </a:r>
            <a:r>
              <a:rPr lang="en-US" sz="1800" dirty="0">
                <a:solidFill>
                  <a:srgbClr val="0000FF"/>
                </a:solidFill>
              </a:rPr>
              <a:t>);</a:t>
            </a:r>
            <a:br>
              <a:rPr lang="en-US" sz="1800" dirty="0">
                <a:solidFill>
                  <a:srgbClr val="0000FF"/>
                </a:solidFill>
              </a:rPr>
            </a:br>
            <a:r>
              <a:rPr lang="en-US" sz="1800" dirty="0" smtClean="0"/>
              <a:t>    }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    </a:t>
            </a:r>
            <a:r>
              <a:rPr lang="en-US" sz="1800" dirty="0"/>
              <a:t>@Override</a:t>
            </a:r>
            <a:br>
              <a:rPr lang="en-US" sz="1800" dirty="0"/>
            </a:br>
            <a:r>
              <a:rPr lang="en-US" sz="1800" dirty="0"/>
              <a:t>    </a:t>
            </a:r>
            <a:r>
              <a:rPr lang="en-US" sz="1800" b="1" dirty="0"/>
              <a:t>public void </a:t>
            </a:r>
            <a:r>
              <a:rPr lang="en-US" sz="1800" dirty="0" err="1">
                <a:solidFill>
                  <a:srgbClr val="0000FF"/>
                </a:solidFill>
              </a:rPr>
              <a:t>onClick</a:t>
            </a:r>
            <a:r>
              <a:rPr lang="en-US" sz="1800" dirty="0"/>
              <a:t>(View v) </a:t>
            </a:r>
            <a:r>
              <a:rPr lang="en-US" sz="1800" dirty="0" smtClean="0"/>
              <a:t>{</a:t>
            </a:r>
            <a:r>
              <a:rPr lang="mr-IN" sz="1800" dirty="0" smtClean="0"/>
              <a:t>…</a:t>
            </a:r>
            <a:r>
              <a:rPr lang="en-US" sz="1800" dirty="0" smtClean="0"/>
              <a:t>}    // for multiple buttons, distinguish views by </a:t>
            </a:r>
            <a:r>
              <a:rPr lang="en-US" sz="1800" dirty="0" err="1" smtClean="0">
                <a:solidFill>
                  <a:srgbClr val="0000FF"/>
                </a:solidFill>
              </a:rPr>
              <a:t>v.getId</a:t>
            </a:r>
            <a:r>
              <a:rPr lang="en-US" sz="1800" dirty="0" smtClean="0">
                <a:solidFill>
                  <a:srgbClr val="0000FF"/>
                </a:solidFill>
              </a:rPr>
              <a:t>()</a:t>
            </a:r>
            <a:r>
              <a:rPr lang="en-US" sz="1800" dirty="0">
                <a:solidFill>
                  <a:srgbClr val="0000FF"/>
                </a:solidFill>
              </a:rPr>
              <a:t/>
            </a:r>
            <a:br>
              <a:rPr lang="en-US" sz="1800" dirty="0">
                <a:solidFill>
                  <a:srgbClr val="0000FF"/>
                </a:solidFill>
              </a:rPr>
            </a:br>
            <a:r>
              <a:rPr lang="en-US" sz="1800" dirty="0" smtClean="0"/>
              <a:t> }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90678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Andy Rubin</a:t>
            </a:r>
          </a:p>
          <a:p>
            <a:pPr lvl="1"/>
            <a:r>
              <a:rPr lang="en-US" dirty="0" smtClean="0"/>
              <a:t>worked for Apple, WebTV, Danger Inc.</a:t>
            </a:r>
          </a:p>
          <a:p>
            <a:pPr lvl="1"/>
            <a:r>
              <a:rPr lang="en-US" dirty="0" smtClean="0"/>
              <a:t>in 2003, start a company Android, Inc.</a:t>
            </a:r>
          </a:p>
          <a:p>
            <a:pPr lvl="1"/>
            <a:r>
              <a:rPr lang="en-US" dirty="0" smtClean="0"/>
              <a:t>Google acquired Android in 2005</a:t>
            </a:r>
          </a:p>
          <a:p>
            <a:r>
              <a:rPr lang="en-US" dirty="0" smtClean="0"/>
              <a:t>in 2007, Google announced (by Andy)	</a:t>
            </a:r>
          </a:p>
          <a:p>
            <a:pPr lvl="1"/>
            <a:r>
              <a:rPr lang="en-US" dirty="0" smtClean="0"/>
              <a:t>Open source project</a:t>
            </a:r>
          </a:p>
          <a:p>
            <a:pPr lvl="1"/>
            <a:r>
              <a:rPr lang="en-US" dirty="0" smtClean="0"/>
              <a:t>Formed Open Handset Alliance</a:t>
            </a:r>
          </a:p>
          <a:p>
            <a:r>
              <a:rPr lang="en-US" dirty="0" smtClean="0"/>
              <a:t>in 2008</a:t>
            </a:r>
          </a:p>
          <a:p>
            <a:pPr lvl="1"/>
            <a:r>
              <a:rPr lang="en-US" dirty="0" smtClean="0"/>
              <a:t>Android developer challenge ($1M)</a:t>
            </a:r>
          </a:p>
          <a:p>
            <a:pPr lvl="1"/>
            <a:r>
              <a:rPr lang="en-US" dirty="0" smtClean="0"/>
              <a:t>Android market launched</a:t>
            </a:r>
          </a:p>
          <a:p>
            <a:pPr lvl="1"/>
            <a:r>
              <a:rPr lang="en-US" dirty="0" smtClean="0"/>
              <a:t>AOSP (Android Open Source Project) launched</a:t>
            </a:r>
          </a:p>
          <a:p>
            <a:pPr lvl="1"/>
            <a:r>
              <a:rPr lang="en-US" dirty="0" smtClean="0"/>
              <a:t>T-Mobile G1 phone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89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Event Handling by Inner-Class Listener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53419"/>
          </a:xfrm>
        </p:spPr>
        <p:txBody>
          <a:bodyPr/>
          <a:lstStyle/>
          <a:p>
            <a:r>
              <a:rPr lang="en-US" dirty="0" smtClean="0"/>
              <a:t>Use inner-class listener (anonymous class instance) to handle button click event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38667" y="3253619"/>
            <a:ext cx="8563427" cy="3289905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public class </a:t>
            </a:r>
            <a:r>
              <a:rPr lang="en-US" sz="1800" dirty="0" err="1" smtClean="0"/>
              <a:t>MainActivity</a:t>
            </a:r>
            <a:r>
              <a:rPr lang="en-US" sz="1800" dirty="0" smtClean="0"/>
              <a:t> </a:t>
            </a:r>
            <a:r>
              <a:rPr lang="en-US" sz="1800" b="1" dirty="0" smtClean="0"/>
              <a:t>extends </a:t>
            </a:r>
            <a:r>
              <a:rPr lang="en-US" sz="1800" dirty="0" err="1" smtClean="0"/>
              <a:t>AppCompatActivity</a:t>
            </a:r>
            <a:r>
              <a:rPr lang="en-US" sz="1800" dirty="0" smtClean="0"/>
              <a:t> {</a:t>
            </a:r>
            <a:br>
              <a:rPr lang="en-US" sz="1800" dirty="0" smtClean="0"/>
            </a:br>
            <a:r>
              <a:rPr lang="en-US" sz="1800" dirty="0" smtClean="0"/>
              <a:t>    @Override</a:t>
            </a:r>
            <a:br>
              <a:rPr lang="en-US" sz="1800" dirty="0" smtClean="0"/>
            </a:br>
            <a:r>
              <a:rPr lang="en-US" sz="1800" dirty="0" smtClean="0"/>
              <a:t>    </a:t>
            </a:r>
            <a:r>
              <a:rPr lang="en-US" sz="1800" b="1" dirty="0" smtClean="0"/>
              <a:t>protected void </a:t>
            </a:r>
            <a:r>
              <a:rPr lang="en-US" sz="1800" dirty="0" err="1" smtClean="0"/>
              <a:t>onCreate</a:t>
            </a:r>
            <a:r>
              <a:rPr lang="en-US" sz="1800" dirty="0" smtClean="0"/>
              <a:t>(</a:t>
            </a:r>
            <a:r>
              <a:rPr lang="mr-IN" sz="1800" dirty="0" smtClean="0"/>
              <a:t>…</a:t>
            </a:r>
            <a:r>
              <a:rPr lang="en-US" sz="1800" dirty="0" smtClean="0"/>
              <a:t>) {</a:t>
            </a:r>
            <a:br>
              <a:rPr lang="en-US" sz="1800" dirty="0" smtClean="0"/>
            </a:br>
            <a:r>
              <a:rPr lang="en-US" sz="1800" dirty="0" smtClean="0"/>
              <a:t>        	</a:t>
            </a:r>
            <a:r>
              <a:rPr lang="en-US" sz="1800" b="1" dirty="0" err="1" smtClean="0"/>
              <a:t>super</a:t>
            </a:r>
            <a:r>
              <a:rPr lang="en-US" sz="1800" dirty="0" err="1" smtClean="0"/>
              <a:t>.onCreate</a:t>
            </a:r>
            <a:r>
              <a:rPr lang="en-US" sz="1800" dirty="0" smtClean="0"/>
              <a:t>(</a:t>
            </a:r>
            <a:r>
              <a:rPr lang="en-US" sz="1800" dirty="0" err="1" smtClean="0"/>
              <a:t>savedInstanceState</a:t>
            </a:r>
            <a:r>
              <a:rPr lang="en-US" sz="1800" dirty="0" smtClean="0"/>
              <a:t>);</a:t>
            </a:r>
            <a:br>
              <a:rPr lang="en-US" sz="1800" dirty="0" smtClean="0"/>
            </a:br>
            <a:r>
              <a:rPr lang="en-US" sz="1800" dirty="0" smtClean="0"/>
              <a:t>        	</a:t>
            </a:r>
            <a:r>
              <a:rPr lang="en-US" sz="1800" dirty="0" err="1" smtClean="0"/>
              <a:t>setContentView</a:t>
            </a:r>
            <a:r>
              <a:rPr lang="en-US" sz="1800" dirty="0" smtClean="0"/>
              <a:t>(</a:t>
            </a:r>
            <a:r>
              <a:rPr lang="en-US" sz="1800" dirty="0" err="1" smtClean="0"/>
              <a:t>R.layout.</a:t>
            </a:r>
            <a:r>
              <a:rPr lang="en-US" sz="1800" b="1" i="1" dirty="0" err="1" smtClean="0"/>
              <a:t>activity_main</a:t>
            </a:r>
            <a:r>
              <a:rPr lang="en-US" sz="1800" dirty="0" smtClean="0"/>
              <a:t>);           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       </a:t>
            </a:r>
            <a:r>
              <a:rPr lang="en-US" sz="1800" dirty="0" smtClean="0">
                <a:solidFill>
                  <a:srgbClr val="0000FF"/>
                </a:solidFill>
              </a:rPr>
              <a:t> 	</a:t>
            </a:r>
            <a:r>
              <a:rPr lang="en-US" sz="1800" dirty="0" err="1" smtClean="0">
                <a:solidFill>
                  <a:srgbClr val="0000FF"/>
                </a:solidFill>
              </a:rPr>
              <a:t>findViewById</a:t>
            </a:r>
            <a:r>
              <a:rPr lang="en-US" sz="1800" dirty="0" smtClean="0">
                <a:solidFill>
                  <a:srgbClr val="0000FF"/>
                </a:solidFill>
              </a:rPr>
              <a:t>(</a:t>
            </a:r>
            <a:r>
              <a:rPr lang="en-US" sz="1800" dirty="0" err="1" smtClean="0">
                <a:solidFill>
                  <a:srgbClr val="0000FF"/>
                </a:solidFill>
              </a:rPr>
              <a:t>R.id</a:t>
            </a:r>
            <a:r>
              <a:rPr lang="en-US" sz="1800" dirty="0" smtClean="0">
                <a:solidFill>
                  <a:srgbClr val="0000FF"/>
                </a:solidFill>
              </a:rPr>
              <a:t>.</a:t>
            </a:r>
            <a:r>
              <a:rPr lang="en-US" sz="1800" b="1" i="1" dirty="0" smtClean="0">
                <a:solidFill>
                  <a:srgbClr val="0000FF"/>
                </a:solidFill>
              </a:rPr>
              <a:t>&lt;id&gt;</a:t>
            </a:r>
            <a:r>
              <a:rPr lang="en-US" sz="1800" dirty="0" smtClean="0">
                <a:solidFill>
                  <a:srgbClr val="0000FF"/>
                </a:solidFill>
              </a:rPr>
              <a:t>).</a:t>
            </a:r>
            <a:r>
              <a:rPr lang="en-US" sz="1800" dirty="0" err="1" smtClean="0">
                <a:solidFill>
                  <a:srgbClr val="0000FF"/>
                </a:solidFill>
              </a:rPr>
              <a:t>setOnClickListener</a:t>
            </a:r>
            <a:r>
              <a:rPr lang="en-US" sz="1800" dirty="0" smtClean="0">
                <a:solidFill>
                  <a:srgbClr val="0000FF"/>
                </a:solidFill>
              </a:rPr>
              <a:t>(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</a:rPr>
              <a:t>new </a:t>
            </a:r>
            <a:r>
              <a:rPr lang="en-US" sz="1800" dirty="0" err="1" smtClean="0">
                <a:solidFill>
                  <a:srgbClr val="0000FF"/>
                </a:solidFill>
              </a:rPr>
              <a:t>OnClickListener</a:t>
            </a:r>
            <a:r>
              <a:rPr lang="en-US" sz="1800" dirty="0" smtClean="0">
                <a:solidFill>
                  <a:srgbClr val="0000FF"/>
                </a:solidFill>
              </a:rPr>
              <a:t>() {</a:t>
            </a:r>
            <a:br>
              <a:rPr lang="en-US" sz="1800" dirty="0" smtClean="0">
                <a:solidFill>
                  <a:srgbClr val="0000FF"/>
                </a:solidFill>
              </a:rPr>
            </a:br>
            <a:r>
              <a:rPr lang="en-US" sz="1800" dirty="0" smtClean="0">
                <a:solidFill>
                  <a:srgbClr val="0000FF"/>
                </a:solidFill>
              </a:rPr>
              <a:t>		</a:t>
            </a:r>
            <a:r>
              <a:rPr lang="en-US" sz="1800" dirty="0" smtClean="0"/>
              <a:t>@Override</a:t>
            </a:r>
            <a:br>
              <a:rPr lang="en-US" sz="1800" dirty="0" smtClean="0"/>
            </a:br>
            <a:r>
              <a:rPr lang="en-US" sz="1800" dirty="0" smtClean="0"/>
              <a:t>    		</a:t>
            </a:r>
            <a:r>
              <a:rPr lang="en-US" sz="1800" b="1" dirty="0" smtClean="0"/>
              <a:t>public void </a:t>
            </a:r>
            <a:r>
              <a:rPr lang="en-US" sz="1800" dirty="0" err="1" smtClean="0">
                <a:solidFill>
                  <a:srgbClr val="0000FF"/>
                </a:solidFill>
              </a:rPr>
              <a:t>onClick</a:t>
            </a:r>
            <a:r>
              <a:rPr lang="en-US" sz="1800" dirty="0" smtClean="0"/>
              <a:t>(View v) {</a:t>
            </a:r>
            <a:r>
              <a:rPr lang="mr-IN" sz="1800" dirty="0" smtClean="0"/>
              <a:t>…</a:t>
            </a:r>
            <a:r>
              <a:rPr lang="en-US" sz="1800" dirty="0" smtClean="0"/>
              <a:t>} </a:t>
            </a:r>
          </a:p>
          <a:p>
            <a:pPr marL="0" indent="0">
              <a:buFont typeface="Arial"/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	}</a:t>
            </a:r>
          </a:p>
          <a:p>
            <a:pPr marL="0" indent="0">
              <a:buFont typeface="Arial"/>
              <a:buNone/>
            </a:pP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  }</a:t>
            </a:r>
            <a:r>
              <a:rPr lang="en-US" sz="1800" dirty="0" smtClean="0"/>
              <a:t> 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}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27680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Handling by XML &amp; Handler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5341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layout XML file, indicate handler of a view</a:t>
            </a:r>
          </a:p>
          <a:p>
            <a:pPr lvl="1"/>
            <a:r>
              <a:rPr lang="en-US" sz="2400" dirty="0" smtClean="0"/>
              <a:t>&lt;Button </a:t>
            </a:r>
            <a:r>
              <a:rPr lang="mr-IN" sz="2400" dirty="0" smtClean="0"/>
              <a:t>… </a:t>
            </a:r>
            <a:r>
              <a:rPr lang="en-US" sz="2400" dirty="0" err="1" smtClean="0"/>
              <a:t>android:onClick</a:t>
            </a:r>
            <a:r>
              <a:rPr lang="en-US" sz="2400" dirty="0" smtClean="0"/>
              <a:t>=“</a:t>
            </a:r>
            <a:r>
              <a:rPr lang="en-US" sz="2400" dirty="0" err="1" smtClean="0"/>
              <a:t>clickHandler</a:t>
            </a:r>
            <a:r>
              <a:rPr lang="en-US" sz="2400" dirty="0" smtClean="0"/>
              <a:t>”/&gt;</a:t>
            </a:r>
          </a:p>
          <a:p>
            <a:r>
              <a:rPr lang="en-US" sz="2800" dirty="0" smtClean="0"/>
              <a:t>In activity class, define handler method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064381" y="3253619"/>
            <a:ext cx="7474857" cy="3289905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 smtClean="0"/>
              <a:t>public class </a:t>
            </a:r>
            <a:r>
              <a:rPr lang="en-US" sz="2000" dirty="0" err="1" smtClean="0"/>
              <a:t>MainActivity</a:t>
            </a:r>
            <a:r>
              <a:rPr lang="en-US" sz="2000" dirty="0" smtClean="0"/>
              <a:t> </a:t>
            </a:r>
            <a:r>
              <a:rPr lang="en-US" sz="2000" b="1" dirty="0" smtClean="0"/>
              <a:t>extends </a:t>
            </a:r>
            <a:r>
              <a:rPr lang="en-US" sz="2000" dirty="0" err="1" smtClean="0"/>
              <a:t>AppCompatActivity</a:t>
            </a:r>
            <a:r>
              <a:rPr lang="en-US" sz="2000" dirty="0" smtClean="0"/>
              <a:t> {</a:t>
            </a:r>
            <a:br>
              <a:rPr lang="en-US" sz="2000" dirty="0" smtClean="0"/>
            </a:br>
            <a:r>
              <a:rPr lang="en-US" sz="2000" dirty="0" smtClean="0"/>
              <a:t>    @Override</a:t>
            </a:r>
            <a:br>
              <a:rPr lang="en-US" sz="2000" dirty="0" smtClean="0"/>
            </a:br>
            <a:r>
              <a:rPr lang="en-US" sz="2000" dirty="0" smtClean="0"/>
              <a:t>    </a:t>
            </a:r>
            <a:r>
              <a:rPr lang="en-US" sz="2000" b="1" dirty="0" smtClean="0"/>
              <a:t>protected void </a:t>
            </a:r>
            <a:r>
              <a:rPr lang="en-US" sz="2000" dirty="0" err="1" smtClean="0"/>
              <a:t>onCreate</a:t>
            </a:r>
            <a:r>
              <a:rPr lang="en-US" sz="2000" dirty="0" smtClean="0"/>
              <a:t>(</a:t>
            </a:r>
            <a:r>
              <a:rPr lang="mr-IN" sz="2000" dirty="0" smtClean="0"/>
              <a:t>…</a:t>
            </a:r>
            <a:r>
              <a:rPr lang="en-US" sz="2000" dirty="0" smtClean="0"/>
              <a:t>) {</a:t>
            </a:r>
            <a:br>
              <a:rPr lang="en-US" sz="2000" dirty="0" smtClean="0"/>
            </a:br>
            <a:r>
              <a:rPr lang="en-US" sz="2000" dirty="0" smtClean="0"/>
              <a:t>        	</a:t>
            </a:r>
            <a:r>
              <a:rPr lang="en-US" sz="2000" b="1" dirty="0" err="1" smtClean="0"/>
              <a:t>super</a:t>
            </a:r>
            <a:r>
              <a:rPr lang="en-US" sz="2000" dirty="0" err="1" smtClean="0"/>
              <a:t>.onCreate</a:t>
            </a:r>
            <a:r>
              <a:rPr lang="en-US" sz="2000" dirty="0" smtClean="0"/>
              <a:t>(</a:t>
            </a:r>
            <a:r>
              <a:rPr lang="en-US" sz="2000" dirty="0" err="1" smtClean="0"/>
              <a:t>savedInstanceState</a:t>
            </a:r>
            <a:r>
              <a:rPr lang="en-US" sz="2000" dirty="0" smtClean="0"/>
              <a:t>);</a:t>
            </a:r>
            <a:br>
              <a:rPr lang="en-US" sz="2000" dirty="0" smtClean="0"/>
            </a:br>
            <a:r>
              <a:rPr lang="en-US" sz="2000" dirty="0" smtClean="0"/>
              <a:t>        	</a:t>
            </a:r>
            <a:r>
              <a:rPr lang="en-US" sz="2000" dirty="0" err="1" smtClean="0"/>
              <a:t>setContentView</a:t>
            </a:r>
            <a:r>
              <a:rPr lang="en-US" sz="2000" dirty="0" smtClean="0"/>
              <a:t>(</a:t>
            </a:r>
            <a:r>
              <a:rPr lang="en-US" sz="2000" dirty="0" err="1" smtClean="0"/>
              <a:t>R.layout.</a:t>
            </a:r>
            <a:r>
              <a:rPr lang="en-US" sz="2000" b="1" i="1" dirty="0" err="1" smtClean="0"/>
              <a:t>activity_main</a:t>
            </a:r>
            <a:r>
              <a:rPr lang="en-US" sz="2000" dirty="0" smtClean="0"/>
              <a:t>);</a:t>
            </a:r>
          </a:p>
          <a:p>
            <a:pPr marL="0" indent="0">
              <a:buFont typeface="Arial"/>
              <a:buNone/>
            </a:pPr>
            <a:r>
              <a:rPr lang="en-US" sz="2000" dirty="0" smtClean="0"/>
              <a:t>    }</a:t>
            </a:r>
          </a:p>
          <a:p>
            <a:pPr marL="0" indent="0">
              <a:buFont typeface="Arial"/>
              <a:buNone/>
            </a:pPr>
            <a:r>
              <a:rPr lang="en-US" sz="2000" dirty="0" smtClean="0"/>
              <a:t>    @Override</a:t>
            </a:r>
          </a:p>
          <a:p>
            <a:pPr marL="0" indent="0">
              <a:buFont typeface="Arial"/>
              <a:buNone/>
            </a:pPr>
            <a:r>
              <a:rPr lang="en-US" sz="2000" dirty="0"/>
              <a:t> </a:t>
            </a:r>
            <a:r>
              <a:rPr lang="en-US" sz="2000" dirty="0" smtClean="0"/>
              <a:t>   public void </a:t>
            </a:r>
            <a:r>
              <a:rPr lang="en-US" sz="2000" dirty="0" err="1" smtClean="0"/>
              <a:t>clickHandler</a:t>
            </a:r>
            <a:r>
              <a:rPr lang="en-US" sz="2000" dirty="0" smtClean="0"/>
              <a:t>(View v) {</a:t>
            </a:r>
          </a:p>
          <a:p>
            <a:pPr marL="0" indent="0">
              <a:buFont typeface="Arial"/>
              <a:buNone/>
            </a:pPr>
            <a:r>
              <a:rPr lang="en-US" sz="2000" dirty="0"/>
              <a:t> </a:t>
            </a:r>
            <a:r>
              <a:rPr lang="en-US" sz="2000" dirty="0" smtClean="0"/>
              <a:t>   }</a:t>
            </a:r>
          </a:p>
          <a:p>
            <a:pPr marL="0" indent="0">
              <a:buFont typeface="Arial"/>
              <a:buNone/>
            </a:pPr>
            <a:r>
              <a:rPr lang="en-US" sz="2000" dirty="0" smtClean="0"/>
              <a:t>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2393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11-13 at 10.52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782" y="1534552"/>
            <a:ext cx="5320543" cy="507162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Application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915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Navigation via Intent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19239" y="1925554"/>
            <a:ext cx="7186990" cy="4654254"/>
            <a:chOff x="919239" y="1925554"/>
            <a:chExt cx="7186990" cy="465425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9239" y="1925554"/>
              <a:ext cx="7186990" cy="465425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326190" y="3616476"/>
              <a:ext cx="2165048" cy="16449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/>
          <p:cNvSpPr/>
          <p:nvPr/>
        </p:nvSpPr>
        <p:spPr>
          <a:xfrm>
            <a:off x="1740567" y="3287612"/>
            <a:ext cx="1245810" cy="350762"/>
          </a:xfrm>
          <a:prstGeom prst="ellipse">
            <a:avLst/>
          </a:prstGeom>
          <a:noFill/>
          <a:ln w="28575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77095" y="2988994"/>
            <a:ext cx="644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click</a:t>
            </a:r>
            <a:endParaRPr lang="en-US" i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240496" y="3437896"/>
            <a:ext cx="225074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2813" y="3087535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Navigate by </a:t>
            </a:r>
            <a:r>
              <a:rPr lang="en-US" b="1" dirty="0" smtClean="0">
                <a:solidFill>
                  <a:srgbClr val="FF0000"/>
                </a:solidFill>
              </a:rPr>
              <a:t>Intent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4" name="Picture 13" descr="Screen Shot 2016-11-13 at 11.08.4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2" r="3231"/>
          <a:stretch/>
        </p:blipFill>
        <p:spPr>
          <a:xfrm>
            <a:off x="5944559" y="5816110"/>
            <a:ext cx="1434139" cy="205682"/>
          </a:xfrm>
          <a:prstGeom prst="rect">
            <a:avLst/>
          </a:prstGeom>
        </p:spPr>
      </p:pic>
      <p:pic>
        <p:nvPicPr>
          <p:cNvPr id="15" name="Picture 14" descr="Screen Shot 2016-11-13 at 11.08.4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2" r="3231"/>
          <a:stretch/>
        </p:blipFill>
        <p:spPr>
          <a:xfrm>
            <a:off x="1519889" y="5783264"/>
            <a:ext cx="1434139" cy="205682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5899995" y="5796672"/>
            <a:ext cx="406578" cy="239575"/>
          </a:xfrm>
          <a:prstGeom prst="ellipse">
            <a:avLst/>
          </a:prstGeom>
          <a:noFill/>
          <a:ln w="28575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855431" y="5470929"/>
            <a:ext cx="644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click</a:t>
            </a:r>
            <a:endParaRPr lang="en-US" i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240496" y="5816110"/>
            <a:ext cx="2250742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68367" y="5447352"/>
            <a:ext cx="935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87335"/>
          </a:xfrm>
        </p:spPr>
        <p:txBody>
          <a:bodyPr/>
          <a:lstStyle/>
          <a:p>
            <a:r>
              <a:rPr lang="en-US" dirty="0" smtClean="0"/>
              <a:t>Activity represents a single screen with 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238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7358" cy="4525963"/>
          </a:xfrm>
        </p:spPr>
        <p:txBody>
          <a:bodyPr/>
          <a:lstStyle/>
          <a:p>
            <a:r>
              <a:rPr lang="en-US" dirty="0" smtClean="0"/>
              <a:t>Background component</a:t>
            </a:r>
          </a:p>
          <a:p>
            <a:r>
              <a:rPr lang="en-US" dirty="0" smtClean="0"/>
              <a:t>No user interface</a:t>
            </a:r>
          </a:p>
          <a:p>
            <a:r>
              <a:rPr lang="en-US" dirty="0" smtClean="0"/>
              <a:t>Can be started by an activity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Play music</a:t>
            </a:r>
          </a:p>
          <a:p>
            <a:pPr lvl="1"/>
            <a:r>
              <a:rPr lang="en-US" dirty="0" smtClean="0"/>
              <a:t>Fetch data over the internet</a:t>
            </a:r>
          </a:p>
          <a:p>
            <a:pPr lvl="1"/>
            <a:r>
              <a:rPr lang="en-US" dirty="0" smtClean="0"/>
              <a:t>Alert the user for an event</a:t>
            </a:r>
          </a:p>
          <a:p>
            <a:pPr lvl="1"/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5" name="Picture 4" descr="Screen Shot 2016-11-13 at 11.16.50 PM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33" r="1408" b="-1"/>
          <a:stretch/>
        </p:blipFill>
        <p:spPr>
          <a:xfrm>
            <a:off x="6166821" y="1686102"/>
            <a:ext cx="2581644" cy="46003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5528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oadcas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65371"/>
            <a:ext cx="5631180" cy="236982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 Receiver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829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Intent-based Publish-Subscribe Mechanism</a:t>
            </a:r>
          </a:p>
          <a:p>
            <a:r>
              <a:rPr lang="en-US" sz="2800" dirty="0" smtClean="0"/>
              <a:t>System events are broadcast to interested Apps</a:t>
            </a:r>
          </a:p>
          <a:p>
            <a:r>
              <a:rPr lang="en-US" sz="2800" dirty="0" smtClean="0"/>
              <a:t>App can broadcast, too</a:t>
            </a:r>
            <a:endParaRPr lang="en-US" sz="2800" dirty="0"/>
          </a:p>
        </p:txBody>
      </p:sp>
      <p:pic>
        <p:nvPicPr>
          <p:cNvPr id="10" name="Picture 9" descr="Screen Shot 2016-11-13 at 11.31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890" y="2877376"/>
            <a:ext cx="2194691" cy="355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79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B.R. example: Call Recorder</a:t>
            </a:r>
            <a:endParaRPr lang="en-US" dirty="0"/>
          </a:p>
        </p:txBody>
      </p:sp>
      <p:pic>
        <p:nvPicPr>
          <p:cNvPr id="5" name="Picture 4" descr="Screen Shot 2016-11-13 at 11.39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01" y="2007974"/>
            <a:ext cx="2445988" cy="3805791"/>
          </a:xfrm>
          <a:prstGeom prst="rect">
            <a:avLst/>
          </a:prstGeom>
          <a:ln>
            <a:solidFill>
              <a:srgbClr val="3366FF"/>
            </a:solidFill>
          </a:ln>
        </p:spPr>
      </p:pic>
      <p:pic>
        <p:nvPicPr>
          <p:cNvPr id="6" name="Picture 5" descr="trump_flicker_face_yess.jpg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7"/>
          <a:stretch/>
        </p:blipFill>
        <p:spPr>
          <a:xfrm>
            <a:off x="697690" y="2755000"/>
            <a:ext cx="1801221" cy="1389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346914" y="4080440"/>
            <a:ext cx="534361" cy="22057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softEdge rad="12700"/>
          </a:effectLst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>
                <a:solidFill>
                  <a:schemeClr val="bg1"/>
                </a:solidFill>
              </a:rPr>
              <a:t>Trump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49620" y="2007974"/>
            <a:ext cx="2419424" cy="380579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               Start Recording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                          </a:t>
            </a:r>
            <a:r>
              <a:rPr lang="en-US" sz="1600" b="1" i="1" dirty="0" smtClean="0">
                <a:solidFill>
                  <a:srgbClr val="FFFF00"/>
                </a:solidFill>
              </a:rPr>
              <a:t>[Intent]</a:t>
            </a:r>
            <a:endParaRPr lang="en-US" sz="1600" b="1" i="1" dirty="0">
              <a:solidFill>
                <a:srgbClr val="FFFF00"/>
              </a:solidFill>
            </a:endParaRPr>
          </a:p>
        </p:txBody>
      </p:sp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56" y="2007974"/>
            <a:ext cx="979854" cy="97985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721839" y="3284609"/>
            <a:ext cx="1696881" cy="48174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600" dirty="0" smtClean="0"/>
              <a:t>Broadcast</a:t>
            </a:r>
          </a:p>
          <a:p>
            <a:pPr algn="ctr">
              <a:lnSpc>
                <a:spcPct val="90000"/>
              </a:lnSpc>
            </a:pPr>
            <a:r>
              <a:rPr lang="en-US" sz="1600" dirty="0" smtClean="0"/>
              <a:t>Receiver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6721839" y="4542835"/>
            <a:ext cx="1696881" cy="48174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600" dirty="0" smtClean="0"/>
              <a:t>Recording</a:t>
            </a:r>
          </a:p>
          <a:p>
            <a:pPr algn="ctr">
              <a:lnSpc>
                <a:spcPct val="90000"/>
              </a:lnSpc>
            </a:pPr>
            <a:r>
              <a:rPr lang="en-US" sz="1600" dirty="0" smtClean="0"/>
              <a:t>Service</a:t>
            </a:r>
            <a:endParaRPr lang="en-US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857329" y="2375871"/>
            <a:ext cx="3755034" cy="10291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575754" y="3766352"/>
            <a:ext cx="0" cy="7764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929839">
            <a:off x="3755040" y="2478252"/>
            <a:ext cx="1442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Incoming Call</a:t>
            </a:r>
          </a:p>
          <a:p>
            <a:pPr algn="ctr"/>
            <a:r>
              <a:rPr lang="en-US" b="1" dirty="0" smtClean="0"/>
              <a:t>[intent]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2387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nt-on-camp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58" y="245619"/>
            <a:ext cx="7753951" cy="633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9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An abstract description of an operation to be performed</a:t>
            </a:r>
          </a:p>
          <a:p>
            <a:r>
              <a:rPr lang="en-US" dirty="0" smtClean="0"/>
              <a:t>Uses</a:t>
            </a:r>
          </a:p>
          <a:p>
            <a:pPr lvl="1"/>
            <a:r>
              <a:rPr lang="en-US" dirty="0" smtClean="0"/>
              <a:t>Launch an activity: </a:t>
            </a:r>
            <a:r>
              <a:rPr lang="en-US" dirty="0" err="1" smtClean="0"/>
              <a:t>startActivity</a:t>
            </a:r>
            <a:r>
              <a:rPr lang="en-US" dirty="0" smtClean="0"/>
              <a:t>(*)</a:t>
            </a:r>
          </a:p>
          <a:p>
            <a:pPr lvl="1"/>
            <a:r>
              <a:rPr lang="en-US" dirty="0" smtClean="0"/>
              <a:t>Send to broadcast receivers: </a:t>
            </a:r>
            <a:r>
              <a:rPr lang="en-US" dirty="0" err="1" smtClean="0"/>
              <a:t>sendBroadcast</a:t>
            </a:r>
            <a:r>
              <a:rPr lang="en-US" dirty="0" smtClean="0"/>
              <a:t>(*)</a:t>
            </a:r>
          </a:p>
          <a:p>
            <a:pPr lvl="1"/>
            <a:r>
              <a:rPr lang="en-US" dirty="0" smtClean="0"/>
              <a:t>Use Services: </a:t>
            </a:r>
            <a:r>
              <a:rPr lang="en-US" dirty="0" err="1" smtClean="0"/>
              <a:t>startService</a:t>
            </a:r>
            <a:r>
              <a:rPr lang="en-US" dirty="0" smtClean="0"/>
              <a:t>(*), </a:t>
            </a:r>
            <a:r>
              <a:rPr lang="en-US" dirty="0" err="1" smtClean="0"/>
              <a:t>bindService</a:t>
            </a:r>
            <a:r>
              <a:rPr lang="en-US" dirty="0" smtClean="0"/>
              <a:t>(*)</a:t>
            </a:r>
          </a:p>
          <a:p>
            <a:r>
              <a:rPr lang="en-US" dirty="0" smtClean="0"/>
              <a:t>Explicit intent</a:t>
            </a:r>
          </a:p>
          <a:p>
            <a:pPr lvl="1"/>
            <a:r>
              <a:rPr lang="en-US" dirty="0" smtClean="0"/>
              <a:t>Specify target component with full class name</a:t>
            </a:r>
          </a:p>
          <a:p>
            <a:pPr lvl="1"/>
            <a:r>
              <a:rPr lang="en-US" dirty="0" smtClean="0"/>
              <a:t>Used to interact with same-app components </a:t>
            </a:r>
          </a:p>
          <a:p>
            <a:r>
              <a:rPr lang="en-US" dirty="0" smtClean="0"/>
              <a:t>Implicit intent</a:t>
            </a:r>
          </a:p>
          <a:p>
            <a:pPr lvl="1"/>
            <a:r>
              <a:rPr lang="en-US" dirty="0" smtClean="0"/>
              <a:t>Specify the action to be performed</a:t>
            </a:r>
          </a:p>
          <a:p>
            <a:pPr lvl="1"/>
            <a:r>
              <a:rPr lang="en-US" dirty="0" smtClean="0"/>
              <a:t>Any component from any App can handle it IF intent filter matches</a:t>
            </a:r>
          </a:p>
          <a:p>
            <a:pPr lvl="1"/>
            <a:r>
              <a:rPr lang="en-US" dirty="0" smtClean="0"/>
              <a:t>Intent filter: condition on intents to receive</a:t>
            </a:r>
          </a:p>
          <a:p>
            <a:pPr lvl="1"/>
            <a:r>
              <a:rPr lang="en-US" smtClean="0"/>
              <a:t>Multiple matches </a:t>
            </a:r>
            <a:r>
              <a:rPr lang="en-US" dirty="0" smtClean="0">
                <a:sym typeface="Wingdings"/>
              </a:rPr>
              <a:t> user decides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36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versions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468674" y="1375648"/>
            <a:ext cx="8218126" cy="512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00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Versions on Market</a:t>
            </a:r>
            <a:endParaRPr lang="en-US" dirty="0"/>
          </a:p>
        </p:txBody>
      </p:sp>
      <p:pic>
        <p:nvPicPr>
          <p:cNvPr id="3" name="Picture 2" descr="Screen Shot 2016-11-11 at 3.20.11 PM.pn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050"/>
            <a:ext cx="9144000" cy="430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49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0"/>
            <a:ext cx="8453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51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JDK</a:t>
            </a:r>
          </a:p>
          <a:p>
            <a:pPr lvl="1"/>
            <a:r>
              <a:rPr lang="en-US" dirty="0" smtClean="0"/>
              <a:t>Set JAVA_HOME</a:t>
            </a:r>
          </a:p>
          <a:p>
            <a:r>
              <a:rPr lang="en-US" dirty="0" smtClean="0"/>
              <a:t>Install Android Studio</a:t>
            </a:r>
          </a:p>
          <a:p>
            <a:pPr lvl="1"/>
            <a:r>
              <a:rPr lang="en-US" dirty="0" smtClean="0"/>
              <a:t>Run SDK manager to install </a:t>
            </a:r>
          </a:p>
          <a:p>
            <a:r>
              <a:rPr lang="en-US" dirty="0" smtClean="0"/>
              <a:t>Install </a:t>
            </a:r>
            <a:r>
              <a:rPr lang="en-US" dirty="0" err="1" smtClean="0"/>
              <a:t>Genymotion</a:t>
            </a:r>
            <a:endParaRPr lang="en-US" dirty="0" smtClean="0"/>
          </a:p>
          <a:p>
            <a:pPr lvl="1"/>
            <a:r>
              <a:rPr lang="en-US" dirty="0" smtClean="0"/>
              <a:t>Install </a:t>
            </a:r>
            <a:r>
              <a:rPr lang="en-US" dirty="0" err="1" smtClean="0"/>
              <a:t>VirtualBox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160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the First App: Hello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new Android project with empty Activity</a:t>
            </a:r>
          </a:p>
          <a:p>
            <a:pPr lvl="1"/>
            <a:r>
              <a:rPr lang="en-US" dirty="0" smtClean="0"/>
              <a:t>App name: Hello World</a:t>
            </a:r>
          </a:p>
          <a:p>
            <a:pPr lvl="2"/>
            <a:r>
              <a:rPr lang="en-US" dirty="0" smtClean="0"/>
              <a:t>Shown in Play Store</a:t>
            </a:r>
          </a:p>
          <a:p>
            <a:pPr lvl="1"/>
            <a:r>
              <a:rPr lang="en-US" dirty="0" smtClean="0"/>
              <a:t>App domain: mp2016f.mju.ac.kr</a:t>
            </a:r>
          </a:p>
          <a:p>
            <a:pPr lvl="1"/>
            <a:r>
              <a:rPr lang="en-US" dirty="0" smtClean="0"/>
              <a:t>Package Name: kr.ac.mju.mp2016f.helloworld</a:t>
            </a:r>
          </a:p>
          <a:p>
            <a:pPr lvl="2"/>
            <a:r>
              <a:rPr lang="en-US" dirty="0" smtClean="0"/>
              <a:t>Reverse domain name + app name</a:t>
            </a:r>
          </a:p>
          <a:p>
            <a:pPr lvl="2"/>
            <a:r>
              <a:rPr lang="en-US" dirty="0" smtClean="0"/>
              <a:t>Follows Java’s package name convention</a:t>
            </a:r>
          </a:p>
          <a:p>
            <a:pPr lvl="2"/>
            <a:r>
              <a:rPr lang="en-US" dirty="0" smtClean="0"/>
              <a:t>Why reverse order?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507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63694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App/</a:t>
            </a:r>
            <a:r>
              <a:rPr lang="en-US" dirty="0" err="1" smtClean="0"/>
              <a:t>src</a:t>
            </a:r>
            <a:endParaRPr lang="en-US" dirty="0" smtClean="0"/>
          </a:p>
          <a:p>
            <a:pPr lvl="1"/>
            <a:r>
              <a:rPr lang="en-US" dirty="0" smtClean="0"/>
              <a:t>Source files</a:t>
            </a:r>
          </a:p>
          <a:p>
            <a:r>
              <a:rPr lang="en-US" dirty="0" smtClean="0"/>
              <a:t>App/</a:t>
            </a:r>
            <a:r>
              <a:rPr lang="en-US" dirty="0" err="1" smtClean="0"/>
              <a:t>src</a:t>
            </a:r>
            <a:r>
              <a:rPr lang="en-US" dirty="0" smtClean="0"/>
              <a:t>/main/java</a:t>
            </a:r>
          </a:p>
          <a:p>
            <a:pPr lvl="1"/>
            <a:r>
              <a:rPr lang="en-US" dirty="0" smtClean="0"/>
              <a:t>Activity codes</a:t>
            </a:r>
          </a:p>
          <a:p>
            <a:r>
              <a:rPr lang="en-US" dirty="0" smtClean="0"/>
              <a:t>App/</a:t>
            </a:r>
            <a:r>
              <a:rPr lang="en-US" dirty="0" err="1" smtClean="0"/>
              <a:t>src</a:t>
            </a:r>
            <a:r>
              <a:rPr lang="en-US" dirty="0" smtClean="0"/>
              <a:t>/main/res (resources)</a:t>
            </a:r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Drawable</a:t>
            </a:r>
            <a:r>
              <a:rPr lang="en-US" dirty="0" smtClean="0"/>
              <a:t>: images for layouts</a:t>
            </a:r>
          </a:p>
          <a:p>
            <a:pPr lvl="1"/>
            <a:r>
              <a:rPr lang="en-US" dirty="0" smtClean="0"/>
              <a:t>/Layout: user interface defined in XML</a:t>
            </a:r>
          </a:p>
          <a:p>
            <a:pPr lvl="1"/>
            <a:r>
              <a:rPr lang="en-US" dirty="0" smtClean="0"/>
              <a:t>/Values: various global values defined in XML</a:t>
            </a:r>
          </a:p>
          <a:p>
            <a:r>
              <a:rPr lang="en-US" dirty="0" smtClean="0"/>
              <a:t>App/</a:t>
            </a:r>
            <a:r>
              <a:rPr lang="en-US" dirty="0" err="1" smtClean="0"/>
              <a:t>build.gradle</a:t>
            </a:r>
            <a:endParaRPr lang="en-US" dirty="0" smtClean="0"/>
          </a:p>
          <a:p>
            <a:pPr lvl="1"/>
            <a:r>
              <a:rPr lang="en-US" dirty="0" smtClean="0"/>
              <a:t>Building information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Screen Shot 2016-11-11 at 3.38.24 PM.pn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73" y="1266412"/>
            <a:ext cx="3093055" cy="544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73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between Layout &amp;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app/</a:t>
            </a:r>
            <a:r>
              <a:rPr lang="en-US" dirty="0" err="1" smtClean="0"/>
              <a:t>src</a:t>
            </a:r>
            <a:r>
              <a:rPr lang="en-US" dirty="0" smtClean="0"/>
              <a:t>/main/res/layout/</a:t>
            </a:r>
            <a:r>
              <a:rPr lang="en-US" dirty="0" err="1" smtClean="0"/>
              <a:t>activity_main.xml</a:t>
            </a:r>
            <a:endParaRPr lang="en-US" dirty="0" smtClean="0"/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TextView</a:t>
            </a:r>
            <a:r>
              <a:rPr lang="en-US" dirty="0" smtClean="0"/>
              <a:t> </a:t>
            </a:r>
            <a:r>
              <a:rPr lang="is-IS" dirty="0" smtClean="0"/>
              <a:t>…. android:text=“@string/app_name” /&gt;</a:t>
            </a:r>
          </a:p>
          <a:p>
            <a:r>
              <a:rPr lang="en-US" dirty="0" smtClean="0"/>
              <a:t>app/</a:t>
            </a:r>
            <a:r>
              <a:rPr lang="en-US" dirty="0" err="1" smtClean="0"/>
              <a:t>src</a:t>
            </a:r>
            <a:r>
              <a:rPr lang="en-US" dirty="0" smtClean="0"/>
              <a:t>/main/res/values/</a:t>
            </a:r>
            <a:r>
              <a:rPr lang="en-US" dirty="0" err="1" smtClean="0"/>
              <a:t>strings.xml</a:t>
            </a:r>
            <a:endParaRPr lang="en-US" dirty="0" smtClean="0"/>
          </a:p>
          <a:p>
            <a:pPr lvl="1"/>
            <a:r>
              <a:rPr lang="en-US" dirty="0" smtClean="0"/>
              <a:t>&lt;string name=“</a:t>
            </a:r>
            <a:r>
              <a:rPr lang="en-US" dirty="0" err="1" smtClean="0"/>
              <a:t>app_name</a:t>
            </a:r>
            <a:r>
              <a:rPr lang="en-US" dirty="0" smtClean="0"/>
              <a:t>”&gt;Hello World&lt;/string&gt;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573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2559</TotalTime>
  <Words>970</Words>
  <Application>Microsoft Macintosh PowerPoint</Application>
  <PresentationFormat>On-screen Show (4:3)</PresentationFormat>
  <Paragraphs>250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Android</vt:lpstr>
      <vt:lpstr>History</vt:lpstr>
      <vt:lpstr>Android versions</vt:lpstr>
      <vt:lpstr>Versions on Market</vt:lpstr>
      <vt:lpstr>PowerPoint Presentation</vt:lpstr>
      <vt:lpstr>Installation Overview</vt:lpstr>
      <vt:lpstr>Create the First App: Hello World</vt:lpstr>
      <vt:lpstr>Project Structure</vt:lpstr>
      <vt:lpstr>Binding between Layout &amp; Value</vt:lpstr>
      <vt:lpstr>Binding between Activity &amp; Layout</vt:lpstr>
      <vt:lpstr>@Override</vt:lpstr>
      <vt:lpstr>Manifest file</vt:lpstr>
      <vt:lpstr>UI: Overview</vt:lpstr>
      <vt:lpstr>Linear Layout</vt:lpstr>
      <vt:lpstr>Controlling View(Group) Size</vt:lpstr>
      <vt:lpstr>Proportional View(Group) Size</vt:lpstr>
      <vt:lpstr>LogCat &amp; Log class</vt:lpstr>
      <vt:lpstr>Button Click Handling</vt:lpstr>
      <vt:lpstr>Event Handling by Listener Interface</vt:lpstr>
      <vt:lpstr>Event Handling by Inner-Class Listener</vt:lpstr>
      <vt:lpstr>Event Handling by XML &amp; Handler</vt:lpstr>
      <vt:lpstr>Android Application Components</vt:lpstr>
      <vt:lpstr>Activity Navigation via Intent</vt:lpstr>
      <vt:lpstr>Services</vt:lpstr>
      <vt:lpstr>Broadcast Receiver</vt:lpstr>
      <vt:lpstr>B.R. example: Call Recorder</vt:lpstr>
      <vt:lpstr>PowerPoint Presentation</vt:lpstr>
      <vt:lpstr>Intent</vt:lpstr>
    </vt:vector>
  </TitlesOfParts>
  <Company>Myongji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 Development Get Started</dc:title>
  <dc:creator>Minho Shin</dc:creator>
  <cp:lastModifiedBy>Minho Shin</cp:lastModifiedBy>
  <cp:revision>86</cp:revision>
  <dcterms:created xsi:type="dcterms:W3CDTF">2016-11-10T15:52:21Z</dcterms:created>
  <dcterms:modified xsi:type="dcterms:W3CDTF">2016-11-13T15:34:24Z</dcterms:modified>
</cp:coreProperties>
</file>