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8" r:id="rId2"/>
    <p:sldId id="259" r:id="rId3"/>
    <p:sldId id="260" r:id="rId4"/>
    <p:sldId id="261" r:id="rId5"/>
    <p:sldId id="262" r:id="rId6"/>
    <p:sldId id="263" r:id="rId7"/>
    <p:sldId id="264" r:id="rId8"/>
    <p:sldId id="265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64" d="100"/>
          <a:sy n="64" d="100"/>
        </p:scale>
        <p:origin x="-177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printerSettings" Target="printerSettings/printerSettings1.bin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24B78B-9F8B-6B47-AA7A-0FD2DC2D41F8}" type="datetimeFigureOut">
              <a:rPr lang="en-US" smtClean="0"/>
              <a:t>4/2/15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D13E7-98AD-FA4C-BAA0-FBEC1318BA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25597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24B78B-9F8B-6B47-AA7A-0FD2DC2D41F8}" type="datetimeFigureOut">
              <a:rPr lang="en-US" smtClean="0"/>
              <a:t>4/2/15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D13E7-98AD-FA4C-BAA0-FBEC1318BA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16387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24B78B-9F8B-6B47-AA7A-0FD2DC2D41F8}" type="datetimeFigureOut">
              <a:rPr lang="en-US" smtClean="0"/>
              <a:t>4/2/15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D13E7-98AD-FA4C-BAA0-FBEC1318BA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73814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24B78B-9F8B-6B47-AA7A-0FD2DC2D41F8}" type="datetimeFigureOut">
              <a:rPr lang="en-US" smtClean="0"/>
              <a:t>4/2/15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D13E7-98AD-FA4C-BAA0-FBEC1318BA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18797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24B78B-9F8B-6B47-AA7A-0FD2DC2D41F8}" type="datetimeFigureOut">
              <a:rPr lang="en-US" smtClean="0"/>
              <a:t>4/2/15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D13E7-98AD-FA4C-BAA0-FBEC1318BA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87145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24B78B-9F8B-6B47-AA7A-0FD2DC2D41F8}" type="datetimeFigureOut">
              <a:rPr lang="en-US" smtClean="0"/>
              <a:t>4/2/15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D13E7-98AD-FA4C-BAA0-FBEC1318BA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67366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24B78B-9F8B-6B47-AA7A-0FD2DC2D41F8}" type="datetimeFigureOut">
              <a:rPr lang="en-US" smtClean="0"/>
              <a:t>4/2/15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D13E7-98AD-FA4C-BAA0-FBEC1318BA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68658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24B78B-9F8B-6B47-AA7A-0FD2DC2D41F8}" type="datetimeFigureOut">
              <a:rPr lang="en-US" smtClean="0"/>
              <a:t>4/2/15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D13E7-98AD-FA4C-BAA0-FBEC1318BA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64089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24B78B-9F8B-6B47-AA7A-0FD2DC2D41F8}" type="datetimeFigureOut">
              <a:rPr lang="en-US" smtClean="0"/>
              <a:t>4/2/15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D13E7-98AD-FA4C-BAA0-FBEC1318BA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72240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24B78B-9F8B-6B47-AA7A-0FD2DC2D41F8}" type="datetimeFigureOut">
              <a:rPr lang="en-US" smtClean="0"/>
              <a:t>4/2/15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D13E7-98AD-FA4C-BAA0-FBEC1318BA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92937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24B78B-9F8B-6B47-AA7A-0FD2DC2D41F8}" type="datetimeFigureOut">
              <a:rPr lang="en-US" smtClean="0"/>
              <a:t>4/2/15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D13E7-98AD-FA4C-BAA0-FBEC1318BA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07685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24B78B-9F8B-6B47-AA7A-0FD2DC2D41F8}" type="datetimeFigureOut">
              <a:rPr lang="en-US" smtClean="0"/>
              <a:t>4/2/15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ED13E7-98AD-FA4C-BAA0-FBEC1318BA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85337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Footer Placehold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 Appendix                                                                                                                         </a:t>
            </a:r>
            <a:fld id="{2B093123-DD3C-2E4B-9302-D621484B0CDA}" type="slidenum">
              <a:rPr lang="en-US" smtClean="0">
                <a:latin typeface="Times New Roman" charset="0"/>
              </a:rPr>
              <a:pPr/>
              <a:t>1</a:t>
            </a:fld>
            <a:endParaRPr lang="en-US" smtClean="0">
              <a:latin typeface="Times New Roman" charset="0"/>
            </a:endParaRPr>
          </a:p>
        </p:txBody>
      </p:sp>
      <p:sp>
        <p:nvSpPr>
          <p:cNvPr id="60419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905000"/>
            <a:ext cx="7772400" cy="1143000"/>
          </a:xfrm>
        </p:spPr>
        <p:txBody>
          <a:bodyPr/>
          <a:lstStyle/>
          <a:p>
            <a:pPr eaLnBrk="1" hangingPunct="1"/>
            <a:r>
              <a:rPr lang="en-US"/>
              <a:t>Modular Arithmetic</a:t>
            </a:r>
          </a:p>
        </p:txBody>
      </p:sp>
    </p:spTree>
    <p:extLst>
      <p:ext uri="{BB962C8B-B14F-4D97-AF65-F5344CB8AC3E}">
        <p14:creationId xmlns:p14="http://schemas.microsoft.com/office/powerpoint/2010/main" val="155096930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Footer Placehold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 Appendix                                                                                                                         </a:t>
            </a:r>
            <a:fld id="{7A8C395D-657B-8644-AEDE-724661E73037}" type="slidenum">
              <a:rPr lang="en-US" smtClean="0">
                <a:latin typeface="Times New Roman" charset="0"/>
              </a:rPr>
              <a:pPr/>
              <a:t>2</a:t>
            </a:fld>
            <a:endParaRPr lang="en-US" smtClean="0">
              <a:latin typeface="Times New Roman" charset="0"/>
            </a:endParaRPr>
          </a:p>
        </p:txBody>
      </p:sp>
      <p:sp>
        <p:nvSpPr>
          <p:cNvPr id="61443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7772400" cy="1143000"/>
          </a:xfrm>
        </p:spPr>
        <p:txBody>
          <a:bodyPr/>
          <a:lstStyle/>
          <a:p>
            <a:pPr eaLnBrk="1" hangingPunct="1"/>
            <a:r>
              <a:rPr lang="en-US" dirty="0" smtClean="0"/>
              <a:t>Clock </a:t>
            </a:r>
            <a:r>
              <a:rPr lang="en-US" dirty="0"/>
              <a:t>Arithmetic</a:t>
            </a:r>
          </a:p>
        </p:txBody>
      </p:sp>
      <p:sp>
        <p:nvSpPr>
          <p:cNvPr id="6144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447800"/>
            <a:ext cx="7772400" cy="12954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800" dirty="0"/>
              <a:t>For integers </a:t>
            </a:r>
            <a:r>
              <a:rPr lang="en-US" sz="2800" dirty="0" err="1">
                <a:latin typeface="Lucida Grande"/>
                <a:cs typeface="Lucida Grande"/>
              </a:rPr>
              <a:t>x</a:t>
            </a:r>
            <a:r>
              <a:rPr lang="en-US" sz="2800" dirty="0"/>
              <a:t> and </a:t>
            </a:r>
            <a:r>
              <a:rPr lang="en-US" sz="2800" dirty="0" err="1">
                <a:latin typeface="Lucida Grande"/>
                <a:cs typeface="Lucida Grande"/>
              </a:rPr>
              <a:t>n</a:t>
            </a:r>
            <a:r>
              <a:rPr lang="en-US" sz="2800" dirty="0"/>
              <a:t>, “</a:t>
            </a:r>
            <a:r>
              <a:rPr lang="en-US" sz="2800" dirty="0" err="1">
                <a:latin typeface="Lucida Grande"/>
                <a:cs typeface="Lucida Grande"/>
              </a:rPr>
              <a:t>x</a:t>
            </a:r>
            <a:r>
              <a:rPr lang="en-US" sz="2800" dirty="0">
                <a:latin typeface="Lucida Grande"/>
                <a:cs typeface="Lucida Grande"/>
              </a:rPr>
              <a:t> mod </a:t>
            </a:r>
            <a:r>
              <a:rPr lang="en-US" sz="2800" dirty="0" err="1">
                <a:latin typeface="Lucida Grande"/>
                <a:cs typeface="Lucida Grande"/>
              </a:rPr>
              <a:t>n</a:t>
            </a:r>
            <a:r>
              <a:rPr lang="en-US" sz="2800" dirty="0"/>
              <a:t>” is the remainder</a:t>
            </a:r>
            <a:r>
              <a:rPr lang="en-US" sz="2800" dirty="0" smtClean="0"/>
              <a:t> when we compute </a:t>
            </a:r>
            <a:r>
              <a:rPr lang="en-US" sz="2800" dirty="0" err="1">
                <a:latin typeface="Lucida Grande"/>
                <a:cs typeface="Lucida Grande"/>
              </a:rPr>
              <a:t>x</a:t>
            </a:r>
            <a:r>
              <a:rPr lang="en-US" sz="2800" dirty="0">
                <a:latin typeface="Lucida Grande"/>
                <a:cs typeface="Lucida Grande"/>
              </a:rPr>
              <a:t> </a:t>
            </a:r>
            <a:r>
              <a:rPr lang="en-US" sz="2800" dirty="0" err="1">
                <a:latin typeface="Lucida Grande"/>
                <a:cs typeface="Lucida Grande"/>
                <a:sym typeface="Symbol" charset="2"/>
              </a:rPr>
              <a:t></a:t>
            </a:r>
            <a:r>
              <a:rPr lang="en-US" sz="2800" dirty="0">
                <a:latin typeface="Lucida Grande"/>
                <a:cs typeface="Lucida Grande"/>
              </a:rPr>
              <a:t> </a:t>
            </a:r>
            <a:r>
              <a:rPr lang="en-US" sz="2800" dirty="0" err="1" smtClean="0">
                <a:latin typeface="Lucida Grande"/>
                <a:cs typeface="Lucida Grande"/>
              </a:rPr>
              <a:t>n</a:t>
            </a:r>
            <a:endParaRPr lang="en-US" sz="2800" dirty="0" smtClean="0">
              <a:latin typeface="Lucida Grande"/>
              <a:cs typeface="Lucida Grande"/>
            </a:endParaRPr>
          </a:p>
          <a:p>
            <a:pPr lvl="1" eaLnBrk="1" hangingPunct="1">
              <a:lnSpc>
                <a:spcPct val="90000"/>
              </a:lnSpc>
            </a:pPr>
            <a:r>
              <a:rPr lang="en-US" sz="2400" dirty="0" smtClean="0">
                <a:cs typeface="Lucida Grande"/>
              </a:rPr>
              <a:t>We can also say “</a:t>
            </a:r>
            <a:r>
              <a:rPr lang="en-US" sz="2400" dirty="0" err="1" smtClean="0">
                <a:latin typeface="Lucida Grande"/>
                <a:cs typeface="Lucida Grande"/>
              </a:rPr>
              <a:t>x</a:t>
            </a:r>
            <a:r>
              <a:rPr lang="en-US" sz="2400" dirty="0" smtClean="0">
                <a:latin typeface="Lucida Grande"/>
                <a:cs typeface="Lucida Grande"/>
              </a:rPr>
              <a:t> modulo </a:t>
            </a:r>
            <a:r>
              <a:rPr lang="en-US" sz="2400" dirty="0" err="1" smtClean="0">
                <a:latin typeface="Lucida Grande"/>
                <a:cs typeface="Lucida Grande"/>
              </a:rPr>
              <a:t>n</a:t>
            </a:r>
            <a:r>
              <a:rPr lang="en-US" sz="2400" dirty="0" smtClean="0">
                <a:cs typeface="Lucida Grande"/>
              </a:rPr>
              <a:t>”</a:t>
            </a:r>
            <a:endParaRPr lang="en-US" sz="2400" dirty="0">
              <a:cs typeface="Lucida Grande"/>
            </a:endParaRPr>
          </a:p>
        </p:txBody>
      </p:sp>
      <p:sp>
        <p:nvSpPr>
          <p:cNvPr id="61445" name="Oval 4"/>
          <p:cNvSpPr>
            <a:spLocks noChangeArrowheads="1"/>
          </p:cNvSpPr>
          <p:nvPr/>
        </p:nvSpPr>
        <p:spPr bwMode="auto">
          <a:xfrm>
            <a:off x="5257800" y="3260725"/>
            <a:ext cx="2438400" cy="2438400"/>
          </a:xfrm>
          <a:prstGeom prst="ellipse">
            <a:avLst/>
          </a:prstGeom>
          <a:solidFill>
            <a:schemeClr val="bg1">
              <a:alpha val="0"/>
            </a:schemeClr>
          </a:solidFill>
          <a:ln w="4445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1446" name="Rectangle 5"/>
          <p:cNvSpPr>
            <a:spLocks noChangeArrowheads="1"/>
          </p:cNvSpPr>
          <p:nvPr/>
        </p:nvSpPr>
        <p:spPr bwMode="auto">
          <a:xfrm>
            <a:off x="685800" y="2743200"/>
            <a:ext cx="3581400" cy="320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SzPct val="75000"/>
              <a:buFont typeface="Wingdings" charset="2"/>
              <a:buChar char="q"/>
            </a:pPr>
            <a:r>
              <a:rPr lang="en-US" sz="2800" dirty="0"/>
              <a:t>Examples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SzPct val="95000"/>
              <a:buFontTx/>
              <a:buChar char="o"/>
            </a:pPr>
            <a:r>
              <a:rPr lang="en-US" dirty="0">
                <a:latin typeface="Lucida Grande"/>
                <a:ea typeface="ＭＳ Ｐゴシック" charset="-128"/>
                <a:cs typeface="Lucida Grande"/>
              </a:rPr>
              <a:t>7 mod 6 = 1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SzPct val="95000"/>
              <a:buFontTx/>
              <a:buChar char="o"/>
            </a:pPr>
            <a:r>
              <a:rPr lang="en-US" dirty="0">
                <a:latin typeface="Lucida Grande"/>
                <a:ea typeface="ＭＳ Ｐゴシック" charset="-128"/>
                <a:cs typeface="Lucida Grande"/>
              </a:rPr>
              <a:t>33 mod 5 = 3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SzPct val="95000"/>
              <a:buFontTx/>
              <a:buChar char="o"/>
            </a:pPr>
            <a:r>
              <a:rPr lang="en-US" dirty="0">
                <a:latin typeface="Lucida Grande"/>
                <a:ea typeface="ＭＳ Ｐゴシック" charset="-128"/>
                <a:cs typeface="Lucida Grande"/>
              </a:rPr>
              <a:t>33 mod 6 = 3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SzPct val="95000"/>
              <a:buFontTx/>
              <a:buChar char="o"/>
            </a:pPr>
            <a:r>
              <a:rPr lang="en-US" dirty="0">
                <a:latin typeface="Lucida Grande"/>
                <a:ea typeface="ＭＳ Ｐゴシック" charset="-128"/>
                <a:cs typeface="Lucida Grande"/>
              </a:rPr>
              <a:t>51 mod 17 = 0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SzPct val="95000"/>
              <a:buFontTx/>
              <a:buChar char="o"/>
            </a:pPr>
            <a:r>
              <a:rPr lang="en-US" dirty="0">
                <a:latin typeface="Lucida Grande"/>
                <a:ea typeface="ＭＳ Ｐゴシック" charset="-128"/>
                <a:cs typeface="Lucida Grande"/>
              </a:rPr>
              <a:t>17 mod 6 = 5</a:t>
            </a:r>
          </a:p>
        </p:txBody>
      </p:sp>
      <p:sp>
        <p:nvSpPr>
          <p:cNvPr id="61447" name="Rectangle 6"/>
          <p:cNvSpPr>
            <a:spLocks noChangeArrowheads="1"/>
          </p:cNvSpPr>
          <p:nvPr/>
        </p:nvSpPr>
        <p:spPr bwMode="auto">
          <a:xfrm>
            <a:off x="6297613" y="2590800"/>
            <a:ext cx="379281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dirty="0">
                <a:latin typeface="Lucida Grande"/>
                <a:cs typeface="Lucida Grande"/>
              </a:rPr>
              <a:t>0</a:t>
            </a:r>
          </a:p>
        </p:txBody>
      </p:sp>
      <p:sp>
        <p:nvSpPr>
          <p:cNvPr id="61448" name="Rectangle 7"/>
          <p:cNvSpPr>
            <a:spLocks noChangeArrowheads="1"/>
          </p:cNvSpPr>
          <p:nvPr/>
        </p:nvSpPr>
        <p:spPr bwMode="auto">
          <a:xfrm>
            <a:off x="7696200" y="5029200"/>
            <a:ext cx="379281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dirty="0">
                <a:latin typeface="Lucida Grande"/>
                <a:cs typeface="Lucida Grande"/>
              </a:rPr>
              <a:t>2</a:t>
            </a:r>
          </a:p>
        </p:txBody>
      </p:sp>
      <p:sp>
        <p:nvSpPr>
          <p:cNvPr id="61449" name="Rectangle 8"/>
          <p:cNvSpPr>
            <a:spLocks noChangeArrowheads="1"/>
          </p:cNvSpPr>
          <p:nvPr/>
        </p:nvSpPr>
        <p:spPr bwMode="auto">
          <a:xfrm>
            <a:off x="7554913" y="3244850"/>
            <a:ext cx="379281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dirty="0">
                <a:latin typeface="Lucida Grande"/>
                <a:cs typeface="Lucida Grande"/>
              </a:rPr>
              <a:t>1</a:t>
            </a:r>
          </a:p>
        </p:txBody>
      </p:sp>
      <p:sp>
        <p:nvSpPr>
          <p:cNvPr id="61450" name="Rectangle 9"/>
          <p:cNvSpPr>
            <a:spLocks noChangeArrowheads="1"/>
          </p:cNvSpPr>
          <p:nvPr/>
        </p:nvSpPr>
        <p:spPr bwMode="auto">
          <a:xfrm>
            <a:off x="4964113" y="3336925"/>
            <a:ext cx="379281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dirty="0">
                <a:latin typeface="Lucida Grande"/>
                <a:cs typeface="Lucida Grande"/>
              </a:rPr>
              <a:t>5</a:t>
            </a:r>
          </a:p>
        </p:txBody>
      </p:sp>
      <p:sp>
        <p:nvSpPr>
          <p:cNvPr id="61451" name="Rectangle 10"/>
          <p:cNvSpPr>
            <a:spLocks noChangeArrowheads="1"/>
          </p:cNvSpPr>
          <p:nvPr/>
        </p:nvSpPr>
        <p:spPr bwMode="auto">
          <a:xfrm>
            <a:off x="4964113" y="5181600"/>
            <a:ext cx="379281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dirty="0">
                <a:latin typeface="Lucida Grande"/>
                <a:cs typeface="Lucida Grande"/>
              </a:rPr>
              <a:t>4</a:t>
            </a:r>
          </a:p>
        </p:txBody>
      </p:sp>
      <p:sp>
        <p:nvSpPr>
          <p:cNvPr id="61452" name="Rectangle 11"/>
          <p:cNvSpPr>
            <a:spLocks noChangeArrowheads="1"/>
          </p:cNvSpPr>
          <p:nvPr/>
        </p:nvSpPr>
        <p:spPr bwMode="auto">
          <a:xfrm>
            <a:off x="6288088" y="5851525"/>
            <a:ext cx="379281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dirty="0">
                <a:latin typeface="Lucida Grande"/>
                <a:cs typeface="Lucida Grande"/>
              </a:rPr>
              <a:t>3</a:t>
            </a:r>
          </a:p>
        </p:txBody>
      </p:sp>
      <p:sp>
        <p:nvSpPr>
          <p:cNvPr id="61453" name="Line 12"/>
          <p:cNvSpPr>
            <a:spLocks noChangeShapeType="1"/>
          </p:cNvSpPr>
          <p:nvPr/>
        </p:nvSpPr>
        <p:spPr bwMode="auto">
          <a:xfrm>
            <a:off x="6477000" y="5699125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1454" name="Line 13"/>
          <p:cNvSpPr>
            <a:spLocks noChangeShapeType="1"/>
          </p:cNvSpPr>
          <p:nvPr/>
        </p:nvSpPr>
        <p:spPr bwMode="auto">
          <a:xfrm flipV="1">
            <a:off x="6477000" y="3108325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1455" name="Line 14"/>
          <p:cNvSpPr>
            <a:spLocks noChangeShapeType="1"/>
          </p:cNvSpPr>
          <p:nvPr/>
        </p:nvSpPr>
        <p:spPr bwMode="auto">
          <a:xfrm flipV="1">
            <a:off x="7391400" y="3565525"/>
            <a:ext cx="1524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1456" name="Line 15"/>
          <p:cNvSpPr>
            <a:spLocks noChangeShapeType="1"/>
          </p:cNvSpPr>
          <p:nvPr/>
        </p:nvSpPr>
        <p:spPr bwMode="auto">
          <a:xfrm>
            <a:off x="7543800" y="5089525"/>
            <a:ext cx="152400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1457" name="Line 16"/>
          <p:cNvSpPr>
            <a:spLocks noChangeShapeType="1"/>
          </p:cNvSpPr>
          <p:nvPr/>
        </p:nvSpPr>
        <p:spPr bwMode="auto">
          <a:xfrm flipH="1">
            <a:off x="5334000" y="5165725"/>
            <a:ext cx="1524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1458" name="Line 17"/>
          <p:cNvSpPr>
            <a:spLocks noChangeShapeType="1"/>
          </p:cNvSpPr>
          <p:nvPr/>
        </p:nvSpPr>
        <p:spPr bwMode="auto">
          <a:xfrm flipH="1" flipV="1">
            <a:off x="5334000" y="3717925"/>
            <a:ext cx="152400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1459" name="Rectangle 19"/>
          <p:cNvSpPr>
            <a:spLocks noChangeArrowheads="1"/>
          </p:cNvSpPr>
          <p:nvPr/>
        </p:nvSpPr>
        <p:spPr bwMode="auto">
          <a:xfrm>
            <a:off x="5584386" y="4092714"/>
            <a:ext cx="1770762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/>
            <a:r>
              <a:rPr lang="en-US" sz="2000" dirty="0" smtClean="0"/>
              <a:t>number “line”</a:t>
            </a:r>
          </a:p>
          <a:p>
            <a:pPr algn="ctr"/>
            <a:r>
              <a:rPr lang="en-US" sz="2000" dirty="0">
                <a:latin typeface="Lucida Grande"/>
                <a:cs typeface="Lucida Grande"/>
              </a:rPr>
              <a:t>mod 6</a:t>
            </a:r>
            <a:endParaRPr lang="en-US" dirty="0">
              <a:latin typeface="Lucida Grande"/>
              <a:cs typeface="Lucida Grande"/>
            </a:endParaRPr>
          </a:p>
        </p:txBody>
      </p:sp>
    </p:spTree>
    <p:extLst>
      <p:ext uri="{BB962C8B-B14F-4D97-AF65-F5344CB8AC3E}">
        <p14:creationId xmlns:p14="http://schemas.microsoft.com/office/powerpoint/2010/main" val="335241267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Footer Placehold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 Appendix                                                                                                                         </a:t>
            </a:r>
            <a:fld id="{8A08098B-5B1E-6A45-80D1-EB43B7228776}" type="slidenum">
              <a:rPr lang="en-US" smtClean="0">
                <a:latin typeface="Times New Roman" charset="0"/>
              </a:rPr>
              <a:pPr/>
              <a:t>3</a:t>
            </a:fld>
            <a:endParaRPr lang="en-US" smtClean="0">
              <a:latin typeface="Times New Roman" charset="0"/>
            </a:endParaRPr>
          </a:p>
        </p:txBody>
      </p:sp>
      <p:sp>
        <p:nvSpPr>
          <p:cNvPr id="62467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7772400" cy="1143000"/>
          </a:xfrm>
        </p:spPr>
        <p:txBody>
          <a:bodyPr/>
          <a:lstStyle/>
          <a:p>
            <a:pPr eaLnBrk="1" hangingPunct="1"/>
            <a:r>
              <a:rPr lang="en-US"/>
              <a:t>Modular Addition</a:t>
            </a:r>
          </a:p>
        </p:txBody>
      </p:sp>
      <p:sp>
        <p:nvSpPr>
          <p:cNvPr id="6246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600200"/>
            <a:ext cx="7924800" cy="44958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800" dirty="0"/>
              <a:t>Notation and facts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dirty="0">
                <a:latin typeface="Lucida Grande"/>
                <a:cs typeface="Lucida Grande"/>
              </a:rPr>
              <a:t>7 mod 6 = 1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dirty="0">
                <a:latin typeface="Lucida Grande"/>
                <a:cs typeface="Lucida Grande"/>
              </a:rPr>
              <a:t>7 = 13 = 1 mod 6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dirty="0">
                <a:latin typeface="Lucida Grande"/>
                <a:cs typeface="Lucida Grande"/>
              </a:rPr>
              <a:t>((a mod </a:t>
            </a:r>
            <a:r>
              <a:rPr lang="en-US" sz="2000" dirty="0" err="1">
                <a:latin typeface="Lucida Grande"/>
                <a:cs typeface="Lucida Grande"/>
              </a:rPr>
              <a:t>n</a:t>
            </a:r>
            <a:r>
              <a:rPr lang="en-US" sz="2000" dirty="0">
                <a:latin typeface="Lucida Grande"/>
                <a:cs typeface="Lucida Grande"/>
              </a:rPr>
              <a:t>) + (</a:t>
            </a:r>
            <a:r>
              <a:rPr lang="en-US" sz="2000" dirty="0" err="1">
                <a:latin typeface="Lucida Grande"/>
                <a:cs typeface="Lucida Grande"/>
              </a:rPr>
              <a:t>b</a:t>
            </a:r>
            <a:r>
              <a:rPr lang="en-US" sz="2000" dirty="0">
                <a:latin typeface="Lucida Grande"/>
                <a:cs typeface="Lucida Grande"/>
              </a:rPr>
              <a:t> mod </a:t>
            </a:r>
            <a:r>
              <a:rPr lang="en-US" sz="2000" dirty="0" err="1">
                <a:latin typeface="Lucida Grande"/>
                <a:cs typeface="Lucida Grande"/>
              </a:rPr>
              <a:t>n</a:t>
            </a:r>
            <a:r>
              <a:rPr lang="en-US" sz="2000" dirty="0">
                <a:latin typeface="Lucida Grande"/>
                <a:cs typeface="Lucida Grande"/>
              </a:rPr>
              <a:t>)) mod </a:t>
            </a:r>
            <a:r>
              <a:rPr lang="en-US" sz="2000" dirty="0" err="1">
                <a:latin typeface="Lucida Grande"/>
                <a:cs typeface="Lucida Grande"/>
              </a:rPr>
              <a:t>n</a:t>
            </a:r>
            <a:r>
              <a:rPr lang="en-US" sz="2000" dirty="0">
                <a:latin typeface="Lucida Grande"/>
                <a:cs typeface="Lucida Grande"/>
              </a:rPr>
              <a:t> = (a + </a:t>
            </a:r>
            <a:r>
              <a:rPr lang="en-US" sz="2000" dirty="0" err="1">
                <a:latin typeface="Lucida Grande"/>
                <a:cs typeface="Lucida Grande"/>
              </a:rPr>
              <a:t>b</a:t>
            </a:r>
            <a:r>
              <a:rPr lang="en-US" sz="2000" dirty="0">
                <a:latin typeface="Lucida Grande"/>
                <a:cs typeface="Lucida Grande"/>
              </a:rPr>
              <a:t>) mod </a:t>
            </a:r>
            <a:r>
              <a:rPr lang="en-US" sz="2000" dirty="0" err="1">
                <a:latin typeface="Lucida Grande"/>
                <a:cs typeface="Lucida Grande"/>
              </a:rPr>
              <a:t>n</a:t>
            </a:r>
            <a:endParaRPr lang="en-US" sz="2000" dirty="0">
              <a:latin typeface="Lucida Grande"/>
              <a:cs typeface="Lucida Grande"/>
            </a:endParaRPr>
          </a:p>
          <a:p>
            <a:pPr lvl="1" eaLnBrk="1" hangingPunct="1">
              <a:lnSpc>
                <a:spcPct val="90000"/>
              </a:lnSpc>
            </a:pPr>
            <a:r>
              <a:rPr lang="en-US" sz="2000" dirty="0">
                <a:latin typeface="Lucida Grande"/>
                <a:cs typeface="Lucida Grande"/>
              </a:rPr>
              <a:t>((a mod </a:t>
            </a:r>
            <a:r>
              <a:rPr lang="en-US" sz="2000" dirty="0" err="1">
                <a:latin typeface="Lucida Grande"/>
                <a:cs typeface="Lucida Grande"/>
              </a:rPr>
              <a:t>n)(b</a:t>
            </a:r>
            <a:r>
              <a:rPr lang="en-US" sz="2000" dirty="0">
                <a:latin typeface="Lucida Grande"/>
                <a:cs typeface="Lucida Grande"/>
              </a:rPr>
              <a:t> mod </a:t>
            </a:r>
            <a:r>
              <a:rPr lang="en-US" sz="2000" dirty="0" err="1">
                <a:latin typeface="Lucida Grande"/>
                <a:cs typeface="Lucida Grande"/>
              </a:rPr>
              <a:t>n</a:t>
            </a:r>
            <a:r>
              <a:rPr lang="en-US" sz="2000" dirty="0">
                <a:latin typeface="Lucida Grande"/>
                <a:cs typeface="Lucida Grande"/>
              </a:rPr>
              <a:t>)) mod </a:t>
            </a:r>
            <a:r>
              <a:rPr lang="en-US" sz="2000" dirty="0" err="1">
                <a:latin typeface="Lucida Grande"/>
                <a:cs typeface="Lucida Grande"/>
              </a:rPr>
              <a:t>n</a:t>
            </a:r>
            <a:r>
              <a:rPr lang="en-US" sz="2000" dirty="0">
                <a:latin typeface="Lucida Grande"/>
                <a:cs typeface="Lucida Grande"/>
              </a:rPr>
              <a:t> = </a:t>
            </a:r>
            <a:r>
              <a:rPr lang="en-US" sz="2000" dirty="0" err="1">
                <a:latin typeface="Lucida Grande"/>
                <a:cs typeface="Lucida Grande"/>
              </a:rPr>
              <a:t>ab</a:t>
            </a:r>
            <a:r>
              <a:rPr lang="en-US" sz="2000" dirty="0">
                <a:latin typeface="Lucida Grande"/>
                <a:cs typeface="Lucida Grande"/>
              </a:rPr>
              <a:t> mod </a:t>
            </a:r>
            <a:r>
              <a:rPr lang="en-US" sz="2000" dirty="0" err="1">
                <a:latin typeface="Lucida Grande"/>
                <a:cs typeface="Lucida Grande"/>
              </a:rPr>
              <a:t>n</a:t>
            </a:r>
            <a:endParaRPr lang="en-US" sz="2000" dirty="0">
              <a:latin typeface="Lucida Grande"/>
              <a:cs typeface="Lucida Grande"/>
            </a:endParaRPr>
          </a:p>
          <a:p>
            <a:pPr eaLnBrk="1" hangingPunct="1">
              <a:lnSpc>
                <a:spcPct val="90000"/>
              </a:lnSpc>
            </a:pPr>
            <a:r>
              <a:rPr lang="en-US" sz="2800" dirty="0"/>
              <a:t>Addition Examples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dirty="0">
                <a:latin typeface="Lucida Grande"/>
                <a:cs typeface="Lucida Grande"/>
              </a:rPr>
              <a:t>3 + 5 = 2 mod 6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dirty="0">
                <a:latin typeface="Lucida Grande"/>
                <a:cs typeface="Lucida Grande"/>
              </a:rPr>
              <a:t>2 + 4 = 0 mod 6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dirty="0">
                <a:latin typeface="Lucida Grande"/>
                <a:cs typeface="Lucida Grande"/>
              </a:rPr>
              <a:t>3 + 3 = 0 mod 6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dirty="0" smtClean="0">
                <a:latin typeface="Lucida Grande"/>
                <a:cs typeface="Lucida Grande"/>
              </a:rPr>
              <a:t>(7 </a:t>
            </a:r>
            <a:r>
              <a:rPr lang="en-US" sz="2000" dirty="0">
                <a:latin typeface="Lucida Grande"/>
                <a:cs typeface="Lucida Grande"/>
              </a:rPr>
              <a:t>+ </a:t>
            </a:r>
            <a:r>
              <a:rPr lang="en-US" sz="2000" dirty="0" smtClean="0">
                <a:latin typeface="Lucida Grande"/>
                <a:cs typeface="Lucida Grande"/>
              </a:rPr>
              <a:t>12) </a:t>
            </a:r>
            <a:r>
              <a:rPr lang="en-US" sz="2000" dirty="0">
                <a:latin typeface="Lucida Grande"/>
                <a:cs typeface="Lucida Grande"/>
              </a:rPr>
              <a:t>mod 6 = 19 mod 6 = 1 mod 6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dirty="0" smtClean="0">
                <a:latin typeface="Lucida Grande"/>
                <a:cs typeface="Lucida Grande"/>
              </a:rPr>
              <a:t>(7 </a:t>
            </a:r>
            <a:r>
              <a:rPr lang="en-US" sz="2000" dirty="0">
                <a:latin typeface="Lucida Grande"/>
                <a:cs typeface="Lucida Grande"/>
              </a:rPr>
              <a:t>+ </a:t>
            </a:r>
            <a:r>
              <a:rPr lang="en-US" sz="2000" dirty="0" smtClean="0">
                <a:latin typeface="Lucida Grande"/>
                <a:cs typeface="Lucida Grande"/>
              </a:rPr>
              <a:t>12) </a:t>
            </a:r>
            <a:r>
              <a:rPr lang="en-US" sz="2000" dirty="0">
                <a:latin typeface="Lucida Grande"/>
                <a:cs typeface="Lucida Grande"/>
              </a:rPr>
              <a:t>mod 6 = </a:t>
            </a:r>
            <a:r>
              <a:rPr lang="en-US" sz="2000" dirty="0" smtClean="0">
                <a:latin typeface="Lucida Grande"/>
                <a:cs typeface="Lucida Grande"/>
              </a:rPr>
              <a:t>(1 </a:t>
            </a:r>
            <a:r>
              <a:rPr lang="en-US" sz="2000" dirty="0">
                <a:latin typeface="Lucida Grande"/>
                <a:cs typeface="Lucida Grande"/>
              </a:rPr>
              <a:t>+</a:t>
            </a:r>
            <a:r>
              <a:rPr lang="en-US" sz="2000" dirty="0" smtClean="0">
                <a:latin typeface="Lucida Grande"/>
                <a:cs typeface="Lucida Grande"/>
              </a:rPr>
              <a:t> 0) </a:t>
            </a:r>
            <a:r>
              <a:rPr lang="en-US" sz="2000" dirty="0">
                <a:latin typeface="Lucida Grande"/>
                <a:cs typeface="Lucida Grande"/>
              </a:rPr>
              <a:t>mod 6 = 1 mod 6</a:t>
            </a:r>
          </a:p>
        </p:txBody>
      </p:sp>
    </p:spTree>
    <p:extLst>
      <p:ext uri="{BB962C8B-B14F-4D97-AF65-F5344CB8AC3E}">
        <p14:creationId xmlns:p14="http://schemas.microsoft.com/office/powerpoint/2010/main" val="163802269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Footer Placehold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 Appendix                                                                                                                         </a:t>
            </a:r>
            <a:fld id="{FB0CD91A-69B1-B348-AAC4-B994873D8FC1}" type="slidenum">
              <a:rPr lang="en-US" smtClean="0">
                <a:latin typeface="Times New Roman" charset="0"/>
              </a:rPr>
              <a:pPr/>
              <a:t>4</a:t>
            </a:fld>
            <a:endParaRPr lang="en-US" smtClean="0">
              <a:latin typeface="Times New Roman" charset="0"/>
            </a:endParaRPr>
          </a:p>
        </p:txBody>
      </p:sp>
      <p:sp>
        <p:nvSpPr>
          <p:cNvPr id="6349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Modular Multiplication</a:t>
            </a:r>
          </a:p>
        </p:txBody>
      </p:sp>
      <p:sp>
        <p:nvSpPr>
          <p:cNvPr id="6349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3600" dirty="0"/>
              <a:t>Multiplication Examples</a:t>
            </a:r>
          </a:p>
          <a:p>
            <a:pPr lvl="1" eaLnBrk="1" hangingPunct="1"/>
            <a:r>
              <a:rPr lang="en-US" sz="2400" dirty="0">
                <a:latin typeface="Lucida Grande"/>
                <a:cs typeface="Lucida Grande"/>
              </a:rPr>
              <a:t>3 </a:t>
            </a:r>
            <a:r>
              <a:rPr lang="en-US" sz="2400" dirty="0" err="1">
                <a:latin typeface="Lucida Grande"/>
                <a:cs typeface="Lucida Grande"/>
                <a:sym typeface="Symbol" charset="2"/>
              </a:rPr>
              <a:t></a:t>
            </a:r>
            <a:r>
              <a:rPr lang="en-US" sz="2400" dirty="0">
                <a:latin typeface="Lucida Grande"/>
                <a:cs typeface="Lucida Grande"/>
                <a:sym typeface="Symbol" charset="2"/>
              </a:rPr>
              <a:t> 4 = 0 (mod 6)</a:t>
            </a:r>
          </a:p>
          <a:p>
            <a:pPr lvl="1" eaLnBrk="1" hangingPunct="1"/>
            <a:r>
              <a:rPr lang="en-US" sz="2400" dirty="0">
                <a:latin typeface="Lucida Grande"/>
                <a:cs typeface="Lucida Grande"/>
              </a:rPr>
              <a:t>2 </a:t>
            </a:r>
            <a:r>
              <a:rPr lang="en-US" sz="2400" dirty="0" err="1">
                <a:latin typeface="Lucida Grande"/>
                <a:cs typeface="Lucida Grande"/>
                <a:sym typeface="Symbol" charset="2"/>
              </a:rPr>
              <a:t></a:t>
            </a:r>
            <a:r>
              <a:rPr lang="en-US" sz="2400" dirty="0">
                <a:latin typeface="Lucida Grande"/>
                <a:cs typeface="Lucida Grande"/>
                <a:sym typeface="Symbol" charset="2"/>
              </a:rPr>
              <a:t> 4 = 2 (mod 6)</a:t>
            </a:r>
          </a:p>
          <a:p>
            <a:pPr lvl="1" eaLnBrk="1" hangingPunct="1"/>
            <a:r>
              <a:rPr lang="en-US" sz="2400" dirty="0">
                <a:latin typeface="Lucida Grande"/>
                <a:cs typeface="Lucida Grande"/>
              </a:rPr>
              <a:t>5 </a:t>
            </a:r>
            <a:r>
              <a:rPr lang="en-US" sz="2400" dirty="0" err="1">
                <a:latin typeface="Lucida Grande"/>
                <a:cs typeface="Lucida Grande"/>
                <a:sym typeface="Symbol" charset="2"/>
              </a:rPr>
              <a:t></a:t>
            </a:r>
            <a:r>
              <a:rPr lang="en-US" sz="2400" dirty="0">
                <a:latin typeface="Lucida Grande"/>
                <a:cs typeface="Lucida Grande"/>
                <a:sym typeface="Symbol" charset="2"/>
              </a:rPr>
              <a:t> 5 = 1 (mod 6)</a:t>
            </a:r>
          </a:p>
          <a:p>
            <a:pPr lvl="1" eaLnBrk="1" hangingPunct="1"/>
            <a:r>
              <a:rPr lang="en-US" sz="2400" dirty="0">
                <a:latin typeface="Lucida Grande"/>
                <a:cs typeface="Lucida Grande"/>
              </a:rPr>
              <a:t>(7 </a:t>
            </a:r>
            <a:r>
              <a:rPr lang="en-US" sz="2400" dirty="0" err="1">
                <a:latin typeface="Lucida Grande"/>
                <a:cs typeface="Lucida Grande"/>
                <a:sym typeface="Symbol" charset="2"/>
              </a:rPr>
              <a:t></a:t>
            </a:r>
            <a:r>
              <a:rPr lang="en-US" sz="2400" dirty="0">
                <a:latin typeface="Lucida Grande"/>
                <a:cs typeface="Lucida Grande"/>
                <a:sym typeface="Symbol" charset="2"/>
              </a:rPr>
              <a:t> 4) mod 6 = </a:t>
            </a:r>
            <a:r>
              <a:rPr lang="en-US" sz="2400" dirty="0">
                <a:latin typeface="Lucida Grande"/>
                <a:cs typeface="Lucida Grande"/>
              </a:rPr>
              <a:t>28</a:t>
            </a:r>
            <a:r>
              <a:rPr lang="en-US" sz="2400" dirty="0">
                <a:latin typeface="Lucida Grande"/>
                <a:cs typeface="Lucida Grande"/>
                <a:sym typeface="Symbol" charset="2"/>
              </a:rPr>
              <a:t> mod 6 = 4 mod 6</a:t>
            </a:r>
          </a:p>
          <a:p>
            <a:pPr lvl="1" eaLnBrk="1" hangingPunct="1"/>
            <a:r>
              <a:rPr lang="en-US" sz="2400" dirty="0">
                <a:latin typeface="Lucida Grande"/>
                <a:cs typeface="Lucida Grande"/>
              </a:rPr>
              <a:t>(7 </a:t>
            </a:r>
            <a:r>
              <a:rPr lang="en-US" sz="2400" dirty="0" err="1">
                <a:latin typeface="Lucida Grande"/>
                <a:cs typeface="Lucida Grande"/>
                <a:sym typeface="Symbol" charset="2"/>
              </a:rPr>
              <a:t></a:t>
            </a:r>
            <a:r>
              <a:rPr lang="en-US" sz="2400" dirty="0">
                <a:latin typeface="Lucida Grande"/>
                <a:cs typeface="Lucida Grande"/>
                <a:sym typeface="Symbol" charset="2"/>
              </a:rPr>
              <a:t> 4) mod 6 = </a:t>
            </a:r>
            <a:r>
              <a:rPr lang="en-US" sz="2400" dirty="0">
                <a:latin typeface="Lucida Grande"/>
                <a:cs typeface="Lucida Grande"/>
              </a:rPr>
              <a:t>(1 </a:t>
            </a:r>
            <a:r>
              <a:rPr lang="en-US" sz="2400" dirty="0" err="1">
                <a:latin typeface="Lucida Grande"/>
                <a:cs typeface="Lucida Grande"/>
                <a:sym typeface="Symbol" charset="2"/>
              </a:rPr>
              <a:t></a:t>
            </a:r>
            <a:r>
              <a:rPr lang="en-US" sz="2400" dirty="0">
                <a:latin typeface="Lucida Grande"/>
                <a:cs typeface="Lucida Grande"/>
                <a:sym typeface="Symbol" charset="2"/>
              </a:rPr>
              <a:t> 4) mod 6 = 4 mod 6</a:t>
            </a:r>
          </a:p>
        </p:txBody>
      </p:sp>
    </p:spTree>
    <p:extLst>
      <p:ext uri="{BB962C8B-B14F-4D97-AF65-F5344CB8AC3E}">
        <p14:creationId xmlns:p14="http://schemas.microsoft.com/office/powerpoint/2010/main" val="40951176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Footer Placehold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 Appendix                                                                                                                         </a:t>
            </a:r>
            <a:fld id="{1D11FF80-EBAD-4A43-B4E6-BDEF2623DFD5}" type="slidenum">
              <a:rPr lang="en-US" smtClean="0">
                <a:latin typeface="Times New Roman" charset="0"/>
              </a:rPr>
              <a:pPr/>
              <a:t>5</a:t>
            </a:fld>
            <a:endParaRPr lang="en-US" smtClean="0">
              <a:latin typeface="Times New Roman" charset="0"/>
            </a:endParaRPr>
          </a:p>
        </p:txBody>
      </p:sp>
      <p:sp>
        <p:nvSpPr>
          <p:cNvPr id="6451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Modular Inverses</a:t>
            </a:r>
          </a:p>
        </p:txBody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828800"/>
            <a:ext cx="7239000" cy="41148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sz="2800" i="1" dirty="0"/>
              <a:t>Additive inverse</a:t>
            </a:r>
            <a:r>
              <a:rPr lang="en-US" sz="2800" dirty="0"/>
              <a:t> of </a:t>
            </a:r>
            <a:r>
              <a:rPr lang="en-US" sz="2800" dirty="0" err="1">
                <a:latin typeface="Lucida Grande"/>
                <a:cs typeface="Lucida Grande"/>
              </a:rPr>
              <a:t>x</a:t>
            </a:r>
            <a:r>
              <a:rPr lang="en-US" sz="2800" dirty="0">
                <a:latin typeface="Lucida Grande"/>
                <a:cs typeface="Lucida Grande"/>
              </a:rPr>
              <a:t> mod </a:t>
            </a:r>
            <a:r>
              <a:rPr lang="en-US" sz="2800" dirty="0" err="1">
                <a:latin typeface="Lucida Grande"/>
                <a:cs typeface="Lucida Grande"/>
              </a:rPr>
              <a:t>n</a:t>
            </a:r>
            <a:r>
              <a:rPr lang="en-US" sz="2800" dirty="0"/>
              <a:t>, </a:t>
            </a:r>
            <a:r>
              <a:rPr lang="en-US" sz="2800" dirty="0" smtClean="0"/>
              <a:t>denoted   </a:t>
            </a:r>
            <a:r>
              <a:rPr lang="en-US" sz="2800" dirty="0" smtClean="0">
                <a:latin typeface="Lucida Grande"/>
                <a:cs typeface="Lucida Grande"/>
              </a:rPr>
              <a:t>–</a:t>
            </a:r>
            <a:r>
              <a:rPr lang="en-US" sz="2800" dirty="0" err="1" smtClean="0">
                <a:latin typeface="Lucida Grande"/>
                <a:cs typeface="Lucida Grande"/>
              </a:rPr>
              <a:t>x</a:t>
            </a:r>
            <a:r>
              <a:rPr lang="en-US" sz="2800" dirty="0" smtClean="0">
                <a:latin typeface="Lucida Grande"/>
                <a:cs typeface="Lucida Grande"/>
              </a:rPr>
              <a:t> mod </a:t>
            </a:r>
            <a:r>
              <a:rPr lang="en-US" sz="2800" dirty="0" err="1" smtClean="0">
                <a:latin typeface="Lucida Grande"/>
                <a:cs typeface="Lucida Grande"/>
              </a:rPr>
              <a:t>n</a:t>
            </a:r>
            <a:r>
              <a:rPr lang="en-US" sz="2800" dirty="0" smtClean="0"/>
              <a:t>, </a:t>
            </a:r>
            <a:r>
              <a:rPr lang="en-US" sz="2800" dirty="0"/>
              <a:t>is the number that must be added to </a:t>
            </a:r>
            <a:r>
              <a:rPr lang="en-US" sz="2800" dirty="0" err="1">
                <a:latin typeface="Lucida Grande"/>
                <a:cs typeface="Lucida Grande"/>
              </a:rPr>
              <a:t>x</a:t>
            </a:r>
            <a:r>
              <a:rPr lang="en-US" sz="2800" dirty="0"/>
              <a:t> to get </a:t>
            </a:r>
            <a:r>
              <a:rPr lang="en-US" sz="2800" dirty="0">
                <a:latin typeface="Lucida Grande"/>
                <a:cs typeface="Lucida Grande"/>
              </a:rPr>
              <a:t>0 mod </a:t>
            </a:r>
            <a:r>
              <a:rPr lang="en-US" sz="2800" dirty="0" err="1">
                <a:latin typeface="Lucida Grande"/>
                <a:cs typeface="Lucida Grande"/>
              </a:rPr>
              <a:t>n</a:t>
            </a:r>
            <a:endParaRPr lang="en-US" sz="2800" dirty="0">
              <a:latin typeface="Lucida Grande"/>
              <a:cs typeface="Lucida Grande"/>
            </a:endParaRPr>
          </a:p>
          <a:p>
            <a:pPr lvl="1"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sz="2400" dirty="0">
                <a:latin typeface="Lucida Grande"/>
                <a:cs typeface="Lucida Grande"/>
              </a:rPr>
              <a:t>-2 mod 6 = 4</a:t>
            </a:r>
            <a:r>
              <a:rPr lang="en-US" sz="2400" dirty="0"/>
              <a:t>, since </a:t>
            </a:r>
            <a:r>
              <a:rPr lang="en-US" sz="2400" dirty="0">
                <a:latin typeface="Lucida Grande"/>
                <a:cs typeface="Lucida Grande"/>
              </a:rPr>
              <a:t>2 + 4 = 0 mod 6</a:t>
            </a:r>
          </a:p>
          <a:p>
            <a:pPr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sz="2800" i="1" dirty="0"/>
              <a:t>Multiplicative inverse</a:t>
            </a:r>
            <a:r>
              <a:rPr lang="en-US" sz="2800" dirty="0"/>
              <a:t> of </a:t>
            </a:r>
            <a:r>
              <a:rPr lang="en-US" sz="2800" dirty="0" err="1">
                <a:latin typeface="Lucida Grande"/>
                <a:cs typeface="Lucida Grande"/>
              </a:rPr>
              <a:t>x</a:t>
            </a:r>
            <a:r>
              <a:rPr lang="en-US" sz="2800" dirty="0">
                <a:latin typeface="Lucida Grande"/>
                <a:cs typeface="Lucida Grande"/>
              </a:rPr>
              <a:t> mod </a:t>
            </a:r>
            <a:r>
              <a:rPr lang="en-US" sz="2800" dirty="0" err="1">
                <a:latin typeface="Lucida Grande"/>
                <a:cs typeface="Lucida Grande"/>
              </a:rPr>
              <a:t>n</a:t>
            </a:r>
            <a:r>
              <a:rPr lang="en-US" sz="2800" dirty="0"/>
              <a:t>, denoted </a:t>
            </a:r>
            <a:r>
              <a:rPr lang="en-US" sz="2800" dirty="0">
                <a:latin typeface="Lucida Grande"/>
                <a:cs typeface="Lucida Grande"/>
              </a:rPr>
              <a:t>x</a:t>
            </a:r>
            <a:r>
              <a:rPr lang="en-US" sz="2800" baseline="30000" dirty="0">
                <a:latin typeface="Lucida Grande"/>
                <a:cs typeface="Lucida Grande"/>
              </a:rPr>
              <a:t>-</a:t>
            </a:r>
            <a:r>
              <a:rPr lang="en-US" sz="2800" baseline="30000" dirty="0" smtClean="0">
                <a:latin typeface="Lucida Grande"/>
                <a:cs typeface="Lucida Grande"/>
              </a:rPr>
              <a:t>1 </a:t>
            </a:r>
            <a:r>
              <a:rPr lang="en-US" sz="2800" dirty="0" smtClean="0">
                <a:latin typeface="Lucida Grande"/>
                <a:cs typeface="Lucida Grande"/>
              </a:rPr>
              <a:t>mod </a:t>
            </a:r>
            <a:r>
              <a:rPr lang="en-US" sz="2800" dirty="0" err="1" smtClean="0">
                <a:latin typeface="Lucida Grande"/>
                <a:cs typeface="Lucida Grande"/>
              </a:rPr>
              <a:t>n</a:t>
            </a:r>
            <a:r>
              <a:rPr lang="en-US" sz="2800" dirty="0" smtClean="0"/>
              <a:t>, </a:t>
            </a:r>
            <a:r>
              <a:rPr lang="en-US" sz="2800" dirty="0"/>
              <a:t>is the number that must be multiplied by </a:t>
            </a:r>
            <a:r>
              <a:rPr lang="en-US" sz="2800" dirty="0" err="1">
                <a:latin typeface="Lucida Grande"/>
                <a:cs typeface="Lucida Grande"/>
              </a:rPr>
              <a:t>x</a:t>
            </a:r>
            <a:r>
              <a:rPr lang="en-US" sz="2800" dirty="0"/>
              <a:t> to get </a:t>
            </a:r>
            <a:r>
              <a:rPr lang="en-US" sz="2800" dirty="0">
                <a:latin typeface="Lucida Grande"/>
                <a:cs typeface="Lucida Grande"/>
              </a:rPr>
              <a:t>1 mod </a:t>
            </a:r>
            <a:r>
              <a:rPr lang="en-US" sz="2800" dirty="0" err="1">
                <a:latin typeface="Lucida Grande"/>
                <a:cs typeface="Lucida Grande"/>
              </a:rPr>
              <a:t>n</a:t>
            </a:r>
            <a:endParaRPr lang="en-US" sz="2800" dirty="0">
              <a:latin typeface="Lucida Grande"/>
              <a:cs typeface="Lucida Grande"/>
            </a:endParaRPr>
          </a:p>
          <a:p>
            <a:pPr lvl="1"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sz="2400" dirty="0">
                <a:latin typeface="Lucida Grande"/>
                <a:cs typeface="Lucida Grande"/>
              </a:rPr>
              <a:t>3</a:t>
            </a:r>
            <a:r>
              <a:rPr lang="en-US" sz="2400" baseline="30000" dirty="0">
                <a:latin typeface="Lucida Grande"/>
                <a:cs typeface="Lucida Grande"/>
              </a:rPr>
              <a:t>-1</a:t>
            </a:r>
            <a:r>
              <a:rPr lang="en-US" sz="2400" dirty="0">
                <a:latin typeface="Lucida Grande"/>
                <a:cs typeface="Lucida Grande"/>
              </a:rPr>
              <a:t> mod 7 = 5, since 3 </a:t>
            </a:r>
            <a:r>
              <a:rPr lang="en-US" sz="2000" dirty="0" err="1">
                <a:latin typeface="Lucida Grande"/>
                <a:cs typeface="Lucida Grande"/>
                <a:sym typeface="Symbol" charset="2"/>
              </a:rPr>
              <a:t></a:t>
            </a:r>
            <a:r>
              <a:rPr lang="en-US" sz="2400" dirty="0">
                <a:latin typeface="Lucida Grande"/>
                <a:cs typeface="Lucida Grande"/>
                <a:sym typeface="Symbol" charset="2"/>
              </a:rPr>
              <a:t> </a:t>
            </a:r>
            <a:r>
              <a:rPr lang="en-US" sz="2400" dirty="0">
                <a:latin typeface="Lucida Grande"/>
                <a:cs typeface="Lucida Grande"/>
              </a:rPr>
              <a:t>5 = 1 mod 7</a:t>
            </a:r>
          </a:p>
        </p:txBody>
      </p:sp>
    </p:spTree>
    <p:extLst>
      <p:ext uri="{BB962C8B-B14F-4D97-AF65-F5344CB8AC3E}">
        <p14:creationId xmlns:p14="http://schemas.microsoft.com/office/powerpoint/2010/main" val="14313434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Footer Placehold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 Appendix                                                                                                                         </a:t>
            </a:r>
            <a:fld id="{02831AC8-9B1E-7343-A89B-0C34695CDE2B}" type="slidenum">
              <a:rPr lang="en-US" smtClean="0">
                <a:latin typeface="Times New Roman" charset="0"/>
              </a:rPr>
              <a:pPr/>
              <a:t>6</a:t>
            </a:fld>
            <a:endParaRPr lang="en-US" smtClean="0">
              <a:latin typeface="Times New Roman" charset="0"/>
            </a:endParaRPr>
          </a:p>
        </p:txBody>
      </p:sp>
      <p:sp>
        <p:nvSpPr>
          <p:cNvPr id="65539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7772400" cy="1143000"/>
          </a:xfrm>
        </p:spPr>
        <p:txBody>
          <a:bodyPr/>
          <a:lstStyle/>
          <a:p>
            <a:pPr eaLnBrk="1" hangingPunct="1"/>
            <a:r>
              <a:rPr lang="en-US"/>
              <a:t>Modular Arithmetic Quiz</a:t>
            </a:r>
          </a:p>
        </p:txBody>
      </p:sp>
      <p:sp>
        <p:nvSpPr>
          <p:cNvPr id="148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676400"/>
            <a:ext cx="7772400" cy="44958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800" dirty="0"/>
              <a:t>Q: What is </a:t>
            </a:r>
            <a:r>
              <a:rPr lang="en-US" sz="2800" dirty="0">
                <a:latin typeface="Lucida Grande"/>
                <a:cs typeface="Lucida Grande"/>
              </a:rPr>
              <a:t>-3 mod 6</a:t>
            </a:r>
            <a:r>
              <a:rPr lang="en-US" sz="2800" dirty="0"/>
              <a:t>?</a:t>
            </a:r>
          </a:p>
          <a:p>
            <a:pPr eaLnBrk="1" hangingPunct="1">
              <a:lnSpc>
                <a:spcPct val="80000"/>
              </a:lnSpc>
            </a:pPr>
            <a:r>
              <a:rPr lang="en-US" sz="2800" dirty="0"/>
              <a:t>A: </a:t>
            </a:r>
            <a:r>
              <a:rPr lang="en-US" sz="2800" dirty="0">
                <a:latin typeface="Lucida Grande"/>
                <a:cs typeface="Lucida Grande"/>
              </a:rPr>
              <a:t>3</a:t>
            </a:r>
          </a:p>
          <a:p>
            <a:pPr eaLnBrk="1" hangingPunct="1">
              <a:lnSpc>
                <a:spcPct val="80000"/>
              </a:lnSpc>
            </a:pPr>
            <a:r>
              <a:rPr lang="en-US" sz="2800" dirty="0"/>
              <a:t>Q: What is </a:t>
            </a:r>
            <a:r>
              <a:rPr lang="en-US" sz="2800" dirty="0">
                <a:latin typeface="Lucida Grande"/>
                <a:cs typeface="Lucida Grande"/>
              </a:rPr>
              <a:t>-1 mod 6</a:t>
            </a:r>
            <a:r>
              <a:rPr lang="en-US" sz="2800" dirty="0"/>
              <a:t>?</a:t>
            </a:r>
          </a:p>
          <a:p>
            <a:pPr eaLnBrk="1" hangingPunct="1">
              <a:lnSpc>
                <a:spcPct val="80000"/>
              </a:lnSpc>
            </a:pPr>
            <a:r>
              <a:rPr lang="en-US" sz="2800" dirty="0"/>
              <a:t>A: </a:t>
            </a:r>
            <a:r>
              <a:rPr lang="en-US" sz="2800" dirty="0">
                <a:latin typeface="Lucida Grande"/>
                <a:cs typeface="Lucida Grande"/>
              </a:rPr>
              <a:t>5</a:t>
            </a:r>
          </a:p>
          <a:p>
            <a:pPr eaLnBrk="1" hangingPunct="1">
              <a:lnSpc>
                <a:spcPct val="80000"/>
              </a:lnSpc>
            </a:pPr>
            <a:r>
              <a:rPr lang="en-US" sz="2800" dirty="0"/>
              <a:t>Q: What is </a:t>
            </a:r>
            <a:r>
              <a:rPr lang="en-US" sz="2800" dirty="0">
                <a:latin typeface="Lucida Grande"/>
                <a:cs typeface="Lucida Grande"/>
              </a:rPr>
              <a:t>5</a:t>
            </a:r>
            <a:r>
              <a:rPr lang="en-US" sz="2800" baseline="30000" dirty="0">
                <a:latin typeface="Lucida Grande"/>
                <a:cs typeface="Lucida Grande"/>
              </a:rPr>
              <a:t>-1</a:t>
            </a:r>
            <a:r>
              <a:rPr lang="en-US" sz="2800" dirty="0">
                <a:latin typeface="Lucida Grande"/>
                <a:cs typeface="Lucida Grande"/>
              </a:rPr>
              <a:t> mod 6</a:t>
            </a:r>
            <a:r>
              <a:rPr lang="en-US" sz="2800" dirty="0"/>
              <a:t>?</a:t>
            </a:r>
          </a:p>
          <a:p>
            <a:pPr eaLnBrk="1" hangingPunct="1">
              <a:lnSpc>
                <a:spcPct val="80000"/>
              </a:lnSpc>
            </a:pPr>
            <a:r>
              <a:rPr lang="en-US" sz="2800" dirty="0"/>
              <a:t>A: </a:t>
            </a:r>
            <a:r>
              <a:rPr lang="en-US" sz="2800" dirty="0">
                <a:latin typeface="Lucida Grande"/>
                <a:cs typeface="Lucida Grande"/>
              </a:rPr>
              <a:t>5</a:t>
            </a:r>
          </a:p>
          <a:p>
            <a:pPr eaLnBrk="1" hangingPunct="1">
              <a:lnSpc>
                <a:spcPct val="80000"/>
              </a:lnSpc>
            </a:pPr>
            <a:r>
              <a:rPr lang="en-US" sz="2800" dirty="0"/>
              <a:t>Q: What is </a:t>
            </a:r>
            <a:r>
              <a:rPr lang="en-US" sz="2800" dirty="0">
                <a:latin typeface="Lucida Grande"/>
                <a:cs typeface="Lucida Grande"/>
              </a:rPr>
              <a:t>2</a:t>
            </a:r>
            <a:r>
              <a:rPr lang="en-US" sz="2800" baseline="30000" dirty="0">
                <a:latin typeface="Lucida Grande"/>
                <a:cs typeface="Lucida Grande"/>
              </a:rPr>
              <a:t>-1</a:t>
            </a:r>
            <a:r>
              <a:rPr lang="en-US" sz="2800" dirty="0">
                <a:latin typeface="Lucida Grande"/>
                <a:cs typeface="Lucida Grande"/>
              </a:rPr>
              <a:t> mod 6</a:t>
            </a:r>
            <a:r>
              <a:rPr lang="en-US" sz="2800" dirty="0"/>
              <a:t>?</a:t>
            </a:r>
          </a:p>
          <a:p>
            <a:pPr eaLnBrk="1" hangingPunct="1">
              <a:lnSpc>
                <a:spcPct val="80000"/>
              </a:lnSpc>
            </a:pPr>
            <a:r>
              <a:rPr lang="en-US" sz="2800" dirty="0"/>
              <a:t>A: No number works!</a:t>
            </a:r>
          </a:p>
          <a:p>
            <a:pPr eaLnBrk="1" hangingPunct="1">
              <a:lnSpc>
                <a:spcPct val="80000"/>
              </a:lnSpc>
            </a:pPr>
            <a:r>
              <a:rPr lang="en-US" sz="2800" dirty="0"/>
              <a:t>Multiplicative inverse might not exist</a:t>
            </a:r>
          </a:p>
        </p:txBody>
      </p:sp>
    </p:spTree>
    <p:extLst>
      <p:ext uri="{BB962C8B-B14F-4D97-AF65-F5344CB8AC3E}">
        <p14:creationId xmlns:p14="http://schemas.microsoft.com/office/powerpoint/2010/main" val="377263133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8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8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8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84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84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84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84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848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848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8483" grpId="0" build="p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Footer Placehold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 Appendix                                                                                                                         </a:t>
            </a:r>
            <a:fld id="{E59ADD87-DFD9-4048-83F9-627ED62F6821}" type="slidenum">
              <a:rPr lang="en-US" smtClean="0">
                <a:latin typeface="Times New Roman" charset="0"/>
              </a:rPr>
              <a:pPr/>
              <a:t>7</a:t>
            </a:fld>
            <a:endParaRPr lang="en-US" smtClean="0">
              <a:latin typeface="Times New Roman" charset="0"/>
            </a:endParaRPr>
          </a:p>
        </p:txBody>
      </p:sp>
      <p:sp>
        <p:nvSpPr>
          <p:cNvPr id="6656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Relative Primality</a:t>
            </a:r>
          </a:p>
        </p:txBody>
      </p:sp>
      <p:sp>
        <p:nvSpPr>
          <p:cNvPr id="6656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 err="1">
                <a:latin typeface="Lucida Grande"/>
                <a:cs typeface="Lucida Grande"/>
              </a:rPr>
              <a:t>x</a:t>
            </a:r>
            <a:r>
              <a:rPr lang="en-US" dirty="0"/>
              <a:t> and </a:t>
            </a:r>
            <a:r>
              <a:rPr lang="en-US" dirty="0" err="1">
                <a:latin typeface="Lucida Grande"/>
                <a:cs typeface="Lucida Grande"/>
              </a:rPr>
              <a:t>y</a:t>
            </a:r>
            <a:r>
              <a:rPr lang="en-US" dirty="0"/>
              <a:t> are </a:t>
            </a:r>
            <a:r>
              <a:rPr lang="en-US" b="1" dirty="0">
                <a:solidFill>
                  <a:schemeClr val="accent2"/>
                </a:solidFill>
              </a:rPr>
              <a:t>relatively prime</a:t>
            </a:r>
            <a:r>
              <a:rPr lang="en-US" dirty="0"/>
              <a:t> if they have no common factor other than </a:t>
            </a:r>
            <a:r>
              <a:rPr lang="en-US" dirty="0">
                <a:latin typeface="Lucida Grande"/>
                <a:cs typeface="Lucida Grande"/>
              </a:rPr>
              <a:t>1</a:t>
            </a:r>
          </a:p>
          <a:p>
            <a:pPr eaLnBrk="1" hangingPunct="1"/>
            <a:r>
              <a:rPr lang="en-US" dirty="0">
                <a:latin typeface="Lucida Grande"/>
                <a:cs typeface="Lucida Grande"/>
              </a:rPr>
              <a:t>x</a:t>
            </a:r>
            <a:r>
              <a:rPr lang="en-US" baseline="30000" dirty="0">
                <a:latin typeface="Lucida Grande"/>
                <a:cs typeface="Lucida Grande"/>
              </a:rPr>
              <a:t>-1</a:t>
            </a:r>
            <a:r>
              <a:rPr lang="en-US" dirty="0">
                <a:latin typeface="Lucida Grande"/>
                <a:cs typeface="Lucida Grande"/>
              </a:rPr>
              <a:t> mod </a:t>
            </a:r>
            <a:r>
              <a:rPr lang="en-US" dirty="0" err="1">
                <a:latin typeface="Lucida Grande"/>
                <a:cs typeface="Lucida Grande"/>
              </a:rPr>
              <a:t>y</a:t>
            </a:r>
            <a:r>
              <a:rPr lang="en-US" dirty="0">
                <a:latin typeface="Lucida Grande"/>
                <a:cs typeface="Lucida Grande"/>
              </a:rPr>
              <a:t> </a:t>
            </a:r>
            <a:r>
              <a:rPr lang="en-US" dirty="0"/>
              <a:t>exists only when </a:t>
            </a:r>
            <a:r>
              <a:rPr lang="en-US" dirty="0" err="1">
                <a:latin typeface="Lucida Grande"/>
                <a:cs typeface="Lucida Grande"/>
              </a:rPr>
              <a:t>x</a:t>
            </a:r>
            <a:r>
              <a:rPr lang="en-US" dirty="0"/>
              <a:t> and </a:t>
            </a:r>
            <a:r>
              <a:rPr lang="en-US" dirty="0" err="1">
                <a:latin typeface="Lucida Grande"/>
                <a:cs typeface="Lucida Grande"/>
              </a:rPr>
              <a:t>y</a:t>
            </a:r>
            <a:r>
              <a:rPr lang="en-US" dirty="0"/>
              <a:t> are relatively prime</a:t>
            </a:r>
            <a:endParaRPr lang="en-US" dirty="0" smtClean="0"/>
          </a:p>
          <a:p>
            <a:pPr eaLnBrk="1" hangingPunct="1"/>
            <a:r>
              <a:rPr lang="en-US" dirty="0" smtClean="0">
                <a:cs typeface="Lucida Grande"/>
              </a:rPr>
              <a:t>If it exists, </a:t>
            </a:r>
            <a:r>
              <a:rPr lang="en-US" dirty="0" smtClean="0">
                <a:latin typeface="Lucida Grande"/>
                <a:cs typeface="Lucida Grande"/>
              </a:rPr>
              <a:t>x</a:t>
            </a:r>
            <a:r>
              <a:rPr lang="en-US" baseline="30000" dirty="0">
                <a:latin typeface="Lucida Grande"/>
                <a:cs typeface="Lucida Grande"/>
              </a:rPr>
              <a:t>-1</a:t>
            </a:r>
            <a:r>
              <a:rPr lang="en-US" dirty="0">
                <a:latin typeface="Lucida Grande"/>
                <a:cs typeface="Lucida Grande"/>
              </a:rPr>
              <a:t> mod </a:t>
            </a:r>
            <a:r>
              <a:rPr lang="en-US" dirty="0" err="1">
                <a:latin typeface="Lucida Grande"/>
                <a:cs typeface="Lucida Grande"/>
              </a:rPr>
              <a:t>y</a:t>
            </a:r>
            <a:r>
              <a:rPr lang="en-US" dirty="0">
                <a:latin typeface="Lucida Grande"/>
                <a:cs typeface="Lucida Grande"/>
              </a:rPr>
              <a:t> </a:t>
            </a:r>
            <a:r>
              <a:rPr lang="en-US" dirty="0"/>
              <a:t>is easy to</a:t>
            </a:r>
            <a:r>
              <a:rPr lang="en-US" dirty="0" smtClean="0"/>
              <a:t> compute using </a:t>
            </a:r>
            <a:r>
              <a:rPr lang="en-US" dirty="0"/>
              <a:t>Euclidean </a:t>
            </a:r>
            <a:r>
              <a:rPr lang="en-US" dirty="0" smtClean="0"/>
              <a:t>Algorithm</a:t>
            </a:r>
          </a:p>
          <a:p>
            <a:pPr lvl="1" eaLnBrk="1" hangingPunct="1"/>
            <a:r>
              <a:rPr lang="en-US" dirty="0" smtClean="0"/>
              <a:t>We won’t do the computation here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725265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Footer Placehold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 Appendix                                                                                                                         </a:t>
            </a:r>
            <a:fld id="{2F4E9F0B-6705-AC4B-9C0C-6D62A531241B}" type="slidenum">
              <a:rPr lang="en-US" smtClean="0">
                <a:latin typeface="Times New Roman" charset="0"/>
              </a:rPr>
              <a:pPr/>
              <a:t>8</a:t>
            </a:fld>
            <a:endParaRPr lang="en-US" smtClean="0">
              <a:latin typeface="Times New Roman" charset="0"/>
            </a:endParaRPr>
          </a:p>
        </p:txBody>
      </p:sp>
      <p:sp>
        <p:nvSpPr>
          <p:cNvPr id="6758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Totient Function</a:t>
            </a:r>
          </a:p>
        </p:txBody>
      </p:sp>
      <p:sp>
        <p:nvSpPr>
          <p:cNvPr id="6758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828800"/>
            <a:ext cx="8077200" cy="41148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800" dirty="0"/>
              <a:t> </a:t>
            </a:r>
            <a:r>
              <a:rPr lang="en-US" sz="2800" dirty="0" err="1">
                <a:latin typeface="Lucida Grande"/>
                <a:cs typeface="Lucida Grande"/>
                <a:sym typeface="Symbol" charset="2"/>
              </a:rPr>
              <a:t></a:t>
            </a:r>
            <a:r>
              <a:rPr lang="en-US" sz="2800" dirty="0" err="1">
                <a:latin typeface="Lucida Grande"/>
                <a:cs typeface="Lucida Grande"/>
              </a:rPr>
              <a:t>(n</a:t>
            </a:r>
            <a:r>
              <a:rPr lang="en-US" sz="2800" dirty="0">
                <a:latin typeface="Lucida Grande"/>
                <a:cs typeface="Lucida Grande"/>
              </a:rPr>
              <a:t>)</a:t>
            </a:r>
            <a:r>
              <a:rPr lang="en-US" sz="2800" dirty="0"/>
              <a:t> is</a:t>
            </a:r>
            <a:r>
              <a:rPr lang="en-US" sz="2800" dirty="0" smtClean="0"/>
              <a:t> “the </a:t>
            </a:r>
            <a:r>
              <a:rPr lang="en-US" sz="2800" dirty="0"/>
              <a:t>number of numbers</a:t>
            </a:r>
            <a:r>
              <a:rPr lang="en-US" sz="2800" dirty="0" smtClean="0"/>
              <a:t> less </a:t>
            </a:r>
            <a:r>
              <a:rPr lang="en-US" sz="2800" dirty="0"/>
              <a:t>than </a:t>
            </a:r>
            <a:r>
              <a:rPr lang="en-US" sz="2800" dirty="0" err="1" smtClean="0">
                <a:latin typeface="Lucida Grande"/>
                <a:cs typeface="Lucida Grande"/>
              </a:rPr>
              <a:t>n</a:t>
            </a:r>
            <a:r>
              <a:rPr lang="en-US" sz="2800" dirty="0" smtClean="0"/>
              <a:t> that are relatively </a:t>
            </a:r>
            <a:r>
              <a:rPr lang="en-US" sz="2800" dirty="0"/>
              <a:t>prime to </a:t>
            </a:r>
            <a:r>
              <a:rPr lang="en-US" sz="2800" dirty="0" err="1" smtClean="0">
                <a:latin typeface="Lucida Grande"/>
                <a:cs typeface="Lucida Grande"/>
              </a:rPr>
              <a:t>n</a:t>
            </a:r>
            <a:r>
              <a:rPr lang="en-US" sz="2800" dirty="0" smtClean="0"/>
              <a:t>”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dirty="0" smtClean="0"/>
              <a:t>Here, “numbers” are positive integers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dirty="0"/>
              <a:t>Examples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dirty="0"/>
              <a:t> </a:t>
            </a:r>
            <a:r>
              <a:rPr lang="en-US" sz="2400" dirty="0">
                <a:latin typeface="Lucida Grande"/>
                <a:cs typeface="Lucida Grande"/>
                <a:sym typeface="Symbol" charset="2"/>
              </a:rPr>
              <a:t></a:t>
            </a:r>
            <a:r>
              <a:rPr lang="en-US" sz="2400" dirty="0">
                <a:latin typeface="Lucida Grande"/>
                <a:cs typeface="Lucida Grande"/>
              </a:rPr>
              <a:t>(4) = 2 </a:t>
            </a:r>
            <a:r>
              <a:rPr lang="en-US" sz="2400" dirty="0"/>
              <a:t>since </a:t>
            </a:r>
            <a:r>
              <a:rPr lang="en-US" sz="2400" dirty="0">
                <a:latin typeface="Lucida Grande"/>
                <a:cs typeface="Lucida Grande"/>
              </a:rPr>
              <a:t>4</a:t>
            </a:r>
            <a:r>
              <a:rPr lang="en-US" sz="2400" dirty="0"/>
              <a:t> is relatively prime to </a:t>
            </a:r>
            <a:r>
              <a:rPr lang="en-US" sz="2400" dirty="0">
                <a:latin typeface="Lucida Grande"/>
                <a:cs typeface="Lucida Grande"/>
              </a:rPr>
              <a:t>3</a:t>
            </a:r>
            <a:r>
              <a:rPr lang="en-US" sz="2400" dirty="0"/>
              <a:t> and </a:t>
            </a:r>
            <a:r>
              <a:rPr lang="en-US" sz="2400" dirty="0">
                <a:latin typeface="Lucida Grande"/>
                <a:cs typeface="Lucida Grande"/>
              </a:rPr>
              <a:t>1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dirty="0"/>
              <a:t> </a:t>
            </a:r>
            <a:r>
              <a:rPr lang="en-US" sz="2400" dirty="0">
                <a:latin typeface="Lucida Grande"/>
                <a:cs typeface="Lucida Grande"/>
                <a:sym typeface="Symbol" charset="2"/>
              </a:rPr>
              <a:t></a:t>
            </a:r>
            <a:r>
              <a:rPr lang="en-US" sz="2400" dirty="0">
                <a:latin typeface="Lucida Grande"/>
                <a:cs typeface="Lucida Grande"/>
              </a:rPr>
              <a:t>(5) = 4 </a:t>
            </a:r>
            <a:r>
              <a:rPr lang="en-US" sz="2400" dirty="0"/>
              <a:t>since 5 is relatively prime to </a:t>
            </a:r>
            <a:r>
              <a:rPr lang="en-US" sz="2400" dirty="0" smtClean="0">
                <a:latin typeface="Lucida Grande"/>
                <a:cs typeface="Lucida Grande"/>
              </a:rPr>
              <a:t>1</a:t>
            </a:r>
            <a:r>
              <a:rPr lang="en-US" sz="2400" dirty="0" smtClean="0"/>
              <a:t>,</a:t>
            </a:r>
            <a:r>
              <a:rPr lang="en-US" sz="2400" dirty="0" smtClean="0">
                <a:latin typeface="Lucida Grande"/>
                <a:cs typeface="Lucida Grande"/>
              </a:rPr>
              <a:t>2</a:t>
            </a:r>
            <a:r>
              <a:rPr lang="en-US" sz="2400" dirty="0" smtClean="0"/>
              <a:t>,</a:t>
            </a:r>
            <a:r>
              <a:rPr lang="en-US" sz="2400" dirty="0" smtClean="0">
                <a:latin typeface="Lucida Grande"/>
                <a:cs typeface="Lucida Grande"/>
              </a:rPr>
              <a:t>3</a:t>
            </a:r>
            <a:r>
              <a:rPr lang="en-US" sz="2400" dirty="0" smtClean="0"/>
              <a:t>,</a:t>
            </a:r>
            <a:r>
              <a:rPr lang="en-US" sz="2400" dirty="0" smtClean="0">
                <a:latin typeface="Lucida Grande"/>
                <a:cs typeface="Lucida Grande"/>
              </a:rPr>
              <a:t>4</a:t>
            </a:r>
            <a:endParaRPr lang="en-US" sz="2400" dirty="0">
              <a:latin typeface="Lucida Grande"/>
              <a:cs typeface="Lucida Grande"/>
            </a:endParaRPr>
          </a:p>
          <a:p>
            <a:pPr lvl="1" eaLnBrk="1" hangingPunct="1">
              <a:lnSpc>
                <a:spcPct val="90000"/>
              </a:lnSpc>
            </a:pPr>
            <a:r>
              <a:rPr lang="en-US" sz="2400" dirty="0"/>
              <a:t> </a:t>
            </a:r>
            <a:r>
              <a:rPr lang="en-US" sz="2400" dirty="0">
                <a:latin typeface="Lucida Grande"/>
                <a:cs typeface="Lucida Grande"/>
                <a:sym typeface="Symbol" charset="2"/>
              </a:rPr>
              <a:t></a:t>
            </a:r>
            <a:r>
              <a:rPr lang="en-US" sz="2400" dirty="0">
                <a:latin typeface="Lucida Grande"/>
                <a:cs typeface="Lucida Grande"/>
              </a:rPr>
              <a:t>(12) = 4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dirty="0"/>
              <a:t> </a:t>
            </a:r>
            <a:r>
              <a:rPr lang="en-US" sz="2400" dirty="0" err="1">
                <a:latin typeface="Lucida Grande"/>
                <a:cs typeface="Lucida Grande"/>
                <a:sym typeface="Symbol" charset="2"/>
              </a:rPr>
              <a:t></a:t>
            </a:r>
            <a:r>
              <a:rPr lang="en-US" sz="2400" dirty="0" err="1">
                <a:latin typeface="Lucida Grande"/>
                <a:cs typeface="Lucida Grande"/>
              </a:rPr>
              <a:t>(p</a:t>
            </a:r>
            <a:r>
              <a:rPr lang="en-US" sz="2400" dirty="0">
                <a:latin typeface="Lucida Grande"/>
                <a:cs typeface="Lucida Grande"/>
              </a:rPr>
              <a:t>) = p-1 </a:t>
            </a:r>
            <a:r>
              <a:rPr lang="en-US" sz="2400" dirty="0"/>
              <a:t>if </a:t>
            </a:r>
            <a:r>
              <a:rPr lang="en-US" sz="2400" dirty="0" err="1">
                <a:latin typeface="Lucida Grande"/>
                <a:cs typeface="Lucida Grande"/>
              </a:rPr>
              <a:t>p</a:t>
            </a:r>
            <a:r>
              <a:rPr lang="en-US" sz="2400" dirty="0"/>
              <a:t> is prime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dirty="0"/>
              <a:t> </a:t>
            </a:r>
            <a:r>
              <a:rPr lang="en-US" sz="2400" dirty="0" err="1">
                <a:latin typeface="Lucida Grande"/>
                <a:cs typeface="Lucida Grande"/>
                <a:sym typeface="Symbol" charset="2"/>
              </a:rPr>
              <a:t></a:t>
            </a:r>
            <a:r>
              <a:rPr lang="en-US" sz="2400" dirty="0" err="1">
                <a:latin typeface="Lucida Grande"/>
                <a:cs typeface="Lucida Grande"/>
              </a:rPr>
              <a:t>(pq</a:t>
            </a:r>
            <a:r>
              <a:rPr lang="en-US" sz="2400" dirty="0">
                <a:latin typeface="Lucida Grande"/>
                <a:cs typeface="Lucida Grande"/>
              </a:rPr>
              <a:t>) = (p-1)(q-1) </a:t>
            </a:r>
            <a:r>
              <a:rPr lang="en-US" sz="2400" dirty="0"/>
              <a:t>if </a:t>
            </a:r>
            <a:r>
              <a:rPr lang="en-US" sz="2400" dirty="0" err="1">
                <a:latin typeface="Lucida Grande"/>
                <a:cs typeface="Lucida Grande"/>
              </a:rPr>
              <a:t>p</a:t>
            </a:r>
            <a:r>
              <a:rPr lang="en-US" sz="2400" dirty="0"/>
              <a:t> and </a:t>
            </a:r>
            <a:r>
              <a:rPr lang="en-US" sz="2400" dirty="0" err="1">
                <a:latin typeface="Lucida Grande"/>
                <a:cs typeface="Lucida Grande"/>
              </a:rPr>
              <a:t>q</a:t>
            </a:r>
            <a:r>
              <a:rPr lang="en-US" sz="2400" dirty="0"/>
              <a:t> prime</a:t>
            </a:r>
          </a:p>
        </p:txBody>
      </p:sp>
    </p:spTree>
    <p:extLst>
      <p:ext uri="{BB962C8B-B14F-4D97-AF65-F5344CB8AC3E}">
        <p14:creationId xmlns:p14="http://schemas.microsoft.com/office/powerpoint/2010/main" val="32363047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580</Words>
  <Application>Microsoft Macintosh PowerPoint</Application>
  <PresentationFormat>On-screen Show (4:3)</PresentationFormat>
  <Paragraphs>74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Modular Arithmetic</vt:lpstr>
      <vt:lpstr>Clock Arithmetic</vt:lpstr>
      <vt:lpstr>Modular Addition</vt:lpstr>
      <vt:lpstr>Modular Multiplication</vt:lpstr>
      <vt:lpstr>Modular Inverses</vt:lpstr>
      <vt:lpstr>Modular Arithmetic Quiz</vt:lpstr>
      <vt:lpstr>Relative Primality</vt:lpstr>
      <vt:lpstr>Totient Function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Modular Arithmetic</dc:title>
  <dc:creator>Minho Shin</dc:creator>
  <cp:lastModifiedBy>Minho Shin</cp:lastModifiedBy>
  <cp:revision>1</cp:revision>
  <dcterms:created xsi:type="dcterms:W3CDTF">2015-04-01T16:47:16Z</dcterms:created>
  <dcterms:modified xsi:type="dcterms:W3CDTF">2015-04-01T16:47:58Z</dcterms:modified>
</cp:coreProperties>
</file>