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-4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5C18-3D30-D54A-8BCD-82A1FAE88358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2C1C-52A8-F74F-904E-FDC3F51A8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26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5C18-3D30-D54A-8BCD-82A1FAE88358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2C1C-52A8-F74F-904E-FDC3F51A8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5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5C18-3D30-D54A-8BCD-82A1FAE88358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2C1C-52A8-F74F-904E-FDC3F51A8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21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5C18-3D30-D54A-8BCD-82A1FAE88358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2C1C-52A8-F74F-904E-FDC3F51A8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65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5C18-3D30-D54A-8BCD-82A1FAE88358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2C1C-52A8-F74F-904E-FDC3F51A8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1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5C18-3D30-D54A-8BCD-82A1FAE88358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2C1C-52A8-F74F-904E-FDC3F51A8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58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5C18-3D30-D54A-8BCD-82A1FAE88358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2C1C-52A8-F74F-904E-FDC3F51A8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1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5C18-3D30-D54A-8BCD-82A1FAE88358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2C1C-52A8-F74F-904E-FDC3F51A8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39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5C18-3D30-D54A-8BCD-82A1FAE88358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2C1C-52A8-F74F-904E-FDC3F51A8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13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5C18-3D30-D54A-8BCD-82A1FAE88358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2C1C-52A8-F74F-904E-FDC3F51A8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3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5C18-3D30-D54A-8BCD-82A1FAE88358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2C1C-52A8-F74F-904E-FDC3F51A8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46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D5C18-3D30-D54A-8BCD-82A1FAE88358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C2C1C-52A8-F74F-904E-FDC3F51A8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7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aldr0id.blogspot.kr/2014/09/having-fun-with-androidmanifestxml.html" TargetMode="External"/><Relationship Id="rId4" Type="http://schemas.openxmlformats.org/officeDocument/2006/relationships/hyperlink" Target="https://android.googlesource.com/platform/frameworks/base/+/ad3f86a526c49ecd733564771b5c2ce7eade2a96/tools/aapt" TargetMode="External"/><Relationship Id="rId5" Type="http://schemas.openxmlformats.org/officeDocument/2006/relationships/hyperlink" Target="http://ibotpeaches.github.io/Apktool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lafdietsche.de/2015/05/11/exploring-android-binary-xml-file-format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Package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18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</a:t>
            </a:r>
            <a:r>
              <a:rPr lang="en-US" dirty="0" err="1" smtClean="0"/>
              <a:t>AndroidManifest.xml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0144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AndroidManifest.xml</a:t>
            </a:r>
            <a:r>
              <a:rPr lang="en-US" dirty="0" smtClean="0"/>
              <a:t> is written in XML (text)</a:t>
            </a:r>
          </a:p>
          <a:p>
            <a:r>
              <a:rPr lang="en-US" dirty="0" smtClean="0"/>
              <a:t>But it is converted to a binary form in APK</a:t>
            </a:r>
          </a:p>
          <a:p>
            <a:pPr lvl="1"/>
            <a:r>
              <a:rPr lang="en-US" dirty="0" smtClean="0"/>
              <a:t>For size reduction, easier parsing, and security</a:t>
            </a:r>
          </a:p>
          <a:p>
            <a:r>
              <a:rPr lang="en-US" dirty="0" smtClean="0"/>
              <a:t>APK binary format?</a:t>
            </a:r>
          </a:p>
          <a:p>
            <a:pPr lvl="1"/>
            <a:r>
              <a:rPr lang="en-US" dirty="0" err="1" smtClean="0"/>
              <a:t>hexdump</a:t>
            </a:r>
            <a:r>
              <a:rPr lang="en-US" dirty="0" smtClean="0"/>
              <a:t> –C &lt;</a:t>
            </a:r>
            <a:r>
              <a:rPr lang="en-US" dirty="0" err="1" smtClean="0"/>
              <a:t>apk_file</a:t>
            </a:r>
            <a:r>
              <a:rPr lang="en-US" dirty="0" smtClean="0"/>
              <a:t>&gt;</a:t>
            </a:r>
          </a:p>
          <a:p>
            <a:pPr lvl="1"/>
            <a:r>
              <a:rPr lang="en-US" dirty="0" smtClean="0"/>
              <a:t>(header, </a:t>
            </a:r>
            <a:r>
              <a:rPr lang="en-US" dirty="0" err="1" smtClean="0"/>
              <a:t>string_pool</a:t>
            </a:r>
            <a:r>
              <a:rPr lang="en-US" dirty="0" smtClean="0"/>
              <a:t>, </a:t>
            </a:r>
            <a:r>
              <a:rPr lang="en-US" dirty="0" err="1" smtClean="0"/>
              <a:t>res_ids</a:t>
            </a:r>
            <a:r>
              <a:rPr lang="en-US" dirty="0" smtClean="0"/>
              <a:t>, </a:t>
            </a:r>
            <a:r>
              <a:rPr lang="is-IS" dirty="0" smtClean="0"/>
              <a:t>…)</a:t>
            </a:r>
          </a:p>
          <a:p>
            <a:pPr lvl="1"/>
            <a:r>
              <a:rPr lang="is-IS" dirty="0" smtClean="0">
                <a:hlinkClick r:id="rId2"/>
              </a:rPr>
              <a:t>link 1</a:t>
            </a:r>
            <a:r>
              <a:rPr lang="is-IS" dirty="0" smtClean="0"/>
              <a:t>, </a:t>
            </a:r>
            <a:r>
              <a:rPr lang="is-IS" dirty="0" smtClean="0">
                <a:hlinkClick r:id="rId3"/>
              </a:rPr>
              <a:t>link 2</a:t>
            </a:r>
            <a:endParaRPr lang="is-IS" dirty="0" smtClean="0"/>
          </a:p>
          <a:p>
            <a:r>
              <a:rPr lang="is-IS" dirty="0" smtClean="0"/>
              <a:t>SDK tool “aapt” (Android Asset Packaging Tool) does the job for encoding/decoding</a:t>
            </a:r>
          </a:p>
          <a:p>
            <a:pPr lvl="1"/>
            <a:r>
              <a:rPr lang="is-IS" dirty="0" smtClean="0"/>
              <a:t>sdk/build-tools/</a:t>
            </a:r>
          </a:p>
          <a:p>
            <a:pPr lvl="1"/>
            <a:r>
              <a:rPr lang="is-IS" dirty="0" smtClean="0">
                <a:hlinkClick r:id="rId4"/>
              </a:rPr>
              <a:t>source code</a:t>
            </a:r>
            <a:endParaRPr lang="is-IS" dirty="0" smtClean="0"/>
          </a:p>
          <a:p>
            <a:pPr lvl="1"/>
            <a:r>
              <a:rPr lang="is-IS" dirty="0" smtClean="0"/>
              <a:t>aapt dump xmltree &lt;apk_file&gt; AndroidManifest.xml</a:t>
            </a:r>
          </a:p>
          <a:p>
            <a:pPr lvl="1"/>
            <a:r>
              <a:rPr lang="is-IS" dirty="0" smtClean="0"/>
              <a:t>aapt dump permissions &lt;apk_file&gt;</a:t>
            </a:r>
          </a:p>
          <a:p>
            <a:r>
              <a:rPr lang="is-IS" dirty="0" smtClean="0"/>
              <a:t>Easier tool: APKTOOL</a:t>
            </a:r>
          </a:p>
          <a:p>
            <a:pPr lvl="1"/>
            <a:r>
              <a:rPr lang="en-US" dirty="0" smtClean="0">
                <a:hlinkClick r:id="rId5"/>
              </a:rPr>
              <a:t>http://ibotpeaches.github.io/Apktool/</a:t>
            </a:r>
            <a:endParaRPr lang="en-US" dirty="0" smtClean="0"/>
          </a:p>
          <a:p>
            <a:pPr lvl="1"/>
            <a:r>
              <a:rPr lang="en-US" dirty="0" smtClean="0"/>
              <a:t>Uses </a:t>
            </a:r>
            <a:r>
              <a:rPr lang="en-US" dirty="0" err="1" smtClean="0"/>
              <a:t>aapt</a:t>
            </a:r>
            <a:endParaRPr lang="en-US" dirty="0" smtClean="0"/>
          </a:p>
          <a:p>
            <a:pPr lvl="1"/>
            <a:r>
              <a:rPr lang="en-US" dirty="0" err="1" smtClean="0"/>
              <a:t>apktool</a:t>
            </a:r>
            <a:r>
              <a:rPr lang="en-US" dirty="0" smtClean="0"/>
              <a:t> d &lt;</a:t>
            </a:r>
            <a:r>
              <a:rPr lang="en-US" dirty="0" err="1" smtClean="0"/>
              <a:t>apk_file</a:t>
            </a:r>
            <a:r>
              <a:rPr lang="en-US" dirty="0" smtClean="0"/>
              <a:t>&gt; : decodes and extract files</a:t>
            </a:r>
            <a:endParaRPr lang="is-I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92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APK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app store</a:t>
            </a:r>
          </a:p>
          <a:p>
            <a:r>
              <a:rPr lang="en-US" dirty="0" smtClean="0"/>
              <a:t>Opening downloaded APK file (</a:t>
            </a:r>
            <a:r>
              <a:rPr lang="en-US" dirty="0" err="1" smtClean="0"/>
              <a:t>sideloading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adb</a:t>
            </a:r>
            <a:r>
              <a:rPr lang="en-US" dirty="0" smtClean="0"/>
              <a:t> install via USB</a:t>
            </a:r>
          </a:p>
          <a:p>
            <a:r>
              <a:rPr lang="en-US" dirty="0" smtClean="0"/>
              <a:t>Coping APK to system app directory</a:t>
            </a:r>
          </a:p>
          <a:p>
            <a:pPr lvl="1"/>
            <a:r>
              <a:rPr lang="en-US" dirty="0" smtClean="0"/>
              <a:t>PM does install automatically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163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Package Management Components</a:t>
            </a:r>
            <a:endParaRPr lang="en-US" dirty="0"/>
          </a:p>
        </p:txBody>
      </p:sp>
      <p:pic>
        <p:nvPicPr>
          <p:cNvPr id="4" name="Content Placeholder 3" descr="Screen Shot 2015-11-12 at 2.47.4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303" r="-33303"/>
          <a:stretch>
            <a:fillRect/>
          </a:stretch>
        </p:blipFill>
        <p:spPr>
          <a:xfrm>
            <a:off x="-830460" y="1317198"/>
            <a:ext cx="10054845" cy="5529777"/>
          </a:xfrm>
        </p:spPr>
      </p:pic>
    </p:spTree>
    <p:extLst>
      <p:ext uri="{BB962C8B-B14F-4D97-AF65-F5344CB8AC3E}">
        <p14:creationId xmlns:p14="http://schemas.microsoft.com/office/powerpoint/2010/main" val="3590589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of Apps/Data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apps in /system partition (RO)</a:t>
            </a:r>
          </a:p>
          <a:p>
            <a:pPr lvl="1"/>
            <a:r>
              <a:rPr lang="en-US" dirty="0" smtClean="0"/>
              <a:t>/system/app</a:t>
            </a:r>
          </a:p>
          <a:p>
            <a:pPr lvl="1"/>
            <a:r>
              <a:rPr lang="en-US" dirty="0" smtClean="0"/>
              <a:t>/system/</a:t>
            </a:r>
            <a:r>
              <a:rPr lang="en-US" dirty="0" err="1" smtClean="0"/>
              <a:t>priv</a:t>
            </a:r>
            <a:r>
              <a:rPr lang="en-US" dirty="0" smtClean="0"/>
              <a:t>-app: </a:t>
            </a:r>
            <a:r>
              <a:rPr lang="en-US" dirty="0" err="1" smtClean="0"/>
              <a:t>signatureOrSystem</a:t>
            </a:r>
            <a:r>
              <a:rPr lang="en-US" dirty="0" smtClean="0"/>
              <a:t> </a:t>
            </a:r>
            <a:r>
              <a:rPr lang="en-US" dirty="0" err="1" smtClean="0"/>
              <a:t>prot.</a:t>
            </a:r>
            <a:r>
              <a:rPr lang="en-US" dirty="0" smtClean="0"/>
              <a:t> level</a:t>
            </a:r>
          </a:p>
          <a:p>
            <a:pPr lvl="1"/>
            <a:r>
              <a:rPr lang="en-US" dirty="0" smtClean="0"/>
              <a:t>/system/vendor/app</a:t>
            </a:r>
          </a:p>
          <a:p>
            <a:r>
              <a:rPr lang="en-US" dirty="0" smtClean="0"/>
              <a:t>User-installed apps in /data/app </a:t>
            </a:r>
          </a:p>
          <a:p>
            <a:r>
              <a:rPr lang="en-US" dirty="0" smtClean="0"/>
              <a:t>Data for both system/user in /data/data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5460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PackageInstaller</a:t>
            </a:r>
            <a:endParaRPr lang="en-US" dirty="0" smtClean="0"/>
          </a:p>
          <a:p>
            <a:pPr lvl="1"/>
            <a:r>
              <a:rPr lang="en-US" dirty="0" smtClean="0"/>
              <a:t>system app, APK handler, Permission screen</a:t>
            </a:r>
          </a:p>
          <a:p>
            <a:pPr lvl="1"/>
            <a:r>
              <a:rPr lang="en-US" dirty="0" smtClean="0"/>
              <a:t>Only works if “Unknown Sources” option is enabled</a:t>
            </a:r>
          </a:p>
          <a:p>
            <a:pPr lvl="1"/>
            <a:r>
              <a:rPr lang="en-US" dirty="0" smtClean="0"/>
              <a:t>Receive install intent, check UID, package</a:t>
            </a:r>
          </a:p>
          <a:p>
            <a:pPr lvl="1"/>
            <a:r>
              <a:rPr lang="en-US" dirty="0" smtClean="0"/>
              <a:t>Call </a:t>
            </a:r>
            <a:r>
              <a:rPr lang="en-US" dirty="0" err="1" smtClean="0"/>
              <a:t>PackageManagerService</a:t>
            </a:r>
            <a:r>
              <a:rPr lang="en-US" dirty="0" smtClean="0"/>
              <a:t> for installation</a:t>
            </a:r>
          </a:p>
          <a:p>
            <a:r>
              <a:rPr lang="en-US" dirty="0" err="1" smtClean="0"/>
              <a:t>adb</a:t>
            </a:r>
            <a:r>
              <a:rPr lang="en-US" dirty="0" smtClean="0"/>
              <a:t> install/ pm install</a:t>
            </a:r>
          </a:p>
          <a:p>
            <a:r>
              <a:rPr lang="en-US" dirty="0" err="1" smtClean="0"/>
              <a:t>PackageManagerService</a:t>
            </a:r>
            <a:endParaRPr lang="en-US" dirty="0" smtClean="0"/>
          </a:p>
          <a:p>
            <a:pPr lvl="1"/>
            <a:r>
              <a:rPr lang="en-US" dirty="0" smtClean="0"/>
              <a:t>parse APK, install/upgrade/uninstall</a:t>
            </a:r>
          </a:p>
          <a:p>
            <a:pPr lvl="1"/>
            <a:r>
              <a:rPr lang="en-US" dirty="0" smtClean="0"/>
              <a:t>maintain package DB, and permissions</a:t>
            </a:r>
          </a:p>
          <a:p>
            <a:pPr lvl="1"/>
            <a:r>
              <a:rPr lang="en-US" dirty="0" smtClean="0"/>
              <a:t>Runs in system UID, not root</a:t>
            </a:r>
          </a:p>
          <a:p>
            <a:pPr lvl="1"/>
            <a:r>
              <a:rPr lang="en-US" dirty="0" smtClean="0"/>
              <a:t>For jobs requiring root, ask </a:t>
            </a:r>
            <a:r>
              <a:rPr lang="en-US" dirty="0" err="1" smtClean="0"/>
              <a:t>installd</a:t>
            </a:r>
            <a:endParaRPr lang="en-US" dirty="0" smtClean="0"/>
          </a:p>
          <a:p>
            <a:r>
              <a:rPr lang="en-US" dirty="0" err="1" smtClean="0"/>
              <a:t>installd</a:t>
            </a:r>
            <a:endParaRPr lang="en-US" dirty="0" smtClean="0"/>
          </a:p>
          <a:p>
            <a:pPr lvl="1"/>
            <a:r>
              <a:rPr lang="en-US" dirty="0" smtClean="0"/>
              <a:t>native </a:t>
            </a:r>
            <a:r>
              <a:rPr lang="en-US" dirty="0" err="1" smtClean="0"/>
              <a:t>deamon</a:t>
            </a:r>
            <a:r>
              <a:rPr lang="en-US" dirty="0" smtClean="0"/>
              <a:t>, provide app directory management</a:t>
            </a:r>
          </a:p>
          <a:p>
            <a:pPr lvl="1"/>
            <a:r>
              <a:rPr lang="en-US" dirty="0" smtClean="0"/>
              <a:t>access via local socket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8969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Process-1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Unencrypted, local, no verification, no forward locking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 verification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[Package installer] Check if app requesting installation is trusted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if not and “unknown source” option is disabled</a:t>
            </a:r>
          </a:p>
          <a:p>
            <a:pPr marL="1771650" lvl="3" indent="-514350">
              <a:buFont typeface="+mj-lt"/>
              <a:buAutoNum type="arabicPeriod"/>
            </a:pPr>
            <a:r>
              <a:rPr lang="en-US" dirty="0" smtClean="0"/>
              <a:t>Fail to install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Verify integrity of </a:t>
            </a:r>
            <a:r>
              <a:rPr lang="en-US" dirty="0" err="1" smtClean="0"/>
              <a:t>AndroidManifest.xml</a:t>
            </a:r>
            <a:endParaRPr lang="en-US" dirty="0" smtClean="0"/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If not system app</a:t>
            </a:r>
          </a:p>
          <a:p>
            <a:pPr marL="1771650" lvl="3" indent="-514350">
              <a:buFont typeface="+mj-lt"/>
              <a:buAutoNum type="arabicPeriod"/>
            </a:pPr>
            <a:r>
              <a:rPr lang="en-US" dirty="0" smtClean="0"/>
              <a:t>Verify the integrity of all files in APK</a:t>
            </a:r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174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Process-2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Accept permission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[</a:t>
            </a:r>
            <a:r>
              <a:rPr lang="en-US" dirty="0" err="1" smtClean="0"/>
              <a:t>PackageInstaller</a:t>
            </a:r>
            <a:r>
              <a:rPr lang="en-US" dirty="0" smtClean="0"/>
              <a:t>] Confirm permissions by user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send information to </a:t>
            </a:r>
            <a:r>
              <a:rPr lang="en-US" dirty="0" err="1" smtClean="0"/>
              <a:t>PackageMangerService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[PM] check caller has install permission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Copy to App directories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PM asks </a:t>
            </a:r>
            <a:r>
              <a:rPr lang="en-US" dirty="0" err="1" smtClean="0"/>
              <a:t>MediaContainerService</a:t>
            </a:r>
            <a:r>
              <a:rPr lang="en-US" dirty="0" smtClean="0"/>
              <a:t> to copy APK to /data/app/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APK file mode is set 0644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Problem?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557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Process-3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[PM] </a:t>
            </a:r>
            <a:r>
              <a:rPr lang="en-US" dirty="0" smtClean="0"/>
              <a:t>Package scan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 Assign new UID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Store in </a:t>
            </a:r>
            <a:r>
              <a:rPr lang="en-US" dirty="0" err="1" smtClean="0"/>
              <a:t>PackageSettings</a:t>
            </a:r>
            <a:r>
              <a:rPr lang="en-US" dirty="0" smtClean="0"/>
              <a:t>(</a:t>
            </a:r>
            <a:r>
              <a:rPr lang="en-US" dirty="0" err="1" smtClean="0"/>
              <a:t>pkg</a:t>
            </a:r>
            <a:r>
              <a:rPr lang="en-US" dirty="0" smtClean="0"/>
              <a:t> name, code path, resource path (FL), native lib path, UID)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Ask </a:t>
            </a:r>
            <a:r>
              <a:rPr lang="en-US" dirty="0" err="1" smtClean="0"/>
              <a:t>installd</a:t>
            </a:r>
            <a:r>
              <a:rPr lang="en-US" dirty="0" smtClean="0"/>
              <a:t> to create data directory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[</a:t>
            </a:r>
            <a:r>
              <a:rPr lang="en-US" dirty="0" err="1" smtClean="0"/>
              <a:t>installd</a:t>
            </a:r>
            <a:r>
              <a:rPr lang="en-US" dirty="0" smtClean="0"/>
              <a:t>] Create data directory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package data folder (/data/data/&lt;</a:t>
            </a:r>
            <a:r>
              <a:rPr lang="en-US" dirty="0" err="1" smtClean="0"/>
              <a:t>pkg</a:t>
            </a:r>
            <a:r>
              <a:rPr lang="en-US" dirty="0" smtClean="0"/>
              <a:t>&gt;)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shared native lib folder (/data/app-lib/&lt;</a:t>
            </a:r>
            <a:r>
              <a:rPr lang="en-US" dirty="0" err="1" smtClean="0"/>
              <a:t>pkg</a:t>
            </a:r>
            <a:r>
              <a:rPr lang="en-US" dirty="0" smtClean="0"/>
              <a:t>&gt;)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local lib folder (/data/data/&lt;</a:t>
            </a:r>
            <a:r>
              <a:rPr lang="en-US" dirty="0" err="1" smtClean="0"/>
              <a:t>pkg</a:t>
            </a:r>
            <a:r>
              <a:rPr lang="en-US" dirty="0" smtClean="0"/>
              <a:t>&gt;/lib)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Directory permission 0751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[PM] extract native libraries to lib folder, make symbolic links if needed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173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Process-4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25652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Generate optimized DEX (Sharpening)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send </a:t>
            </a:r>
            <a:r>
              <a:rPr lang="en-US" dirty="0" err="1" smtClean="0"/>
              <a:t>dexopt</a:t>
            </a:r>
            <a:r>
              <a:rPr lang="en-US" dirty="0" smtClean="0"/>
              <a:t> command to </a:t>
            </a:r>
            <a:r>
              <a:rPr lang="en-US" dirty="0" err="1" smtClean="0"/>
              <a:t>installd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installd</a:t>
            </a:r>
            <a:r>
              <a:rPr lang="en-US" dirty="0" smtClean="0"/>
              <a:t> forks </a:t>
            </a:r>
            <a:r>
              <a:rPr lang="en-US" dirty="0" err="1" smtClean="0"/>
              <a:t>dexopt</a:t>
            </a:r>
            <a:r>
              <a:rPr lang="en-US" dirty="0" smtClean="0"/>
              <a:t> process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dexopt</a:t>
            </a:r>
            <a:r>
              <a:rPr lang="en-US" dirty="0" smtClean="0"/>
              <a:t> creates optimized DEX in /data/</a:t>
            </a:r>
            <a:r>
              <a:rPr lang="en-US" dirty="0" err="1" smtClean="0"/>
              <a:t>delvik</a:t>
            </a:r>
            <a:r>
              <a:rPr lang="en-US" dirty="0" smtClean="0"/>
              <a:t>-cache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(for ART) generate native code by dex2oat command</a:t>
            </a:r>
          </a:p>
          <a:p>
            <a:endParaRPr lang="en-US" dirty="0"/>
          </a:p>
        </p:txBody>
      </p:sp>
      <p:pic>
        <p:nvPicPr>
          <p:cNvPr id="4" name="Picture 3" descr="Screen Shot 2015-11-12 at 12.51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9478"/>
            <a:ext cx="9144000" cy="226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76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Process-5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 smtClean="0"/>
              <a:t>Add new package to </a:t>
            </a:r>
            <a:r>
              <a:rPr lang="en-US" dirty="0" err="1" smtClean="0"/>
              <a:t>packages.xml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 descr="Screen Shot 2015-11-12 at 12.56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07" y="2153479"/>
            <a:ext cx="6748747" cy="470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05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Android Application Package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Android Apps are distributed/installed in APK files</a:t>
            </a:r>
          </a:p>
          <a:p>
            <a:r>
              <a:rPr lang="en-US" dirty="0" smtClean="0"/>
              <a:t>APK files is a container, including</a:t>
            </a:r>
          </a:p>
          <a:p>
            <a:pPr lvl="1"/>
            <a:r>
              <a:rPr lang="en-US" dirty="0" smtClean="0"/>
              <a:t>App code</a:t>
            </a:r>
          </a:p>
          <a:p>
            <a:pPr lvl="1"/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Manifest file</a:t>
            </a:r>
          </a:p>
          <a:p>
            <a:pPr lvl="1"/>
            <a:r>
              <a:rPr lang="en-US" dirty="0" smtClean="0"/>
              <a:t>Code signature</a:t>
            </a:r>
          </a:p>
          <a:p>
            <a:r>
              <a:rPr lang="en-US" dirty="0" smtClean="0"/>
              <a:t>APK is extended JAR, which is extended ZIP</a:t>
            </a:r>
          </a:p>
          <a:p>
            <a:pPr lvl="1"/>
            <a:r>
              <a:rPr lang="en-US" dirty="0" smtClean="0"/>
              <a:t>So, any zip utility can </a:t>
            </a:r>
            <a:r>
              <a:rPr lang="en-US" dirty="0" err="1" smtClean="0"/>
              <a:t>uncompress</a:t>
            </a:r>
            <a:r>
              <a:rPr lang="en-US" dirty="0"/>
              <a:t> </a:t>
            </a:r>
            <a:r>
              <a:rPr lang="en-US" dirty="0" smtClean="0"/>
              <a:t>it</a:t>
            </a:r>
          </a:p>
          <a:p>
            <a:r>
              <a:rPr lang="en-US" dirty="0" smtClean="0"/>
              <a:t>Extract APK file</a:t>
            </a:r>
          </a:p>
          <a:p>
            <a:pPr lvl="1"/>
            <a:r>
              <a:rPr lang="en-US" dirty="0" smtClean="0"/>
              <a:t>unzip –d &lt;directory&gt; &lt;</a:t>
            </a:r>
            <a:r>
              <a:rPr lang="en-US" dirty="0" err="1" smtClean="0"/>
              <a:t>apk</a:t>
            </a:r>
            <a:r>
              <a:rPr lang="en-US" dirty="0" smtClean="0"/>
              <a:t>-file&gt;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69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Package Attributes</a:t>
            </a:r>
            <a:endParaRPr lang="en-US" dirty="0"/>
          </a:p>
        </p:txBody>
      </p:sp>
      <p:pic>
        <p:nvPicPr>
          <p:cNvPr id="4" name="Content Placeholder 3" descr="Screen Shot 2015-11-12 at 12.57.4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97" r="-18597"/>
          <a:stretch>
            <a:fillRect/>
          </a:stretch>
        </p:blipFill>
        <p:spPr>
          <a:xfrm>
            <a:off x="-487650" y="1286001"/>
            <a:ext cx="10131617" cy="5571999"/>
          </a:xfrm>
        </p:spPr>
      </p:pic>
    </p:spTree>
    <p:extLst>
      <p:ext uri="{BB962C8B-B14F-4D97-AF65-F5344CB8AC3E}">
        <p14:creationId xmlns:p14="http://schemas.microsoft.com/office/powerpoint/2010/main" val="2953130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Process-6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8"/>
            </a:pPr>
            <a:r>
              <a:rPr lang="en-US" dirty="0" smtClean="0"/>
              <a:t>[PM] Updating Components and Permissions </a:t>
            </a:r>
          </a:p>
          <a:p>
            <a:pPr lvl="1"/>
            <a:r>
              <a:rPr lang="en-US" dirty="0" smtClean="0"/>
              <a:t>Scans </a:t>
            </a:r>
            <a:r>
              <a:rPr lang="en-US" dirty="0" err="1" smtClean="0"/>
              <a:t>compoents</a:t>
            </a:r>
            <a:r>
              <a:rPr lang="en-US" dirty="0" smtClean="0"/>
              <a:t> in </a:t>
            </a:r>
            <a:r>
              <a:rPr lang="en-US" dirty="0" err="1" smtClean="0"/>
              <a:t>AndroidManifest.xml</a:t>
            </a:r>
            <a:endParaRPr lang="en-US" dirty="0" smtClean="0"/>
          </a:p>
          <a:p>
            <a:pPr lvl="1"/>
            <a:r>
              <a:rPr lang="en-US" dirty="0" smtClean="0"/>
              <a:t>Register components to component registry</a:t>
            </a:r>
          </a:p>
          <a:p>
            <a:pPr lvl="1"/>
            <a:r>
              <a:rPr lang="en-US" dirty="0" smtClean="0"/>
              <a:t>Add declared permissions to permission registry</a:t>
            </a:r>
          </a:p>
          <a:p>
            <a:pPr lvl="2"/>
            <a:r>
              <a:rPr lang="en-US" dirty="0" smtClean="0"/>
              <a:t>What if permissions conflict?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697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Package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Differences from new installation</a:t>
            </a:r>
          </a:p>
          <a:p>
            <a:pPr lvl="1"/>
            <a:r>
              <a:rPr lang="en-US" dirty="0" smtClean="0"/>
              <a:t>Signature verification </a:t>
            </a:r>
          </a:p>
          <a:p>
            <a:pPr lvl="2"/>
            <a:r>
              <a:rPr lang="en-US" dirty="0" smtClean="0"/>
              <a:t>Same origin policy (SOP) or Trust on first use (TOFU)</a:t>
            </a:r>
          </a:p>
          <a:p>
            <a:pPr lvl="2"/>
            <a:r>
              <a:rPr lang="en-US" dirty="0" smtClean="0"/>
              <a:t>Check if update App is signed by the same key with current App</a:t>
            </a:r>
          </a:p>
          <a:p>
            <a:pPr lvl="1"/>
            <a:r>
              <a:rPr lang="en-US" dirty="0" smtClean="0"/>
              <a:t>Non-system app</a:t>
            </a:r>
          </a:p>
          <a:p>
            <a:pPr lvl="2"/>
            <a:r>
              <a:rPr lang="en-US" dirty="0" smtClean="0"/>
              <a:t>Re-install app while retaining data directory</a:t>
            </a:r>
          </a:p>
          <a:p>
            <a:pPr lvl="2"/>
            <a:r>
              <a:rPr lang="en-US" dirty="0" smtClean="0"/>
              <a:t>send PACKAGE_REPLACED system broadcast</a:t>
            </a:r>
          </a:p>
          <a:p>
            <a:pPr lvl="1"/>
            <a:r>
              <a:rPr lang="en-US" dirty="0" smtClean="0"/>
              <a:t>system app</a:t>
            </a:r>
          </a:p>
          <a:p>
            <a:pPr lvl="2"/>
            <a:r>
              <a:rPr lang="en-US" dirty="0" smtClean="0"/>
              <a:t>system app folder (/system) is read-only</a:t>
            </a:r>
          </a:p>
          <a:p>
            <a:pPr lvl="2"/>
            <a:r>
              <a:rPr lang="en-US" dirty="0" smtClean="0"/>
              <a:t>So, any updates are installed in /data/app/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107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APK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3856" y="1836117"/>
            <a:ext cx="5743637" cy="49149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declares package name, version, components, other metadata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Executable code for </a:t>
            </a:r>
            <a:r>
              <a:rPr lang="en-US" sz="2400" dirty="0" err="1" smtClean="0"/>
              <a:t>Dalvik</a:t>
            </a:r>
            <a:r>
              <a:rPr lang="en-US" sz="2400" dirty="0" smtClean="0"/>
              <a:t> VM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Compiled resources: </a:t>
            </a:r>
            <a:r>
              <a:rPr lang="en-US" sz="2400" dirty="0" err="1" smtClean="0"/>
              <a:t>eg</a:t>
            </a:r>
            <a:r>
              <a:rPr lang="en-US" sz="2400" dirty="0" smtClean="0"/>
              <a:t>. strings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Assets: </a:t>
            </a:r>
            <a:r>
              <a:rPr lang="en-US" sz="2400" dirty="0" err="1" smtClean="0"/>
              <a:t>eg</a:t>
            </a:r>
            <a:r>
              <a:rPr lang="en-US" sz="2400" dirty="0" smtClean="0"/>
              <a:t>. fonts, music, </a:t>
            </a:r>
            <a:r>
              <a:rPr lang="is-IS" sz="2400" dirty="0" smtClean="0"/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is-IS" sz="2400" dirty="0" smtClean="0"/>
              <a:t>Apps using native libs by JNI</a:t>
            </a:r>
            <a:r>
              <a:rPr lang="en-US" sz="2400" dirty="0" smtClean="0"/>
              <a:t> contains lib</a:t>
            </a:r>
          </a:p>
          <a:p>
            <a:pPr marL="514350" indent="-514350">
              <a:buFont typeface="+mj-lt"/>
              <a:buAutoNum type="arabicPeriod"/>
            </a:pPr>
            <a:r>
              <a:rPr lang="is-IS" sz="2400" dirty="0" smtClean="0"/>
              <a:t>package manifest, certificates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resources</a:t>
            </a:r>
          </a:p>
          <a:p>
            <a:pPr marL="514350" indent="-514350">
              <a:buFont typeface="+mj-lt"/>
              <a:buAutoNum type="arabicPeriod"/>
            </a:pPr>
            <a:endParaRPr lang="is-IS" sz="2400" dirty="0" smtClean="0"/>
          </a:p>
        </p:txBody>
      </p:sp>
      <p:pic>
        <p:nvPicPr>
          <p:cNvPr id="4" name="Picture 3" descr="Screen Shot 2015-11-05 at 1.12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23495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Signing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Permission with signature protection level uses APK signing certificate</a:t>
            </a:r>
          </a:p>
          <a:p>
            <a:r>
              <a:rPr lang="en-US" dirty="0" smtClean="0"/>
              <a:t>Why sign code?</a:t>
            </a:r>
          </a:p>
          <a:p>
            <a:pPr lvl="1"/>
            <a:r>
              <a:rPr lang="en-US" dirty="0" smtClean="0"/>
              <a:t>integrity and authenticity</a:t>
            </a:r>
          </a:p>
          <a:p>
            <a:r>
              <a:rPr lang="en-US" dirty="0" smtClean="0"/>
              <a:t>Can we</a:t>
            </a:r>
          </a:p>
          <a:p>
            <a:pPr lvl="1"/>
            <a:r>
              <a:rPr lang="en-US" dirty="0" smtClean="0"/>
              <a:t>trust the certificate?</a:t>
            </a:r>
          </a:p>
          <a:p>
            <a:pPr lvl="1"/>
            <a:r>
              <a:rPr lang="en-US" dirty="0" smtClean="0"/>
              <a:t>trust the code?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993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Code Signing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APK and JAR uses Pub </a:t>
            </a:r>
            <a:r>
              <a:rPr lang="en-US" dirty="0" err="1" smtClean="0"/>
              <a:t>Cryto</a:t>
            </a:r>
            <a:r>
              <a:rPr lang="en-US" dirty="0" smtClean="0"/>
              <a:t> and X.509 cert</a:t>
            </a:r>
          </a:p>
          <a:p>
            <a:r>
              <a:rPr lang="en-US" dirty="0" smtClean="0"/>
              <a:t>But differences are</a:t>
            </a:r>
            <a:endParaRPr lang="en-US" dirty="0" smtClean="0"/>
          </a:p>
          <a:p>
            <a:pPr lvl="1"/>
            <a:r>
              <a:rPr lang="en-US" dirty="0" smtClean="0"/>
              <a:t>Self</a:t>
            </a:r>
            <a:r>
              <a:rPr lang="en-US" dirty="0" smtClean="0"/>
              <a:t>-signed</a:t>
            </a:r>
          </a:p>
          <a:p>
            <a:pPr lvl="2"/>
            <a:r>
              <a:rPr lang="en-US" dirty="0" smtClean="0"/>
              <a:t>No use of PKI. No expiration check. No CA-cert check.</a:t>
            </a:r>
          </a:p>
          <a:p>
            <a:pPr lvl="1"/>
            <a:r>
              <a:rPr lang="en-US" dirty="0" smtClean="0"/>
              <a:t>All APK entries needs to be signed by the same set of certs</a:t>
            </a:r>
          </a:p>
          <a:p>
            <a:pPr lvl="2"/>
            <a:r>
              <a:rPr lang="en-US" dirty="0" smtClean="0"/>
              <a:t>Jar signing allows different signers or no sign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042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Inspecting App Certs/Sigs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Given </a:t>
            </a:r>
            <a:r>
              <a:rPr lang="en-US" i="1" dirty="0" err="1" smtClean="0"/>
              <a:t>abc.apk</a:t>
            </a:r>
            <a:endParaRPr lang="en-US" dirty="0" smtClean="0"/>
          </a:p>
          <a:p>
            <a:pPr lvl="1"/>
            <a:r>
              <a:rPr lang="en-US" dirty="0" smtClean="0"/>
              <a:t>ex: </a:t>
            </a:r>
            <a:r>
              <a:rPr lang="en-US" dirty="0" err="1" smtClean="0"/>
              <a:t>adb</a:t>
            </a:r>
            <a:r>
              <a:rPr lang="en-US" dirty="0" smtClean="0"/>
              <a:t> pull /system/app/</a:t>
            </a:r>
            <a:r>
              <a:rPr lang="en-US" dirty="0" err="1" smtClean="0"/>
              <a:t>Contacts.apk</a:t>
            </a:r>
            <a:endParaRPr lang="en-US" dirty="0" smtClean="0"/>
          </a:p>
          <a:p>
            <a:r>
              <a:rPr lang="en-US" dirty="0" err="1" smtClean="0"/>
              <a:t>uncompress</a:t>
            </a:r>
            <a:r>
              <a:rPr lang="en-US" dirty="0" smtClean="0"/>
              <a:t> </a:t>
            </a:r>
            <a:r>
              <a:rPr lang="en-US" dirty="0" err="1" smtClean="0"/>
              <a:t>apk</a:t>
            </a:r>
            <a:r>
              <a:rPr lang="en-US" dirty="0" smtClean="0"/>
              <a:t> file</a:t>
            </a:r>
          </a:p>
          <a:p>
            <a:pPr lvl="1"/>
            <a:r>
              <a:rPr lang="en-US" dirty="0" smtClean="0"/>
              <a:t>unzip </a:t>
            </a:r>
            <a:r>
              <a:rPr lang="en-US" dirty="0" err="1" smtClean="0"/>
              <a:t>abc.apk</a:t>
            </a:r>
            <a:endParaRPr lang="en-US" dirty="0" smtClean="0"/>
          </a:p>
          <a:p>
            <a:r>
              <a:rPr lang="en-US" dirty="0" smtClean="0"/>
              <a:t>META-INF folder contains certs/sigs, manifest</a:t>
            </a:r>
          </a:p>
          <a:p>
            <a:r>
              <a:rPr lang="en-US" dirty="0" smtClean="0"/>
              <a:t>View certificate (META-INF/CERT.RSA)</a:t>
            </a:r>
          </a:p>
          <a:p>
            <a:pPr lvl="1"/>
            <a:r>
              <a:rPr lang="en-US" dirty="0" err="1" smtClean="0"/>
              <a:t>keytool</a:t>
            </a:r>
            <a:r>
              <a:rPr lang="en-US" dirty="0" smtClean="0"/>
              <a:t>: a tool from Java JDK</a:t>
            </a:r>
          </a:p>
          <a:p>
            <a:pPr lvl="1"/>
            <a:r>
              <a:rPr lang="en-US" dirty="0" err="1" smtClean="0"/>
              <a:t>keytool</a:t>
            </a:r>
            <a:r>
              <a:rPr lang="en-US" dirty="0" smtClean="0"/>
              <a:t> –</a:t>
            </a:r>
            <a:r>
              <a:rPr lang="en-US" dirty="0" err="1" smtClean="0"/>
              <a:t>printcert</a:t>
            </a:r>
            <a:r>
              <a:rPr lang="en-US" dirty="0" smtClean="0"/>
              <a:t> –file CERT.RSA</a:t>
            </a:r>
          </a:p>
          <a:p>
            <a:pPr lvl="1"/>
            <a:r>
              <a:rPr lang="en-US" dirty="0" err="1" smtClean="0"/>
              <a:t>openssl</a:t>
            </a:r>
            <a:r>
              <a:rPr lang="en-US" dirty="0" smtClean="0"/>
              <a:t> pkcs7 –inform DER –in CERT.RSA –</a:t>
            </a:r>
            <a:r>
              <a:rPr lang="en-US" dirty="0" err="1" smtClean="0"/>
              <a:t>noout</a:t>
            </a:r>
            <a:r>
              <a:rPr lang="en-US" dirty="0" smtClean="0"/>
              <a:t> –</a:t>
            </a:r>
            <a:r>
              <a:rPr lang="en-US" dirty="0" err="1" smtClean="0"/>
              <a:t>print_certs</a:t>
            </a:r>
            <a:r>
              <a:rPr lang="en-US" dirty="0" smtClean="0"/>
              <a:t> -text</a:t>
            </a:r>
          </a:p>
          <a:p>
            <a:r>
              <a:rPr lang="en-US" dirty="0" smtClean="0"/>
              <a:t>Check signatures</a:t>
            </a:r>
          </a:p>
          <a:p>
            <a:pPr lvl="1"/>
            <a:r>
              <a:rPr lang="en-US" dirty="0" smtClean="0"/>
              <a:t>META-INF/CERT.SF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40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Jar Signing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4661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Jar contains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Manifest file (</a:t>
            </a:r>
            <a:r>
              <a:rPr lang="en-US" sz="2000" dirty="0" err="1" smtClean="0"/>
              <a:t>Manifest.MF</a:t>
            </a:r>
            <a:r>
              <a:rPr lang="en-US" sz="2000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Signature file (*.SF)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Certificate file (*.RSA/ *.DSA/ *.EC)</a:t>
            </a:r>
          </a:p>
          <a:p>
            <a:pPr lvl="1">
              <a:lnSpc>
                <a:spcPct val="80000"/>
              </a:lnSpc>
            </a:pPr>
            <a:endParaRPr lang="en-US" sz="2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57200" y="3284265"/>
            <a:ext cx="2352294" cy="21271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 smtClean="0"/>
              <a:t>&lt;header&gt;</a:t>
            </a:r>
          </a:p>
          <a:p>
            <a:endParaRPr lang="en-US" sz="1600" dirty="0"/>
          </a:p>
          <a:p>
            <a:r>
              <a:rPr lang="en-US" sz="1600" dirty="0" smtClean="0"/>
              <a:t>Name: &lt;file1_path&gt;</a:t>
            </a:r>
          </a:p>
          <a:p>
            <a:r>
              <a:rPr lang="en-US" sz="1600" dirty="0" smtClean="0"/>
              <a:t>SHA1-Digest: &lt;file2_hash&gt;</a:t>
            </a:r>
          </a:p>
          <a:p>
            <a:endParaRPr lang="en-US" sz="1600" dirty="0"/>
          </a:p>
          <a:p>
            <a:r>
              <a:rPr lang="en-US" sz="1600" dirty="0" smtClean="0"/>
              <a:t>Name: &lt;file2_path&gt;</a:t>
            </a:r>
          </a:p>
          <a:p>
            <a:r>
              <a:rPr lang="en-US" sz="1600" dirty="0" smtClean="0"/>
              <a:t>SHA1-Digest: &lt;file2_hash&gt;</a:t>
            </a:r>
          </a:p>
          <a:p>
            <a:r>
              <a:rPr lang="is-IS" sz="1600" dirty="0" smtClean="0"/>
              <a:t>…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923604" y="2914933"/>
            <a:ext cx="141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Manifest file</a:t>
            </a:r>
            <a:endParaRPr lang="en-US" i="1" dirty="0"/>
          </a:p>
        </p:txBody>
      </p:sp>
      <p:sp>
        <p:nvSpPr>
          <p:cNvPr id="9" name="Rectangle 8"/>
          <p:cNvSpPr/>
          <p:nvPr/>
        </p:nvSpPr>
        <p:spPr>
          <a:xfrm>
            <a:off x="3351538" y="3284265"/>
            <a:ext cx="3734206" cy="21271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 smtClean="0"/>
              <a:t>&lt;header&gt;</a:t>
            </a:r>
            <a:endParaRPr lang="en-US" sz="1600" dirty="0"/>
          </a:p>
          <a:p>
            <a:r>
              <a:rPr lang="en-US" sz="1600" dirty="0" smtClean="0"/>
              <a:t>SHA1-Digest-Manifest: &lt;</a:t>
            </a:r>
            <a:r>
              <a:rPr lang="en-US" sz="1600" dirty="0" err="1" smtClean="0"/>
              <a:t>manifest_hash</a:t>
            </a:r>
            <a:r>
              <a:rPr lang="en-US" sz="1600" dirty="0" smtClean="0"/>
              <a:t>&gt;</a:t>
            </a:r>
          </a:p>
          <a:p>
            <a:endParaRPr lang="en-US" sz="1600" dirty="0"/>
          </a:p>
          <a:p>
            <a:r>
              <a:rPr lang="en-US" sz="1600" dirty="0" smtClean="0"/>
              <a:t>Name: &lt;file1_path&gt;</a:t>
            </a:r>
          </a:p>
          <a:p>
            <a:r>
              <a:rPr lang="en-US" sz="1600" dirty="0" smtClean="0"/>
              <a:t>SHA1-Digest: &lt;file1_entry_hash&gt;</a:t>
            </a:r>
          </a:p>
          <a:p>
            <a:endParaRPr lang="en-US" sz="1600" dirty="0"/>
          </a:p>
          <a:p>
            <a:r>
              <a:rPr lang="en-US" sz="1600" dirty="0" smtClean="0"/>
              <a:t>Name: &lt;file2_path&gt;</a:t>
            </a:r>
          </a:p>
          <a:p>
            <a:r>
              <a:rPr lang="en-US" sz="1600" dirty="0" smtClean="0"/>
              <a:t>SHA1-Digest: &lt;file2_entry_hash&gt;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7943" y="2914933"/>
            <a:ext cx="1477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Signature file</a:t>
            </a:r>
            <a:endParaRPr lang="en-US" i="1" dirty="0"/>
          </a:p>
        </p:txBody>
      </p:sp>
      <p:sp>
        <p:nvSpPr>
          <p:cNvPr id="11" name="Oval 10"/>
          <p:cNvSpPr/>
          <p:nvPr/>
        </p:nvSpPr>
        <p:spPr>
          <a:xfrm>
            <a:off x="274193" y="3780745"/>
            <a:ext cx="2669781" cy="620503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1" idx="6"/>
            <a:endCxn id="15" idx="1"/>
          </p:cNvCxnSpPr>
          <p:nvPr/>
        </p:nvCxnSpPr>
        <p:spPr>
          <a:xfrm>
            <a:off x="2943974" y="4090997"/>
            <a:ext cx="1630734" cy="339113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74708" y="4285807"/>
            <a:ext cx="1601868" cy="28860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414806" y="3284265"/>
            <a:ext cx="1316101" cy="21271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 smtClean="0"/>
              <a:t>&lt;certificate&gt;</a:t>
            </a:r>
          </a:p>
          <a:p>
            <a:r>
              <a:rPr lang="en-US" sz="1600" dirty="0" smtClean="0"/>
              <a:t>&lt;signature1&gt;</a:t>
            </a:r>
          </a:p>
          <a:p>
            <a:r>
              <a:rPr lang="en-US" sz="1600" dirty="0" smtClean="0"/>
              <a:t>&lt;signature2&gt;</a:t>
            </a:r>
          </a:p>
          <a:p>
            <a:r>
              <a:rPr lang="is-IS" sz="1600" dirty="0" smtClean="0"/>
              <a:t>…</a:t>
            </a:r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7515823" y="2937465"/>
            <a:ext cx="96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Cert file</a:t>
            </a:r>
            <a:endParaRPr lang="en-US" i="1" dirty="0"/>
          </a:p>
        </p:txBody>
      </p:sp>
      <p:pic>
        <p:nvPicPr>
          <p:cNvPr id="19" name="Picture 18" descr="Screen Shot 2015-11-05 at 1.39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49" y="5516956"/>
            <a:ext cx="3736882" cy="1225601"/>
          </a:xfrm>
          <a:prstGeom prst="rect">
            <a:avLst/>
          </a:prstGeom>
        </p:spPr>
      </p:pic>
      <p:pic>
        <p:nvPicPr>
          <p:cNvPr id="20" name="Picture 19" descr="Screen Shot 2015-11-05 at 1.53.38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23"/>
          <a:stretch/>
        </p:blipFill>
        <p:spPr>
          <a:xfrm>
            <a:off x="3959577" y="5372304"/>
            <a:ext cx="4800194" cy="148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44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Compute file hash</a:t>
            </a:r>
          </a:p>
          <a:p>
            <a:pPr lvl="1"/>
            <a:r>
              <a:rPr lang="en-US" dirty="0" err="1" smtClean="0"/>
              <a:t>openssl</a:t>
            </a:r>
            <a:r>
              <a:rPr lang="en-US" dirty="0" smtClean="0"/>
              <a:t> sha1 –binary &lt;file&gt; | </a:t>
            </a:r>
            <a:r>
              <a:rPr lang="en-US" dirty="0" err="1" smtClean="0"/>
              <a:t>openssl</a:t>
            </a:r>
            <a:r>
              <a:rPr lang="en-US" dirty="0" smtClean="0"/>
              <a:t> base64</a:t>
            </a:r>
          </a:p>
          <a:p>
            <a:r>
              <a:rPr lang="en-US" dirty="0" smtClean="0"/>
              <a:t>Compute entry hash</a:t>
            </a:r>
          </a:p>
          <a:p>
            <a:pPr lvl="1"/>
            <a:r>
              <a:rPr lang="en-US" dirty="0" smtClean="0"/>
              <a:t>echo –en “Name :&lt;</a:t>
            </a:r>
            <a:r>
              <a:rPr lang="en-US" dirty="0" err="1" smtClean="0"/>
              <a:t>file_path</a:t>
            </a:r>
            <a:r>
              <a:rPr lang="en-US" dirty="0" smtClean="0"/>
              <a:t>&gt;\r\nSHA1-Digest: &lt;</a:t>
            </a:r>
            <a:r>
              <a:rPr lang="en-US" dirty="0" err="1" smtClean="0"/>
              <a:t>file_hash</a:t>
            </a:r>
            <a:r>
              <a:rPr lang="en-US" dirty="0" smtClean="0"/>
              <a:t>&gt;\r\n\r\n” | </a:t>
            </a:r>
            <a:r>
              <a:rPr lang="en-US" dirty="0" err="1" smtClean="0"/>
              <a:t>openssl</a:t>
            </a:r>
            <a:r>
              <a:rPr lang="en-US" dirty="0" smtClean="0"/>
              <a:t> shar1 –binary | </a:t>
            </a:r>
            <a:r>
              <a:rPr lang="en-US" dirty="0" err="1" smtClean="0"/>
              <a:t>openssl</a:t>
            </a:r>
            <a:r>
              <a:rPr lang="en-US" dirty="0" smtClean="0"/>
              <a:t> base64</a:t>
            </a:r>
          </a:p>
          <a:p>
            <a:r>
              <a:rPr lang="en-US" dirty="0" smtClean="0"/>
              <a:t>Sign jar file</a:t>
            </a:r>
            <a:endParaRPr lang="en-US" dirty="0"/>
          </a:p>
          <a:p>
            <a:pPr lvl="1"/>
            <a:r>
              <a:rPr lang="en-US" dirty="0" err="1" smtClean="0"/>
              <a:t>jarsigner</a:t>
            </a:r>
            <a:r>
              <a:rPr lang="en-US" dirty="0" smtClean="0"/>
              <a:t> –</a:t>
            </a:r>
            <a:r>
              <a:rPr lang="en-US" dirty="0" err="1" smtClean="0"/>
              <a:t>keystore</a:t>
            </a:r>
            <a:r>
              <a:rPr lang="en-US" dirty="0" smtClean="0"/>
              <a:t> &lt;</a:t>
            </a:r>
            <a:r>
              <a:rPr lang="en-US" dirty="0" err="1" smtClean="0"/>
              <a:t>keystore</a:t>
            </a:r>
            <a:r>
              <a:rPr lang="en-US" dirty="0" smtClean="0"/>
              <a:t>&gt; -</a:t>
            </a:r>
            <a:r>
              <a:rPr lang="en-US" dirty="0" err="1" smtClean="0"/>
              <a:t>sigalg</a:t>
            </a:r>
            <a:r>
              <a:rPr lang="en-US" dirty="0" smtClean="0"/>
              <a:t> SHA1withRSA &lt;</a:t>
            </a:r>
            <a:r>
              <a:rPr lang="en-US" dirty="0" err="1" smtClean="0"/>
              <a:t>apk_file</a:t>
            </a:r>
            <a:r>
              <a:rPr lang="en-US" dirty="0" smtClean="0"/>
              <a:t>&gt; &lt;</a:t>
            </a:r>
            <a:r>
              <a:rPr lang="en-US" dirty="0" err="1" smtClean="0"/>
              <a:t>key_alias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Verify jar file</a:t>
            </a:r>
          </a:p>
          <a:p>
            <a:pPr lvl="1"/>
            <a:r>
              <a:rPr lang="en-US" dirty="0" err="1" smtClean="0"/>
              <a:t>jarsigner</a:t>
            </a:r>
            <a:r>
              <a:rPr lang="en-US" dirty="0" smtClean="0"/>
              <a:t> –</a:t>
            </a:r>
            <a:r>
              <a:rPr lang="en-US" dirty="0" err="1" smtClean="0"/>
              <a:t>keystore</a:t>
            </a:r>
            <a:r>
              <a:rPr lang="en-US" dirty="0" smtClean="0"/>
              <a:t> &lt;</a:t>
            </a:r>
            <a:r>
              <a:rPr lang="en-US" dirty="0" err="1" smtClean="0"/>
              <a:t>keystore</a:t>
            </a:r>
            <a:r>
              <a:rPr lang="en-US" dirty="0" smtClean="0"/>
              <a:t>&gt; -verify –verbose –certs &lt;</a:t>
            </a:r>
            <a:r>
              <a:rPr lang="en-US" dirty="0" err="1" smtClean="0"/>
              <a:t>apk_file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Signer information</a:t>
            </a:r>
          </a:p>
          <a:p>
            <a:pPr lvl="1"/>
            <a:r>
              <a:rPr lang="en-US" dirty="0" err="1" smtClean="0"/>
              <a:t>keytool</a:t>
            </a:r>
            <a:r>
              <a:rPr lang="en-US" dirty="0" smtClean="0"/>
              <a:t> –list –</a:t>
            </a:r>
            <a:r>
              <a:rPr lang="en-US" dirty="0" err="1" smtClean="0"/>
              <a:t>printcert</a:t>
            </a:r>
            <a:r>
              <a:rPr lang="en-US" dirty="0" smtClean="0"/>
              <a:t> –</a:t>
            </a:r>
            <a:r>
              <a:rPr lang="en-US" dirty="0" err="1" smtClean="0"/>
              <a:t>jarfile</a:t>
            </a:r>
            <a:r>
              <a:rPr lang="en-US" dirty="0" smtClean="0"/>
              <a:t> </a:t>
            </a:r>
            <a:r>
              <a:rPr lang="en-US" dirty="0" err="1" smtClean="0"/>
              <a:t>test.apk</a:t>
            </a:r>
            <a:endParaRPr lang="en-US" dirty="0" smtClean="0"/>
          </a:p>
          <a:p>
            <a:r>
              <a:rPr lang="en-US" dirty="0" smtClean="0"/>
              <a:t>Extract signing certificate</a:t>
            </a:r>
          </a:p>
          <a:p>
            <a:pPr lvl="1"/>
            <a:r>
              <a:rPr lang="en-US" dirty="0" err="1" smtClean="0"/>
              <a:t>openssl</a:t>
            </a:r>
            <a:r>
              <a:rPr lang="en-US" dirty="0" smtClean="0"/>
              <a:t> pkcs7 –in &lt;</a:t>
            </a:r>
            <a:r>
              <a:rPr lang="en-US" dirty="0" err="1" smtClean="0"/>
              <a:t>cert_file</a:t>
            </a:r>
            <a:r>
              <a:rPr lang="en-US" dirty="0" smtClean="0"/>
              <a:t>&gt; –inform DER –</a:t>
            </a:r>
            <a:r>
              <a:rPr lang="en-US" dirty="0" err="1" smtClean="0"/>
              <a:t>print_certs</a:t>
            </a:r>
            <a:r>
              <a:rPr lang="en-US" dirty="0" smtClean="0"/>
              <a:t> –out &lt;cert&gt;.</a:t>
            </a:r>
            <a:r>
              <a:rPr lang="en-US" dirty="0" err="1" smtClean="0"/>
              <a:t>pem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517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Signing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Android Studio/Eclipse does app signing for you</a:t>
            </a:r>
          </a:p>
          <a:p>
            <a:pPr lvl="1"/>
            <a:r>
              <a:rPr lang="en-US" dirty="0" smtClean="0"/>
              <a:t>debug cert, release cert</a:t>
            </a:r>
          </a:p>
          <a:p>
            <a:r>
              <a:rPr lang="en-US" dirty="0" err="1" smtClean="0"/>
              <a:t>Unsign</a:t>
            </a:r>
            <a:r>
              <a:rPr lang="en-US" dirty="0" smtClean="0"/>
              <a:t> a signed APK</a:t>
            </a:r>
          </a:p>
          <a:p>
            <a:pPr lvl="1"/>
            <a:r>
              <a:rPr lang="en-US" dirty="0" smtClean="0"/>
              <a:t>Remove META-INF folder: zip –d &lt;</a:t>
            </a:r>
            <a:r>
              <a:rPr lang="en-US" dirty="0" err="1" smtClean="0"/>
              <a:t>apkfile</a:t>
            </a:r>
            <a:r>
              <a:rPr lang="en-US" dirty="0" smtClean="0"/>
              <a:t>&gt; META-INF/\*</a:t>
            </a:r>
          </a:p>
          <a:p>
            <a:r>
              <a:rPr lang="en-US" dirty="0" smtClean="0"/>
              <a:t>Create </a:t>
            </a:r>
            <a:r>
              <a:rPr lang="en-US" dirty="0" err="1" smtClean="0"/>
              <a:t>priv</a:t>
            </a:r>
            <a:r>
              <a:rPr lang="en-US" dirty="0" smtClean="0"/>
              <a:t>/pub key pair, self-signed certificate, store in </a:t>
            </a:r>
            <a:r>
              <a:rPr lang="en-US" dirty="0" err="1" smtClean="0"/>
              <a:t>keystore</a:t>
            </a:r>
            <a:endParaRPr lang="en-US" dirty="0" smtClean="0"/>
          </a:p>
          <a:p>
            <a:pPr lvl="1"/>
            <a:r>
              <a:rPr lang="en-US" i="1" dirty="0" err="1" smtClean="0"/>
              <a:t>keytool</a:t>
            </a:r>
            <a:r>
              <a:rPr lang="en-US" i="1" dirty="0" smtClean="0"/>
              <a:t> -</a:t>
            </a:r>
            <a:r>
              <a:rPr lang="en-US" i="1" dirty="0" err="1" smtClean="0"/>
              <a:t>genkey</a:t>
            </a:r>
            <a:r>
              <a:rPr lang="en-US" i="1" dirty="0" smtClean="0"/>
              <a:t> –v –</a:t>
            </a:r>
            <a:r>
              <a:rPr lang="en-US" i="1" dirty="0" err="1" smtClean="0"/>
              <a:t>keystore</a:t>
            </a:r>
            <a:r>
              <a:rPr lang="en-US" i="1" dirty="0" smtClean="0"/>
              <a:t> &lt;</a:t>
            </a:r>
            <a:r>
              <a:rPr lang="en-US" i="1" dirty="0" err="1" smtClean="0"/>
              <a:t>ksfile</a:t>
            </a:r>
            <a:r>
              <a:rPr lang="en-US" i="1" dirty="0" smtClean="0"/>
              <a:t>&gt; -alias &lt;</a:t>
            </a:r>
            <a:r>
              <a:rPr lang="en-US" i="1" dirty="0" err="1" smtClean="0"/>
              <a:t>key_alias</a:t>
            </a:r>
            <a:r>
              <a:rPr lang="en-US" i="1" dirty="0" smtClean="0"/>
              <a:t>&gt; -</a:t>
            </a:r>
            <a:r>
              <a:rPr lang="en-US" i="1" dirty="0" err="1" smtClean="0"/>
              <a:t>keyalg</a:t>
            </a:r>
            <a:r>
              <a:rPr lang="en-US" i="1" dirty="0" smtClean="0"/>
              <a:t> RSA </a:t>
            </a:r>
            <a:endParaRPr lang="en-US" i="1" dirty="0"/>
          </a:p>
          <a:p>
            <a:pPr lvl="1"/>
            <a:r>
              <a:rPr lang="en-US" i="1" dirty="0" smtClean="0"/>
              <a:t>check: </a:t>
            </a:r>
            <a:r>
              <a:rPr lang="en-US" i="1" dirty="0" err="1" smtClean="0"/>
              <a:t>keytool</a:t>
            </a:r>
            <a:r>
              <a:rPr lang="en-US" i="1" dirty="0" smtClean="0"/>
              <a:t> –list –v -</a:t>
            </a:r>
            <a:r>
              <a:rPr lang="en-US" i="1" dirty="0" err="1" smtClean="0"/>
              <a:t>keystore</a:t>
            </a:r>
            <a:r>
              <a:rPr lang="en-US" i="1" dirty="0" smtClean="0"/>
              <a:t> &lt;</a:t>
            </a:r>
            <a:r>
              <a:rPr lang="en-US" i="1" dirty="0" err="1" smtClean="0"/>
              <a:t>ksfile</a:t>
            </a:r>
            <a:r>
              <a:rPr lang="en-US" i="1" dirty="0" smtClean="0"/>
              <a:t>&gt;</a:t>
            </a:r>
          </a:p>
          <a:p>
            <a:r>
              <a:rPr lang="en-US" dirty="0" smtClean="0"/>
              <a:t>Sign</a:t>
            </a:r>
          </a:p>
          <a:p>
            <a:pPr lvl="1"/>
            <a:r>
              <a:rPr lang="en-US" i="1" dirty="0" err="1" smtClean="0"/>
              <a:t>jarsigner</a:t>
            </a:r>
            <a:r>
              <a:rPr lang="en-US" i="1" dirty="0" smtClean="0"/>
              <a:t> -verbose -</a:t>
            </a:r>
            <a:r>
              <a:rPr lang="en-US" i="1" dirty="0" err="1" smtClean="0"/>
              <a:t>sigalg</a:t>
            </a:r>
            <a:r>
              <a:rPr lang="en-US" i="1" dirty="0" smtClean="0"/>
              <a:t> MD5withRSA –</a:t>
            </a:r>
            <a:r>
              <a:rPr lang="en-US" i="1" dirty="0" err="1" smtClean="0"/>
              <a:t>digestalg</a:t>
            </a:r>
            <a:r>
              <a:rPr lang="en-US" i="1" dirty="0" smtClean="0"/>
              <a:t> SHA1 –</a:t>
            </a:r>
            <a:r>
              <a:rPr lang="en-US" i="1" dirty="0" err="1" smtClean="0"/>
              <a:t>keystore</a:t>
            </a:r>
            <a:r>
              <a:rPr lang="en-US" i="1" dirty="0" smtClean="0"/>
              <a:t> &lt;</a:t>
            </a:r>
            <a:r>
              <a:rPr lang="en-US" i="1" dirty="0" err="1" smtClean="0"/>
              <a:t>ksfile</a:t>
            </a:r>
            <a:r>
              <a:rPr lang="en-US" i="1" dirty="0" smtClean="0"/>
              <a:t>&gt; &lt;</a:t>
            </a:r>
            <a:r>
              <a:rPr lang="en-US" i="1" dirty="0" err="1" smtClean="0"/>
              <a:t>apkfile</a:t>
            </a:r>
            <a:r>
              <a:rPr lang="en-US" i="1" dirty="0" smtClean="0"/>
              <a:t>&gt; &lt;</a:t>
            </a:r>
            <a:r>
              <a:rPr lang="en-US" i="1" dirty="0" err="1" smtClean="0"/>
              <a:t>key_alias</a:t>
            </a:r>
            <a:r>
              <a:rPr lang="en-US" i="1" dirty="0" smtClean="0"/>
              <a:t>&gt;</a:t>
            </a:r>
          </a:p>
          <a:p>
            <a:r>
              <a:rPr lang="en-US" dirty="0" smtClean="0"/>
              <a:t>Verify</a:t>
            </a:r>
          </a:p>
          <a:p>
            <a:pPr lvl="1"/>
            <a:r>
              <a:rPr lang="en-US" dirty="0" err="1" smtClean="0"/>
              <a:t>jarsigner</a:t>
            </a:r>
            <a:r>
              <a:rPr lang="en-US" dirty="0" smtClean="0"/>
              <a:t> -verify -verbose -certs &lt;</a:t>
            </a:r>
            <a:r>
              <a:rPr lang="en-US" dirty="0" err="1" smtClean="0"/>
              <a:t>apkfile</a:t>
            </a:r>
            <a:r>
              <a:rPr lang="en-US" dirty="0" smtClean="0"/>
              <a:t>&gt;</a:t>
            </a:r>
            <a:endParaRPr lang="en-US" u="sng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8157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1262</Words>
  <Application>Microsoft Macintosh PowerPoint</Application>
  <PresentationFormat>On-screen Show (4:3)</PresentationFormat>
  <Paragraphs>202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Package Management</vt:lpstr>
      <vt:lpstr>Android Application Package Format</vt:lpstr>
      <vt:lpstr>Example APK structure</vt:lpstr>
      <vt:lpstr>Code Signing</vt:lpstr>
      <vt:lpstr>Android Code Signing</vt:lpstr>
      <vt:lpstr>Inspecting App Certs/Sigs</vt:lpstr>
      <vt:lpstr>Jar Signing</vt:lpstr>
      <vt:lpstr>Commands</vt:lpstr>
      <vt:lpstr>Signing Apps</vt:lpstr>
      <vt:lpstr>Reading AndroidManifest.xml</vt:lpstr>
      <vt:lpstr>APK Installation</vt:lpstr>
      <vt:lpstr>Package Management Components</vt:lpstr>
      <vt:lpstr>Location of Apps/Data</vt:lpstr>
      <vt:lpstr>Components</vt:lpstr>
      <vt:lpstr>Install Process-1</vt:lpstr>
      <vt:lpstr>Install Process-2</vt:lpstr>
      <vt:lpstr>Install Process-3</vt:lpstr>
      <vt:lpstr>Install Process-4</vt:lpstr>
      <vt:lpstr>Install Process-5</vt:lpstr>
      <vt:lpstr>Package Attributes</vt:lpstr>
      <vt:lpstr>Install Process-6</vt:lpstr>
      <vt:lpstr>Package Updates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Minho Shin</dc:creator>
  <cp:lastModifiedBy>Minho Shin</cp:lastModifiedBy>
  <cp:revision>29</cp:revision>
  <dcterms:created xsi:type="dcterms:W3CDTF">2015-11-11T15:13:31Z</dcterms:created>
  <dcterms:modified xsi:type="dcterms:W3CDTF">2015-11-12T15:58:34Z</dcterms:modified>
</cp:coreProperties>
</file>