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6" r:id="rId3"/>
    <p:sldId id="431" r:id="rId4"/>
    <p:sldId id="432" r:id="rId5"/>
    <p:sldId id="452" r:id="rId6"/>
    <p:sldId id="453" r:id="rId7"/>
    <p:sldId id="463" r:id="rId8"/>
    <p:sldId id="464" r:id="rId9"/>
    <p:sldId id="454" r:id="rId10"/>
    <p:sldId id="467" r:id="rId11"/>
    <p:sldId id="469" r:id="rId12"/>
    <p:sldId id="470" r:id="rId13"/>
    <p:sldId id="473" r:id="rId14"/>
    <p:sldId id="471" r:id="rId15"/>
    <p:sldId id="474" r:id="rId16"/>
    <p:sldId id="475" r:id="rId17"/>
    <p:sldId id="455" r:id="rId18"/>
    <p:sldId id="456" r:id="rId19"/>
    <p:sldId id="457" r:id="rId20"/>
    <p:sldId id="476" r:id="rId21"/>
    <p:sldId id="477" r:id="rId22"/>
    <p:sldId id="478" r:id="rId23"/>
    <p:sldId id="479" r:id="rId24"/>
    <p:sldId id="4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0FA9B4-95C7-3245-A667-9985EBBC0016}">
          <p14:sldIdLst>
            <p14:sldId id="256"/>
          </p14:sldIdLst>
        </p14:section>
        <p14:section name="Machine Learning, Bayesian" id="{00F0251C-D552-2C44-84A6-B0E86B99749D}">
          <p14:sldIdLst>
            <p14:sldId id="416"/>
            <p14:sldId id="431"/>
            <p14:sldId id="432"/>
          </p14:sldIdLst>
        </p14:section>
        <p14:section name="Sequential" id="{41313F78-8A89-674E-BA00-CC9B68B9AC2B}">
          <p14:sldIdLst>
            <p14:sldId id="452"/>
            <p14:sldId id="453"/>
            <p14:sldId id="463"/>
            <p14:sldId id="464"/>
            <p14:sldId id="454"/>
            <p14:sldId id="467"/>
            <p14:sldId id="469"/>
            <p14:sldId id="470"/>
            <p14:sldId id="473"/>
            <p14:sldId id="471"/>
            <p14:sldId id="474"/>
            <p14:sldId id="475"/>
            <p14:sldId id="455"/>
            <p14:sldId id="456"/>
            <p14:sldId id="457"/>
            <p14:sldId id="476"/>
            <p14:sldId id="477"/>
            <p14:sldId id="478"/>
            <p14:sldId id="479"/>
            <p14:sldId id="4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984" autoAdjust="0"/>
  </p:normalViewPr>
  <p:slideViewPr>
    <p:cSldViewPr snapToGrid="0" snapToObjects="1">
      <p:cViewPr>
        <p:scale>
          <a:sx n="105" d="100"/>
          <a:sy n="105" d="100"/>
        </p:scale>
        <p:origin x="-1704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91CAB-E7B1-DD4A-9BF0-39BDFF62A5B4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17B85-ACA2-414E-B983-48DE5D12F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0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C8EBB-70E5-FB41-9B12-9ABEDE429E29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F534C-A378-C74B-906F-8D4FE26F0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5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6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1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0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5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8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4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6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9525"/>
            <a:ext cx="7772400" cy="2390926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Activity Recognition 6</a:t>
            </a:r>
            <a:br>
              <a:rPr lang="en-US" sz="6000" dirty="0" smtClean="0"/>
            </a:br>
            <a:r>
              <a:rPr lang="en-US" sz="6000" dirty="0" smtClean="0"/>
              <a:t>Classification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197705"/>
          </a:xfrm>
        </p:spPr>
        <p:txBody>
          <a:bodyPr>
            <a:normAutofit/>
          </a:bodyPr>
          <a:lstStyle/>
          <a:p>
            <a:r>
              <a:rPr lang="en-US" dirty="0" smtClean="0"/>
              <a:t>Mobile </a:t>
            </a:r>
            <a:r>
              <a:rPr lang="en-US" dirty="0" smtClean="0"/>
              <a:t>Computing</a:t>
            </a:r>
          </a:p>
          <a:p>
            <a:r>
              <a:rPr lang="en-US" dirty="0" smtClean="0"/>
              <a:t>Minho Shin</a:t>
            </a:r>
          </a:p>
          <a:p>
            <a:r>
              <a:rPr lang="en-US" dirty="0" smtClean="0"/>
              <a:t>2012. 11.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9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human knows weather?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Look at the sky…</a:t>
            </a:r>
          </a:p>
        </p:txBody>
      </p:sp>
    </p:spTree>
    <p:extLst>
      <p:ext uri="{BB962C8B-B14F-4D97-AF65-F5344CB8AC3E}">
        <p14:creationId xmlns:p14="http://schemas.microsoft.com/office/powerpoint/2010/main" val="63913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w_813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660" y="0"/>
            <a:ext cx="10287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64391" y="959525"/>
            <a:ext cx="5732275" cy="200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 Sunny dude!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398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0028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04"/>
          <a:stretch/>
        </p:blipFill>
        <p:spPr>
          <a:xfrm>
            <a:off x="-2482548" y="0"/>
            <a:ext cx="1337781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1048" y="959525"/>
            <a:ext cx="7124095" cy="20038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It’s Snowing, watch out!</a:t>
            </a:r>
            <a:endParaRPr lang="en-US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93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6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human knows weather?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We can’t </a:t>
            </a:r>
            <a:r>
              <a:rPr lang="en-US" sz="3600" i="1" dirty="0" smtClean="0">
                <a:solidFill>
                  <a:srgbClr val="FF0000"/>
                </a:solidFill>
              </a:rPr>
              <a:t>see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weather directly</a:t>
            </a:r>
          </a:p>
          <a:p>
            <a:r>
              <a:rPr lang="en-US" sz="3600" dirty="0" smtClean="0"/>
              <a:t>We </a:t>
            </a:r>
            <a:r>
              <a:rPr lang="en-US" sz="3600" i="1" dirty="0" smtClean="0">
                <a:solidFill>
                  <a:srgbClr val="FF0000"/>
                </a:solidFill>
              </a:rPr>
              <a:t>collect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evidences and </a:t>
            </a:r>
            <a:r>
              <a:rPr lang="en-US" sz="3600" i="1" dirty="0" smtClean="0">
                <a:solidFill>
                  <a:srgbClr val="FF0000"/>
                </a:solidFill>
              </a:rPr>
              <a:t>infer </a:t>
            </a:r>
            <a:r>
              <a:rPr lang="en-US" sz="3600" dirty="0" smtClean="0"/>
              <a:t>the best-fit weather</a:t>
            </a:r>
          </a:p>
          <a:p>
            <a:pPr lvl="1"/>
            <a:r>
              <a:rPr lang="en-US" sz="3200" dirty="0" smtClean="0"/>
              <a:t>Sun, sunshine, water drops, sound, temperature, humidity, snow, …</a:t>
            </a:r>
          </a:p>
          <a:p>
            <a:r>
              <a:rPr lang="en-US" sz="3600" dirty="0" smtClean="0"/>
              <a:t>But sometimes we are not sure…</a:t>
            </a:r>
          </a:p>
        </p:txBody>
      </p:sp>
    </p:spTree>
    <p:extLst>
      <p:ext uri="{BB962C8B-B14F-4D97-AF65-F5344CB8AC3E}">
        <p14:creationId xmlns:p14="http://schemas.microsoft.com/office/powerpoint/2010/main" val="1425841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w_1717_crop_7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862" y="-181429"/>
            <a:ext cx="10832178" cy="73418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7810" y="3995430"/>
            <a:ext cx="7124095" cy="219733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It’s… uh… eh… </a:t>
            </a:r>
            <a:r>
              <a:rPr lang="ko-KR" alt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ㅠㅠ</a:t>
            </a:r>
            <a:r>
              <a:rPr lang="en-US" altLang="ko-KR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…</a:t>
            </a:r>
            <a:endParaRPr lang="en-US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9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2" presetClass="emph" presetSubtype="0" repeatCount="indefinit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265334" y="1166722"/>
            <a:ext cx="1876351" cy="1970107"/>
            <a:chOff x="6265334" y="1166722"/>
            <a:chExt cx="1876351" cy="1970107"/>
          </a:xfrm>
        </p:grpSpPr>
        <p:sp>
          <p:nvSpPr>
            <p:cNvPr id="34" name="Freeform 33"/>
            <p:cNvSpPr/>
            <p:nvPr/>
          </p:nvSpPr>
          <p:spPr>
            <a:xfrm>
              <a:off x="6265334" y="2807355"/>
              <a:ext cx="568476" cy="329474"/>
            </a:xfrm>
            <a:custGeom>
              <a:avLst/>
              <a:gdLst>
                <a:gd name="connsiteX0" fmla="*/ 568476 w 568476"/>
                <a:gd name="connsiteY0" fmla="*/ 0 h 329474"/>
                <a:gd name="connsiteX1" fmla="*/ 338667 w 568476"/>
                <a:gd name="connsiteY1" fmla="*/ 290286 h 329474"/>
                <a:gd name="connsiteX2" fmla="*/ 0 w 568476"/>
                <a:gd name="connsiteY2" fmla="*/ 326572 h 329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8476" h="329474">
                  <a:moveTo>
                    <a:pt x="568476" y="0"/>
                  </a:moveTo>
                  <a:cubicBezTo>
                    <a:pt x="500944" y="117928"/>
                    <a:pt x="433413" y="235857"/>
                    <a:pt x="338667" y="290286"/>
                  </a:cubicBezTo>
                  <a:cubicBezTo>
                    <a:pt x="243921" y="344715"/>
                    <a:pt x="0" y="326572"/>
                    <a:pt x="0" y="326572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6265334" y="1862667"/>
              <a:ext cx="616857" cy="498124"/>
            </a:xfrm>
            <a:custGeom>
              <a:avLst/>
              <a:gdLst>
                <a:gd name="connsiteX0" fmla="*/ 616857 w 616857"/>
                <a:gd name="connsiteY0" fmla="*/ 423333 h 438481"/>
                <a:gd name="connsiteX1" fmla="*/ 181428 w 616857"/>
                <a:gd name="connsiteY1" fmla="*/ 387047 h 438481"/>
                <a:gd name="connsiteX2" fmla="*/ 0 w 616857"/>
                <a:gd name="connsiteY2" fmla="*/ 0 h 438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6857" h="438481">
                  <a:moveTo>
                    <a:pt x="616857" y="423333"/>
                  </a:moveTo>
                  <a:cubicBezTo>
                    <a:pt x="450547" y="440467"/>
                    <a:pt x="284237" y="457602"/>
                    <a:pt x="181428" y="387047"/>
                  </a:cubicBezTo>
                  <a:cubicBezTo>
                    <a:pt x="78619" y="316492"/>
                    <a:pt x="39309" y="158246"/>
                    <a:pt x="0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39055" y="1959428"/>
              <a:ext cx="411612" cy="401363"/>
            </a:xfrm>
            <a:custGeom>
              <a:avLst/>
              <a:gdLst>
                <a:gd name="connsiteX0" fmla="*/ 0 w 350762"/>
                <a:gd name="connsiteY0" fmla="*/ 326571 h 377482"/>
                <a:gd name="connsiteX1" fmla="*/ 266095 w 350762"/>
                <a:gd name="connsiteY1" fmla="*/ 350761 h 377482"/>
                <a:gd name="connsiteX2" fmla="*/ 350762 w 350762"/>
                <a:gd name="connsiteY2" fmla="*/ 0 h 377482"/>
                <a:gd name="connsiteX0" fmla="*/ 0 w 362858"/>
                <a:gd name="connsiteY0" fmla="*/ 387047 h 409866"/>
                <a:gd name="connsiteX1" fmla="*/ 278191 w 362858"/>
                <a:gd name="connsiteY1" fmla="*/ 350761 h 409866"/>
                <a:gd name="connsiteX2" fmla="*/ 362858 w 362858"/>
                <a:gd name="connsiteY2" fmla="*/ 0 h 409866"/>
                <a:gd name="connsiteX0" fmla="*/ 0 w 362858"/>
                <a:gd name="connsiteY0" fmla="*/ 387047 h 401363"/>
                <a:gd name="connsiteX1" fmla="*/ 278191 w 362858"/>
                <a:gd name="connsiteY1" fmla="*/ 314475 h 401363"/>
                <a:gd name="connsiteX2" fmla="*/ 362858 w 362858"/>
                <a:gd name="connsiteY2" fmla="*/ 0 h 40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858" h="401363">
                  <a:moveTo>
                    <a:pt x="0" y="387047"/>
                  </a:moveTo>
                  <a:cubicBezTo>
                    <a:pt x="103817" y="426356"/>
                    <a:pt x="217715" y="378983"/>
                    <a:pt x="278191" y="314475"/>
                  </a:cubicBezTo>
                  <a:cubicBezTo>
                    <a:pt x="338667" y="249967"/>
                    <a:pt x="362858" y="0"/>
                    <a:pt x="362858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ightning Bolt 25"/>
            <p:cNvSpPr/>
            <p:nvPr/>
          </p:nvSpPr>
          <p:spPr>
            <a:xfrm rot="2819823">
              <a:off x="6571859" y="2057486"/>
              <a:ext cx="628953" cy="814041"/>
            </a:xfrm>
            <a:prstGeom prst="lightningBol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>
              <a:off x="7398482" y="1527277"/>
              <a:ext cx="326571" cy="5347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Cloud 24"/>
            <p:cNvSpPr/>
            <p:nvPr/>
          </p:nvSpPr>
          <p:spPr>
            <a:xfrm>
              <a:off x="6479243" y="1527277"/>
              <a:ext cx="919239" cy="677335"/>
            </a:xfrm>
            <a:prstGeom prst="cloud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/>
                <a:t>Rainy</a:t>
              </a:r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6833810" y="2618086"/>
              <a:ext cx="677333" cy="378538"/>
            </a:xfrm>
            <a:custGeom>
              <a:avLst/>
              <a:gdLst>
                <a:gd name="connsiteX0" fmla="*/ 0 w 677333"/>
                <a:gd name="connsiteY0" fmla="*/ 221300 h 378538"/>
                <a:gd name="connsiteX1" fmla="*/ 508000 w 677333"/>
                <a:gd name="connsiteY1" fmla="*/ 3586 h 378538"/>
                <a:gd name="connsiteX2" fmla="*/ 677333 w 677333"/>
                <a:gd name="connsiteY2" fmla="*/ 378538 h 37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7333" h="378538">
                  <a:moveTo>
                    <a:pt x="0" y="221300"/>
                  </a:moveTo>
                  <a:cubicBezTo>
                    <a:pt x="197555" y="99340"/>
                    <a:pt x="395111" y="-22620"/>
                    <a:pt x="508000" y="3586"/>
                  </a:cubicBezTo>
                  <a:cubicBezTo>
                    <a:pt x="620889" y="29792"/>
                    <a:pt x="677333" y="378538"/>
                    <a:pt x="677333" y="378538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hord 26"/>
            <p:cNvSpPr/>
            <p:nvPr/>
          </p:nvSpPr>
          <p:spPr>
            <a:xfrm rot="1954717">
              <a:off x="7222447" y="1166722"/>
              <a:ext cx="919238" cy="949794"/>
            </a:xfrm>
            <a:prstGeom prst="chord">
              <a:avLst>
                <a:gd name="adj1" fmla="val 11545612"/>
                <a:gd name="adj2" fmla="val 20590719"/>
              </a:avLst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2520001" y="1765903"/>
            <a:ext cx="3854188" cy="3338287"/>
          </a:xfrm>
          <a:custGeom>
            <a:avLst/>
            <a:gdLst>
              <a:gd name="connsiteX0" fmla="*/ 0 w 3459238"/>
              <a:gd name="connsiteY0" fmla="*/ 0 h 2152953"/>
              <a:gd name="connsiteX1" fmla="*/ 3459238 w 3459238"/>
              <a:gd name="connsiteY1" fmla="*/ 0 h 2152953"/>
              <a:gd name="connsiteX2" fmla="*/ 3459238 w 3459238"/>
              <a:gd name="connsiteY2" fmla="*/ 2152953 h 2152953"/>
              <a:gd name="connsiteX3" fmla="*/ 0 w 3459238"/>
              <a:gd name="connsiteY3" fmla="*/ 2152953 h 2152953"/>
              <a:gd name="connsiteX4" fmla="*/ 0 w 3459238"/>
              <a:gd name="connsiteY4" fmla="*/ 0 h 2152953"/>
              <a:gd name="connsiteX0" fmla="*/ 0 w 3495524"/>
              <a:gd name="connsiteY0" fmla="*/ 0 h 3338287"/>
              <a:gd name="connsiteX1" fmla="*/ 3459238 w 3495524"/>
              <a:gd name="connsiteY1" fmla="*/ 0 h 3338287"/>
              <a:gd name="connsiteX2" fmla="*/ 3495524 w 3495524"/>
              <a:gd name="connsiteY2" fmla="*/ 3338287 h 3338287"/>
              <a:gd name="connsiteX3" fmla="*/ 0 w 3495524"/>
              <a:gd name="connsiteY3" fmla="*/ 2152953 h 3338287"/>
              <a:gd name="connsiteX4" fmla="*/ 0 w 3495524"/>
              <a:gd name="connsiteY4" fmla="*/ 0 h 3338287"/>
              <a:gd name="connsiteX0" fmla="*/ 0 w 3507619"/>
              <a:gd name="connsiteY0" fmla="*/ 0 h 3338287"/>
              <a:gd name="connsiteX1" fmla="*/ 3507619 w 3507619"/>
              <a:gd name="connsiteY1" fmla="*/ 1209524 h 3338287"/>
              <a:gd name="connsiteX2" fmla="*/ 3495524 w 3507619"/>
              <a:gd name="connsiteY2" fmla="*/ 3338287 h 3338287"/>
              <a:gd name="connsiteX3" fmla="*/ 0 w 3507619"/>
              <a:gd name="connsiteY3" fmla="*/ 2152953 h 3338287"/>
              <a:gd name="connsiteX4" fmla="*/ 0 w 3507619"/>
              <a:gd name="connsiteY4" fmla="*/ 0 h 3338287"/>
              <a:gd name="connsiteX0" fmla="*/ 0 w 3519714"/>
              <a:gd name="connsiteY0" fmla="*/ 0 h 3338287"/>
              <a:gd name="connsiteX1" fmla="*/ 3519714 w 3519714"/>
              <a:gd name="connsiteY1" fmla="*/ 1040191 h 3338287"/>
              <a:gd name="connsiteX2" fmla="*/ 3495524 w 3519714"/>
              <a:gd name="connsiteY2" fmla="*/ 3338287 h 3338287"/>
              <a:gd name="connsiteX3" fmla="*/ 0 w 3519714"/>
              <a:gd name="connsiteY3" fmla="*/ 2152953 h 3338287"/>
              <a:gd name="connsiteX4" fmla="*/ 0 w 3519714"/>
              <a:gd name="connsiteY4" fmla="*/ 0 h 333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714" h="3338287">
                <a:moveTo>
                  <a:pt x="0" y="0"/>
                </a:moveTo>
                <a:lnTo>
                  <a:pt x="3519714" y="1040191"/>
                </a:lnTo>
                <a:cubicBezTo>
                  <a:pt x="3515682" y="1749779"/>
                  <a:pt x="3499556" y="2628699"/>
                  <a:pt x="3495524" y="3338287"/>
                </a:cubicBezTo>
                <a:lnTo>
                  <a:pt x="0" y="2152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29591" y="3689051"/>
            <a:ext cx="897503" cy="2685139"/>
            <a:chOff x="1329591" y="3689051"/>
            <a:chExt cx="897503" cy="2685139"/>
          </a:xfrm>
        </p:grpSpPr>
        <p:sp>
          <p:nvSpPr>
            <p:cNvPr id="4" name="Oval 3"/>
            <p:cNvSpPr/>
            <p:nvPr/>
          </p:nvSpPr>
          <p:spPr>
            <a:xfrm>
              <a:off x="1390952" y="4160762"/>
              <a:ext cx="616858" cy="6410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11905" y="4801810"/>
              <a:ext cx="362858" cy="76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4"/>
            </p:cNvCxnSpPr>
            <p:nvPr/>
          </p:nvCxnSpPr>
          <p:spPr>
            <a:xfrm>
              <a:off x="1693334" y="5563810"/>
              <a:ext cx="0" cy="81038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560286" y="5563810"/>
              <a:ext cx="283603" cy="665238"/>
            </a:xfrm>
            <a:custGeom>
              <a:avLst/>
              <a:gdLst>
                <a:gd name="connsiteX0" fmla="*/ 157238 w 283603"/>
                <a:gd name="connsiteY0" fmla="*/ 0 h 665238"/>
                <a:gd name="connsiteX1" fmla="*/ 278190 w 283603"/>
                <a:gd name="connsiteY1" fmla="*/ 374952 h 665238"/>
                <a:gd name="connsiteX2" fmla="*/ 0 w 283603"/>
                <a:gd name="connsiteY2" fmla="*/ 665238 h 6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03" h="665238">
                  <a:moveTo>
                    <a:pt x="157238" y="0"/>
                  </a:moveTo>
                  <a:cubicBezTo>
                    <a:pt x="230817" y="132039"/>
                    <a:pt x="304396" y="264079"/>
                    <a:pt x="278190" y="374952"/>
                  </a:cubicBezTo>
                  <a:cubicBezTo>
                    <a:pt x="251984" y="485825"/>
                    <a:pt x="0" y="665238"/>
                    <a:pt x="0" y="665238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50571" y="4354286"/>
              <a:ext cx="376523" cy="641047"/>
            </a:xfrm>
            <a:custGeom>
              <a:avLst/>
              <a:gdLst>
                <a:gd name="connsiteX0" fmla="*/ 0 w 376523"/>
                <a:gd name="connsiteY0" fmla="*/ 641047 h 641047"/>
                <a:gd name="connsiteX1" fmla="*/ 374953 w 376523"/>
                <a:gd name="connsiteY1" fmla="*/ 447524 h 641047"/>
                <a:gd name="connsiteX2" fmla="*/ 108858 w 376523"/>
                <a:gd name="connsiteY2" fmla="*/ 0 h 64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523" h="641047">
                  <a:moveTo>
                    <a:pt x="0" y="641047"/>
                  </a:moveTo>
                  <a:cubicBezTo>
                    <a:pt x="178405" y="597706"/>
                    <a:pt x="356810" y="554365"/>
                    <a:pt x="374953" y="447524"/>
                  </a:cubicBezTo>
                  <a:cubicBezTo>
                    <a:pt x="393096" y="340683"/>
                    <a:pt x="250977" y="170341"/>
                    <a:pt x="108858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9591" y="4910667"/>
              <a:ext cx="230694" cy="459619"/>
            </a:xfrm>
            <a:custGeom>
              <a:avLst/>
              <a:gdLst>
                <a:gd name="connsiteX0" fmla="*/ 230694 w 230694"/>
                <a:gd name="connsiteY0" fmla="*/ 0 h 459619"/>
                <a:gd name="connsiteX1" fmla="*/ 885 w 230694"/>
                <a:gd name="connsiteY1" fmla="*/ 205619 h 459619"/>
                <a:gd name="connsiteX2" fmla="*/ 146028 w 230694"/>
                <a:gd name="connsiteY2" fmla="*/ 459619 h 45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94" h="459619">
                  <a:moveTo>
                    <a:pt x="230694" y="0"/>
                  </a:moveTo>
                  <a:cubicBezTo>
                    <a:pt x="122845" y="64508"/>
                    <a:pt x="14996" y="129016"/>
                    <a:pt x="885" y="205619"/>
                  </a:cubicBezTo>
                  <a:cubicBezTo>
                    <a:pt x="-13226" y="282222"/>
                    <a:pt x="146028" y="459619"/>
                    <a:pt x="146028" y="459619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6096" y="3689051"/>
              <a:ext cx="351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 rot="694797">
            <a:off x="2953455" y="223531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temp= 15 C</a:t>
            </a:r>
          </a:p>
        </p:txBody>
      </p:sp>
      <p:sp>
        <p:nvSpPr>
          <p:cNvPr id="21" name="TextBox 20"/>
          <p:cNvSpPr txBox="1"/>
          <p:nvPr/>
        </p:nvSpPr>
        <p:spPr>
          <a:xfrm rot="968525">
            <a:off x="4299919" y="2940838"/>
            <a:ext cx="1586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humidity= 85%</a:t>
            </a:r>
          </a:p>
        </p:txBody>
      </p:sp>
      <p:sp>
        <p:nvSpPr>
          <p:cNvPr id="22" name="TextBox 21"/>
          <p:cNvSpPr txBox="1"/>
          <p:nvPr/>
        </p:nvSpPr>
        <p:spPr>
          <a:xfrm rot="968525">
            <a:off x="2947760" y="3095624"/>
            <a:ext cx="166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sunshine= none</a:t>
            </a:r>
          </a:p>
        </p:txBody>
      </p:sp>
      <p:sp>
        <p:nvSpPr>
          <p:cNvPr id="23" name="TextBox 22"/>
          <p:cNvSpPr txBox="1"/>
          <p:nvPr/>
        </p:nvSpPr>
        <p:spPr>
          <a:xfrm rot="968525">
            <a:off x="3789789" y="3809108"/>
            <a:ext cx="2107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raining sound= none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40660" y="732350"/>
            <a:ext cx="399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can’t see the weather</a:t>
            </a:r>
            <a:endParaRPr lang="en-US" sz="28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12535" y="5520352"/>
            <a:ext cx="54353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only observe phenomenon</a:t>
            </a:r>
          </a:p>
          <a:p>
            <a:r>
              <a:rPr lang="en-US" sz="2800" i="1" dirty="0" smtClean="0"/>
              <a:t>Then we process data and conclude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60090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20001" y="1765903"/>
            <a:ext cx="3854188" cy="3338287"/>
          </a:xfrm>
          <a:custGeom>
            <a:avLst/>
            <a:gdLst>
              <a:gd name="connsiteX0" fmla="*/ 0 w 3459238"/>
              <a:gd name="connsiteY0" fmla="*/ 0 h 2152953"/>
              <a:gd name="connsiteX1" fmla="*/ 3459238 w 3459238"/>
              <a:gd name="connsiteY1" fmla="*/ 0 h 2152953"/>
              <a:gd name="connsiteX2" fmla="*/ 3459238 w 3459238"/>
              <a:gd name="connsiteY2" fmla="*/ 2152953 h 2152953"/>
              <a:gd name="connsiteX3" fmla="*/ 0 w 3459238"/>
              <a:gd name="connsiteY3" fmla="*/ 2152953 h 2152953"/>
              <a:gd name="connsiteX4" fmla="*/ 0 w 3459238"/>
              <a:gd name="connsiteY4" fmla="*/ 0 h 2152953"/>
              <a:gd name="connsiteX0" fmla="*/ 0 w 3495524"/>
              <a:gd name="connsiteY0" fmla="*/ 0 h 3338287"/>
              <a:gd name="connsiteX1" fmla="*/ 3459238 w 3495524"/>
              <a:gd name="connsiteY1" fmla="*/ 0 h 3338287"/>
              <a:gd name="connsiteX2" fmla="*/ 3495524 w 3495524"/>
              <a:gd name="connsiteY2" fmla="*/ 3338287 h 3338287"/>
              <a:gd name="connsiteX3" fmla="*/ 0 w 3495524"/>
              <a:gd name="connsiteY3" fmla="*/ 2152953 h 3338287"/>
              <a:gd name="connsiteX4" fmla="*/ 0 w 3495524"/>
              <a:gd name="connsiteY4" fmla="*/ 0 h 3338287"/>
              <a:gd name="connsiteX0" fmla="*/ 0 w 3507619"/>
              <a:gd name="connsiteY0" fmla="*/ 0 h 3338287"/>
              <a:gd name="connsiteX1" fmla="*/ 3507619 w 3507619"/>
              <a:gd name="connsiteY1" fmla="*/ 1209524 h 3338287"/>
              <a:gd name="connsiteX2" fmla="*/ 3495524 w 3507619"/>
              <a:gd name="connsiteY2" fmla="*/ 3338287 h 3338287"/>
              <a:gd name="connsiteX3" fmla="*/ 0 w 3507619"/>
              <a:gd name="connsiteY3" fmla="*/ 2152953 h 3338287"/>
              <a:gd name="connsiteX4" fmla="*/ 0 w 3507619"/>
              <a:gd name="connsiteY4" fmla="*/ 0 h 3338287"/>
              <a:gd name="connsiteX0" fmla="*/ 0 w 3519714"/>
              <a:gd name="connsiteY0" fmla="*/ 0 h 3338287"/>
              <a:gd name="connsiteX1" fmla="*/ 3519714 w 3519714"/>
              <a:gd name="connsiteY1" fmla="*/ 1040191 h 3338287"/>
              <a:gd name="connsiteX2" fmla="*/ 3495524 w 3519714"/>
              <a:gd name="connsiteY2" fmla="*/ 3338287 h 3338287"/>
              <a:gd name="connsiteX3" fmla="*/ 0 w 3519714"/>
              <a:gd name="connsiteY3" fmla="*/ 2152953 h 3338287"/>
              <a:gd name="connsiteX4" fmla="*/ 0 w 3519714"/>
              <a:gd name="connsiteY4" fmla="*/ 0 h 333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9714" h="3338287">
                <a:moveTo>
                  <a:pt x="0" y="0"/>
                </a:moveTo>
                <a:lnTo>
                  <a:pt x="3519714" y="1040191"/>
                </a:lnTo>
                <a:cubicBezTo>
                  <a:pt x="3515682" y="1749779"/>
                  <a:pt x="3499556" y="2628699"/>
                  <a:pt x="3495524" y="3338287"/>
                </a:cubicBezTo>
                <a:lnTo>
                  <a:pt x="0" y="215295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329591" y="3689051"/>
            <a:ext cx="897503" cy="2685139"/>
            <a:chOff x="1329591" y="3689051"/>
            <a:chExt cx="897503" cy="2685139"/>
          </a:xfrm>
        </p:grpSpPr>
        <p:sp>
          <p:nvSpPr>
            <p:cNvPr id="4" name="Oval 3"/>
            <p:cNvSpPr/>
            <p:nvPr/>
          </p:nvSpPr>
          <p:spPr>
            <a:xfrm>
              <a:off x="1390952" y="4160762"/>
              <a:ext cx="616858" cy="641048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511905" y="4801810"/>
              <a:ext cx="362858" cy="762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5" idx="4"/>
            </p:cNvCxnSpPr>
            <p:nvPr/>
          </p:nvCxnSpPr>
          <p:spPr>
            <a:xfrm>
              <a:off x="1693334" y="5563810"/>
              <a:ext cx="0" cy="81038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1560286" y="5563810"/>
              <a:ext cx="283603" cy="665238"/>
            </a:xfrm>
            <a:custGeom>
              <a:avLst/>
              <a:gdLst>
                <a:gd name="connsiteX0" fmla="*/ 157238 w 283603"/>
                <a:gd name="connsiteY0" fmla="*/ 0 h 665238"/>
                <a:gd name="connsiteX1" fmla="*/ 278190 w 283603"/>
                <a:gd name="connsiteY1" fmla="*/ 374952 h 665238"/>
                <a:gd name="connsiteX2" fmla="*/ 0 w 283603"/>
                <a:gd name="connsiteY2" fmla="*/ 665238 h 665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3603" h="665238">
                  <a:moveTo>
                    <a:pt x="157238" y="0"/>
                  </a:moveTo>
                  <a:cubicBezTo>
                    <a:pt x="230817" y="132039"/>
                    <a:pt x="304396" y="264079"/>
                    <a:pt x="278190" y="374952"/>
                  </a:cubicBezTo>
                  <a:cubicBezTo>
                    <a:pt x="251984" y="485825"/>
                    <a:pt x="0" y="665238"/>
                    <a:pt x="0" y="665238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50571" y="4354286"/>
              <a:ext cx="376523" cy="641047"/>
            </a:xfrm>
            <a:custGeom>
              <a:avLst/>
              <a:gdLst>
                <a:gd name="connsiteX0" fmla="*/ 0 w 376523"/>
                <a:gd name="connsiteY0" fmla="*/ 641047 h 641047"/>
                <a:gd name="connsiteX1" fmla="*/ 374953 w 376523"/>
                <a:gd name="connsiteY1" fmla="*/ 447524 h 641047"/>
                <a:gd name="connsiteX2" fmla="*/ 108858 w 376523"/>
                <a:gd name="connsiteY2" fmla="*/ 0 h 64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523" h="641047">
                  <a:moveTo>
                    <a:pt x="0" y="641047"/>
                  </a:moveTo>
                  <a:cubicBezTo>
                    <a:pt x="178405" y="597706"/>
                    <a:pt x="356810" y="554365"/>
                    <a:pt x="374953" y="447524"/>
                  </a:cubicBezTo>
                  <a:cubicBezTo>
                    <a:pt x="393096" y="340683"/>
                    <a:pt x="250977" y="170341"/>
                    <a:pt x="108858" y="0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329591" y="4910667"/>
              <a:ext cx="230694" cy="459619"/>
            </a:xfrm>
            <a:custGeom>
              <a:avLst/>
              <a:gdLst>
                <a:gd name="connsiteX0" fmla="*/ 230694 w 230694"/>
                <a:gd name="connsiteY0" fmla="*/ 0 h 459619"/>
                <a:gd name="connsiteX1" fmla="*/ 885 w 230694"/>
                <a:gd name="connsiteY1" fmla="*/ 205619 h 459619"/>
                <a:gd name="connsiteX2" fmla="*/ 146028 w 230694"/>
                <a:gd name="connsiteY2" fmla="*/ 459619 h 45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0694" h="459619">
                  <a:moveTo>
                    <a:pt x="230694" y="0"/>
                  </a:moveTo>
                  <a:cubicBezTo>
                    <a:pt x="122845" y="64508"/>
                    <a:pt x="14996" y="129016"/>
                    <a:pt x="885" y="205619"/>
                  </a:cubicBezTo>
                  <a:cubicBezTo>
                    <a:pt x="-13226" y="282222"/>
                    <a:pt x="146028" y="459619"/>
                    <a:pt x="146028" y="459619"/>
                  </a:cubicBezTo>
                </a:path>
              </a:pathLst>
            </a:cu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36096" y="3689051"/>
              <a:ext cx="3510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?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rot="749348">
            <a:off x="3903825" y="959456"/>
            <a:ext cx="4940728" cy="1850551"/>
            <a:chOff x="842517" y="3550442"/>
            <a:chExt cx="6846616" cy="2135027"/>
          </a:xfrm>
        </p:grpSpPr>
        <p:sp>
          <p:nvSpPr>
            <p:cNvPr id="28" name="Oval 27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Sunny</a:t>
              </a:r>
              <a:endParaRPr lang="en-US" sz="2000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Rainy</a:t>
              </a:r>
              <a:endParaRPr lang="en-US" sz="20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251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91252" y="5285358"/>
              <a:ext cx="50939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75056" y="3550442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</p:grpSp>
      <p:sp>
        <p:nvSpPr>
          <p:cNvPr id="2" name="Oval 1"/>
          <p:cNvSpPr/>
          <p:nvPr/>
        </p:nvSpPr>
        <p:spPr>
          <a:xfrm rot="869800">
            <a:off x="3070469" y="2412170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Feat-1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 rot="869800">
            <a:off x="4418638" y="2725613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Feat-2</a:t>
            </a:r>
            <a:endParaRPr lang="en-US" sz="1600" dirty="0"/>
          </a:p>
        </p:txBody>
      </p:sp>
      <p:sp>
        <p:nvSpPr>
          <p:cNvPr id="46" name="Oval 45"/>
          <p:cNvSpPr/>
          <p:nvPr/>
        </p:nvSpPr>
        <p:spPr>
          <a:xfrm rot="869800">
            <a:off x="3349420" y="3393159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Feat-3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 rot="869800">
            <a:off x="4735848" y="3774457"/>
            <a:ext cx="745543" cy="4967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600" dirty="0" smtClean="0"/>
              <a:t>Feat-4</a:t>
            </a:r>
            <a:endParaRPr lang="en-US" sz="1600" dirty="0"/>
          </a:p>
        </p:txBody>
      </p:sp>
      <p:cxnSp>
        <p:nvCxnSpPr>
          <p:cNvPr id="7" name="Straight Arrow Connector 6"/>
          <p:cNvCxnSpPr>
            <a:stCxn id="2" idx="6"/>
            <a:endCxn id="45" idx="2"/>
          </p:cNvCxnSpPr>
          <p:nvPr/>
        </p:nvCxnSpPr>
        <p:spPr>
          <a:xfrm>
            <a:off x="3804144" y="2753851"/>
            <a:ext cx="626362" cy="126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5" idx="5"/>
            <a:endCxn id="47" idx="0"/>
          </p:cNvCxnSpPr>
          <p:nvPr/>
        </p:nvCxnSpPr>
        <p:spPr>
          <a:xfrm>
            <a:off x="5002645" y="3209992"/>
            <a:ext cx="168147" cy="572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6" idx="7"/>
          </p:cNvCxnSpPr>
          <p:nvPr/>
        </p:nvCxnSpPr>
        <p:spPr>
          <a:xfrm flipH="1">
            <a:off x="4021351" y="3078027"/>
            <a:ext cx="470899" cy="459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7" idx="2"/>
            <a:endCxn id="46" idx="6"/>
          </p:cNvCxnSpPr>
          <p:nvPr/>
        </p:nvCxnSpPr>
        <p:spPr>
          <a:xfrm flipH="1" flipV="1">
            <a:off x="4083095" y="3734840"/>
            <a:ext cx="664621" cy="1946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6" idx="1"/>
            <a:endCxn id="2" idx="4"/>
          </p:cNvCxnSpPr>
          <p:nvPr/>
        </p:nvCxnSpPr>
        <p:spPr>
          <a:xfrm flipH="1" flipV="1">
            <a:off x="3381069" y="2900996"/>
            <a:ext cx="129887" cy="5045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6" idx="0"/>
          </p:cNvCxnSpPr>
          <p:nvPr/>
        </p:nvCxnSpPr>
        <p:spPr>
          <a:xfrm flipV="1">
            <a:off x="3784364" y="2971800"/>
            <a:ext cx="635236" cy="429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7" idx="1"/>
            <a:endCxn id="45" idx="4"/>
          </p:cNvCxnSpPr>
          <p:nvPr/>
        </p:nvCxnSpPr>
        <p:spPr>
          <a:xfrm flipH="1" flipV="1">
            <a:off x="4729238" y="3214439"/>
            <a:ext cx="168146" cy="572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3067" y="234066"/>
            <a:ext cx="4487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can’t see the state</a:t>
            </a:r>
            <a:br>
              <a:rPr lang="en-US" sz="2800" i="1" dirty="0" smtClean="0"/>
            </a:br>
            <a:r>
              <a:rPr lang="en-US" sz="2800" i="1" dirty="0" smtClean="0"/>
              <a:t>(following a Markov Process)</a:t>
            </a:r>
            <a:endParaRPr lang="en-US" sz="2800" i="1" dirty="0"/>
          </a:p>
        </p:txBody>
      </p:sp>
      <p:sp>
        <p:nvSpPr>
          <p:cNvPr id="60" name="TextBox 59"/>
          <p:cNvSpPr txBox="1"/>
          <p:nvPr/>
        </p:nvSpPr>
        <p:spPr>
          <a:xfrm>
            <a:off x="2931975" y="5520352"/>
            <a:ext cx="61559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We only observe consequences of state</a:t>
            </a:r>
          </a:p>
          <a:p>
            <a:r>
              <a:rPr lang="en-US" sz="2800" i="1" dirty="0" smtClean="0"/>
              <a:t>Then we infer the state behind the scene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16723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0px-HiddenMarkovMod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238" y="3269343"/>
            <a:ext cx="4311952" cy="34495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Hidden states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, X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 </a:t>
            </a:r>
            <a:r>
              <a:rPr lang="en-US" i="1" dirty="0" err="1" smtClean="0"/>
              <a:t>X</a:t>
            </a:r>
            <a:r>
              <a:rPr lang="en-US" i="1" baseline="-25000" dirty="0" err="1" smtClean="0"/>
              <a:t>n</a:t>
            </a:r>
            <a:r>
              <a:rPr lang="en-US" i="1" baseline="-25000" dirty="0" smtClean="0"/>
              <a:t> </a:t>
            </a:r>
            <a:r>
              <a:rPr lang="en-US" dirty="0" smtClean="0"/>
              <a:t>of a Markov Chain with transition probability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r>
              <a:rPr lang="en-US" dirty="0" smtClean="0"/>
              <a:t>Observed states </a:t>
            </a:r>
            <a:r>
              <a:rPr lang="en-US" i="1" dirty="0" smtClean="0"/>
              <a:t>y</a:t>
            </a:r>
            <a:r>
              <a:rPr lang="en-US" i="1" baseline="-25000" dirty="0" smtClean="0"/>
              <a:t>1</a:t>
            </a:r>
            <a:r>
              <a:rPr lang="en-US" i="1" dirty="0" smtClean="0"/>
              <a:t>, y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n</a:t>
            </a:r>
            <a:endParaRPr lang="en-US" i="1" baseline="-25000" dirty="0" smtClean="0"/>
          </a:p>
          <a:p>
            <a:r>
              <a:rPr lang="en-US" dirty="0" smtClean="0"/>
              <a:t>Output probability </a:t>
            </a:r>
            <a:r>
              <a:rPr lang="en-US" i="1" dirty="0" smtClean="0"/>
              <a:t>{</a:t>
            </a:r>
            <a:r>
              <a:rPr lang="en-US" i="1" dirty="0" err="1" smtClean="0"/>
              <a:t>b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From observed states,</a:t>
            </a:r>
            <a:br>
              <a:rPr lang="en-US" dirty="0" smtClean="0"/>
            </a:br>
            <a:r>
              <a:rPr lang="en-US" dirty="0" smtClean="0"/>
              <a:t>infer the hidden states</a:t>
            </a:r>
            <a:br>
              <a:rPr lang="en-US" dirty="0" smtClean="0"/>
            </a:br>
            <a:r>
              <a:rPr lang="en-US" dirty="0" smtClean="0"/>
              <a:t>and their transition </a:t>
            </a:r>
            <a:br>
              <a:rPr lang="en-US" dirty="0" smtClean="0"/>
            </a:br>
            <a:r>
              <a:rPr lang="en-US" dirty="0" smtClean="0"/>
              <a:t>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10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Analogy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Alice talks with Bob on the phone</a:t>
            </a:r>
          </a:p>
          <a:p>
            <a:r>
              <a:rPr lang="en-US" sz="2400" dirty="0" smtClean="0"/>
              <a:t>Alice has a general idea about the weather in Bob’s city, but doesn’t know current weather</a:t>
            </a:r>
          </a:p>
          <a:p>
            <a:r>
              <a:rPr lang="en-US" sz="2400" dirty="0" smtClean="0"/>
              <a:t>Alice asks Bob what he did</a:t>
            </a:r>
          </a:p>
          <a:p>
            <a:r>
              <a:rPr lang="en-US" sz="2400" dirty="0" smtClean="0"/>
              <a:t>Alice infers the weather based on Bob’s activity</a:t>
            </a:r>
          </a:p>
          <a:p>
            <a:endParaRPr lang="en-US" sz="2400" dirty="0"/>
          </a:p>
        </p:txBody>
      </p:sp>
      <p:pic>
        <p:nvPicPr>
          <p:cNvPr id="3" name="Picture 2" descr="alic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05" y="4707207"/>
            <a:ext cx="2202543" cy="1573245"/>
          </a:xfrm>
          <a:prstGeom prst="rect">
            <a:avLst/>
          </a:prstGeom>
        </p:spPr>
      </p:pic>
      <p:pic>
        <p:nvPicPr>
          <p:cNvPr id="4" name="Picture 3" descr="bob_rai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1" y="4707207"/>
            <a:ext cx="2296886" cy="1528474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24095" y="3086390"/>
            <a:ext cx="1741714" cy="1364658"/>
          </a:xfrm>
          <a:prstGeom prst="wedgeRoundRectCallout">
            <a:avLst>
              <a:gd name="adj1" fmla="val -133267"/>
              <a:gd name="adj2" fmla="val 7434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7124095" y="5028885"/>
            <a:ext cx="1741714" cy="1364658"/>
          </a:xfrm>
          <a:prstGeom prst="wedgeRoundRectCallout">
            <a:avLst>
              <a:gd name="adj1" fmla="val -129795"/>
              <a:gd name="adj2" fmla="val -6037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ob_snow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5" b="8504"/>
          <a:stretch/>
        </p:blipFill>
        <p:spPr>
          <a:xfrm>
            <a:off x="7184572" y="3122675"/>
            <a:ext cx="1612788" cy="1257327"/>
          </a:xfrm>
          <a:prstGeom prst="rect">
            <a:avLst/>
          </a:prstGeom>
        </p:spPr>
      </p:pic>
      <p:pic>
        <p:nvPicPr>
          <p:cNvPr id="10" name="Picture 9" descr="bob_beach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3" b="16236"/>
          <a:stretch/>
        </p:blipFill>
        <p:spPr>
          <a:xfrm>
            <a:off x="7184572" y="5101457"/>
            <a:ext cx="1612788" cy="1255773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4" idx="3"/>
            <a:endCxn id="3" idx="1"/>
          </p:cNvCxnSpPr>
          <p:nvPr/>
        </p:nvCxnSpPr>
        <p:spPr>
          <a:xfrm>
            <a:off x="2854477" y="5471444"/>
            <a:ext cx="1172028" cy="22386"/>
          </a:xfrm>
          <a:prstGeom prst="line">
            <a:avLst/>
          </a:prstGeom>
          <a:ln>
            <a:prstDash val="sysDash"/>
            <a:headEnd type="triangle" w="lg" len="med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as Markov Chain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68397" y="2630337"/>
            <a:ext cx="4940728" cy="1850551"/>
            <a:chOff x="842517" y="3550442"/>
            <a:chExt cx="6846616" cy="2135027"/>
          </a:xfrm>
        </p:grpSpPr>
        <p:sp>
          <p:nvSpPr>
            <p:cNvPr id="6" name="Oval 5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Sunny</a:t>
              </a:r>
              <a:endParaRPr lang="en-US" sz="20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Rainy</a:t>
              </a:r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4251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91252" y="5285358"/>
              <a:ext cx="50939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5056" y="3550442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50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naïve </a:t>
            </a:r>
            <a:r>
              <a:rPr lang="en-US" dirty="0" err="1" smtClean="0"/>
              <a:t>bayesien</a:t>
            </a:r>
            <a:r>
              <a:rPr lang="en-US" dirty="0" smtClean="0"/>
              <a:t> classifier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29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per Weather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61762" y="1761883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Sunny</a:t>
            </a:r>
            <a:endParaRPr lang="en-US" sz="2000" dirty="0"/>
          </a:p>
        </p:txBody>
      </p:sp>
      <p:pic>
        <p:nvPicPr>
          <p:cNvPr id="3" name="Picture 2" descr="bikin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 b="18594"/>
          <a:stretch/>
        </p:blipFill>
        <p:spPr>
          <a:xfrm>
            <a:off x="954290" y="3797903"/>
            <a:ext cx="1923935" cy="1983619"/>
          </a:xfrm>
          <a:prstGeom prst="rect">
            <a:avLst/>
          </a:prstGeom>
        </p:spPr>
      </p:pic>
      <p:pic>
        <p:nvPicPr>
          <p:cNvPr id="4" name="Picture 3" descr="bob_watching_movi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9256" r="10162" b="7218"/>
          <a:stretch/>
        </p:blipFill>
        <p:spPr>
          <a:xfrm>
            <a:off x="3689048" y="3797904"/>
            <a:ext cx="2140857" cy="1983619"/>
          </a:xfrm>
          <a:prstGeom prst="rect">
            <a:avLst/>
          </a:prstGeom>
        </p:spPr>
      </p:pic>
      <p:pic>
        <p:nvPicPr>
          <p:cNvPr id="16" name="Picture 15" descr="bob_paje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61" y="3797903"/>
            <a:ext cx="2179951" cy="1632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2544" y="5933916"/>
            <a:ext cx="75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Biking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46087" y="5941178"/>
            <a:ext cx="168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watching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6392" y="5933916"/>
            <a:ext cx="158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Pajeon</a:t>
            </a:r>
            <a:r>
              <a:rPr lang="en-US" dirty="0" smtClean="0"/>
              <a:t> &amp; Dong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58067" y="1761883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Rainy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6" idx="3"/>
            <a:endCxn id="3" idx="0"/>
          </p:cNvCxnSpPr>
          <p:nvPr/>
        </p:nvCxnSpPr>
        <p:spPr>
          <a:xfrm flipH="1">
            <a:off x="1916258" y="2352475"/>
            <a:ext cx="498892" cy="144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4"/>
            <a:endCxn id="4" idx="0"/>
          </p:cNvCxnSpPr>
          <p:nvPr/>
        </p:nvCxnSpPr>
        <p:spPr>
          <a:xfrm>
            <a:off x="2785460" y="2453804"/>
            <a:ext cx="1974017" cy="134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5"/>
            <a:endCxn id="16" idx="0"/>
          </p:cNvCxnSpPr>
          <p:nvPr/>
        </p:nvCxnSpPr>
        <p:spPr>
          <a:xfrm>
            <a:off x="3155770" y="2352475"/>
            <a:ext cx="4253967" cy="144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408682" y="31810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84472" y="31810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12177" y="318105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77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per Weather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61762" y="1761883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Sunny</a:t>
            </a:r>
            <a:endParaRPr lang="en-US" sz="2000" dirty="0"/>
          </a:p>
        </p:txBody>
      </p:sp>
      <p:pic>
        <p:nvPicPr>
          <p:cNvPr id="3" name="Picture 2" descr="bikin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 b="18594"/>
          <a:stretch/>
        </p:blipFill>
        <p:spPr>
          <a:xfrm>
            <a:off x="954290" y="3797903"/>
            <a:ext cx="1923935" cy="1983619"/>
          </a:xfrm>
          <a:prstGeom prst="rect">
            <a:avLst/>
          </a:prstGeom>
        </p:spPr>
      </p:pic>
      <p:pic>
        <p:nvPicPr>
          <p:cNvPr id="4" name="Picture 3" descr="bob_watching_movie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3" t="9256" r="10162" b="7218"/>
          <a:stretch/>
        </p:blipFill>
        <p:spPr>
          <a:xfrm>
            <a:off x="3689048" y="3797904"/>
            <a:ext cx="2140857" cy="1983619"/>
          </a:xfrm>
          <a:prstGeom prst="rect">
            <a:avLst/>
          </a:prstGeom>
        </p:spPr>
      </p:pic>
      <p:pic>
        <p:nvPicPr>
          <p:cNvPr id="16" name="Picture 15" descr="bob_pajeo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61" y="3797903"/>
            <a:ext cx="2179951" cy="16328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62544" y="5933916"/>
            <a:ext cx="751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Biking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46087" y="5941178"/>
            <a:ext cx="1682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Movie watching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6392" y="5933916"/>
            <a:ext cx="158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Pajeon</a:t>
            </a:r>
            <a:r>
              <a:rPr lang="en-US" dirty="0" smtClean="0"/>
              <a:t> &amp; Dong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58067" y="1761883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Rainy</a:t>
            </a:r>
            <a:endParaRPr lang="en-US" sz="2000" dirty="0"/>
          </a:p>
        </p:txBody>
      </p:sp>
      <p:cxnSp>
        <p:nvCxnSpPr>
          <p:cNvPr id="22" name="Straight Arrow Connector 21"/>
          <p:cNvCxnSpPr>
            <a:stCxn id="20" idx="3"/>
            <a:endCxn id="3" idx="0"/>
          </p:cNvCxnSpPr>
          <p:nvPr/>
        </p:nvCxnSpPr>
        <p:spPr>
          <a:xfrm flipH="1">
            <a:off x="1916258" y="2352475"/>
            <a:ext cx="4195197" cy="144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4"/>
            <a:endCxn id="4" idx="0"/>
          </p:cNvCxnSpPr>
          <p:nvPr/>
        </p:nvCxnSpPr>
        <p:spPr>
          <a:xfrm flipH="1">
            <a:off x="4759477" y="2453804"/>
            <a:ext cx="1722288" cy="134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5"/>
            <a:endCxn id="16" idx="0"/>
          </p:cNvCxnSpPr>
          <p:nvPr/>
        </p:nvCxnSpPr>
        <p:spPr>
          <a:xfrm>
            <a:off x="6852075" y="2352475"/>
            <a:ext cx="557662" cy="14454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07559" y="31810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47064" y="31810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781249" y="3181053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5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Markov Model for Weather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3116917" y="2302624"/>
            <a:ext cx="1047396" cy="6919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Sunny</a:t>
            </a:r>
            <a:endParaRPr lang="en-US" sz="2000" dirty="0"/>
          </a:p>
        </p:txBody>
      </p:sp>
      <p:sp>
        <p:nvSpPr>
          <p:cNvPr id="25" name="Oval 24"/>
          <p:cNvSpPr/>
          <p:nvPr/>
        </p:nvSpPr>
        <p:spPr>
          <a:xfrm>
            <a:off x="5400239" y="2302624"/>
            <a:ext cx="1047396" cy="69192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Rainy</a:t>
            </a:r>
            <a:endParaRPr lang="en-US" sz="2000" dirty="0"/>
          </a:p>
        </p:txBody>
      </p:sp>
      <p:sp>
        <p:nvSpPr>
          <p:cNvPr id="27" name="Freeform 26"/>
          <p:cNvSpPr/>
          <p:nvPr/>
        </p:nvSpPr>
        <p:spPr>
          <a:xfrm>
            <a:off x="3998475" y="2040467"/>
            <a:ext cx="1606006" cy="335543"/>
          </a:xfrm>
          <a:custGeom>
            <a:avLst/>
            <a:gdLst>
              <a:gd name="connsiteX0" fmla="*/ 0 w 2225524"/>
              <a:gd name="connsiteY0" fmla="*/ 387124 h 387124"/>
              <a:gd name="connsiteX1" fmla="*/ 1173238 w 2225524"/>
              <a:gd name="connsiteY1" fmla="*/ 76 h 387124"/>
              <a:gd name="connsiteX2" fmla="*/ 2225524 w 2225524"/>
              <a:gd name="connsiteY2" fmla="*/ 350838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524" h="387124">
                <a:moveTo>
                  <a:pt x="0" y="387124"/>
                </a:moveTo>
                <a:cubicBezTo>
                  <a:pt x="401158" y="196624"/>
                  <a:pt x="802317" y="6124"/>
                  <a:pt x="1173238" y="76"/>
                </a:cubicBezTo>
                <a:cubicBezTo>
                  <a:pt x="1544159" y="-5972"/>
                  <a:pt x="2225524" y="350838"/>
                  <a:pt x="2225524" y="350838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>
            <a:off x="2697959" y="2323592"/>
            <a:ext cx="488785" cy="555633"/>
          </a:xfrm>
          <a:prstGeom prst="arc">
            <a:avLst>
              <a:gd name="adj1" fmla="val 2154961"/>
              <a:gd name="adj2" fmla="val 19782390"/>
            </a:avLst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0800000">
            <a:off x="6369080" y="2396976"/>
            <a:ext cx="488785" cy="555633"/>
          </a:xfrm>
          <a:prstGeom prst="arc">
            <a:avLst>
              <a:gd name="adj1" fmla="val 2154961"/>
              <a:gd name="adj2" fmla="val 19782390"/>
            </a:avLst>
          </a:pr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10800000">
            <a:off x="3998475" y="2896001"/>
            <a:ext cx="1606006" cy="335543"/>
          </a:xfrm>
          <a:custGeom>
            <a:avLst/>
            <a:gdLst>
              <a:gd name="connsiteX0" fmla="*/ 0 w 2225524"/>
              <a:gd name="connsiteY0" fmla="*/ 387124 h 387124"/>
              <a:gd name="connsiteX1" fmla="*/ 1173238 w 2225524"/>
              <a:gd name="connsiteY1" fmla="*/ 76 h 387124"/>
              <a:gd name="connsiteX2" fmla="*/ 2225524 w 2225524"/>
              <a:gd name="connsiteY2" fmla="*/ 350838 h 38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5524" h="387124">
                <a:moveTo>
                  <a:pt x="0" y="387124"/>
                </a:moveTo>
                <a:cubicBezTo>
                  <a:pt x="401158" y="196624"/>
                  <a:pt x="802317" y="6124"/>
                  <a:pt x="1173238" y="76"/>
                </a:cubicBezTo>
                <a:cubicBezTo>
                  <a:pt x="1544159" y="-5972"/>
                  <a:pt x="2225524" y="350838"/>
                  <a:pt x="2225524" y="350838"/>
                </a:cubicBezTo>
              </a:path>
            </a:pathLst>
          </a:custGeom>
          <a:ln>
            <a:headEnd type="none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49822" y="2376010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0.9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522046" y="3172528"/>
            <a:ext cx="367598" cy="3467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822952" y="2473863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0.5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4582521" y="1668776"/>
            <a:ext cx="367598" cy="346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0.1</a:t>
            </a:r>
            <a:endParaRPr lang="en-US" sz="2000" dirty="0"/>
          </a:p>
        </p:txBody>
      </p:sp>
      <p:sp>
        <p:nvSpPr>
          <p:cNvPr id="38" name="Oval 37"/>
          <p:cNvSpPr/>
          <p:nvPr/>
        </p:nvSpPr>
        <p:spPr>
          <a:xfrm>
            <a:off x="1934244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Biking</a:t>
            </a:r>
            <a:endParaRPr lang="en-US" sz="2000" dirty="0"/>
          </a:p>
        </p:txBody>
      </p:sp>
      <p:sp>
        <p:nvSpPr>
          <p:cNvPr id="39" name="Oval 38"/>
          <p:cNvSpPr/>
          <p:nvPr/>
        </p:nvSpPr>
        <p:spPr>
          <a:xfrm>
            <a:off x="4217565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smtClean="0"/>
              <a:t>Movie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6666852" y="5212738"/>
            <a:ext cx="1047396" cy="6919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2000" dirty="0" err="1" smtClean="0"/>
              <a:t>Pajeon</a:t>
            </a:r>
            <a:endParaRPr lang="en-US" sz="2000" dirty="0"/>
          </a:p>
        </p:txBody>
      </p:sp>
      <p:cxnSp>
        <p:nvCxnSpPr>
          <p:cNvPr id="7" name="Straight Connector 6"/>
          <p:cNvCxnSpPr>
            <a:stCxn id="24" idx="4"/>
            <a:endCxn id="38" idx="0"/>
          </p:cNvCxnSpPr>
          <p:nvPr/>
        </p:nvCxnSpPr>
        <p:spPr>
          <a:xfrm flipH="1">
            <a:off x="2457942" y="2994545"/>
            <a:ext cx="118267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4"/>
            <a:endCxn id="39" idx="0"/>
          </p:cNvCxnSpPr>
          <p:nvPr/>
        </p:nvCxnSpPr>
        <p:spPr>
          <a:xfrm>
            <a:off x="3640615" y="2994545"/>
            <a:ext cx="1100648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4" idx="4"/>
            <a:endCxn id="40" idx="1"/>
          </p:cNvCxnSpPr>
          <p:nvPr/>
        </p:nvCxnSpPr>
        <p:spPr>
          <a:xfrm>
            <a:off x="3640615" y="2994545"/>
            <a:ext cx="3179625" cy="2319522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5" idx="4"/>
            <a:endCxn id="38" idx="7"/>
          </p:cNvCxnSpPr>
          <p:nvPr/>
        </p:nvCxnSpPr>
        <p:spPr>
          <a:xfrm flipH="1">
            <a:off x="2828252" y="2994545"/>
            <a:ext cx="3095685" cy="2319522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5" idx="4"/>
          </p:cNvCxnSpPr>
          <p:nvPr/>
        </p:nvCxnSpPr>
        <p:spPr>
          <a:xfrm flipH="1">
            <a:off x="4889644" y="2994545"/>
            <a:ext cx="103429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5" idx="4"/>
            <a:endCxn id="40" idx="0"/>
          </p:cNvCxnSpPr>
          <p:nvPr/>
        </p:nvCxnSpPr>
        <p:spPr>
          <a:xfrm>
            <a:off x="5923937" y="2994545"/>
            <a:ext cx="1266613" cy="2218193"/>
          </a:xfrm>
          <a:prstGeom prst="line">
            <a:avLst/>
          </a:prstGeom>
          <a:ln>
            <a:prstDash val="sysDash"/>
            <a:headEnd type="none"/>
            <a:tailEnd type="triangle" w="lg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03384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4404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40123" y="47050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3963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0.6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15458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0.1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995842" y="4705054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0.3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57200" y="4003524"/>
            <a:ext cx="8396514" cy="0"/>
          </a:xfrm>
          <a:prstGeom prst="line">
            <a:avLst/>
          </a:prstGeom>
          <a:ln>
            <a:prstDash val="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17675" y="3616481"/>
            <a:ext cx="8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Hidden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12840" y="3962401"/>
            <a:ext cx="124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3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Recognition by HMM</a:t>
            </a:r>
            <a:endParaRPr lang="en-US" dirty="0"/>
          </a:p>
        </p:txBody>
      </p:sp>
      <p:pic>
        <p:nvPicPr>
          <p:cNvPr id="5" name="Picture 4" descr="Screen shot 2011-10-24 at 2.28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863" y="1417638"/>
            <a:ext cx="6735232" cy="5105861"/>
          </a:xfrm>
          <a:prstGeom prst="rect">
            <a:avLst/>
          </a:prstGeom>
        </p:spPr>
      </p:pic>
      <p:pic>
        <p:nvPicPr>
          <p:cNvPr id="7" name="Picture 6" descr="Screen shot 2011-10-24 at 2.29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77" y="4251407"/>
            <a:ext cx="7886095" cy="227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7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Single-frame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HMM</a:t>
            </a:r>
          </a:p>
          <a:p>
            <a:pPr lvl="1"/>
            <a:r>
              <a:rPr lang="en-US" dirty="0" smtClean="0"/>
              <a:t>99.1 %</a:t>
            </a:r>
            <a:endParaRPr lang="en-US" dirty="0"/>
          </a:p>
        </p:txBody>
      </p:sp>
      <p:pic>
        <p:nvPicPr>
          <p:cNvPr id="5" name="Picture 4" descr="Screen shot 2011-10-24 at 2.3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299" y="1649185"/>
            <a:ext cx="48387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model: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4857" y="4197048"/>
            <a:ext cx="6640286" cy="1403047"/>
            <a:chOff x="1124857" y="4197048"/>
            <a:chExt cx="6640286" cy="1403047"/>
          </a:xfrm>
        </p:grpSpPr>
        <p:sp>
          <p:nvSpPr>
            <p:cNvPr id="7" name="Rounded Rectangle 6"/>
            <p:cNvSpPr/>
            <p:nvPr/>
          </p:nvSpPr>
          <p:spPr>
            <a:xfrm>
              <a:off x="1124857" y="4197048"/>
              <a:ext cx="6640286" cy="140304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351" y="4434264"/>
              <a:ext cx="6027213" cy="863449"/>
            </a:xfrm>
            <a:prstGeom prst="rect">
              <a:avLst/>
            </a:prstGeom>
          </p:spPr>
        </p:pic>
      </p:grp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237" y="2573541"/>
            <a:ext cx="4783667" cy="10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3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Bayesian </a:t>
            </a:r>
            <a:r>
              <a:rPr lang="en-US" dirty="0" err="1" smtClean="0"/>
              <a:t>Classificaiton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9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evidences, we want to choose gender </a:t>
            </a:r>
            <a:r>
              <a:rPr lang="en-US" i="1" dirty="0" smtClean="0"/>
              <a:t>g</a:t>
            </a:r>
            <a:r>
              <a:rPr lang="en-US" dirty="0" smtClean="0"/>
              <a:t> that maximizes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A Posteriori (MAP) classification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00" y="2724149"/>
            <a:ext cx="6059970" cy="129146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24857" y="4320724"/>
            <a:ext cx="6640286" cy="1257905"/>
            <a:chOff x="1124857" y="4320724"/>
            <a:chExt cx="6640286" cy="1257905"/>
          </a:xfrm>
        </p:grpSpPr>
        <p:sp>
          <p:nvSpPr>
            <p:cNvPr id="7" name="Rounded Rectangle 6"/>
            <p:cNvSpPr/>
            <p:nvPr/>
          </p:nvSpPr>
          <p:spPr>
            <a:xfrm>
              <a:off x="1124857" y="4320724"/>
              <a:ext cx="6640286" cy="125790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7834" y="4777621"/>
              <a:ext cx="5651902" cy="319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5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Classifier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the current frame based on the classification results of previous frames</a:t>
            </a:r>
          </a:p>
          <a:p>
            <a:r>
              <a:rPr lang="en-US" dirty="0" smtClean="0"/>
              <a:t>Markov Chain</a:t>
            </a:r>
          </a:p>
          <a:p>
            <a:r>
              <a:rPr lang="en-US" dirty="0" smtClean="0"/>
              <a:t>Hidden Markov Model (HMM)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6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Markov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9324"/>
          </a:xfrm>
        </p:spPr>
        <p:txBody>
          <a:bodyPr>
            <a:normAutofit/>
          </a:bodyPr>
          <a:lstStyle/>
          <a:p>
            <a:r>
              <a:rPr lang="en-US" dirty="0" smtClean="0"/>
              <a:t>Random variable </a:t>
            </a:r>
            <a:r>
              <a:rPr lang="en-US" i="1" dirty="0" smtClean="0"/>
              <a:t>x(t)</a:t>
            </a:r>
            <a:r>
              <a:rPr lang="en-US" dirty="0" smtClean="0"/>
              <a:t> changes over time with discrete time </a:t>
            </a:r>
            <a:r>
              <a:rPr lang="en-US" i="1" dirty="0" smtClean="0"/>
              <a:t>t=1, 2, 3, …</a:t>
            </a:r>
          </a:p>
          <a:p>
            <a:pPr lvl="1"/>
            <a:r>
              <a:rPr lang="en-US" i="1" dirty="0" smtClean="0"/>
              <a:t>x(1), x(2), x(3), …, x(t), …</a:t>
            </a:r>
          </a:p>
          <a:p>
            <a:r>
              <a:rPr lang="en-US" dirty="0" smtClean="0"/>
              <a:t>Each </a:t>
            </a:r>
            <a:r>
              <a:rPr lang="en-US" i="1" dirty="0" smtClean="0"/>
              <a:t>x(t)</a:t>
            </a:r>
            <a:r>
              <a:rPr lang="en-US" dirty="0" smtClean="0"/>
              <a:t> takes a value in state space </a:t>
            </a:r>
            <a:br>
              <a:rPr lang="en-US" dirty="0" smtClean="0"/>
            </a:br>
            <a:r>
              <a:rPr lang="en-US" i="1" dirty="0" smtClean="0"/>
              <a:t>Q = {s</a:t>
            </a:r>
            <a:r>
              <a:rPr lang="en-US" i="1" baseline="-25000" dirty="0" smtClean="0"/>
              <a:t>1</a:t>
            </a:r>
            <a:r>
              <a:rPr lang="en-US" i="1" dirty="0" smtClean="0"/>
              <a:t>, s</a:t>
            </a:r>
            <a:r>
              <a:rPr lang="en-US" i="1" baseline="-25000" dirty="0" smtClean="0"/>
              <a:t>2</a:t>
            </a:r>
            <a:r>
              <a:rPr lang="en-US" i="1" dirty="0" smtClean="0"/>
              <a:t>, …,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n</a:t>
            </a:r>
            <a:r>
              <a:rPr lang="en-US" i="1" dirty="0" smtClean="0"/>
              <a:t>}</a:t>
            </a:r>
          </a:p>
          <a:p>
            <a:r>
              <a:rPr lang="en-US" dirty="0" smtClean="0"/>
              <a:t>Transition probability</a:t>
            </a:r>
          </a:p>
          <a:p>
            <a:pPr lvl="1"/>
            <a:r>
              <a:rPr lang="en-US" dirty="0" smtClean="0"/>
              <a:t>Probability of observing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dirty="0" smtClean="0"/>
              <a:t> depends on the previous value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i</a:t>
            </a:r>
            <a:r>
              <a:rPr lang="en-US" i="1" baseline="-25000" dirty="0" smtClean="0"/>
              <a:t>,</a:t>
            </a:r>
            <a:r>
              <a:rPr lang="en-US" i="1" dirty="0" smtClean="0"/>
              <a:t> and </a:t>
            </a:r>
            <a:r>
              <a:rPr lang="en-US" i="1" dirty="0" smtClean="0">
                <a:solidFill>
                  <a:srgbClr val="FF0000"/>
                </a:solidFill>
              </a:rPr>
              <a:t>only the previous</a:t>
            </a:r>
            <a:r>
              <a:rPr lang="en-US" i="1" dirty="0" smtClean="0"/>
              <a:t> value</a:t>
            </a:r>
            <a:endParaRPr lang="en-US" i="1" baseline="-25000" dirty="0" smtClean="0"/>
          </a:p>
          <a:p>
            <a:pPr lvl="1"/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r>
              <a:rPr lang="en-US" i="1" dirty="0" smtClean="0"/>
              <a:t> = P( x(t+1) = </a:t>
            </a:r>
            <a:r>
              <a:rPr lang="en-US" i="1" dirty="0" err="1" smtClean="0"/>
              <a:t>S</a:t>
            </a:r>
            <a:r>
              <a:rPr lang="en-US" i="1" baseline="-25000" dirty="0" err="1" smtClean="0"/>
              <a:t>j</a:t>
            </a:r>
            <a:r>
              <a:rPr lang="en-US" i="1" dirty="0" smtClean="0"/>
              <a:t> | x(t) = S</a:t>
            </a:r>
            <a:r>
              <a:rPr lang="en-US" i="1" baseline="-25000" dirty="0" smtClean="0"/>
              <a:t>i</a:t>
            </a:r>
            <a:r>
              <a:rPr lang="en-US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968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Model by 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799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Weather = {sunny, rainy}</a:t>
            </a:r>
          </a:p>
          <a:p>
            <a:r>
              <a:rPr lang="en-US" sz="2800" dirty="0" smtClean="0"/>
              <a:t>If sunny today, then sunny tomorrow with 90%</a:t>
            </a:r>
          </a:p>
          <a:p>
            <a:r>
              <a:rPr lang="en-US" sz="2800" dirty="0"/>
              <a:t>If </a:t>
            </a:r>
            <a:r>
              <a:rPr lang="en-US" sz="2800" dirty="0" smtClean="0"/>
              <a:t>sunny today, </a:t>
            </a:r>
            <a:r>
              <a:rPr lang="en-US" sz="2800" dirty="0"/>
              <a:t>then </a:t>
            </a:r>
            <a:r>
              <a:rPr lang="en-US" sz="2800" dirty="0" smtClean="0"/>
              <a:t>rain </a:t>
            </a:r>
            <a:r>
              <a:rPr lang="en-US" sz="2800" dirty="0"/>
              <a:t>tomorrow with </a:t>
            </a:r>
            <a:r>
              <a:rPr lang="en-US" sz="2800" dirty="0" smtClean="0"/>
              <a:t>10%</a:t>
            </a:r>
            <a:endParaRPr lang="en-US" sz="2800" dirty="0"/>
          </a:p>
          <a:p>
            <a:r>
              <a:rPr lang="en-US" sz="2800" dirty="0" smtClean="0"/>
              <a:t>If rain today, then either sunny or rain with 50%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Stationary probability: (sunny, rainy) = (0.833, 0.167)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010127" y="3592304"/>
            <a:ext cx="6679006" cy="2204800"/>
            <a:chOff x="1010127" y="3592304"/>
            <a:chExt cx="6679006" cy="2204800"/>
          </a:xfrm>
        </p:grpSpPr>
        <p:sp>
          <p:nvSpPr>
            <p:cNvPr id="4" name="Oval 3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Sunny</a:t>
              </a:r>
              <a:endParaRPr lang="en-US" sz="24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Rainy</a:t>
              </a:r>
              <a:endParaRPr lang="en-US" sz="24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09141" y="3592304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  <p:sp>
          <p:nvSpPr>
            <p:cNvPr id="9" name="Arc 8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012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09141" y="5396994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572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Transition Matrix</a:t>
            </a:r>
          </a:p>
          <a:p>
            <a:pPr lvl="1"/>
            <a:r>
              <a:rPr lang="en-US" dirty="0" smtClean="0"/>
              <a:t>Describes the transition probabilities between states in a matrix whose </a:t>
            </a:r>
            <a:r>
              <a:rPr lang="en-US" i="1" dirty="0" smtClean="0"/>
              <a:t>(</a:t>
            </a:r>
            <a:r>
              <a:rPr lang="en-US" i="1" dirty="0" err="1"/>
              <a:t>i</a:t>
            </a:r>
            <a:r>
              <a:rPr lang="en-US" i="1" dirty="0" err="1" smtClean="0"/>
              <a:t>,j</a:t>
            </a:r>
            <a:r>
              <a:rPr lang="en-US" i="1" dirty="0" smtClean="0"/>
              <a:t>)</a:t>
            </a:r>
            <a:r>
              <a:rPr lang="en-US" dirty="0" smtClean="0"/>
              <a:t> element is </a:t>
            </a:r>
            <a:r>
              <a:rPr lang="en-US" i="1" dirty="0" err="1" smtClean="0"/>
              <a:t>P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56492" y="4134494"/>
            <a:ext cx="4940728" cy="1850551"/>
            <a:chOff x="842517" y="3550442"/>
            <a:chExt cx="6846616" cy="2135027"/>
          </a:xfrm>
        </p:grpSpPr>
        <p:sp>
          <p:nvSpPr>
            <p:cNvPr id="4" name="Oval 3"/>
            <p:cNvSpPr/>
            <p:nvPr/>
          </p:nvSpPr>
          <p:spPr>
            <a:xfrm>
              <a:off x="2044095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Sunny</a:t>
              </a:r>
              <a:endParaRPr lang="en-US" sz="20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5208209" y="4281728"/>
              <a:ext cx="1451429" cy="79828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US" sz="2000" dirty="0" smtClean="0"/>
                <a:t>Rainy</a:t>
              </a:r>
              <a:endParaRPr lang="en-US" sz="20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3265714" y="3979271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 6"/>
            <p:cNvSpPr/>
            <p:nvPr/>
          </p:nvSpPr>
          <p:spPr>
            <a:xfrm>
              <a:off x="1463523" y="4305920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Arc 7"/>
            <p:cNvSpPr/>
            <p:nvPr/>
          </p:nvSpPr>
          <p:spPr>
            <a:xfrm rot="10800000">
              <a:off x="6550780" y="4390585"/>
              <a:ext cx="677334" cy="641048"/>
            </a:xfrm>
            <a:prstGeom prst="arc">
              <a:avLst>
                <a:gd name="adj1" fmla="val 2154961"/>
                <a:gd name="adj2" fmla="val 19782390"/>
              </a:avLst>
            </a:pr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rot="10800000">
              <a:off x="3265714" y="4966322"/>
              <a:ext cx="2225524" cy="387124"/>
            </a:xfrm>
            <a:custGeom>
              <a:avLst/>
              <a:gdLst>
                <a:gd name="connsiteX0" fmla="*/ 0 w 2225524"/>
                <a:gd name="connsiteY0" fmla="*/ 387124 h 387124"/>
                <a:gd name="connsiteX1" fmla="*/ 1173238 w 2225524"/>
                <a:gd name="connsiteY1" fmla="*/ 76 h 387124"/>
                <a:gd name="connsiteX2" fmla="*/ 2225524 w 2225524"/>
                <a:gd name="connsiteY2" fmla="*/ 350838 h 387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25524" h="387124">
                  <a:moveTo>
                    <a:pt x="0" y="387124"/>
                  </a:moveTo>
                  <a:cubicBezTo>
                    <a:pt x="401158" y="196624"/>
                    <a:pt x="802317" y="6124"/>
                    <a:pt x="1173238" y="76"/>
                  </a:cubicBezTo>
                  <a:cubicBezTo>
                    <a:pt x="1544159" y="-5972"/>
                    <a:pt x="2225524" y="350838"/>
                    <a:pt x="2225524" y="350838"/>
                  </a:cubicBezTo>
                </a:path>
              </a:pathLst>
            </a:custGeom>
            <a:ln>
              <a:headEnd type="none"/>
              <a:tailEnd type="triangle" w="lg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517" y="4366395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0.9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91252" y="5285358"/>
              <a:ext cx="509399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79734" y="4479291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0.5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75056" y="3550442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0.1</a:t>
              </a:r>
              <a:endParaRPr lang="en-US" sz="2000" dirty="0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88742"/>
              </p:ext>
            </p:extLst>
          </p:nvPr>
        </p:nvGraphicFramePr>
        <p:xfrm>
          <a:off x="6991045" y="4857933"/>
          <a:ext cx="1318382" cy="13271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9191"/>
                <a:gridCol w="659191"/>
              </a:tblGrid>
              <a:tr h="6635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</a:t>
                      </a:r>
                      <a:endParaRPr lang="en-US" sz="2400" dirty="0"/>
                    </a:p>
                  </a:txBody>
                  <a:tcPr anchor="ctr"/>
                </a:tc>
              </a:tr>
              <a:tr h="66358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6857999" y="4857933"/>
            <a:ext cx="1566331" cy="1349448"/>
            <a:chOff x="6083905" y="4087752"/>
            <a:chExt cx="1566331" cy="1349448"/>
          </a:xfrm>
        </p:grpSpPr>
        <p:sp>
          <p:nvSpPr>
            <p:cNvPr id="16" name="Left Bracket 15"/>
            <p:cNvSpPr/>
            <p:nvPr/>
          </p:nvSpPr>
          <p:spPr>
            <a:xfrm>
              <a:off x="6083905" y="4087752"/>
              <a:ext cx="133046" cy="1349448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Bracket 16"/>
            <p:cNvSpPr/>
            <p:nvPr/>
          </p:nvSpPr>
          <p:spPr>
            <a:xfrm>
              <a:off x="7492999" y="4087752"/>
              <a:ext cx="157237" cy="1349448"/>
            </a:xfrm>
            <a:prstGeom prst="righ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42905" y="4424037"/>
            <a:ext cx="1587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(Sunny)    (Rainy)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6064452" y="5034367"/>
            <a:ext cx="819655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(Sunny) </a:t>
            </a:r>
          </a:p>
          <a:p>
            <a:endParaRPr lang="en-US" sz="1600" dirty="0" smtClean="0"/>
          </a:p>
          <a:p>
            <a:pPr>
              <a:lnSpc>
                <a:spcPts val="3520"/>
              </a:lnSpc>
            </a:pPr>
            <a:r>
              <a:rPr lang="en-US" sz="1600" dirty="0" smtClean="0"/>
              <a:t> (Rainy)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9050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25px-MarkovChain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235252"/>
            <a:ext cx="5334593" cy="609667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3491"/>
              </p:ext>
            </p:extLst>
          </p:nvPr>
        </p:nvGraphicFramePr>
        <p:xfrm>
          <a:off x="5467048" y="3410856"/>
          <a:ext cx="3289904" cy="2757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476"/>
                <a:gridCol w="822476"/>
                <a:gridCol w="822476"/>
                <a:gridCol w="822476"/>
              </a:tblGrid>
              <a:tr h="68942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Bull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Recession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Bull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0.75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Bear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0.15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0.8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Recession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71805" y="2999621"/>
            <a:ext cx="2032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Transition Matrix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9714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24503</TotalTime>
  <Words>536</Words>
  <Application>Microsoft Macintosh PowerPoint</Application>
  <PresentationFormat>On-screen Show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Activity Recognition 6 Classification</vt:lpstr>
      <vt:lpstr>review: naïve bayesien classifier</vt:lpstr>
      <vt:lpstr>Bayesian Theorem</vt:lpstr>
      <vt:lpstr>Naïve Bayesian Classificaiton</vt:lpstr>
      <vt:lpstr>Sequential Classifier</vt:lpstr>
      <vt:lpstr>Markov Chain</vt:lpstr>
      <vt:lpstr>Weather Model by MC</vt:lpstr>
      <vt:lpstr>Transition Matrix</vt:lpstr>
      <vt:lpstr>PowerPoint Presentation</vt:lpstr>
      <vt:lpstr>How human knows weather?</vt:lpstr>
      <vt:lpstr>PowerPoint Presentation</vt:lpstr>
      <vt:lpstr>PowerPoint Presentation</vt:lpstr>
      <vt:lpstr>How human knows weather?</vt:lpstr>
      <vt:lpstr>PowerPoint Presentation</vt:lpstr>
      <vt:lpstr>PowerPoint Presentation</vt:lpstr>
      <vt:lpstr>PowerPoint Presentation</vt:lpstr>
      <vt:lpstr>Hidden Markov Model</vt:lpstr>
      <vt:lpstr>Weather Analogy</vt:lpstr>
      <vt:lpstr>Weather as Markov Chain</vt:lpstr>
      <vt:lpstr>Activity per Weather</vt:lpstr>
      <vt:lpstr>Activity per Weather</vt:lpstr>
      <vt:lpstr>Hidden Markov Model for Weather</vt:lpstr>
      <vt:lpstr>Activity Recognition by HMM</vt:lpstr>
      <vt:lpstr>Classification Results</vt:lpstr>
    </vt:vector>
  </TitlesOfParts>
  <Company>MJU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Minho Shin</dc:creator>
  <cp:lastModifiedBy>Minho Shin</cp:lastModifiedBy>
  <cp:revision>1161</cp:revision>
  <cp:lastPrinted>2012-11-07T14:21:09Z</cp:lastPrinted>
  <dcterms:created xsi:type="dcterms:W3CDTF">2011-09-12T13:39:30Z</dcterms:created>
  <dcterms:modified xsi:type="dcterms:W3CDTF">2012-11-07T14:23:42Z</dcterms:modified>
</cp:coreProperties>
</file>