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5" r:id="rId16"/>
    <p:sldId id="312" r:id="rId17"/>
    <p:sldId id="316" r:id="rId18"/>
    <p:sldId id="314" r:id="rId19"/>
    <p:sldId id="313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E74"/>
    <a:srgbClr val="742C2A"/>
    <a:srgbClr val="421C5E"/>
    <a:srgbClr val="FF7C80"/>
    <a:srgbClr val="DA6E50"/>
    <a:srgbClr val="FF3300"/>
    <a:srgbClr val="84B11F"/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34" autoAdjust="0"/>
  </p:normalViewPr>
  <p:slideViewPr>
    <p:cSldViewPr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Human Activity</c:v>
                </c:pt>
              </c:strCache>
            </c:strRef>
          </c:tx>
          <c:dLbls>
            <c:dLbl>
              <c:idx val="0"/>
              <c:layout>
                <c:manualLayout>
                  <c:x val="-0.22751443416009343"/>
                  <c:y val="-0.34093750000000006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altLang="en-US" sz="2000" dirty="0"/>
                      <a:t>indoors, </a:t>
                    </a:r>
                    <a:r>
                      <a:rPr lang="en-US" altLang="en-US" sz="2000" dirty="0" smtClean="0"/>
                      <a:t>89%</a:t>
                    </a:r>
                    <a:endParaRPr lang="en-US" altLang="ko-KR" sz="2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133848739708214E-2"/>
                  <c:y val="0.1183644192913385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altLang="en-US" dirty="0"/>
                      <a:t>vehicle, </a:t>
                    </a:r>
                    <a:r>
                      <a:rPr lang="en-US" altLang="en-US" dirty="0" smtClean="0"/>
                      <a:t>5%</a:t>
                    </a:r>
                    <a:endParaRPr lang="en-US" altLang="ko-KR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598728650233492E-2"/>
                  <c:y val="0.117187500000000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altLang="en-US" sz="1200" dirty="0"/>
                      <a:t>outdoors, </a:t>
                    </a:r>
                    <a:r>
                      <a:rPr lang="en-US" altLang="en-US" sz="1200" dirty="0" smtClean="0"/>
                      <a:t>6%</a:t>
                    </a:r>
                    <a:endParaRPr lang="en-US" altLang="ko-KR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indoors</c:v>
                </c:pt>
                <c:pt idx="1">
                  <c:v>vehicle</c:v>
                </c:pt>
                <c:pt idx="2">
                  <c:v>outdoors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223BF-13AB-48CA-B688-FEDC21EF7FAE}" type="doc">
      <dgm:prSet loTypeId="urn:microsoft.com/office/officeart/2005/8/layout/chevron1" loCatId="process" qsTypeId="urn:microsoft.com/office/officeart/2005/8/quickstyle/3d5" qsCatId="3D" csTypeId="urn:microsoft.com/office/officeart/2005/8/colors/colorful1#1" csCatId="colorful" phldr="1"/>
      <dgm:spPr/>
    </dgm:pt>
    <dgm:pt modelId="{C93E7F8C-9D02-4F45-BC5F-692019740BE9}">
      <dgm:prSet phldrT="[텍스트]"/>
      <dgm:spPr/>
      <dgm:t>
        <a:bodyPr/>
        <a:lstStyle/>
        <a:p>
          <a:pPr latinLnBrk="1"/>
          <a:r>
            <a:rPr lang="en-US" altLang="ko-KR" dirty="0" smtClean="0"/>
            <a:t>1980s</a:t>
          </a:r>
          <a:endParaRPr lang="ko-KR" altLang="en-US" dirty="0"/>
        </a:p>
      </dgm:t>
    </dgm:pt>
    <dgm:pt modelId="{4593FB89-AEBF-4ADF-8CA6-0FEE256F5A44}" type="parTrans" cxnId="{6C25F20A-314E-4F13-8976-EECA87498C93}">
      <dgm:prSet/>
      <dgm:spPr/>
      <dgm:t>
        <a:bodyPr/>
        <a:lstStyle/>
        <a:p>
          <a:pPr latinLnBrk="1"/>
          <a:endParaRPr lang="ko-KR" altLang="en-US"/>
        </a:p>
      </dgm:t>
    </dgm:pt>
    <dgm:pt modelId="{9B634395-E423-4B32-9464-DD3652EB9508}" type="sibTrans" cxnId="{6C25F20A-314E-4F13-8976-EECA87498C93}">
      <dgm:prSet/>
      <dgm:spPr/>
      <dgm:t>
        <a:bodyPr/>
        <a:lstStyle/>
        <a:p>
          <a:pPr latinLnBrk="1"/>
          <a:endParaRPr lang="ko-KR" altLang="en-US"/>
        </a:p>
      </dgm:t>
    </dgm:pt>
    <dgm:pt modelId="{923F932F-5F4D-4F53-B61D-46A23BBE0C84}">
      <dgm:prSet phldrT="[텍스트]"/>
      <dgm:spPr/>
      <dgm:t>
        <a:bodyPr/>
        <a:lstStyle/>
        <a:p>
          <a:pPr latinLnBrk="1"/>
          <a:r>
            <a:rPr lang="en-US" altLang="ko-KR" dirty="0" smtClean="0"/>
            <a:t>2???s</a:t>
          </a:r>
          <a:endParaRPr lang="ko-KR" altLang="en-US" dirty="0"/>
        </a:p>
      </dgm:t>
    </dgm:pt>
    <dgm:pt modelId="{4B39FD8D-608A-4FFB-A11E-27271B7A80C5}" type="parTrans" cxnId="{8C7BA99C-8227-4078-883E-10DF5FFFB834}">
      <dgm:prSet/>
      <dgm:spPr/>
      <dgm:t>
        <a:bodyPr/>
        <a:lstStyle/>
        <a:p>
          <a:pPr latinLnBrk="1"/>
          <a:endParaRPr lang="ko-KR" altLang="en-US"/>
        </a:p>
      </dgm:t>
    </dgm:pt>
    <dgm:pt modelId="{22461972-427E-4311-A676-BB301E8970F7}" type="sibTrans" cxnId="{8C7BA99C-8227-4078-883E-10DF5FFFB834}">
      <dgm:prSet/>
      <dgm:spPr/>
      <dgm:t>
        <a:bodyPr/>
        <a:lstStyle/>
        <a:p>
          <a:pPr latinLnBrk="1"/>
          <a:endParaRPr lang="ko-KR" altLang="en-US"/>
        </a:p>
      </dgm:t>
    </dgm:pt>
    <dgm:pt modelId="{2493A8A4-8359-442B-AC2E-1A0658686BEB}">
      <dgm:prSet phldrT="[텍스트]"/>
      <dgm:spPr/>
      <dgm:t>
        <a:bodyPr/>
        <a:lstStyle/>
        <a:p>
          <a:pPr latinLnBrk="1"/>
          <a:r>
            <a:rPr lang="en-US" altLang="ko-KR" dirty="0" smtClean="0"/>
            <a:t>2000s</a:t>
          </a:r>
          <a:endParaRPr lang="ko-KR" altLang="en-US" dirty="0"/>
        </a:p>
      </dgm:t>
    </dgm:pt>
    <dgm:pt modelId="{9B025EF3-A85A-4520-9403-7A93B6F415A8}" type="parTrans" cxnId="{E92E1812-C5E4-43C3-B0BF-D017FEA7F1C3}">
      <dgm:prSet/>
      <dgm:spPr/>
      <dgm:t>
        <a:bodyPr/>
        <a:lstStyle/>
        <a:p>
          <a:pPr latinLnBrk="1"/>
          <a:endParaRPr lang="ko-KR" altLang="en-US"/>
        </a:p>
      </dgm:t>
    </dgm:pt>
    <dgm:pt modelId="{802479CD-ED06-41FD-B028-DA450EDBA1A7}" type="sibTrans" cxnId="{E92E1812-C5E4-43C3-B0BF-D017FEA7F1C3}">
      <dgm:prSet/>
      <dgm:spPr/>
      <dgm:t>
        <a:bodyPr/>
        <a:lstStyle/>
        <a:p>
          <a:pPr latinLnBrk="1"/>
          <a:endParaRPr lang="ko-KR" altLang="en-US"/>
        </a:p>
      </dgm:t>
    </dgm:pt>
    <dgm:pt modelId="{82702362-AD74-495F-AD54-86900A09BFF4}">
      <dgm:prSet phldrT="[텍스트]"/>
      <dgm:spPr/>
      <dgm:t>
        <a:bodyPr/>
        <a:lstStyle/>
        <a:p>
          <a:pPr latinLnBrk="1"/>
          <a:r>
            <a:rPr lang="en-US" altLang="ko-KR" dirty="0" smtClean="0"/>
            <a:t>2010s</a:t>
          </a:r>
          <a:endParaRPr lang="ko-KR" altLang="en-US" dirty="0"/>
        </a:p>
      </dgm:t>
    </dgm:pt>
    <dgm:pt modelId="{CEA10DDC-7A97-4FB2-9F3A-B9433C2EED55}" type="parTrans" cxnId="{9DDD9598-06AD-49DA-932A-72B16E82CFD2}">
      <dgm:prSet/>
      <dgm:spPr/>
      <dgm:t>
        <a:bodyPr/>
        <a:lstStyle/>
        <a:p>
          <a:pPr latinLnBrk="1"/>
          <a:endParaRPr lang="ko-KR" altLang="en-US"/>
        </a:p>
      </dgm:t>
    </dgm:pt>
    <dgm:pt modelId="{7000A1FB-CE6D-4B51-9397-F52EC941DE2B}" type="sibTrans" cxnId="{9DDD9598-06AD-49DA-932A-72B16E82CFD2}">
      <dgm:prSet/>
      <dgm:spPr/>
      <dgm:t>
        <a:bodyPr/>
        <a:lstStyle/>
        <a:p>
          <a:pPr latinLnBrk="1"/>
          <a:endParaRPr lang="ko-KR" altLang="en-US"/>
        </a:p>
      </dgm:t>
    </dgm:pt>
    <dgm:pt modelId="{36954425-4A8A-40FC-B5B5-B9A73F45CB7F}" type="pres">
      <dgm:prSet presAssocID="{0C7223BF-13AB-48CA-B688-FEDC21EF7FAE}" presName="Name0" presStyleCnt="0">
        <dgm:presLayoutVars>
          <dgm:dir/>
          <dgm:animLvl val="lvl"/>
          <dgm:resizeHandles val="exact"/>
        </dgm:presLayoutVars>
      </dgm:prSet>
      <dgm:spPr/>
    </dgm:pt>
    <dgm:pt modelId="{61A3EC69-FB9E-4C95-BD70-2177F504D85C}" type="pres">
      <dgm:prSet presAssocID="{C93E7F8C-9D02-4F45-BC5F-692019740BE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A70A08-B5A7-4BF2-A985-EAC81A8ED95A}" type="pres">
      <dgm:prSet presAssocID="{9B634395-E423-4B32-9464-DD3652EB9508}" presName="parTxOnlySpace" presStyleCnt="0"/>
      <dgm:spPr/>
    </dgm:pt>
    <dgm:pt modelId="{D9529C76-1A35-48CE-927B-28B7AEEB3836}" type="pres">
      <dgm:prSet presAssocID="{2493A8A4-8359-442B-AC2E-1A0658686BE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09ACAD-8F16-4973-BA17-3DC831CB48DF}" type="pres">
      <dgm:prSet presAssocID="{802479CD-ED06-41FD-B028-DA450EDBA1A7}" presName="parTxOnlySpace" presStyleCnt="0"/>
      <dgm:spPr/>
    </dgm:pt>
    <dgm:pt modelId="{C9C396B9-FBD8-4EEB-AC42-2B079F40840C}" type="pres">
      <dgm:prSet presAssocID="{82702362-AD74-495F-AD54-86900A09BFF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328669-A5B5-435F-AC07-EF8E646F96BE}" type="pres">
      <dgm:prSet presAssocID="{7000A1FB-CE6D-4B51-9397-F52EC941DE2B}" presName="parTxOnlySpace" presStyleCnt="0"/>
      <dgm:spPr/>
    </dgm:pt>
    <dgm:pt modelId="{C579CDFC-75D9-4E4B-BF61-342F1CE0D4EA}" type="pres">
      <dgm:prSet presAssocID="{923F932F-5F4D-4F53-B61D-46A23BBE0C8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25F20A-314E-4F13-8976-EECA87498C93}" srcId="{0C7223BF-13AB-48CA-B688-FEDC21EF7FAE}" destId="{C93E7F8C-9D02-4F45-BC5F-692019740BE9}" srcOrd="0" destOrd="0" parTransId="{4593FB89-AEBF-4ADF-8CA6-0FEE256F5A44}" sibTransId="{9B634395-E423-4B32-9464-DD3652EB9508}"/>
    <dgm:cxn modelId="{024B0641-C5E3-431F-A1E3-2D4E4B435C58}" type="presOf" srcId="{0C7223BF-13AB-48CA-B688-FEDC21EF7FAE}" destId="{36954425-4A8A-40FC-B5B5-B9A73F45CB7F}" srcOrd="0" destOrd="0" presId="urn:microsoft.com/office/officeart/2005/8/layout/chevron1"/>
    <dgm:cxn modelId="{9DDD9598-06AD-49DA-932A-72B16E82CFD2}" srcId="{0C7223BF-13AB-48CA-B688-FEDC21EF7FAE}" destId="{82702362-AD74-495F-AD54-86900A09BFF4}" srcOrd="2" destOrd="0" parTransId="{CEA10DDC-7A97-4FB2-9F3A-B9433C2EED55}" sibTransId="{7000A1FB-CE6D-4B51-9397-F52EC941DE2B}"/>
    <dgm:cxn modelId="{97550CB2-638C-4D30-B7DF-7F868453BF0E}" type="presOf" srcId="{2493A8A4-8359-442B-AC2E-1A0658686BEB}" destId="{D9529C76-1A35-48CE-927B-28B7AEEB3836}" srcOrd="0" destOrd="0" presId="urn:microsoft.com/office/officeart/2005/8/layout/chevron1"/>
    <dgm:cxn modelId="{94027D7D-4952-4ECC-BFC2-D1F9CBE026DC}" type="presOf" srcId="{C93E7F8C-9D02-4F45-BC5F-692019740BE9}" destId="{61A3EC69-FB9E-4C95-BD70-2177F504D85C}" srcOrd="0" destOrd="0" presId="urn:microsoft.com/office/officeart/2005/8/layout/chevron1"/>
    <dgm:cxn modelId="{66E420D2-80E0-4594-917E-E80040BAA117}" type="presOf" srcId="{923F932F-5F4D-4F53-B61D-46A23BBE0C84}" destId="{C579CDFC-75D9-4E4B-BF61-342F1CE0D4EA}" srcOrd="0" destOrd="0" presId="urn:microsoft.com/office/officeart/2005/8/layout/chevron1"/>
    <dgm:cxn modelId="{CC766CAA-D209-40D2-A832-4BEFD610F57C}" type="presOf" srcId="{82702362-AD74-495F-AD54-86900A09BFF4}" destId="{C9C396B9-FBD8-4EEB-AC42-2B079F40840C}" srcOrd="0" destOrd="0" presId="urn:microsoft.com/office/officeart/2005/8/layout/chevron1"/>
    <dgm:cxn modelId="{8C7BA99C-8227-4078-883E-10DF5FFFB834}" srcId="{0C7223BF-13AB-48CA-B688-FEDC21EF7FAE}" destId="{923F932F-5F4D-4F53-B61D-46A23BBE0C84}" srcOrd="3" destOrd="0" parTransId="{4B39FD8D-608A-4FFB-A11E-27271B7A80C5}" sibTransId="{22461972-427E-4311-A676-BB301E8970F7}"/>
    <dgm:cxn modelId="{E92E1812-C5E4-43C3-B0BF-D017FEA7F1C3}" srcId="{0C7223BF-13AB-48CA-B688-FEDC21EF7FAE}" destId="{2493A8A4-8359-442B-AC2E-1A0658686BEB}" srcOrd="1" destOrd="0" parTransId="{9B025EF3-A85A-4520-9403-7A93B6F415A8}" sibTransId="{802479CD-ED06-41FD-B028-DA450EDBA1A7}"/>
    <dgm:cxn modelId="{2A3F65EA-6B0F-4BDF-B93E-801161209D52}" type="presParOf" srcId="{36954425-4A8A-40FC-B5B5-B9A73F45CB7F}" destId="{61A3EC69-FB9E-4C95-BD70-2177F504D85C}" srcOrd="0" destOrd="0" presId="urn:microsoft.com/office/officeart/2005/8/layout/chevron1"/>
    <dgm:cxn modelId="{8D5F7D98-E7DD-4DAA-AE66-0798C98570F9}" type="presParOf" srcId="{36954425-4A8A-40FC-B5B5-B9A73F45CB7F}" destId="{1CA70A08-B5A7-4BF2-A985-EAC81A8ED95A}" srcOrd="1" destOrd="0" presId="urn:microsoft.com/office/officeart/2005/8/layout/chevron1"/>
    <dgm:cxn modelId="{BA3B05D8-0227-435E-A88F-AD5651058966}" type="presParOf" srcId="{36954425-4A8A-40FC-B5B5-B9A73F45CB7F}" destId="{D9529C76-1A35-48CE-927B-28B7AEEB3836}" srcOrd="2" destOrd="0" presId="urn:microsoft.com/office/officeart/2005/8/layout/chevron1"/>
    <dgm:cxn modelId="{99D234A9-E9DA-46BE-BBC2-7E68D04EE8D0}" type="presParOf" srcId="{36954425-4A8A-40FC-B5B5-B9A73F45CB7F}" destId="{5109ACAD-8F16-4973-BA17-3DC831CB48DF}" srcOrd="3" destOrd="0" presId="urn:microsoft.com/office/officeart/2005/8/layout/chevron1"/>
    <dgm:cxn modelId="{60CA3E8D-EE0F-462B-AF15-60A0D47F39CF}" type="presParOf" srcId="{36954425-4A8A-40FC-B5B5-B9A73F45CB7F}" destId="{C9C396B9-FBD8-4EEB-AC42-2B079F40840C}" srcOrd="4" destOrd="0" presId="urn:microsoft.com/office/officeart/2005/8/layout/chevron1"/>
    <dgm:cxn modelId="{BE97D9D2-7275-4DB2-924F-FF25F36A245D}" type="presParOf" srcId="{36954425-4A8A-40FC-B5B5-B9A73F45CB7F}" destId="{59328669-A5B5-435F-AC07-EF8E646F96BE}" srcOrd="5" destOrd="0" presId="urn:microsoft.com/office/officeart/2005/8/layout/chevron1"/>
    <dgm:cxn modelId="{4266A4A6-4204-475E-8DA5-E5B85D87ECE1}" type="presParOf" srcId="{36954425-4A8A-40FC-B5B5-B9A73F45CB7F}" destId="{C579CDFC-75D9-4E4B-BF61-342F1CE0D4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36D20-F01A-4F1F-86DB-CA0F91F71EC8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CAD72564-DB15-43F4-93A0-C39893F7BFE6}">
      <dgm:prSet phldrT="[텍스트]"/>
      <dgm:spPr/>
      <dgm:t>
        <a:bodyPr/>
        <a:lstStyle/>
        <a:p>
          <a:pPr latinLnBrk="1"/>
          <a:r>
            <a:rPr lang="en-US" altLang="ko-KR" dirty="0" smtClean="0"/>
            <a:t>Make fingerprint </a:t>
          </a:r>
          <a:endParaRPr lang="ko-KR" altLang="en-US" dirty="0"/>
        </a:p>
      </dgm:t>
    </dgm:pt>
    <dgm:pt modelId="{D4FCD3A2-299D-49E3-9E90-3C826A9AFEB1}" type="parTrans" cxnId="{D27E6A7D-60BD-4858-8407-1CFA3A9404A6}">
      <dgm:prSet/>
      <dgm:spPr/>
      <dgm:t>
        <a:bodyPr/>
        <a:lstStyle/>
        <a:p>
          <a:pPr latinLnBrk="1"/>
          <a:endParaRPr lang="ko-KR" altLang="en-US"/>
        </a:p>
      </dgm:t>
    </dgm:pt>
    <dgm:pt modelId="{84D3CD46-31BF-4373-8927-7948A341FEDA}" type="sibTrans" cxnId="{D27E6A7D-60BD-4858-8407-1CFA3A9404A6}">
      <dgm:prSet/>
      <dgm:spPr/>
      <dgm:t>
        <a:bodyPr/>
        <a:lstStyle/>
        <a:p>
          <a:pPr latinLnBrk="1"/>
          <a:endParaRPr lang="ko-KR" altLang="en-US"/>
        </a:p>
      </dgm:t>
    </dgm:pt>
    <dgm:pt modelId="{2B8C2B5C-615C-495B-8D16-B3C872D6C313}">
      <dgm:prSet phldrT="[텍스트]"/>
      <dgm:spPr/>
      <dgm:t>
        <a:bodyPr/>
        <a:lstStyle/>
        <a:p>
          <a:pPr latinLnBrk="1"/>
          <a:r>
            <a:rPr lang="en-US" altLang="ko-KR" dirty="0" smtClean="0"/>
            <a:t>Get</a:t>
          </a:r>
        </a:p>
        <a:p>
          <a:pPr latinLnBrk="1"/>
          <a:r>
            <a:rPr lang="en-US" altLang="ko-KR" dirty="0" smtClean="0"/>
            <a:t>coefficient</a:t>
          </a:r>
          <a:endParaRPr lang="ko-KR" altLang="en-US" dirty="0"/>
        </a:p>
      </dgm:t>
    </dgm:pt>
    <dgm:pt modelId="{168ADB24-74E8-40BF-A3EB-C51DDC650F25}" type="parTrans" cxnId="{50A3C519-6E07-486E-ADC4-C2CAF67A0460}">
      <dgm:prSet/>
      <dgm:spPr/>
      <dgm:t>
        <a:bodyPr/>
        <a:lstStyle/>
        <a:p>
          <a:pPr latinLnBrk="1"/>
          <a:endParaRPr lang="ko-KR" altLang="en-US"/>
        </a:p>
      </dgm:t>
    </dgm:pt>
    <dgm:pt modelId="{F0BF053C-29C0-40C6-9910-CAD15B262BC0}" type="sibTrans" cxnId="{50A3C519-6E07-486E-ADC4-C2CAF67A0460}">
      <dgm:prSet/>
      <dgm:spPr/>
      <dgm:t>
        <a:bodyPr/>
        <a:lstStyle/>
        <a:p>
          <a:pPr latinLnBrk="1"/>
          <a:endParaRPr lang="ko-KR" altLang="en-US"/>
        </a:p>
      </dgm:t>
    </dgm:pt>
    <dgm:pt modelId="{2EFA950B-610A-499E-8442-2D980A08B32A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2000" dirty="0" smtClean="0"/>
            <a:t>Determine Entrance or Departure</a:t>
          </a:r>
        </a:p>
      </dgm:t>
    </dgm:pt>
    <dgm:pt modelId="{9E675DA9-6845-4BC4-A066-2D32281BA029}" type="parTrans" cxnId="{AC75A104-8733-4DDD-A921-002A2E5C258C}">
      <dgm:prSet/>
      <dgm:spPr/>
      <dgm:t>
        <a:bodyPr/>
        <a:lstStyle/>
        <a:p>
          <a:pPr latinLnBrk="1"/>
          <a:endParaRPr lang="ko-KR" altLang="en-US"/>
        </a:p>
      </dgm:t>
    </dgm:pt>
    <dgm:pt modelId="{CE2CFC48-28E1-4915-A897-2399B06521E5}" type="sibTrans" cxnId="{AC75A104-8733-4DDD-A921-002A2E5C258C}">
      <dgm:prSet/>
      <dgm:spPr/>
      <dgm:t>
        <a:bodyPr/>
        <a:lstStyle/>
        <a:p>
          <a:pPr latinLnBrk="1"/>
          <a:endParaRPr lang="ko-KR" altLang="en-US"/>
        </a:p>
      </dgm:t>
    </dgm:pt>
    <dgm:pt modelId="{25EAB549-BE5F-4E3B-976C-F241BAF3A59C}" type="pres">
      <dgm:prSet presAssocID="{7C336D20-F01A-4F1F-86DB-CA0F91F71EC8}" presName="Name0" presStyleCnt="0">
        <dgm:presLayoutVars>
          <dgm:dir/>
          <dgm:resizeHandles val="exact"/>
        </dgm:presLayoutVars>
      </dgm:prSet>
      <dgm:spPr/>
    </dgm:pt>
    <dgm:pt modelId="{76484292-5980-4994-A16F-0E4C8093E8A3}" type="pres">
      <dgm:prSet presAssocID="{CAD72564-DB15-43F4-93A0-C39893F7BF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7177E3-E7D6-4CD7-9FD2-295F38378EB8}" type="pres">
      <dgm:prSet presAssocID="{84D3CD46-31BF-4373-8927-7948A341FEDA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69C104B-D70C-4229-9575-BFF564490D22}" type="pres">
      <dgm:prSet presAssocID="{84D3CD46-31BF-4373-8927-7948A341FEDA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DF0BA9D-06A0-4D51-A50E-8117C40F6E3D}" type="pres">
      <dgm:prSet presAssocID="{2B8C2B5C-615C-495B-8D16-B3C872D6C3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6AC066-E757-4DA5-955D-B3D458AECACA}" type="pres">
      <dgm:prSet presAssocID="{F0BF053C-29C0-40C6-9910-CAD15B262BC0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B024BFB-245A-4EA2-9B30-327E5CF6CB43}" type="pres">
      <dgm:prSet presAssocID="{F0BF053C-29C0-40C6-9910-CAD15B262BC0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2D7B894-D1F5-44EA-ACEE-E9A3F34CC3D0}" type="pres">
      <dgm:prSet presAssocID="{2EFA950B-610A-499E-8442-2D980A08B3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2E77A98-35CF-4FDD-93F3-E3AE542B8523}" type="presOf" srcId="{2EFA950B-610A-499E-8442-2D980A08B32A}" destId="{82D7B894-D1F5-44EA-ACEE-E9A3F34CC3D0}" srcOrd="0" destOrd="0" presId="urn:microsoft.com/office/officeart/2005/8/layout/process1"/>
    <dgm:cxn modelId="{05B98145-1DA0-4F48-83C2-C9ED80DD6DFD}" type="presOf" srcId="{84D3CD46-31BF-4373-8927-7948A341FEDA}" destId="{9A7177E3-E7D6-4CD7-9FD2-295F38378EB8}" srcOrd="0" destOrd="0" presId="urn:microsoft.com/office/officeart/2005/8/layout/process1"/>
    <dgm:cxn modelId="{7AB8F49C-03EF-4E3F-A859-5B80BFD15FD5}" type="presOf" srcId="{F0BF053C-29C0-40C6-9910-CAD15B262BC0}" destId="{366AC066-E757-4DA5-955D-B3D458AECACA}" srcOrd="0" destOrd="0" presId="urn:microsoft.com/office/officeart/2005/8/layout/process1"/>
    <dgm:cxn modelId="{6DCD0EA4-718E-4340-B4A8-7E5099C0BC6A}" type="presOf" srcId="{F0BF053C-29C0-40C6-9910-CAD15B262BC0}" destId="{BB024BFB-245A-4EA2-9B30-327E5CF6CB43}" srcOrd="1" destOrd="0" presId="urn:microsoft.com/office/officeart/2005/8/layout/process1"/>
    <dgm:cxn modelId="{D27E6A7D-60BD-4858-8407-1CFA3A9404A6}" srcId="{7C336D20-F01A-4F1F-86DB-CA0F91F71EC8}" destId="{CAD72564-DB15-43F4-93A0-C39893F7BFE6}" srcOrd="0" destOrd="0" parTransId="{D4FCD3A2-299D-49E3-9E90-3C826A9AFEB1}" sibTransId="{84D3CD46-31BF-4373-8927-7948A341FEDA}"/>
    <dgm:cxn modelId="{50A3C519-6E07-486E-ADC4-C2CAF67A0460}" srcId="{7C336D20-F01A-4F1F-86DB-CA0F91F71EC8}" destId="{2B8C2B5C-615C-495B-8D16-B3C872D6C313}" srcOrd="1" destOrd="0" parTransId="{168ADB24-74E8-40BF-A3EB-C51DDC650F25}" sibTransId="{F0BF053C-29C0-40C6-9910-CAD15B262BC0}"/>
    <dgm:cxn modelId="{91C0F3AD-7ACF-4463-BD6A-00380CEC573F}" type="presOf" srcId="{84D3CD46-31BF-4373-8927-7948A341FEDA}" destId="{A69C104B-D70C-4229-9575-BFF564490D22}" srcOrd="1" destOrd="0" presId="urn:microsoft.com/office/officeart/2005/8/layout/process1"/>
    <dgm:cxn modelId="{B0125A27-29E9-4FF8-9C61-3B12632A928F}" type="presOf" srcId="{2B8C2B5C-615C-495B-8D16-B3C872D6C313}" destId="{8DF0BA9D-06A0-4D51-A50E-8117C40F6E3D}" srcOrd="0" destOrd="0" presId="urn:microsoft.com/office/officeart/2005/8/layout/process1"/>
    <dgm:cxn modelId="{77DB03B9-F660-479A-95B2-69A9B9E15C5B}" type="presOf" srcId="{7C336D20-F01A-4F1F-86DB-CA0F91F71EC8}" destId="{25EAB549-BE5F-4E3B-976C-F241BAF3A59C}" srcOrd="0" destOrd="0" presId="urn:microsoft.com/office/officeart/2005/8/layout/process1"/>
    <dgm:cxn modelId="{AC75A104-8733-4DDD-A921-002A2E5C258C}" srcId="{7C336D20-F01A-4F1F-86DB-CA0F91F71EC8}" destId="{2EFA950B-610A-499E-8442-2D980A08B32A}" srcOrd="2" destOrd="0" parTransId="{9E675DA9-6845-4BC4-A066-2D32281BA029}" sibTransId="{CE2CFC48-28E1-4915-A897-2399B06521E5}"/>
    <dgm:cxn modelId="{E9FEF2E8-74D2-4A1E-A210-DC10C9305C70}" type="presOf" srcId="{CAD72564-DB15-43F4-93A0-C39893F7BFE6}" destId="{76484292-5980-4994-A16F-0E4C8093E8A3}" srcOrd="0" destOrd="0" presId="urn:microsoft.com/office/officeart/2005/8/layout/process1"/>
    <dgm:cxn modelId="{64D74BC1-708B-45DE-91FD-9D26713078D2}" type="presParOf" srcId="{25EAB549-BE5F-4E3B-976C-F241BAF3A59C}" destId="{76484292-5980-4994-A16F-0E4C8093E8A3}" srcOrd="0" destOrd="0" presId="urn:microsoft.com/office/officeart/2005/8/layout/process1"/>
    <dgm:cxn modelId="{536202ED-7483-4E31-9745-A7C28C963AE0}" type="presParOf" srcId="{25EAB549-BE5F-4E3B-976C-F241BAF3A59C}" destId="{9A7177E3-E7D6-4CD7-9FD2-295F38378EB8}" srcOrd="1" destOrd="0" presId="urn:microsoft.com/office/officeart/2005/8/layout/process1"/>
    <dgm:cxn modelId="{DC7171DA-2CB0-46DA-946C-8E26BE8C7B35}" type="presParOf" srcId="{9A7177E3-E7D6-4CD7-9FD2-295F38378EB8}" destId="{A69C104B-D70C-4229-9575-BFF564490D22}" srcOrd="0" destOrd="0" presId="urn:microsoft.com/office/officeart/2005/8/layout/process1"/>
    <dgm:cxn modelId="{F664D413-4F49-40A9-AB4E-C655AC1EE08F}" type="presParOf" srcId="{25EAB549-BE5F-4E3B-976C-F241BAF3A59C}" destId="{8DF0BA9D-06A0-4D51-A50E-8117C40F6E3D}" srcOrd="2" destOrd="0" presId="urn:microsoft.com/office/officeart/2005/8/layout/process1"/>
    <dgm:cxn modelId="{7C50F22E-5481-4231-8B4D-DCEE1F4F90B7}" type="presParOf" srcId="{25EAB549-BE5F-4E3B-976C-F241BAF3A59C}" destId="{366AC066-E757-4DA5-955D-B3D458AECACA}" srcOrd="3" destOrd="0" presId="urn:microsoft.com/office/officeart/2005/8/layout/process1"/>
    <dgm:cxn modelId="{70DE1340-B02E-4098-BBF0-2F7DD327FEB5}" type="presParOf" srcId="{366AC066-E757-4DA5-955D-B3D458AECACA}" destId="{BB024BFB-245A-4EA2-9B30-327E5CF6CB43}" srcOrd="0" destOrd="0" presId="urn:microsoft.com/office/officeart/2005/8/layout/process1"/>
    <dgm:cxn modelId="{D3336622-18F0-47DC-B9D3-EF5EF9B8D9BA}" type="presParOf" srcId="{25EAB549-BE5F-4E3B-976C-F241BAF3A59C}" destId="{82D7B894-D1F5-44EA-ACEE-E9A3F34CC3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EC69-FB9E-4C95-BD70-2177F504D85C}">
      <dsp:nvSpPr>
        <dsp:cNvPr id="0" name=""/>
        <dsp:cNvSpPr/>
      </dsp:nvSpPr>
      <dsp:spPr>
        <a:xfrm>
          <a:off x="4008" y="1081526"/>
          <a:ext cx="2333227" cy="933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1980s</a:t>
          </a:r>
          <a:endParaRPr lang="ko-KR" altLang="en-US" sz="3100" kern="1200" dirty="0"/>
        </a:p>
      </dsp:txBody>
      <dsp:txXfrm>
        <a:off x="470654" y="1081526"/>
        <a:ext cx="1399936" cy="933291"/>
      </dsp:txXfrm>
    </dsp:sp>
    <dsp:sp modelId="{D9529C76-1A35-48CE-927B-28B7AEEB3836}">
      <dsp:nvSpPr>
        <dsp:cNvPr id="0" name=""/>
        <dsp:cNvSpPr/>
      </dsp:nvSpPr>
      <dsp:spPr>
        <a:xfrm>
          <a:off x="2103913" y="1081526"/>
          <a:ext cx="2333227" cy="9332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2000s</a:t>
          </a:r>
          <a:endParaRPr lang="ko-KR" altLang="en-US" sz="3100" kern="1200" dirty="0"/>
        </a:p>
      </dsp:txBody>
      <dsp:txXfrm>
        <a:off x="2570559" y="1081526"/>
        <a:ext cx="1399936" cy="933291"/>
      </dsp:txXfrm>
    </dsp:sp>
    <dsp:sp modelId="{C9C396B9-FBD8-4EEB-AC42-2B079F40840C}">
      <dsp:nvSpPr>
        <dsp:cNvPr id="0" name=""/>
        <dsp:cNvSpPr/>
      </dsp:nvSpPr>
      <dsp:spPr>
        <a:xfrm>
          <a:off x="4203818" y="1081526"/>
          <a:ext cx="2333227" cy="9332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2010s</a:t>
          </a:r>
          <a:endParaRPr lang="ko-KR" altLang="en-US" sz="3100" kern="1200" dirty="0"/>
        </a:p>
      </dsp:txBody>
      <dsp:txXfrm>
        <a:off x="4670464" y="1081526"/>
        <a:ext cx="1399936" cy="933291"/>
      </dsp:txXfrm>
    </dsp:sp>
    <dsp:sp modelId="{C579CDFC-75D9-4E4B-BF61-342F1CE0D4EA}">
      <dsp:nvSpPr>
        <dsp:cNvPr id="0" name=""/>
        <dsp:cNvSpPr/>
      </dsp:nvSpPr>
      <dsp:spPr>
        <a:xfrm>
          <a:off x="6303723" y="1081526"/>
          <a:ext cx="2333227" cy="9332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2???s</a:t>
          </a:r>
          <a:endParaRPr lang="ko-KR" altLang="en-US" sz="3100" kern="1200" dirty="0"/>
        </a:p>
      </dsp:txBody>
      <dsp:txXfrm>
        <a:off x="6770369" y="1081526"/>
        <a:ext cx="1399936" cy="93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4292-5980-4994-A16F-0E4C8093E8A3}">
      <dsp:nvSpPr>
        <dsp:cNvPr id="0" name=""/>
        <dsp:cNvSpPr/>
      </dsp:nvSpPr>
      <dsp:spPr>
        <a:xfrm>
          <a:off x="7402" y="316261"/>
          <a:ext cx="2212449" cy="1327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Make fingerprint </a:t>
          </a:r>
          <a:endParaRPr lang="ko-KR" altLang="en-US" sz="2900" kern="1200" dirty="0"/>
        </a:p>
      </dsp:txBody>
      <dsp:txXfrm>
        <a:off x="46282" y="355141"/>
        <a:ext cx="2134689" cy="1249709"/>
      </dsp:txXfrm>
    </dsp:sp>
    <dsp:sp modelId="{9A7177E3-E7D6-4CD7-9FD2-295F38378EB8}">
      <dsp:nvSpPr>
        <dsp:cNvPr id="0" name=""/>
        <dsp:cNvSpPr/>
      </dsp:nvSpPr>
      <dsp:spPr>
        <a:xfrm>
          <a:off x="2441097" y="705652"/>
          <a:ext cx="469039" cy="548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/>
        </a:p>
      </dsp:txBody>
      <dsp:txXfrm>
        <a:off x="2441097" y="815389"/>
        <a:ext cx="328327" cy="329213"/>
      </dsp:txXfrm>
    </dsp:sp>
    <dsp:sp modelId="{8DF0BA9D-06A0-4D51-A50E-8117C40F6E3D}">
      <dsp:nvSpPr>
        <dsp:cNvPr id="0" name=""/>
        <dsp:cNvSpPr/>
      </dsp:nvSpPr>
      <dsp:spPr>
        <a:xfrm>
          <a:off x="3104832" y="316261"/>
          <a:ext cx="2212449" cy="1327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Get</a:t>
          </a:r>
        </a:p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coefficient</a:t>
          </a:r>
          <a:endParaRPr lang="ko-KR" altLang="en-US" sz="2900" kern="1200" dirty="0"/>
        </a:p>
      </dsp:txBody>
      <dsp:txXfrm>
        <a:off x="3143712" y="355141"/>
        <a:ext cx="2134689" cy="1249709"/>
      </dsp:txXfrm>
    </dsp:sp>
    <dsp:sp modelId="{366AC066-E757-4DA5-955D-B3D458AECACA}">
      <dsp:nvSpPr>
        <dsp:cNvPr id="0" name=""/>
        <dsp:cNvSpPr/>
      </dsp:nvSpPr>
      <dsp:spPr>
        <a:xfrm>
          <a:off x="5538526" y="705652"/>
          <a:ext cx="469039" cy="548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/>
        </a:p>
      </dsp:txBody>
      <dsp:txXfrm>
        <a:off x="5538526" y="815389"/>
        <a:ext cx="328327" cy="329213"/>
      </dsp:txXfrm>
    </dsp:sp>
    <dsp:sp modelId="{82D7B894-D1F5-44EA-ACEE-E9A3F34CC3D0}">
      <dsp:nvSpPr>
        <dsp:cNvPr id="0" name=""/>
        <dsp:cNvSpPr/>
      </dsp:nvSpPr>
      <dsp:spPr>
        <a:xfrm>
          <a:off x="6202261" y="316261"/>
          <a:ext cx="2212449" cy="1327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Determine Entrance or Departure</a:t>
          </a:r>
        </a:p>
      </dsp:txBody>
      <dsp:txXfrm>
        <a:off x="6241141" y="355141"/>
        <a:ext cx="2134689" cy="124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0.74418</cdr:y>
    </cdr:from>
    <cdr:to>
      <cdr:x>1</cdr:x>
      <cdr:y>0.84263</cdr:y>
    </cdr:to>
    <cdr:sp macro="" textlink="">
      <cdr:nvSpPr>
        <cdr:cNvPr id="2" name="TextBox 35"/>
        <cdr:cNvSpPr txBox="1"/>
      </cdr:nvSpPr>
      <cdr:spPr>
        <a:xfrm xmlns:a="http://schemas.openxmlformats.org/drawingml/2006/main">
          <a:off x="0" y="3024336"/>
          <a:ext cx="460851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ko-KR"/>
          </a:defPPr>
          <a:lvl1pPr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1pPr>
          <a:lvl2pPr marL="4572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2pPr>
          <a:lvl3pPr marL="9144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3pPr>
          <a:lvl4pPr marL="13716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4pPr>
          <a:lvl5pPr marL="18288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5pPr>
          <a:lvl6pPr marL="2286000" algn="l" defTabSz="914400" rtl="0" eaLnBrk="1" latinLnBrk="1" hangingPunct="1"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6pPr>
          <a:lvl7pPr marL="2743200" algn="l" defTabSz="914400" rtl="0" eaLnBrk="1" latinLnBrk="1" hangingPunct="1"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7pPr>
          <a:lvl8pPr marL="3200400" algn="l" defTabSz="914400" rtl="0" eaLnBrk="1" latinLnBrk="1" hangingPunct="1"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8pPr>
          <a:lvl9pPr marL="3657600" algn="l" defTabSz="914400" rtl="0" eaLnBrk="1" latinLnBrk="1" hangingPunct="1">
            <a:defRPr kumimoji="1" kern="1200">
              <a:solidFill>
                <a:schemeClr val="tx1"/>
              </a:solidFill>
              <a:latin typeface="굴림" charset="-127"/>
              <a:ea typeface="굴림" charset="-127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altLang="ko-KR" sz="2000" b="1" dirty="0" smtClean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rPr>
            <a:t>Human activity pattern survey</a:t>
          </a:r>
          <a:endParaRPr lang="ko-KR" altLang="en-US" sz="1600" dirty="0">
            <a:solidFill>
              <a:schemeClr val="bg1"/>
            </a:solidFill>
            <a:latin typeface="Adobe 고딕 Std B" pitchFamily="34" charset="-127"/>
            <a:ea typeface="Adobe 고딕 Std B" pitchFamily="34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8494-3B51-49F5-9F6E-79E02706F9ED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001B-1334-4138-8B88-172AA34F07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18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reless_communicati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ttenuation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dic.naver.com/search.nhn?query=mathematica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dic.naver.com/search.nhn?query=formula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dic.naver.com/enkrEntry.nhn?entryId=b33b32f520c245a5acc61b71c66eccf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Motivation :</a:t>
            </a:r>
            <a:r>
              <a:rPr lang="en-US" altLang="ko-KR" baseline="0" dirty="0" smtClean="0"/>
              <a:t> why they write this paper. Why I choose this paper.</a:t>
            </a:r>
          </a:p>
          <a:p>
            <a:r>
              <a:rPr lang="en-US" altLang="ko-KR" baseline="0" dirty="0" smtClean="0"/>
              <a:t>Problem : What is the biggest issue for sensing location. Accuracy issue, energy consuming, worth of data.</a:t>
            </a:r>
          </a:p>
          <a:p>
            <a:r>
              <a:rPr lang="en-US" altLang="ko-KR" baseline="0" dirty="0" smtClean="0"/>
              <a:t>Challenges : Mention about what challenges we are faced from problems.</a:t>
            </a:r>
          </a:p>
          <a:p>
            <a:r>
              <a:rPr lang="en-US" altLang="ko-KR" baseline="0" dirty="0" smtClean="0"/>
              <a:t>Solutions : Take a look at how they solve and overcome those of problems.</a:t>
            </a:r>
          </a:p>
          <a:p>
            <a:r>
              <a:rPr lang="en-US" altLang="ko-KR" baseline="0" dirty="0" smtClean="0"/>
              <a:t>Evaluation : Using solution they evaluate themselves. Compare with other similar systems.</a:t>
            </a:r>
          </a:p>
          <a:p>
            <a:r>
              <a:rPr lang="en-US" altLang="ko-KR" baseline="0" dirty="0" smtClean="0"/>
              <a:t>And Conclusion.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11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Offer Manufactured</a:t>
            </a:r>
            <a:r>
              <a:rPr lang="en-US" altLang="ko-KR" baseline="0" dirty="0" smtClean="0"/>
              <a:t> data to application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i="0" baseline="0" dirty="0" smtClean="0"/>
              <a:t>Entrance : wake up movement Detector if it is disabled. Fall a sleep</a:t>
            </a:r>
          </a:p>
          <a:p>
            <a:pPr marL="228600" indent="-228600">
              <a:buAutoNum type="arabicPeriod"/>
            </a:pPr>
            <a:r>
              <a:rPr lang="en-US" altLang="ko-KR" i="0" baseline="0" dirty="0" smtClean="0"/>
              <a:t>Moving : wake up Place  Detector , Stop : </a:t>
            </a:r>
            <a:r>
              <a:rPr lang="en-US" altLang="ko-KR" dirty="0" smtClean="0"/>
              <a:t>postpone </a:t>
            </a:r>
            <a:r>
              <a:rPr lang="en-US" altLang="ko-KR" i="0" baseline="0" dirty="0" smtClean="0"/>
              <a:t>detecting place</a:t>
            </a:r>
          </a:p>
          <a:p>
            <a:pPr marL="228600" indent="-228600">
              <a:buAutoNum type="arabicPeriod"/>
            </a:pPr>
            <a:r>
              <a:rPr lang="en-US" altLang="ko-KR" i="0" baseline="0" dirty="0" smtClean="0"/>
              <a:t>Departure : wake up Path Tracker. Record Path or save current location</a:t>
            </a:r>
          </a:p>
          <a:p>
            <a:pPr marL="228600" indent="-228600">
              <a:buAutoNum type="arabicPeriod"/>
            </a:pPr>
            <a:r>
              <a:rPr lang="en-US" altLang="ko-KR" i="0" baseline="0" dirty="0" smtClean="0"/>
              <a:t>High Speed : postpone detecting place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0" baseline="0" dirty="0" smtClean="0"/>
              <a:t>Detect place visiting has two </a:t>
            </a:r>
            <a:r>
              <a:rPr lang="en-US" altLang="ko-KR" i="0" baseline="0" dirty="0" smtClean="0"/>
              <a:t>steps</a:t>
            </a:r>
            <a:endParaRPr lang="en-US" altLang="ko-KR" i="0" baseline="0" dirty="0" smtClean="0"/>
          </a:p>
          <a:p>
            <a:r>
              <a:rPr lang="en-US" altLang="ko-KR" dirty="0" smtClean="0"/>
              <a:t>In </a:t>
            </a:r>
            <a:r>
              <a:rPr lang="en-US" altLang="ko-KR" dirty="0" smtClean="0">
                <a:hlinkClick r:id="rId3" action="ppaction://hlinkfile" tooltip="Wireless communication"/>
              </a:rPr>
              <a:t>wireless communications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fading</a:t>
            </a:r>
            <a:r>
              <a:rPr lang="en-US" altLang="ko-KR" dirty="0" smtClean="0"/>
              <a:t> is deviation of the </a:t>
            </a:r>
            <a:r>
              <a:rPr lang="en-US" altLang="ko-KR" dirty="0" smtClean="0">
                <a:hlinkClick r:id="rId4" action="ppaction://hlinkfile"/>
              </a:rPr>
              <a:t>attenuation</a:t>
            </a:r>
            <a:r>
              <a:rPr lang="en-US" altLang="ko-KR" dirty="0" smtClean="0"/>
              <a:t> that a carrier-modulated telecommunication signal experiences over certain propagation media</a:t>
            </a:r>
            <a:r>
              <a:rPr lang="en-US" altLang="ko-KR" i="0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mathematical</a:t>
            </a:r>
            <a:r>
              <a:rPr lang="en-US" altLang="ko-K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formula</a:t>
            </a:r>
            <a:r>
              <a:rPr lang="en-US" altLang="ko-K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수학공식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Threshold </a:t>
            </a:r>
            <a:r>
              <a:rPr lang="ko-KR" altLang="en-US" i="0" baseline="0" dirty="0" smtClean="0"/>
              <a:t>한계점</a:t>
            </a:r>
            <a:endParaRPr lang="en-US" altLang="ko-KR" i="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baseline="0" dirty="0" smtClean="0"/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슬라이딩 윈도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(Sliding window)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두 개의 네트워크 호스트간의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흐름을 제어하기 위한 방법이다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데이터의 전달을 보증하는 프로토콜에서는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하나하나가 전달되었음을 확인 신호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(acknowledgement,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받아야하며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중도에 잘못되었거나 분실되어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확인받지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못하는 경우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재전송해야하는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필요가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슬라이딩 윈도는 일단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윈도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메모리 버퍼의 일정 영역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포함되는 모든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전송하고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전달이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확인되는대로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윈도를 옆으로 옮김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(slide)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으로서 그 다음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패킷들을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전송하는 방식이다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슬라이딩 윈도는 아직 확인을 받지 않고도 여러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보내는 것을 가능케 하기 때문에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매번 전송한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대해 확인을 받아야만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다음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전송하는 방법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(stop-and-wait)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사용하는 것보다 훨씬 네트워크를 효율적으로 사용할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일단 전송되는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패킷들에겐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일련번호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(sequence number)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매겨지게 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가령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전송하고자하는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있다고 하면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[1, 2, ..., n]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일련번호를 매길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송신자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(sender)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다음의 세 가지 변수를 관리한다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SWS (send window size)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윈도 크기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 (last acknowledgement received)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확인받은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번호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LFS (last frame sent)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보낸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번호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만약 어느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받지 못한 경우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송신자는 일정시간을 기다린 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확인받지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못한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재전송한다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이미 현재의 윈도에 해당되는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모두 보냈는데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받지 못해 윈도를 이동시키지 못하고 있다면 필요한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오기까지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기다려야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수신자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(receiver)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윈도를 따로 운용한다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수신자는 다음의 세 가지 변수를 관리한다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RWS (receive window size)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윈도 크기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 (last acceptable frame)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수신할 수 있는 마지막의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번호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LFR (last frame received)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수신한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번호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송신자와 비슷하게 수신자도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LFR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갱신하여 윈도를 이동시키며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패킷들을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접수한다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받는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패킷들에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보내주는 것이 수신자의 역할이다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수신자가 보내는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마지막으로 도착한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연속적으로 도착한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패킷중의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가장 마지막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네트워크의 상황에 따라 송신자나 수신자는 각자의 윈도 크기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(SWS, RWS)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조절할 수도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0" baseline="0" dirty="0" smtClean="0"/>
              <a:t>Even though this is not mission critical system. Accuracy is still important</a:t>
            </a:r>
          </a:p>
          <a:p>
            <a:endParaRPr lang="en-US" altLang="ko-KR" i="0" baseline="0" dirty="0" smtClean="0"/>
          </a:p>
          <a:p>
            <a:r>
              <a:rPr lang="ko-KR" altLang="en-US" i="0" baseline="0" dirty="0" smtClean="0"/>
              <a:t>정확도가 높아야 </a:t>
            </a:r>
            <a:r>
              <a:rPr lang="en-US" altLang="ko-KR" i="0" baseline="0" dirty="0" smtClean="0"/>
              <a:t>place</a:t>
            </a:r>
            <a:r>
              <a:rPr lang="ko-KR" altLang="en-US" i="0" baseline="0" dirty="0" smtClean="0"/>
              <a:t>를 </a:t>
            </a:r>
            <a:r>
              <a:rPr lang="en-US" altLang="ko-KR" i="0" baseline="0" dirty="0" smtClean="0"/>
              <a:t>recognize </a:t>
            </a:r>
            <a:r>
              <a:rPr lang="ko-KR" altLang="en-US" i="0" baseline="0" dirty="0" smtClean="0"/>
              <a:t>하고 그래야 </a:t>
            </a:r>
            <a:r>
              <a:rPr lang="en-US" altLang="ko-KR" i="0" baseline="0" dirty="0" smtClean="0"/>
              <a:t>GPS</a:t>
            </a:r>
            <a:r>
              <a:rPr lang="ko-KR" altLang="en-US" i="0" baseline="0" dirty="0" smtClean="0"/>
              <a:t>가 빨리 </a:t>
            </a:r>
            <a:r>
              <a:rPr lang="en-US" altLang="ko-KR" i="0" baseline="0" dirty="0" smtClean="0"/>
              <a:t>turn off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baseline="0" dirty="0" smtClean="0"/>
              <a:t>정확도가 높아야 </a:t>
            </a:r>
            <a:r>
              <a:rPr lang="en-US" altLang="ko-KR" i="0" baseline="0" dirty="0" smtClean="0"/>
              <a:t>place</a:t>
            </a:r>
            <a:r>
              <a:rPr lang="ko-KR" altLang="en-US" i="0" baseline="0" dirty="0" smtClean="0"/>
              <a:t>를 </a:t>
            </a:r>
            <a:r>
              <a:rPr lang="en-US" altLang="ko-KR" i="0" baseline="0" dirty="0" smtClean="0"/>
              <a:t>recognize </a:t>
            </a:r>
            <a:r>
              <a:rPr lang="ko-KR" altLang="en-US" i="0" baseline="0" dirty="0" smtClean="0"/>
              <a:t>하고 그래야 </a:t>
            </a:r>
            <a:r>
              <a:rPr lang="en-US" altLang="ko-KR" i="0" baseline="0" dirty="0" smtClean="0"/>
              <a:t>GPS</a:t>
            </a:r>
            <a:r>
              <a:rPr lang="ko-KR" altLang="en-US" i="0" baseline="0" dirty="0" smtClean="0"/>
              <a:t>가 빨리 </a:t>
            </a:r>
            <a:r>
              <a:rPr lang="en-US" altLang="ko-KR" i="0" baseline="0" dirty="0" smtClean="0"/>
              <a:t>turn off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dirty="0" err="1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1980’s the first</a:t>
            </a:r>
            <a:r>
              <a:rPr lang="en-US" altLang="ko-KR" baseline="0" dirty="0" smtClean="0"/>
              <a:t> shape of</a:t>
            </a:r>
            <a:r>
              <a:rPr lang="en-US" altLang="ko-KR" dirty="0" smtClean="0"/>
              <a:t> Mobile</a:t>
            </a:r>
            <a:r>
              <a:rPr lang="en-US" altLang="ko-KR" baseline="0" dirty="0" smtClean="0"/>
              <a:t> device was very huge and heavy as you can see.</a:t>
            </a:r>
          </a:p>
          <a:p>
            <a:r>
              <a:rPr lang="en-US" altLang="ko-KR" baseline="0" dirty="0" smtClean="0"/>
              <a:t>However mobile device evolve very rapidly.</a:t>
            </a:r>
          </a:p>
          <a:p>
            <a:r>
              <a:rPr lang="en-US" altLang="ko-KR" baseline="0" dirty="0" smtClean="0"/>
              <a:t>It became smaller and smaller.</a:t>
            </a:r>
          </a:p>
          <a:p>
            <a:r>
              <a:rPr lang="en-US" altLang="ko-KR" baseline="0" dirty="0" smtClean="0"/>
              <a:t>2010’s you can see the High </a:t>
            </a:r>
            <a:r>
              <a:rPr lang="en-US" altLang="ko-KR" dirty="0" smtClean="0"/>
              <a:t>resolution</a:t>
            </a:r>
            <a:r>
              <a:rPr lang="en-US" altLang="ko-KR" baseline="0" dirty="0" smtClean="0"/>
              <a:t> color LCD display.</a:t>
            </a:r>
          </a:p>
          <a:p>
            <a:r>
              <a:rPr lang="en-US" altLang="ko-KR" baseline="0" dirty="0" smtClean="0"/>
              <a:t>In the future, sooner, we going to use flexible LCD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147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Collect data from 2 persons for 4 weeks and 4 person for 1 week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In 2 different continents keeping diary.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baseline="0" dirty="0" smtClean="0"/>
              <a:t>Record entrance and departure time, place and stay at least 8 </a:t>
            </a:r>
            <a:r>
              <a:rPr lang="en-US" altLang="ko-KR" i="0" baseline="0" smtClean="0"/>
              <a:t>mins</a:t>
            </a:r>
            <a:endParaRPr lang="en-US" altLang="ko-KR" i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But let’s focus on present. What is the biggest change from 10 year ago.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Yes,</a:t>
            </a:r>
            <a:r>
              <a:rPr lang="en-US" altLang="ko-KR" baseline="0" dirty="0" smtClean="0"/>
              <a:t> we got lots of sensors. </a:t>
            </a:r>
          </a:p>
          <a:p>
            <a:r>
              <a:rPr lang="en-US" altLang="ko-KR" baseline="0" dirty="0" smtClean="0"/>
              <a:t>So, What can we do with those of sensors?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2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</a:t>
            </a:r>
            <a:r>
              <a:rPr lang="en-US" altLang="ko-KR" baseline="0" dirty="0" smtClean="0"/>
              <a:t> you can find your location with GPS sensor.</a:t>
            </a:r>
          </a:p>
          <a:p>
            <a:r>
              <a:rPr lang="en-US" altLang="ko-KR" baseline="0" dirty="0" smtClean="0"/>
              <a:t>And supply sequence by time</a:t>
            </a:r>
          </a:p>
          <a:p>
            <a:r>
              <a:rPr lang="en-US" altLang="ko-KR" baseline="0" dirty="0" smtClean="0"/>
              <a:t>We want know our location and path using </a:t>
            </a:r>
            <a:r>
              <a:rPr lang="en-US" altLang="ko-KR" baseline="0" dirty="0" smtClean="0"/>
              <a:t>sensors.</a:t>
            </a:r>
          </a:p>
          <a:p>
            <a:r>
              <a:rPr lang="en-US" altLang="ko-KR" sz="1200" u="sng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ea"/>
                <a:ea typeface="+mn-ea"/>
                <a:cs typeface="+mn-cs"/>
              </a:rPr>
              <a:t>respective </a:t>
            </a:r>
            <a:r>
              <a:rPr lang="en-US" altLang="ko-KR" sz="1200" u="sng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ea"/>
                <a:ea typeface="+mn-ea"/>
                <a:cs typeface="+mn-cs"/>
              </a:rPr>
              <a:t>location data</a:t>
            </a:r>
            <a:r>
              <a:rPr lang="en-US" altLang="ko-KR" sz="1200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n-ea"/>
                <a:cs typeface="+mn-cs"/>
              </a:rPr>
              <a:t>각자의 위치정보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09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Because we can</a:t>
            </a:r>
            <a:r>
              <a:rPr lang="en-US" altLang="ko-KR" baseline="0" dirty="0" smtClean="0"/>
              <a:t> use GPS in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clear view of sky,</a:t>
            </a:r>
          </a:p>
          <a:p>
            <a:r>
              <a:rPr lang="en-US" altLang="ko-KR" dirty="0" smtClean="0"/>
              <a:t>So if you</a:t>
            </a:r>
            <a:r>
              <a:rPr lang="en-US" altLang="ko-KR" baseline="0" dirty="0" smtClean="0"/>
              <a:t> are indoor GPS is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useless.</a:t>
            </a:r>
          </a:p>
          <a:p>
            <a:r>
              <a:rPr lang="en-US" altLang="ko-KR" baseline="0" dirty="0" smtClean="0"/>
              <a:t>Yes. We going start have some problem.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2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People</a:t>
            </a:r>
            <a:r>
              <a:rPr lang="en-US" altLang="ko-KR" baseline="0" dirty="0" smtClean="0"/>
              <a:t> are spend </a:t>
            </a:r>
            <a:r>
              <a:rPr lang="en-US" altLang="ko-KR" dirty="0" smtClean="0"/>
              <a:t> 89% of the</a:t>
            </a:r>
            <a:r>
              <a:rPr lang="en-US" altLang="ko-KR" baseline="0" dirty="0" smtClean="0"/>
              <a:t> time indoor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0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GPS detect</a:t>
            </a:r>
            <a:r>
              <a:rPr lang="en-US" altLang="ko-KR" baseline="0" dirty="0" smtClean="0"/>
              <a:t> periodically(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regularly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your location.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90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If</a:t>
            </a:r>
            <a:r>
              <a:rPr lang="en-US" altLang="ko-KR" baseline="0" dirty="0" smtClean="0"/>
              <a:t> someone in the field with some coordinate data. Are you </a:t>
            </a:r>
            <a:r>
              <a:rPr lang="en-US" altLang="ko-KR" dirty="0" smtClean="0"/>
              <a:t>interest that data?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3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Robust</a:t>
            </a:r>
            <a:r>
              <a:rPr lang="en-US" altLang="ko-KR" baseline="0" dirty="0" smtClean="0"/>
              <a:t> </a:t>
            </a:r>
            <a:r>
              <a:rPr lang="ko-KR" altLang="en-US" i="1" dirty="0" smtClean="0"/>
              <a:t>원기 왕성한</a:t>
            </a:r>
            <a:r>
              <a:rPr lang="en-US" altLang="ko-KR" i="1" dirty="0" smtClean="0"/>
              <a:t>, </a:t>
            </a:r>
            <a:r>
              <a:rPr lang="ko-KR" altLang="en-US" i="1" dirty="0" smtClean="0"/>
              <a:t>팔팔한</a:t>
            </a:r>
            <a:endParaRPr lang="en-US" altLang="ko-KR" i="1" dirty="0" smtClean="0"/>
          </a:p>
          <a:p>
            <a:r>
              <a:rPr lang="en-US" altLang="ko-KR" i="0" dirty="0" smtClean="0"/>
              <a:t>The</a:t>
            </a:r>
            <a:r>
              <a:rPr lang="en-US" altLang="ko-KR" i="0" baseline="0" dirty="0" smtClean="0"/>
              <a:t> place that you visit a lot, or spend most of time.</a:t>
            </a:r>
          </a:p>
          <a:p>
            <a:endParaRPr lang="en-US" altLang="ko-KR" i="0" dirty="0" smtClean="0"/>
          </a:p>
          <a:p>
            <a:r>
              <a:rPr lang="en-US" altLang="ko-KR" i="1" dirty="0" smtClean="0"/>
              <a:t>On-demand </a:t>
            </a:r>
            <a:r>
              <a:rPr lang="ko-KR" altLang="en-US" i="1" dirty="0" smtClean="0"/>
              <a:t>필요한 정보를 제공하는 방식</a:t>
            </a:r>
            <a:endParaRPr lang="en-US" altLang="ko-KR" i="1" dirty="0" smtClean="0"/>
          </a:p>
          <a:p>
            <a:r>
              <a:rPr lang="en-US" altLang="ko-KR" i="0" dirty="0" smtClean="0"/>
              <a:t>Detect</a:t>
            </a:r>
            <a:r>
              <a:rPr lang="en-US" altLang="ko-KR" i="0" baseline="0" dirty="0" smtClean="0"/>
              <a:t> path from one robust place to other</a:t>
            </a:r>
          </a:p>
          <a:p>
            <a:r>
              <a:rPr lang="en-US" altLang="ko-KR" i="0" baseline="0" dirty="0" smtClean="0"/>
              <a:t>GPS enable on traveling between places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001B-1334-4138-8B88-172AA34F07B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4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일반 내용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663D3117-FC3A-462A-B8B9-26F65648CA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466696" y="1571612"/>
            <a:ext cx="8248708" cy="4429138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+ 다이어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663D3117-FC3A-462A-B8B9-26F65648CA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663D3117-FC3A-462A-B8B9-26F65648CA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2400"/>
            </a:lvl1pPr>
          </a:lstStyle>
          <a:p>
            <a:fld id="{663D3117-FC3A-462A-B8B9-26F65648CA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-1765300" y="476250"/>
            <a:ext cx="914400" cy="914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2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3D3117-FC3A-462A-B8B9-26F65648CA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49" r:id="rId4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372100"/>
            <a:ext cx="9144000" cy="151288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5286380" y="6238472"/>
            <a:ext cx="3548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Presenter. Yoon Bin Choi</a:t>
            </a:r>
            <a:endParaRPr kumimoji="0" lang="en-US" altLang="ko-KR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6948264" y="188442"/>
            <a:ext cx="2031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Zurich Ex BT" pitchFamily="34" charset="0"/>
                <a:ea typeface="맑은 고딕" pitchFamily="50" charset="-127"/>
              </a:rPr>
              <a:t>Object - Oriented System Lab</a:t>
            </a:r>
            <a:endParaRPr kumimoji="0" lang="en-US" altLang="ko-KR" sz="1000" b="1" dirty="0">
              <a:solidFill>
                <a:schemeClr val="bg1"/>
              </a:solidFill>
              <a:latin typeface="Zurich Ex BT" pitchFamily="34" charset="0"/>
              <a:ea typeface="맑은 고딕" pitchFamily="50" charset="-127"/>
            </a:endParaRPr>
          </a:p>
        </p:txBody>
      </p:sp>
      <p:sp>
        <p:nvSpPr>
          <p:cNvPr id="1029" name="직사각형 6"/>
          <p:cNvSpPr>
            <a:spLocks noChangeArrowheads="1"/>
          </p:cNvSpPr>
          <p:nvPr/>
        </p:nvSpPr>
        <p:spPr bwMode="auto">
          <a:xfrm>
            <a:off x="143508" y="5433526"/>
            <a:ext cx="8856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ko-KR" sz="4000" b="1" dirty="0" smtClean="0">
                <a:ln w="381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SensLoc</a:t>
            </a:r>
            <a:r>
              <a:rPr kumimoji="0" lang="en-US" altLang="ko-KR" sz="28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2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sz="2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Sensing Everyday Places and Path using Less Energy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7504" y="620769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</a:rPr>
              <a:t>S</a:t>
            </a:r>
            <a:r>
              <a:rPr kumimoji="0" lang="en-US" altLang="ko-KR" sz="1200" dirty="0">
                <a:solidFill>
                  <a:schemeClr val="accent6"/>
                </a:solidFill>
                <a:latin typeface="Arial Black" pitchFamily="34" charset="0"/>
                <a:ea typeface="+mn-ea"/>
              </a:rPr>
              <a:t>pecial </a:t>
            </a:r>
            <a:r>
              <a:rPr kumimoji="0" lang="en-US" altLang="ko-KR" sz="1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</a:rPr>
              <a:t>T</a:t>
            </a:r>
            <a:r>
              <a:rPr kumimoji="0" lang="en-US" altLang="ko-KR" sz="1200" dirty="0">
                <a:solidFill>
                  <a:schemeClr val="accent6"/>
                </a:solidFill>
                <a:latin typeface="Arial Black" pitchFamily="34" charset="0"/>
                <a:ea typeface="+mn-ea"/>
              </a:rPr>
              <a:t>opics in </a:t>
            </a:r>
            <a:r>
              <a:rPr kumimoji="0" lang="en-US" altLang="ko-KR" sz="1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</a:rPr>
              <a:t>M</a:t>
            </a:r>
            <a:r>
              <a:rPr kumimoji="0" lang="en-US" altLang="ko-KR" sz="1200" dirty="0">
                <a:solidFill>
                  <a:schemeClr val="accent6"/>
                </a:solidFill>
                <a:latin typeface="Arial Black" pitchFamily="34" charset="0"/>
                <a:ea typeface="+mn-ea"/>
              </a:rPr>
              <a:t>obile </a:t>
            </a:r>
            <a:r>
              <a:rPr kumimoji="0" lang="en-US" altLang="ko-KR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</a:rPr>
              <a:t>C</a:t>
            </a:r>
            <a:r>
              <a:rPr kumimoji="0" lang="en-US" altLang="ko-KR" sz="1200" dirty="0" smtClean="0">
                <a:solidFill>
                  <a:schemeClr val="accent6"/>
                </a:solidFill>
                <a:latin typeface="Arial Black" pitchFamily="34" charset="0"/>
                <a:ea typeface="+mn-ea"/>
              </a:rPr>
              <a:t>omputing</a:t>
            </a:r>
          </a:p>
          <a:p>
            <a:pPr algn="r">
              <a:defRPr/>
            </a:pPr>
            <a:r>
              <a:rPr kumimoji="0" lang="en-US" altLang="ko-KR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+mn-ea"/>
              </a:rPr>
              <a:t>Prof. Minho Shin</a:t>
            </a:r>
            <a:endParaRPr kumimoji="0" lang="en-US" altLang="ko-KR" sz="1200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+mj-ea"/>
              </a:rPr>
              <a:t>Challenges</a:t>
            </a:r>
            <a:endParaRPr lang="ko-KR" altLang="en-US" sz="3800" b="1" dirty="0">
              <a:latin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8596" y="1785926"/>
            <a:ext cx="8143900" cy="914400"/>
          </a:xfrm>
          <a:prstGeom prst="roundRect">
            <a:avLst>
              <a:gd name="adj" fmla="val 369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Detecting places closer to our semantics</a:t>
            </a:r>
            <a:endParaRPr lang="ko-KR" altLang="en-US" sz="28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8596" y="3000372"/>
            <a:ext cx="8143900" cy="914400"/>
          </a:xfrm>
          <a:prstGeom prst="roundRect">
            <a:avLst>
              <a:gd name="adj" fmla="val 369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Automatically Parsing travel paths from day-long location traces</a:t>
            </a:r>
            <a:endParaRPr lang="ko-KR" altLang="en-US" sz="2800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28596" y="4214818"/>
            <a:ext cx="8143900" cy="914400"/>
          </a:xfrm>
          <a:prstGeom prst="roundRect">
            <a:avLst>
              <a:gd name="adj" fmla="val 369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Minimizing energy consumption</a:t>
            </a:r>
            <a:endParaRPr lang="ko-KR" altLang="en-US" sz="28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+mj-ea"/>
              </a:rPr>
              <a:t>Solutions</a:t>
            </a:r>
            <a:endParaRPr lang="ko-KR" altLang="en-US" sz="3800" b="1" dirty="0">
              <a:latin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1884" y="2420888"/>
            <a:ext cx="8143900" cy="914400"/>
          </a:xfrm>
          <a:prstGeom prst="roundRect">
            <a:avLst>
              <a:gd name="adj" fmla="val 36905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  A robust place detection algorithm</a:t>
            </a:r>
            <a:endParaRPr lang="ko-KR" altLang="en-US" sz="28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1884" y="3635334"/>
            <a:ext cx="8143900" cy="914400"/>
          </a:xfrm>
          <a:prstGeom prst="roundRect">
            <a:avLst>
              <a:gd name="adj" fmla="val 36905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  A sensitive movement detector</a:t>
            </a:r>
            <a:endParaRPr lang="ko-KR" altLang="en-US" sz="2800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21884" y="4849780"/>
            <a:ext cx="8143900" cy="914400"/>
          </a:xfrm>
          <a:prstGeom prst="roundRect">
            <a:avLst>
              <a:gd name="adj" fmla="val 36905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/>
              <a:t>  An on-demand path tracker</a:t>
            </a:r>
            <a:endParaRPr lang="ko-KR" altLang="en-US" sz="2800" b="1" dirty="0"/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Basic concept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01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6360"/>
            <a:ext cx="367240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135062" lon="2078774" rev="1983138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Contribution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" name="Picture 2" descr="C:\Users\Administrator\Desktop\무제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48" y="4196968"/>
            <a:ext cx="256727" cy="4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무제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07" y="4325600"/>
            <a:ext cx="256727" cy="4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무제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13264"/>
            <a:ext cx="256727" cy="4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33275" y="244502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New abstraction of continuous location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5979341" y="4130501"/>
            <a:ext cx="176190" cy="5335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148907" y="4183856"/>
            <a:ext cx="92349" cy="952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5979341" y="4257516"/>
            <a:ext cx="248843" cy="22808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stCxn id="11" idx="2"/>
          </p:cNvCxnSpPr>
          <p:nvPr/>
        </p:nvCxnSpPr>
        <p:spPr>
          <a:xfrm flipH="1" flipV="1">
            <a:off x="5979341" y="4485600"/>
            <a:ext cx="297930" cy="29616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endCxn id="11" idx="2"/>
          </p:cNvCxnSpPr>
          <p:nvPr/>
        </p:nvCxnSpPr>
        <p:spPr>
          <a:xfrm flipH="1">
            <a:off x="6277271" y="4479131"/>
            <a:ext cx="318792" cy="3026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572250" y="4479131"/>
            <a:ext cx="190500" cy="857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직선 연결선 45"/>
          <p:cNvCxnSpPr>
            <a:endCxn id="10" idx="2"/>
          </p:cNvCxnSpPr>
          <p:nvPr/>
        </p:nvCxnSpPr>
        <p:spPr>
          <a:xfrm>
            <a:off x="6732240" y="4553684"/>
            <a:ext cx="1260172" cy="994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H="1">
            <a:off x="8081963" y="3869531"/>
            <a:ext cx="111918" cy="36433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flipH="1">
            <a:off x="7550944" y="3890963"/>
            <a:ext cx="659606" cy="6429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6858000" y="3840956"/>
            <a:ext cx="704850" cy="1166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H="1">
            <a:off x="6172200" y="3838575"/>
            <a:ext cx="697706" cy="476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V="1">
            <a:off x="5993606" y="3869531"/>
            <a:ext cx="200025" cy="25479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C:\Users\Administrator\Desktop\무제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78" y="3692912"/>
            <a:ext cx="256727" cy="4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Box 3088"/>
          <p:cNvSpPr txBox="1"/>
          <p:nvPr/>
        </p:nvSpPr>
        <p:spPr>
          <a:xfrm>
            <a:off x="4636964" y="4674061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Places</a:t>
            </a:r>
            <a:endParaRPr lang="ko-KR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25519" y="5157192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PATHS</a:t>
            </a:r>
            <a:endParaRPr lang="ko-KR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365527" y="3501088"/>
            <a:ext cx="3990449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Using less energy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365527" y="4538836"/>
            <a:ext cx="3990449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For everyday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9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err="1" smtClean="0">
                <a:solidFill>
                  <a:schemeClr val="bg1"/>
                </a:solidFill>
                <a:latin typeface="+mj-ea"/>
                <a:ea typeface="+mj-ea"/>
              </a:rPr>
              <a:t>SensLoc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33275" y="2276872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System Architecture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5" y="3166042"/>
            <a:ext cx="588473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아래쪽 화살표 3"/>
          <p:cNvSpPr/>
          <p:nvPr/>
        </p:nvSpPr>
        <p:spPr>
          <a:xfrm rot="5400000">
            <a:off x="7051190" y="4830215"/>
            <a:ext cx="689161" cy="22733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/>
              <a:t>Hardware(Sensor)</a:t>
            </a:r>
            <a:endParaRPr lang="ko-KR" altLang="en-US" dirty="0"/>
          </a:p>
        </p:txBody>
      </p:sp>
      <p:sp>
        <p:nvSpPr>
          <p:cNvPr id="29" name="아래쪽 화살표 28"/>
          <p:cNvSpPr/>
          <p:nvPr/>
        </p:nvSpPr>
        <p:spPr>
          <a:xfrm rot="5400000">
            <a:off x="7051191" y="3685557"/>
            <a:ext cx="689161" cy="22733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/>
              <a:t>Service(</a:t>
            </a:r>
            <a:r>
              <a:rPr lang="en-US" altLang="ko-KR" dirty="0" err="1" smtClean="0"/>
              <a:t>SensLoc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1" name="아래쪽 화살표 30"/>
          <p:cNvSpPr/>
          <p:nvPr/>
        </p:nvSpPr>
        <p:spPr>
          <a:xfrm rot="5400000">
            <a:off x="7051191" y="2564904"/>
            <a:ext cx="689161" cy="22733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/>
              <a:t>Application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2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err="1" smtClean="0">
                <a:solidFill>
                  <a:schemeClr val="bg1"/>
                </a:solidFill>
                <a:latin typeface="+mj-ea"/>
                <a:ea typeface="+mj-ea"/>
              </a:rPr>
              <a:t>SensLoc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147229" y="4941248"/>
            <a:ext cx="2650788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Scenario</a:t>
            </a:r>
            <a:endParaRPr lang="ko-KR" altLang="en-US" sz="36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644623" y="2934236"/>
            <a:ext cx="1656000" cy="165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/>
              <a:t>Place Detector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6012160" y="4482460"/>
            <a:ext cx="1656000" cy="165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/>
              <a:t>Movement</a:t>
            </a:r>
          </a:p>
          <a:p>
            <a:pPr algn="ctr"/>
            <a:r>
              <a:rPr lang="en-US" altLang="ko-KR" dirty="0" smtClean="0"/>
              <a:t>Detector</a:t>
            </a: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1340362" y="4590236"/>
            <a:ext cx="1656000" cy="165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/>
              <a:t>Path</a:t>
            </a:r>
          </a:p>
          <a:p>
            <a:pPr algn="ctr"/>
            <a:r>
              <a:rPr lang="en-US" altLang="ko-KR" dirty="0" smtClean="0"/>
              <a:t>Tracker</a:t>
            </a:r>
            <a:endParaRPr lang="ko-KR" altLang="en-US" dirty="0"/>
          </a:p>
        </p:txBody>
      </p:sp>
      <p:grpSp>
        <p:nvGrpSpPr>
          <p:cNvPr id="39" name="그룹 38"/>
          <p:cNvGrpSpPr/>
          <p:nvPr/>
        </p:nvGrpSpPr>
        <p:grpSpPr>
          <a:xfrm>
            <a:off x="2575644" y="2276872"/>
            <a:ext cx="4493538" cy="843146"/>
            <a:chOff x="2575644" y="1907540"/>
            <a:chExt cx="4493538" cy="843146"/>
          </a:xfrm>
        </p:grpSpPr>
        <p:sp>
          <p:nvSpPr>
            <p:cNvPr id="6" name="TextBox 5"/>
            <p:cNvSpPr txBox="1"/>
            <p:nvPr/>
          </p:nvSpPr>
          <p:spPr>
            <a:xfrm>
              <a:off x="2575644" y="1907540"/>
              <a:ext cx="449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F0"/>
                  </a:solidFill>
                  <a:latin typeface="+mj-ea"/>
                  <a:ea typeface="+mj-ea"/>
                </a:rPr>
                <a:t>Detect Place (entrance, departure)</a:t>
              </a:r>
              <a:endParaRPr lang="ko-KR" altLang="en-US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cxnSp>
          <p:nvCxnSpPr>
            <p:cNvPr id="9" name="꺾인 연결선 8"/>
            <p:cNvCxnSpPr>
              <a:stCxn id="5" idx="1"/>
              <a:endCxn id="5" idx="7"/>
            </p:cNvCxnSpPr>
            <p:nvPr/>
          </p:nvCxnSpPr>
          <p:spPr>
            <a:xfrm rot="5400000" flipH="1" flipV="1">
              <a:off x="4472623" y="2158852"/>
              <a:ext cx="12700" cy="1170968"/>
            </a:xfrm>
            <a:prstGeom prst="bentConnector3">
              <a:avLst>
                <a:gd name="adj1" fmla="val 3709575"/>
              </a:avLst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5805212" y="3861048"/>
            <a:ext cx="3300904" cy="1449412"/>
            <a:chOff x="5805212" y="3859550"/>
            <a:chExt cx="3300904" cy="1449412"/>
          </a:xfrm>
        </p:grpSpPr>
        <p:cxnSp>
          <p:nvCxnSpPr>
            <p:cNvPr id="24" name="꺾인 연결선 23"/>
            <p:cNvCxnSpPr>
              <a:stCxn id="10" idx="0"/>
              <a:endCxn id="10" idx="6"/>
            </p:cNvCxnSpPr>
            <p:nvPr/>
          </p:nvCxnSpPr>
          <p:spPr>
            <a:xfrm rot="16200000" flipH="1">
              <a:off x="6840160" y="4480962"/>
              <a:ext cx="828000" cy="828000"/>
            </a:xfrm>
            <a:prstGeom prst="bentConnector4">
              <a:avLst>
                <a:gd name="adj1" fmla="val -27609"/>
                <a:gd name="adj2" fmla="val 138412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05212" y="3859550"/>
              <a:ext cx="3300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92D050"/>
                  </a:solidFill>
                  <a:latin typeface="+mj-ea"/>
                  <a:ea typeface="+mj-ea"/>
                </a:rPr>
                <a:t>Detect Move(move, stop)</a:t>
              </a:r>
              <a:endParaRPr lang="ko-KR" altLang="en-US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11011" y="3942348"/>
            <a:ext cx="2685351" cy="1412804"/>
            <a:chOff x="311011" y="3573016"/>
            <a:chExt cx="2685351" cy="1412804"/>
          </a:xfrm>
        </p:grpSpPr>
        <p:cxnSp>
          <p:nvCxnSpPr>
            <p:cNvPr id="32" name="꺾인 연결선 31"/>
            <p:cNvCxnSpPr>
              <a:stCxn id="11" idx="0"/>
              <a:endCxn id="11" idx="2"/>
            </p:cNvCxnSpPr>
            <p:nvPr/>
          </p:nvCxnSpPr>
          <p:spPr>
            <a:xfrm rot="16200000" flipH="1" flipV="1">
              <a:off x="1340362" y="4157820"/>
              <a:ext cx="828000" cy="828000"/>
            </a:xfrm>
            <a:prstGeom prst="bentConnector4">
              <a:avLst>
                <a:gd name="adj1" fmla="val -27609"/>
                <a:gd name="adj2" fmla="val 127609"/>
              </a:avLst>
            </a:prstGeom>
            <a:ln w="38100">
              <a:solidFill>
                <a:srgbClr val="FF7C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11011" y="3573016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7C80"/>
                  </a:solidFill>
                  <a:latin typeface="+mj-ea"/>
                  <a:ea typeface="+mj-ea"/>
                </a:rPr>
                <a:t>Record Path(Speed)</a:t>
              </a:r>
              <a:endParaRPr lang="ko-KR" altLang="en-US" dirty="0">
                <a:solidFill>
                  <a:srgbClr val="FF7C8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5480301" y="4014356"/>
            <a:ext cx="702561" cy="549642"/>
            <a:chOff x="5334991" y="3743454"/>
            <a:chExt cx="702561" cy="549642"/>
          </a:xfrm>
        </p:grpSpPr>
        <p:cxnSp>
          <p:nvCxnSpPr>
            <p:cNvPr id="41" name="직선 화살표 연결선 40"/>
            <p:cNvCxnSpPr/>
            <p:nvPr/>
          </p:nvCxnSpPr>
          <p:spPr>
            <a:xfrm>
              <a:off x="5334991" y="3887381"/>
              <a:ext cx="702561" cy="405715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385756" y="3743454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1</a:t>
              </a:r>
              <a:endParaRPr lang="ko-KR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195379" y="4495502"/>
            <a:ext cx="702561" cy="523220"/>
            <a:chOff x="5334991" y="3776716"/>
            <a:chExt cx="702561" cy="523220"/>
          </a:xfrm>
        </p:grpSpPr>
        <p:cxnSp>
          <p:nvCxnSpPr>
            <p:cNvPr id="47" name="직선 화살표 연결선 46"/>
            <p:cNvCxnSpPr/>
            <p:nvPr/>
          </p:nvCxnSpPr>
          <p:spPr>
            <a:xfrm>
              <a:off x="5334991" y="3887381"/>
              <a:ext cx="702561" cy="405715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60680" y="3776716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2</a:t>
              </a:r>
              <a:endParaRPr lang="ko-KR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2843810" y="4067904"/>
            <a:ext cx="648070" cy="564356"/>
            <a:chOff x="5329169" y="3676828"/>
            <a:chExt cx="648070" cy="564356"/>
          </a:xfrm>
        </p:grpSpPr>
        <p:cxnSp>
          <p:nvCxnSpPr>
            <p:cNvPr id="51" name="직선 화살표 연결선 50"/>
            <p:cNvCxnSpPr/>
            <p:nvPr/>
          </p:nvCxnSpPr>
          <p:spPr>
            <a:xfrm flipH="1">
              <a:off x="5329169" y="3735938"/>
              <a:ext cx="648070" cy="505246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478047" y="3676828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3</a:t>
              </a:r>
              <a:endParaRPr lang="ko-KR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147229" y="4456396"/>
            <a:ext cx="648070" cy="543693"/>
            <a:chOff x="5329169" y="3735938"/>
            <a:chExt cx="648070" cy="543693"/>
          </a:xfrm>
        </p:grpSpPr>
        <p:cxnSp>
          <p:nvCxnSpPr>
            <p:cNvPr id="60" name="직선 화살표 연결선 59"/>
            <p:cNvCxnSpPr/>
            <p:nvPr/>
          </p:nvCxnSpPr>
          <p:spPr>
            <a:xfrm flipH="1">
              <a:off x="5329169" y="3735938"/>
              <a:ext cx="648070" cy="505246"/>
            </a:xfrm>
            <a:prstGeom prst="straightConnector1">
              <a:avLst/>
            </a:prstGeom>
            <a:ln w="57150">
              <a:solidFill>
                <a:srgbClr val="DA6E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20500" y="3756411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4</a:t>
              </a:r>
              <a:endParaRPr lang="ko-KR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8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err="1" smtClean="0">
                <a:solidFill>
                  <a:schemeClr val="bg1"/>
                </a:solidFill>
                <a:latin typeface="+mj-ea"/>
                <a:ea typeface="+mj-ea"/>
              </a:rPr>
              <a:t>SensLoc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아래쪽 화살표 37"/>
          <p:cNvSpPr/>
          <p:nvPr/>
        </p:nvSpPr>
        <p:spPr>
          <a:xfrm>
            <a:off x="4083520" y="3976206"/>
            <a:ext cx="2281496" cy="2317599"/>
          </a:xfrm>
          <a:prstGeom prst="downArrow">
            <a:avLst>
              <a:gd name="adj1" fmla="val 48236"/>
              <a:gd name="adj2" fmla="val 34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아래쪽 화살표 38"/>
          <p:cNvSpPr/>
          <p:nvPr/>
        </p:nvSpPr>
        <p:spPr>
          <a:xfrm rot="10800000">
            <a:off x="2823668" y="3068960"/>
            <a:ext cx="2281496" cy="2317599"/>
          </a:xfrm>
          <a:prstGeom prst="downArrow">
            <a:avLst>
              <a:gd name="adj1" fmla="val 48236"/>
              <a:gd name="adj2" fmla="val 3423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0" name="그룹 61"/>
          <p:cNvGrpSpPr/>
          <p:nvPr/>
        </p:nvGrpSpPr>
        <p:grpSpPr>
          <a:xfrm>
            <a:off x="2278965" y="3717341"/>
            <a:ext cx="1794753" cy="1794753"/>
            <a:chOff x="1936307" y="3175401"/>
            <a:chExt cx="2121036" cy="2121036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타원 40"/>
            <p:cNvSpPr/>
            <p:nvPr/>
          </p:nvSpPr>
          <p:spPr>
            <a:xfrm>
              <a:off x="2061074" y="3300168"/>
              <a:ext cx="1871502" cy="1871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도넛 41"/>
            <p:cNvSpPr/>
            <p:nvPr/>
          </p:nvSpPr>
          <p:spPr>
            <a:xfrm>
              <a:off x="1936307" y="3175401"/>
              <a:ext cx="2121036" cy="2121036"/>
            </a:xfrm>
            <a:prstGeom prst="donut">
              <a:avLst>
                <a:gd name="adj" fmla="val 10788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3" name="그룹 80"/>
          <p:cNvGrpSpPr>
            <a:grpSpLocks/>
          </p:cNvGrpSpPr>
          <p:nvPr/>
        </p:nvGrpSpPr>
        <p:grpSpPr bwMode="auto">
          <a:xfrm>
            <a:off x="2264137" y="4001644"/>
            <a:ext cx="1825625" cy="1033106"/>
            <a:chOff x="5696277" y="3563938"/>
            <a:chExt cx="1824874" cy="1034248"/>
          </a:xfrm>
        </p:grpSpPr>
        <p:sp>
          <p:nvSpPr>
            <p:cNvPr id="44" name="TextBox 115"/>
            <p:cNvSpPr txBox="1">
              <a:spLocks noChangeArrowheads="1"/>
            </p:cNvSpPr>
            <p:nvPr/>
          </p:nvSpPr>
          <p:spPr bwMode="auto">
            <a:xfrm>
              <a:off x="5696277" y="3563938"/>
              <a:ext cx="1824874" cy="4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2400" b="1" dirty="0" smtClean="0">
                  <a:solidFill>
                    <a:schemeClr val="accent6"/>
                  </a:solidFill>
                  <a:latin typeface="+mj-ea"/>
                  <a:ea typeface="+mj-ea"/>
                </a:rPr>
                <a:t>UP</a:t>
              </a:r>
              <a:endParaRPr lang="ko-KR" altLang="en-US" sz="2400" b="1" dirty="0"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TextBox 117"/>
            <p:cNvSpPr txBox="1">
              <a:spLocks noChangeArrowheads="1"/>
            </p:cNvSpPr>
            <p:nvPr/>
          </p:nvSpPr>
          <p:spPr bwMode="auto">
            <a:xfrm>
              <a:off x="5717870" y="3951141"/>
              <a:ext cx="1785215" cy="647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Arial" charset="0"/>
                </a:rPr>
                <a:t>Detect</a:t>
              </a:r>
            </a:p>
            <a:p>
              <a:pPr algn="ctr">
                <a:defRPr/>
              </a:pPr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Arial" charset="0"/>
                </a:rPr>
                <a:t>Accuracy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charset="0"/>
              </a:endParaRPr>
            </a:p>
          </p:txBody>
        </p:sp>
      </p:grpSp>
      <p:grpSp>
        <p:nvGrpSpPr>
          <p:cNvPr id="46" name="그룹 61"/>
          <p:cNvGrpSpPr/>
          <p:nvPr/>
        </p:nvGrpSpPr>
        <p:grpSpPr>
          <a:xfrm>
            <a:off x="5159285" y="3933365"/>
            <a:ext cx="1794753" cy="1794753"/>
            <a:chOff x="1936307" y="3175401"/>
            <a:chExt cx="2121036" cy="2121036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타원 46"/>
            <p:cNvSpPr/>
            <p:nvPr/>
          </p:nvSpPr>
          <p:spPr>
            <a:xfrm>
              <a:off x="2061074" y="3300168"/>
              <a:ext cx="1871502" cy="1871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도넛 47"/>
            <p:cNvSpPr/>
            <p:nvPr/>
          </p:nvSpPr>
          <p:spPr>
            <a:xfrm>
              <a:off x="1936307" y="3175401"/>
              <a:ext cx="2121036" cy="2121036"/>
            </a:xfrm>
            <a:prstGeom prst="donut">
              <a:avLst>
                <a:gd name="adj" fmla="val 10788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9" name="그룹 80"/>
          <p:cNvGrpSpPr>
            <a:grpSpLocks/>
          </p:cNvGrpSpPr>
          <p:nvPr/>
        </p:nvGrpSpPr>
        <p:grpSpPr bwMode="auto">
          <a:xfrm>
            <a:off x="5171310" y="4369962"/>
            <a:ext cx="1825625" cy="1027331"/>
            <a:chOff x="5696277" y="3563938"/>
            <a:chExt cx="1824874" cy="1028467"/>
          </a:xfrm>
        </p:grpSpPr>
        <p:sp>
          <p:nvSpPr>
            <p:cNvPr id="50" name="TextBox 115"/>
            <p:cNvSpPr txBox="1">
              <a:spLocks noChangeArrowheads="1"/>
            </p:cNvSpPr>
            <p:nvPr/>
          </p:nvSpPr>
          <p:spPr bwMode="auto">
            <a:xfrm>
              <a:off x="5696277" y="3563938"/>
              <a:ext cx="1824874" cy="4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2400" b="1" dirty="0" smtClean="0">
                  <a:solidFill>
                    <a:schemeClr val="accent5"/>
                  </a:solidFill>
                  <a:latin typeface="+mj-ea"/>
                  <a:ea typeface="+mj-ea"/>
                </a:rPr>
                <a:t>DOWN</a:t>
              </a:r>
              <a:endParaRPr lang="ko-KR" altLang="en-US" sz="2400" b="1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TextBox 117"/>
            <p:cNvSpPr txBox="1">
              <a:spLocks noChangeArrowheads="1"/>
            </p:cNvSpPr>
            <p:nvPr/>
          </p:nvSpPr>
          <p:spPr bwMode="auto">
            <a:xfrm>
              <a:off x="5866070" y="3945359"/>
              <a:ext cx="1475768" cy="647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Arial" charset="0"/>
                </a:rPr>
                <a:t>Energy</a:t>
              </a:r>
            </a:p>
            <a:p>
              <a:pPr algn="ctr">
                <a:defRPr/>
              </a:pPr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Arial" charset="0"/>
                </a:rPr>
                <a:t>Usage</a:t>
              </a:r>
              <a:endPara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774954" y="3068960"/>
            <a:ext cx="4215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Use GPS only when traveling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Check WIFI only when moving</a:t>
            </a:r>
            <a:endParaRPr lang="en-US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361469" y="2172196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Expected effect of </a:t>
            </a:r>
            <a:r>
              <a:rPr lang="en-US" altLang="ko-KR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</a:rPr>
              <a:t> </a:t>
            </a:r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</a:rPr>
              <a:t>Algorithms</a:t>
            </a:r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071" y="5595538"/>
            <a:ext cx="3492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Do not rely on GPS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Use 3 sensors for detect</a:t>
            </a:r>
            <a:endParaRPr lang="en-US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56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Place Detection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432614" y="2426227"/>
            <a:ext cx="2016224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+mj-ea"/>
                <a:ea typeface="+mj-ea"/>
              </a:rPr>
              <a:t>PLACE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6" name="아래쪽 화살표 5"/>
          <p:cNvSpPr/>
          <p:nvPr/>
        </p:nvSpPr>
        <p:spPr>
          <a:xfrm rot="16200000">
            <a:off x="1928477" y="2166725"/>
            <a:ext cx="934990" cy="181514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2400" dirty="0" smtClean="0">
                <a:latin typeface="+mj-ea"/>
                <a:ea typeface="+mj-ea"/>
              </a:rPr>
              <a:t>Entrance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57" y="3526580"/>
            <a:ext cx="3692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STEP 1</a:t>
            </a:r>
          </a:p>
          <a:p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Stable radio environment</a:t>
            </a:r>
            <a:endParaRPr lang="ko-KR" alt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아래쪽 화살표 12"/>
          <p:cNvSpPr/>
          <p:nvPr/>
        </p:nvSpPr>
        <p:spPr>
          <a:xfrm rot="16200000">
            <a:off x="6192571" y="2079094"/>
            <a:ext cx="934990" cy="199040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2400" dirty="0" smtClean="0">
                <a:latin typeface="+mj-ea"/>
                <a:ea typeface="+mj-ea"/>
              </a:rPr>
              <a:t>Departure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3152" y="3526579"/>
            <a:ext cx="396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STEP 2</a:t>
            </a:r>
          </a:p>
          <a:p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Significant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</a:rPr>
              <a:t>signal</a:t>
            </a:r>
            <a:r>
              <a:rPr lang="ko-KR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</a:rPr>
              <a:t>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changes</a:t>
            </a:r>
            <a:endParaRPr lang="ko-KR" alt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폭발 1 9"/>
          <p:cNvSpPr/>
          <p:nvPr/>
        </p:nvSpPr>
        <p:spPr>
          <a:xfrm>
            <a:off x="699361" y="4437112"/>
            <a:ext cx="2448272" cy="2304256"/>
          </a:xfrm>
          <a:prstGeom prst="irregularSeal1">
            <a:avLst/>
          </a:prstGeom>
          <a:effectLst>
            <a:glow rad="101600">
              <a:schemeClr val="accent2">
                <a:lumMod val="7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noises</a:t>
            </a:r>
            <a:endParaRPr lang="ko-KR" altLang="en-US" dirty="0"/>
          </a:p>
        </p:txBody>
      </p:sp>
      <p:sp>
        <p:nvSpPr>
          <p:cNvPr id="17" name="폭발 1 16"/>
          <p:cNvSpPr/>
          <p:nvPr/>
        </p:nvSpPr>
        <p:spPr>
          <a:xfrm>
            <a:off x="3347864" y="4430824"/>
            <a:ext cx="2448272" cy="2304256"/>
          </a:xfrm>
          <a:prstGeom prst="irregularSeal1">
            <a:avLst/>
          </a:prstGeom>
          <a:effectLst>
            <a:glow rad="101600">
              <a:schemeClr val="accent2">
                <a:lumMod val="7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/>
              <a:t>interference</a:t>
            </a:r>
            <a:endParaRPr lang="ko-KR" altLang="en-US" dirty="0"/>
          </a:p>
        </p:txBody>
      </p:sp>
      <p:sp>
        <p:nvSpPr>
          <p:cNvPr id="18" name="폭발 1 17"/>
          <p:cNvSpPr/>
          <p:nvPr/>
        </p:nvSpPr>
        <p:spPr>
          <a:xfrm>
            <a:off x="6084168" y="4437112"/>
            <a:ext cx="2448272" cy="2304256"/>
          </a:xfrm>
          <a:prstGeom prst="irregularSeal1">
            <a:avLst/>
          </a:prstGeom>
          <a:effectLst>
            <a:glow rad="101600">
              <a:schemeClr val="accent2">
                <a:lumMod val="7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/>
              <a:t>fading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4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5536" y="1412776"/>
            <a:ext cx="8464386" cy="1967592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Pre-filtering Logical APs (laptop, mobile)</a:t>
            </a:r>
          </a:p>
          <a:p>
            <a:endParaRPr lang="en-US" altLang="ko-KR" sz="1000" dirty="0" smtClean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Use Sliding Windows for increase accuracy.</a:t>
            </a:r>
          </a:p>
          <a:p>
            <a:endParaRPr lang="en-US" altLang="ko-KR" sz="9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Determined similarity between two fingerprint by “</a:t>
            </a:r>
            <a:r>
              <a:rPr lang="en-US" altLang="ko-K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</a:rPr>
              <a:t>Tanimoto coefficient</a:t>
            </a:r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</a:rPr>
              <a:t>”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881066343"/>
              </p:ext>
            </p:extLst>
          </p:nvPr>
        </p:nvGraphicFramePr>
        <p:xfrm>
          <a:off x="405862" y="4653136"/>
          <a:ext cx="8422114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-179115" y="4022352"/>
            <a:ext cx="3382963" cy="918816"/>
            <a:chOff x="15617" y="4077072"/>
            <a:chExt cx="3382963" cy="918816"/>
          </a:xfrm>
        </p:grpSpPr>
        <p:sp>
          <p:nvSpPr>
            <p:cNvPr id="15" name="Freeform 296"/>
            <p:cNvSpPr>
              <a:spLocks/>
            </p:cNvSpPr>
            <p:nvPr/>
          </p:nvSpPr>
          <p:spPr bwMode="auto">
            <a:xfrm rot="10800000">
              <a:off x="15617" y="4077072"/>
              <a:ext cx="3382963" cy="918816"/>
            </a:xfrm>
            <a:custGeom>
              <a:avLst/>
              <a:gdLst/>
              <a:ahLst/>
              <a:cxnLst>
                <a:cxn ang="0">
                  <a:pos x="2502" y="0"/>
                </a:cxn>
                <a:cxn ang="0">
                  <a:pos x="1465" y="383"/>
                </a:cxn>
                <a:cxn ang="0">
                  <a:pos x="1783" y="383"/>
                </a:cxn>
                <a:cxn ang="0">
                  <a:pos x="0" y="1908"/>
                </a:cxn>
                <a:cxn ang="0">
                  <a:pos x="5034" y="1908"/>
                </a:cxn>
                <a:cxn ang="0">
                  <a:pos x="3229" y="383"/>
                </a:cxn>
                <a:cxn ang="0">
                  <a:pos x="3613" y="395"/>
                </a:cxn>
                <a:cxn ang="0">
                  <a:pos x="2502" y="0"/>
                </a:cxn>
              </a:cxnLst>
              <a:rect l="0" t="0" r="r" b="b"/>
              <a:pathLst>
                <a:path w="5034" h="1908">
                  <a:moveTo>
                    <a:pt x="2502" y="0"/>
                  </a:moveTo>
                  <a:lnTo>
                    <a:pt x="1465" y="383"/>
                  </a:lnTo>
                  <a:lnTo>
                    <a:pt x="1783" y="383"/>
                  </a:lnTo>
                  <a:lnTo>
                    <a:pt x="0" y="1908"/>
                  </a:lnTo>
                  <a:lnTo>
                    <a:pt x="5034" y="1908"/>
                  </a:lnTo>
                  <a:lnTo>
                    <a:pt x="3229" y="383"/>
                  </a:lnTo>
                  <a:lnTo>
                    <a:pt x="3613" y="395"/>
                  </a:lnTo>
                  <a:lnTo>
                    <a:pt x="2502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4077072"/>
              <a:ext cx="951522" cy="518398"/>
            </a:xfrm>
            <a:prstGeom prst="roundRect">
              <a:avLst>
                <a:gd name="adj" fmla="val 2922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chemeClr val="tx2">
                      <a:lumMod val="50000"/>
                    </a:schemeClr>
                  </a:solidFill>
                </a:rPr>
                <a:t>Signal strength</a:t>
              </a:r>
              <a:endParaRPr lang="ko-KR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4422" y="4077072"/>
              <a:ext cx="1027378" cy="518398"/>
            </a:xfrm>
            <a:prstGeom prst="roundRect">
              <a:avLst>
                <a:gd name="adj" fmla="val 2922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chemeClr val="tx2">
                      <a:lumMod val="50000"/>
                    </a:schemeClr>
                  </a:solidFill>
                </a:rPr>
                <a:t>Response</a:t>
              </a:r>
            </a:p>
            <a:p>
              <a:pPr algn="ctr"/>
              <a:r>
                <a:rPr lang="en-US" altLang="ko-KR" sz="1400" dirty="0" smtClean="0">
                  <a:solidFill>
                    <a:schemeClr val="tx2">
                      <a:lumMod val="50000"/>
                    </a:schemeClr>
                  </a:solidFill>
                </a:rPr>
                <a:t>rate</a:t>
              </a:r>
              <a:endParaRPr lang="ko-KR" alt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2951" y="4143603"/>
                <a:ext cx="2913746" cy="616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altLang="ko-KR" sz="24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altLang="ko-KR" sz="2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altLang="ko-KR" sz="24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altLang="ko-KR" sz="2400" dirty="0" smtClean="0">
                    <a:solidFill>
                      <a:schemeClr val="bg1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</m:num>
                      <m:den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ko-KR" sz="24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ko-KR" sz="24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ko-KR" sz="2400" b="0" i="1" normalizeH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</m:den>
                    </m:f>
                  </m:oMath>
                </a14:m>
                <a:endParaRPr lang="ko-KR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951" y="4143603"/>
                <a:ext cx="2913746" cy="616707"/>
              </a:xfrm>
              <a:prstGeom prst="rect">
                <a:avLst/>
              </a:prstGeom>
              <a:blipFill rotWithShape="1">
                <a:blip r:embed="rId8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7373" y="3419708"/>
                <a:ext cx="1825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+mj-ea"/>
                        </a:rPr>
                        <m:t>𝑖𝑓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  <m:t>𝑇</m:t>
                          </m:r>
                          <m:r>
                            <a:rPr lang="en-US" altLang="ko-KR" b="0" i="1" baseline="-10000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  <m:t>𝑠𝑖𝑚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ko-KR" altLang="en-US" spc="-3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73" y="3419708"/>
                <a:ext cx="182562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5607" y="3770456"/>
                <a:ext cx="2699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𝑖𝑓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altLang="ko-KR" b="0" i="1" baseline="-100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𝑚𝑎𝑥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𝑒𝑛𝑡𝑒𝑟𝑎𝑛𝑐𝑒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07" y="3770456"/>
                <a:ext cx="26990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27373" y="4149147"/>
                <a:ext cx="1824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+mj-ea"/>
                        </a:rPr>
                        <m:t>𝑖𝑓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  <m:t>𝑅</m:t>
                          </m:r>
                          <m:r>
                            <a:rPr lang="en-US" altLang="ko-KR" b="0" i="1" baseline="-10000" smtClean="0">
                              <a:solidFill>
                                <a:schemeClr val="bg1"/>
                              </a:solidFill>
                              <a:latin typeface="Cambria Math"/>
                              <a:ea typeface="+mj-ea"/>
                            </a:rPr>
                            <m:t>𝑟𝑒𝑝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ko-KR" altLang="en-US" spc="-3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73" y="4149147"/>
                <a:ext cx="182447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0192" y="4499828"/>
                <a:ext cx="2405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𝑖𝑓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0 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𝑑𝑒𝑝𝑎𝑟𝑡𝑢𝑟𝑒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499828"/>
                <a:ext cx="240514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/>
          <p:cNvSpPr/>
          <p:nvPr/>
        </p:nvSpPr>
        <p:spPr>
          <a:xfrm>
            <a:off x="3768452" y="5200997"/>
            <a:ext cx="1562100" cy="13321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Movement Detection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1941612" y="4228889"/>
            <a:ext cx="1836000" cy="972108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+mj-ea"/>
                <a:ea typeface="+mj-ea"/>
              </a:rPr>
              <a:t>Saving Energy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341590" y="4228889"/>
            <a:ext cx="1836000" cy="972108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 dirty="0" smtClean="0">
                <a:latin typeface="+mj-ea"/>
                <a:ea typeface="+mj-ea"/>
              </a:rPr>
              <a:t>Accuracy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41190" y="5200997"/>
            <a:ext cx="5616624" cy="36004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33275" y="2276872"/>
            <a:ext cx="8199165" cy="144016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Activate 5min later after entrance</a:t>
            </a:r>
          </a:p>
          <a:p>
            <a:endParaRPr lang="en-US" altLang="ko-KR" sz="1000" dirty="0" smtClean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Main Target : long-duration sleep of PD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8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3525 -0.07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3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0937 0.0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Solutions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Path Tracking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18213" y="2276872"/>
            <a:ext cx="8703221" cy="2808312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Activate only in outdoor.</a:t>
            </a:r>
          </a:p>
          <a:p>
            <a:endParaRPr lang="en-US" altLang="ko-KR" sz="10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Sleep PD on high speed (over 2 m/s)</a:t>
            </a:r>
          </a:p>
          <a:p>
            <a:endParaRPr lang="en-US" altLang="ko-KR" sz="1000" dirty="0" smtClean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Powered off when PD determined Entrance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9039" y="5013176"/>
            <a:ext cx="640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  <a:latin typeface="+mj-ea"/>
                <a:ea typeface="+mj-ea"/>
              </a:rPr>
              <a:t>Less GPS Less Energy</a:t>
            </a:r>
            <a:endParaRPr lang="ko-KR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99" y="5006677"/>
            <a:ext cx="7516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rgbClr val="FF0000"/>
                </a:solidFill>
                <a:latin typeface="+mj-ea"/>
                <a:ea typeface="+mj-ea"/>
              </a:rPr>
              <a:t>Less inaccuracy </a:t>
            </a:r>
            <a:r>
              <a:rPr lang="en-US" altLang="ko-KR" sz="4000" dirty="0" smtClean="0">
                <a:solidFill>
                  <a:srgbClr val="FF0000"/>
                </a:solidFill>
                <a:latin typeface="+mj-ea"/>
                <a:ea typeface="+mj-ea"/>
              </a:rPr>
              <a:t>Less GPS</a:t>
            </a:r>
            <a:endParaRPr lang="ko-KR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8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332656"/>
            <a:ext cx="8229600" cy="796950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+mj-ea"/>
              </a:rPr>
              <a:t>OUTLINE</a:t>
            </a:r>
            <a:endParaRPr lang="ko-KR" altLang="en-US" sz="3800" b="1" dirty="0">
              <a:latin typeface="+mj-ea"/>
            </a:endParaRPr>
          </a:p>
        </p:txBody>
      </p:sp>
      <p:grpSp>
        <p:nvGrpSpPr>
          <p:cNvPr id="3" name="그룹 297"/>
          <p:cNvGrpSpPr>
            <a:grpSpLocks/>
          </p:cNvGrpSpPr>
          <p:nvPr/>
        </p:nvGrpSpPr>
        <p:grpSpPr bwMode="auto">
          <a:xfrm rot="1054667">
            <a:off x="4716463" y="1258726"/>
            <a:ext cx="3454400" cy="3360738"/>
            <a:chOff x="445731" y="773294"/>
            <a:chExt cx="2556936" cy="2490117"/>
          </a:xfrm>
        </p:grpSpPr>
        <p:sp>
          <p:nvSpPr>
            <p:cNvPr id="4" name="자유형 3"/>
            <p:cNvSpPr/>
            <p:nvPr/>
          </p:nvSpPr>
          <p:spPr>
            <a:xfrm rot="5400000">
              <a:off x="1368549" y="591634"/>
              <a:ext cx="1451490" cy="1815472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0 w 1244600"/>
                <a:gd name="connsiteY0" fmla="*/ 16497 h 1572247"/>
                <a:gd name="connsiteX1" fmla="*/ 1244600 w 1244600"/>
                <a:gd name="connsiteY1" fmla="*/ 16497 h 1572247"/>
                <a:gd name="connsiteX2" fmla="*/ 1105424 w 1244600"/>
                <a:gd name="connsiteY2" fmla="*/ 190467 h 1572247"/>
                <a:gd name="connsiteX3" fmla="*/ 191183 w 1244600"/>
                <a:gd name="connsiteY3" fmla="*/ 190467 h 1572247"/>
                <a:gd name="connsiteX4" fmla="*/ 191183 w 1244600"/>
                <a:gd name="connsiteY4" fmla="*/ 1333268 h 1572247"/>
                <a:gd name="connsiteX5" fmla="*/ 0 w 1244600"/>
                <a:gd name="connsiteY5" fmla="*/ 1572247 h 1572247"/>
                <a:gd name="connsiteX6" fmla="*/ 0 w 1244600"/>
                <a:gd name="connsiteY6" fmla="*/ 16497 h 1572247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F28C40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자유형 4"/>
            <p:cNvSpPr/>
            <p:nvPr/>
          </p:nvSpPr>
          <p:spPr>
            <a:xfrm rot="16200000" flipV="1">
              <a:off x="1369022" y="1629160"/>
              <a:ext cx="1451490" cy="1815472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E63C96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자유형 5"/>
            <p:cNvSpPr/>
            <p:nvPr/>
          </p:nvSpPr>
          <p:spPr>
            <a:xfrm rot="5400000" flipH="1" flipV="1">
              <a:off x="627516" y="1611359"/>
              <a:ext cx="1451490" cy="1815471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chemeClr val="accent5">
                    <a:alpha val="1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 rot="16200000" flipH="1">
              <a:off x="626599" y="603587"/>
              <a:ext cx="1451490" cy="1815471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0 w 1244600"/>
                <a:gd name="connsiteY0" fmla="*/ 16497 h 1572247"/>
                <a:gd name="connsiteX1" fmla="*/ 1244600 w 1244600"/>
                <a:gd name="connsiteY1" fmla="*/ 16497 h 1572247"/>
                <a:gd name="connsiteX2" fmla="*/ 1105424 w 1244600"/>
                <a:gd name="connsiteY2" fmla="*/ 190467 h 1572247"/>
                <a:gd name="connsiteX3" fmla="*/ 191183 w 1244600"/>
                <a:gd name="connsiteY3" fmla="*/ 190467 h 1572247"/>
                <a:gd name="connsiteX4" fmla="*/ 191183 w 1244600"/>
                <a:gd name="connsiteY4" fmla="*/ 1333268 h 1572247"/>
                <a:gd name="connsiteX5" fmla="*/ 0 w 1244600"/>
                <a:gd name="connsiteY5" fmla="*/ 1572247 h 1572247"/>
                <a:gd name="connsiteX6" fmla="*/ 0 w 1244600"/>
                <a:gd name="connsiteY6" fmla="*/ 16497 h 1572247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B4F040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그룹 297"/>
          <p:cNvGrpSpPr>
            <a:grpSpLocks/>
          </p:cNvGrpSpPr>
          <p:nvPr/>
        </p:nvGrpSpPr>
        <p:grpSpPr bwMode="auto">
          <a:xfrm rot="-729237" flipH="1" flipV="1">
            <a:off x="52388" y="1228564"/>
            <a:ext cx="2727325" cy="2654300"/>
            <a:chOff x="445731" y="773294"/>
            <a:chExt cx="2556936" cy="2490117"/>
          </a:xfrm>
        </p:grpSpPr>
        <p:sp>
          <p:nvSpPr>
            <p:cNvPr id="9" name="자유형 8"/>
            <p:cNvSpPr/>
            <p:nvPr/>
          </p:nvSpPr>
          <p:spPr>
            <a:xfrm rot="5400000">
              <a:off x="1368497" y="592332"/>
              <a:ext cx="1452072" cy="1815752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0 w 1244600"/>
                <a:gd name="connsiteY0" fmla="*/ 16497 h 1572247"/>
                <a:gd name="connsiteX1" fmla="*/ 1244600 w 1244600"/>
                <a:gd name="connsiteY1" fmla="*/ 16497 h 1572247"/>
                <a:gd name="connsiteX2" fmla="*/ 1105424 w 1244600"/>
                <a:gd name="connsiteY2" fmla="*/ 190467 h 1572247"/>
                <a:gd name="connsiteX3" fmla="*/ 191183 w 1244600"/>
                <a:gd name="connsiteY3" fmla="*/ 190467 h 1572247"/>
                <a:gd name="connsiteX4" fmla="*/ 191183 w 1244600"/>
                <a:gd name="connsiteY4" fmla="*/ 1333268 h 1572247"/>
                <a:gd name="connsiteX5" fmla="*/ 0 w 1244600"/>
                <a:gd name="connsiteY5" fmla="*/ 1572247 h 1572247"/>
                <a:gd name="connsiteX6" fmla="*/ 0 w 1244600"/>
                <a:gd name="connsiteY6" fmla="*/ 16497 h 1572247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F28C40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 rot="16200000" flipV="1">
              <a:off x="1368984" y="1629908"/>
              <a:ext cx="1452071" cy="1815753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E63C96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자유형 10"/>
            <p:cNvSpPr/>
            <p:nvPr/>
          </p:nvSpPr>
          <p:spPr>
            <a:xfrm rot="5400000" flipH="1" flipV="1">
              <a:off x="629269" y="1611251"/>
              <a:ext cx="1450583" cy="1815752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chemeClr val="accent5">
                    <a:alpha val="1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 rot="16200000" flipH="1">
              <a:off x="628020" y="605503"/>
              <a:ext cx="1450583" cy="1815752"/>
            </a:xfrm>
            <a:custGeom>
              <a:avLst/>
              <a:gdLst>
                <a:gd name="connsiteX0" fmla="*/ 0 w 1244600"/>
                <a:gd name="connsiteY0" fmla="*/ 0 h 1555750"/>
                <a:gd name="connsiteX1" fmla="*/ 1244600 w 1244600"/>
                <a:gd name="connsiteY1" fmla="*/ 0 h 1555750"/>
                <a:gd name="connsiteX2" fmla="*/ 1105424 w 1244600"/>
                <a:gd name="connsiteY2" fmla="*/ 173970 h 1555750"/>
                <a:gd name="connsiteX3" fmla="*/ 191183 w 1244600"/>
                <a:gd name="connsiteY3" fmla="*/ 173970 h 1555750"/>
                <a:gd name="connsiteX4" fmla="*/ 191183 w 1244600"/>
                <a:gd name="connsiteY4" fmla="*/ 1316771 h 1555750"/>
                <a:gd name="connsiteX5" fmla="*/ 0 w 1244600"/>
                <a:gd name="connsiteY5" fmla="*/ 1555750 h 1555750"/>
                <a:gd name="connsiteX6" fmla="*/ 0 w 1244600"/>
                <a:gd name="connsiteY6" fmla="*/ 0 h 1555750"/>
                <a:gd name="connsiteX0" fmla="*/ 0 w 1244600"/>
                <a:gd name="connsiteY0" fmla="*/ 16497 h 1572247"/>
                <a:gd name="connsiteX1" fmla="*/ 1244600 w 1244600"/>
                <a:gd name="connsiteY1" fmla="*/ 16497 h 1572247"/>
                <a:gd name="connsiteX2" fmla="*/ 1105424 w 1244600"/>
                <a:gd name="connsiteY2" fmla="*/ 190467 h 1572247"/>
                <a:gd name="connsiteX3" fmla="*/ 191183 w 1244600"/>
                <a:gd name="connsiteY3" fmla="*/ 190467 h 1572247"/>
                <a:gd name="connsiteX4" fmla="*/ 191183 w 1244600"/>
                <a:gd name="connsiteY4" fmla="*/ 1333268 h 1572247"/>
                <a:gd name="connsiteX5" fmla="*/ 0 w 1244600"/>
                <a:gd name="connsiteY5" fmla="*/ 1572247 h 1572247"/>
                <a:gd name="connsiteX6" fmla="*/ 0 w 1244600"/>
                <a:gd name="connsiteY6" fmla="*/ 16497 h 1572247"/>
                <a:gd name="connsiteX0" fmla="*/ 207433 w 1452033"/>
                <a:gd name="connsiteY0" fmla="*/ 259292 h 1815042"/>
                <a:gd name="connsiteX1" fmla="*/ 1452033 w 1452033"/>
                <a:gd name="connsiteY1" fmla="*/ 259292 h 1815042"/>
                <a:gd name="connsiteX2" fmla="*/ 1312857 w 1452033"/>
                <a:gd name="connsiteY2" fmla="*/ 433262 h 1815042"/>
                <a:gd name="connsiteX3" fmla="*/ 398616 w 1452033"/>
                <a:gd name="connsiteY3" fmla="*/ 433262 h 1815042"/>
                <a:gd name="connsiteX4" fmla="*/ 398616 w 1452033"/>
                <a:gd name="connsiteY4" fmla="*/ 1576063 h 1815042"/>
                <a:gd name="connsiteX5" fmla="*/ 207433 w 1452033"/>
                <a:gd name="connsiteY5" fmla="*/ 1815042 h 1815042"/>
                <a:gd name="connsiteX6" fmla="*/ 207433 w 1452033"/>
                <a:gd name="connsiteY6" fmla="*/ 259292 h 18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033" h="1815042">
                  <a:moveTo>
                    <a:pt x="207433" y="259292"/>
                  </a:moveTo>
                  <a:cubicBezTo>
                    <a:pt x="414866" y="0"/>
                    <a:pt x="1267796" y="230297"/>
                    <a:pt x="1452033" y="259292"/>
                  </a:cubicBezTo>
                  <a:lnTo>
                    <a:pt x="1312857" y="433262"/>
                  </a:lnTo>
                  <a:cubicBezTo>
                    <a:pt x="1137288" y="462257"/>
                    <a:pt x="550990" y="242795"/>
                    <a:pt x="398616" y="433262"/>
                  </a:cubicBezTo>
                  <a:cubicBezTo>
                    <a:pt x="246243" y="623729"/>
                    <a:pt x="430480" y="1345766"/>
                    <a:pt x="398616" y="1576063"/>
                  </a:cubicBezTo>
                  <a:lnTo>
                    <a:pt x="207433" y="1815042"/>
                  </a:lnTo>
                  <a:cubicBezTo>
                    <a:pt x="175569" y="1595580"/>
                    <a:pt x="0" y="518584"/>
                    <a:pt x="207433" y="259292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>
                    <a:alpha val="0"/>
                  </a:schemeClr>
                </a:gs>
                <a:gs pos="50000">
                  <a:srgbClr val="B4F040">
                    <a:alpha val="10000"/>
                  </a:srgb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72735" y="1340768"/>
            <a:ext cx="8066955" cy="622300"/>
            <a:chOff x="226304" y="1340768"/>
            <a:chExt cx="4478966" cy="622300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226304" y="1340768"/>
              <a:ext cx="1222933" cy="622300"/>
            </a:xfrm>
            <a:prstGeom prst="parallelogram">
              <a:avLst>
                <a:gd name="adj" fmla="val 54761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898245" y="1340768"/>
              <a:ext cx="3807025" cy="622300"/>
            </a:xfrm>
            <a:prstGeom prst="parallelogram">
              <a:avLst>
                <a:gd name="adj" fmla="val 55739"/>
              </a:avLst>
            </a:prstGeom>
            <a:gradFill rotWithShape="1">
              <a:gsLst>
                <a:gs pos="0">
                  <a:srgbClr val="4083A4">
                    <a:gamma/>
                    <a:shade val="46275"/>
                    <a:invGamma/>
                  </a:srgbClr>
                </a:gs>
                <a:gs pos="100000">
                  <a:srgbClr val="4083A4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225116" y="1456973"/>
              <a:ext cx="864002" cy="397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Motivation</a:t>
              </a:r>
              <a:endParaRPr lang="ko-KR" altLang="en-US" sz="2200" dirty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49263" y="1393156"/>
              <a:ext cx="630301" cy="5078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3000" b="1" dirty="0" smtClean="0">
                  <a:latin typeface="맑은 고딕" pitchFamily="50" charset="-127"/>
                  <a:ea typeface="맑은 고딕" pitchFamily="50" charset="-127"/>
                </a:rPr>
                <a:t>01</a:t>
              </a:r>
              <a:endParaRPr lang="en-US" altLang="ko-KR" sz="3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72735" y="2101181"/>
            <a:ext cx="8066955" cy="622300"/>
            <a:chOff x="251520" y="2101181"/>
            <a:chExt cx="4478966" cy="62230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251520" y="2101181"/>
              <a:ext cx="1222933" cy="622300"/>
            </a:xfrm>
            <a:prstGeom prst="parallelogram">
              <a:avLst>
                <a:gd name="adj" fmla="val 54761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923461" y="2101181"/>
              <a:ext cx="3807025" cy="622300"/>
            </a:xfrm>
            <a:prstGeom prst="parallelogram">
              <a:avLst>
                <a:gd name="adj" fmla="val 55739"/>
              </a:avLst>
            </a:prstGeom>
            <a:gradFill rotWithShape="1">
              <a:gsLst>
                <a:gs pos="0">
                  <a:srgbClr val="4083A4">
                    <a:gamma/>
                    <a:shade val="46275"/>
                    <a:invGamma/>
                  </a:srgbClr>
                </a:gs>
                <a:gs pos="100000">
                  <a:srgbClr val="4083A4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49263" y="2158331"/>
              <a:ext cx="630301" cy="5078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3000" b="1" dirty="0" smtClean="0">
                  <a:latin typeface="맑은 고딕" pitchFamily="50" charset="-127"/>
                  <a:ea typeface="맑은 고딕" pitchFamily="50" charset="-127"/>
                </a:rPr>
                <a:t>02</a:t>
              </a:r>
              <a:endParaRPr lang="en-US" altLang="ko-KR" sz="3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259632" y="2222148"/>
              <a:ext cx="759833" cy="397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Problems</a:t>
              </a:r>
              <a:endParaRPr lang="ko-KR" altLang="en-US" sz="2200" dirty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72735" y="2861593"/>
            <a:ext cx="8066955" cy="622300"/>
            <a:chOff x="251520" y="2861593"/>
            <a:chExt cx="4478966" cy="622300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251520" y="2861593"/>
              <a:ext cx="1222933" cy="622300"/>
            </a:xfrm>
            <a:prstGeom prst="parallelogram">
              <a:avLst>
                <a:gd name="adj" fmla="val 54761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923461" y="2861593"/>
              <a:ext cx="3807025" cy="622300"/>
            </a:xfrm>
            <a:prstGeom prst="parallelogram">
              <a:avLst>
                <a:gd name="adj" fmla="val 55739"/>
              </a:avLst>
            </a:prstGeom>
            <a:gradFill rotWithShape="1">
              <a:gsLst>
                <a:gs pos="0">
                  <a:srgbClr val="4083A4">
                    <a:gamma/>
                    <a:shade val="46275"/>
                    <a:invGamma/>
                  </a:srgbClr>
                </a:gs>
                <a:gs pos="100000">
                  <a:srgbClr val="4083A4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49263" y="2906043"/>
              <a:ext cx="630301" cy="5078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3000" b="1" dirty="0" smtClean="0">
                  <a:latin typeface="맑은 고딕" pitchFamily="50" charset="-127"/>
                  <a:ea typeface="맑은 고딕" pitchFamily="50" charset="-127"/>
                </a:rPr>
                <a:t>03</a:t>
              </a:r>
              <a:endParaRPr lang="en-US" altLang="ko-KR" sz="3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259632" y="2975893"/>
              <a:ext cx="871513" cy="397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Challenges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72735" y="4390876"/>
            <a:ext cx="8115689" cy="622300"/>
            <a:chOff x="272735" y="4390876"/>
            <a:chExt cx="8115689" cy="622300"/>
          </a:xfrm>
        </p:grpSpPr>
        <p:grpSp>
          <p:nvGrpSpPr>
            <p:cNvPr id="29" name="그룹 28"/>
            <p:cNvGrpSpPr/>
            <p:nvPr/>
          </p:nvGrpSpPr>
          <p:grpSpPr>
            <a:xfrm>
              <a:off x="272735" y="4390876"/>
              <a:ext cx="8066955" cy="622300"/>
              <a:chOff x="179512" y="4390876"/>
              <a:chExt cx="4478966" cy="622300"/>
            </a:xfrm>
          </p:grpSpPr>
          <p:sp>
            <p:nvSpPr>
              <p:cNvPr id="31" name="AutoShape 18"/>
              <p:cNvSpPr>
                <a:spLocks noChangeArrowheads="1"/>
              </p:cNvSpPr>
              <p:nvPr/>
            </p:nvSpPr>
            <p:spPr bwMode="auto">
              <a:xfrm>
                <a:off x="179512" y="4390876"/>
                <a:ext cx="1222933" cy="622300"/>
              </a:xfrm>
              <a:prstGeom prst="parallelogram">
                <a:avLst>
                  <a:gd name="adj" fmla="val 54761"/>
                </a:avLst>
              </a:prstGeom>
              <a:solidFill>
                <a:schemeClr val="bg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ko-KR" sz="3000" b="1" dirty="0" smtClean="0">
                    <a:latin typeface="맑은 고딕" pitchFamily="50" charset="-127"/>
                    <a:ea typeface="맑은 고딕" pitchFamily="50" charset="-127"/>
                  </a:rPr>
                  <a:t>05</a:t>
                </a:r>
                <a:endParaRPr lang="ko-KR" altLang="en-US" sz="30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AutoShape 19"/>
              <p:cNvSpPr>
                <a:spLocks noChangeArrowheads="1"/>
              </p:cNvSpPr>
              <p:nvPr/>
            </p:nvSpPr>
            <p:spPr bwMode="auto">
              <a:xfrm>
                <a:off x="851453" y="4390876"/>
                <a:ext cx="3807025" cy="622300"/>
              </a:xfrm>
              <a:prstGeom prst="parallelogram">
                <a:avLst>
                  <a:gd name="adj" fmla="val 55739"/>
                </a:avLst>
              </a:prstGeom>
              <a:gradFill rotWithShape="1">
                <a:gsLst>
                  <a:gs pos="0">
                    <a:srgbClr val="4083A4">
                      <a:gamma/>
                      <a:shade val="46275"/>
                      <a:invGamma/>
                    </a:srgbClr>
                  </a:gs>
                  <a:gs pos="100000">
                    <a:srgbClr val="4083A4"/>
                  </a:gs>
                </a:gsLst>
                <a:lin ang="0" scaled="1"/>
              </a:gra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033525" y="4482832"/>
              <a:ext cx="63548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Evaluation</a:t>
              </a:r>
              <a:endParaRPr lang="ko-KR" altLang="en-US" sz="22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72736" y="5182964"/>
            <a:ext cx="8040893" cy="622300"/>
            <a:chOff x="272736" y="5182964"/>
            <a:chExt cx="8040893" cy="622300"/>
          </a:xfrm>
        </p:grpSpPr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272736" y="5182964"/>
              <a:ext cx="2202594" cy="622300"/>
            </a:xfrm>
            <a:prstGeom prst="parallelogram">
              <a:avLst>
                <a:gd name="adj" fmla="val 54761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3000" b="1" dirty="0" smtClean="0">
                  <a:latin typeface="맑은 고딕" pitchFamily="50" charset="-127"/>
                  <a:ea typeface="맑은 고딕" pitchFamily="50" charset="-127"/>
                </a:rPr>
                <a:t>06</a:t>
              </a:r>
              <a:endParaRPr lang="ko-KR" altLang="en-US" sz="3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AutoShape 19"/>
            <p:cNvSpPr>
              <a:spLocks noChangeArrowheads="1"/>
            </p:cNvSpPr>
            <p:nvPr/>
          </p:nvSpPr>
          <p:spPr bwMode="auto">
            <a:xfrm>
              <a:off x="1456891" y="5182964"/>
              <a:ext cx="6856738" cy="622300"/>
            </a:xfrm>
            <a:prstGeom prst="parallelogram">
              <a:avLst>
                <a:gd name="adj" fmla="val 55739"/>
              </a:avLst>
            </a:prstGeom>
            <a:gradFill rotWithShape="1">
              <a:gsLst>
                <a:gs pos="0">
                  <a:srgbClr val="4083A4">
                    <a:gamma/>
                    <a:shade val="46275"/>
                    <a:invGamma/>
                  </a:srgbClr>
                </a:gs>
                <a:gs pos="100000">
                  <a:srgbClr val="4083A4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800" dirty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2007976" y="5288617"/>
              <a:ext cx="2873272" cy="397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Conclusion</a:t>
              </a:r>
              <a:endParaRPr lang="ko-KR" altLang="en-US" sz="2200" dirty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272735" y="3625181"/>
            <a:ext cx="8066955" cy="622300"/>
            <a:chOff x="107504" y="3625181"/>
            <a:chExt cx="4478966" cy="622300"/>
          </a:xfrm>
        </p:grpSpPr>
        <p:grpSp>
          <p:nvGrpSpPr>
            <p:cNvPr id="38" name="그룹 37"/>
            <p:cNvGrpSpPr/>
            <p:nvPr/>
          </p:nvGrpSpPr>
          <p:grpSpPr>
            <a:xfrm>
              <a:off x="107504" y="3625181"/>
              <a:ext cx="4478966" cy="622300"/>
              <a:chOff x="251520" y="3625181"/>
              <a:chExt cx="4478966" cy="622300"/>
            </a:xfrm>
          </p:grpSpPr>
          <p:sp>
            <p:nvSpPr>
              <p:cNvPr id="40" name="AutoShape 18"/>
              <p:cNvSpPr>
                <a:spLocks noChangeArrowheads="1"/>
              </p:cNvSpPr>
              <p:nvPr/>
            </p:nvSpPr>
            <p:spPr bwMode="auto">
              <a:xfrm>
                <a:off x="251520" y="3625181"/>
                <a:ext cx="1222933" cy="622300"/>
              </a:xfrm>
              <a:prstGeom prst="parallelogram">
                <a:avLst>
                  <a:gd name="adj" fmla="val 54761"/>
                </a:avLst>
              </a:prstGeom>
              <a:solidFill>
                <a:schemeClr val="bg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>
                <a:off x="923461" y="3625181"/>
                <a:ext cx="3807025" cy="622300"/>
              </a:xfrm>
              <a:prstGeom prst="parallelogram">
                <a:avLst>
                  <a:gd name="adj" fmla="val 55739"/>
                </a:avLst>
              </a:prstGeom>
              <a:gradFill rotWithShape="1">
                <a:gsLst>
                  <a:gs pos="0">
                    <a:srgbClr val="4083A4">
                      <a:gamma/>
                      <a:shade val="46275"/>
                      <a:invGamma/>
                    </a:srgbClr>
                  </a:gs>
                  <a:gs pos="100000">
                    <a:srgbClr val="4083A4"/>
                  </a:gs>
                </a:gsLst>
                <a:lin ang="0" scaled="1"/>
              </a:gra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auto">
              <a:xfrm>
                <a:off x="449263" y="3687093"/>
                <a:ext cx="630301" cy="5078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ko-KR" sz="3000" b="1" dirty="0" smtClean="0">
                    <a:latin typeface="맑은 고딕" pitchFamily="50" charset="-127"/>
                    <a:ea typeface="맑은 고딕" pitchFamily="50" charset="-127"/>
                  </a:rPr>
                  <a:t>04</a:t>
                </a:r>
                <a:endParaRPr lang="en-US" altLang="ko-KR" sz="30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1127611" y="3730309"/>
              <a:ext cx="754920" cy="397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2200" dirty="0" smtClean="0">
                  <a:solidFill>
                    <a:srgbClr val="66FFFF"/>
                  </a:solidFill>
                  <a:latin typeface="맑은 고딕" pitchFamily="50" charset="-127"/>
                  <a:ea typeface="맑은 고딕" pitchFamily="50" charset="-127"/>
                </a:rPr>
                <a:t>Solutions</a:t>
              </a:r>
            </a:p>
          </p:txBody>
        </p:sp>
      </p:grpSp>
      <p:sp>
        <p:nvSpPr>
          <p:cNvPr id="43" name="슬라이드 번호 개체 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40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Administrator\AppData\Local\Microsoft\Windows\Temporary Internet Files\Content.IE5\VD5WH1TT\MC9003550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53" y="4653136"/>
            <a:ext cx="6338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AppData\Local\Microsoft\Windows\Temporary Internet Files\Content.IE5\L0REWGLK\MC9003550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2" y="4660452"/>
            <a:ext cx="1021165" cy="12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Data Collection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051" name="Picture 3" descr="C:\Users\Administrator\AppData\Local\Microsoft\Windows\Temporary Internet Files\Content.IE5\VD5WH1TT\MC9003550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06" y="2370625"/>
            <a:ext cx="6338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AppData\Local\Microsoft\Windows\Temporary Internet Files\Content.IE5\L0REWGLK\MC9003550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9" y="2377940"/>
            <a:ext cx="1021165" cy="12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AppData\Local\Microsoft\Windows\Temporary Internet Files\Content.IE5\VD5WH1TT\MC9003550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2" y="4653138"/>
            <a:ext cx="6338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AppData\Local\Microsoft\Windows\Temporary Internet Files\Content.IE5\L0REWGLK\MC9003550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" y="4660453"/>
            <a:ext cx="1021165" cy="12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499475" y="3755294"/>
            <a:ext cx="2880000" cy="360040"/>
          </a:xfrm>
          <a:prstGeom prst="roundRect">
            <a:avLst>
              <a:gd name="adj" fmla="val 404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4Ws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9475" y="6032094"/>
            <a:ext cx="720000" cy="360000"/>
          </a:xfrm>
          <a:prstGeom prst="roundRect">
            <a:avLst>
              <a:gd name="adj" fmla="val 404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1W</a:t>
            </a:r>
            <a:endParaRPr lang="ko-KR" altLang="en-US" dirty="0"/>
          </a:p>
        </p:txBody>
      </p:sp>
      <p:pic>
        <p:nvPicPr>
          <p:cNvPr id="2052" name="Picture 4" descr="C:\Users\Administrator\AppData\Local\Microsoft\Windows\Temporary Internet Files\Content.IE5\L0REWGLK\MC9004163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6044"/>
            <a:ext cx="1684325" cy="10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AppData\Local\Microsoft\Windows\Temporary Internet Files\Content.IE5\VD5WH1TT\MC9001743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70625"/>
            <a:ext cx="1854403" cy="14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AppData\Local\Microsoft\Windows\Temporary Internet Files\Content.IE5\5N6ITNGY\MC9004171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61425"/>
            <a:ext cx="1854403" cy="17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8470" y="5930429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2 continents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0883" y="4850157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Keep Diary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0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Evaluation Methods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45" y="2853049"/>
            <a:ext cx="6537110" cy="215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443204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Place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5445224"/>
                <a:ext cx="4812343" cy="699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1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𝑃𝑟𝑒𝑐𝑖𝑠𝑖𝑜𝑛</m:t>
                      </m:r>
                      <m:r>
                        <a:rPr lang="en-US" altLang="ko-KR" sz="21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𝐶𝑜𝑟𝑟𝑒𝑐𝑡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+#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𝐼𝑛𝑡𝑒𝑟𝑒𝑠𝑡𝑖𝑛𝑔</m:t>
                          </m:r>
                        </m:num>
                        <m:den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# 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𝐷𝑖𝑠𝑐𝑜𝑣𝑒𝑟𝑒𝑑</m:t>
                          </m:r>
                        </m:den>
                      </m:f>
                    </m:oMath>
                  </m:oMathPara>
                </a14:m>
                <a:endParaRPr lang="ko-KR" alt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5224"/>
                <a:ext cx="4812343" cy="699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34298" y="5445352"/>
                <a:ext cx="3262432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1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𝑅𝑒𝑐𝑎𝑙𝑙</m:t>
                      </m:r>
                      <m:r>
                        <a:rPr lang="en-US" altLang="ko-KR" sz="21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𝐶𝑜𝑟𝑟𝑒𝑐𝑡</m:t>
                          </m:r>
                        </m:num>
                        <m:den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# </m:t>
                          </m:r>
                          <m:r>
                            <a:rPr lang="en-US" altLang="ko-KR" sz="21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𝑅𝑒𝑚𝑒𝑚𝑏𝑒𝑟𝑒𝑑</m:t>
                          </m:r>
                        </m:den>
                      </m:f>
                    </m:oMath>
                  </m:oMathPara>
                </a14:m>
                <a:endParaRPr lang="ko-KR" alt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98" y="5445352"/>
                <a:ext cx="3262432" cy="6994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4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Evaluation Methods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43204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Path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683568" y="3429000"/>
            <a:ext cx="2880320" cy="18722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Right">
              <a:rot lat="411146" lon="19505701" rev="29887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Filtering GPS noisy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573682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Accuracy value above 30m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5" y="407110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Less than 4 visible satellite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4575156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Speed value 0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0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Evaluation Methods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7200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Energy consumption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0" y="3068960"/>
            <a:ext cx="6782881" cy="250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0747" y="2996952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1500mAh X 3.7V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338740" y="3440932"/>
            <a:ext cx="28520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6953" y="34290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24hr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3162913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=  231.25mW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9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Result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7200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Benchmark with similar system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7" y="3356992"/>
            <a:ext cx="8337805" cy="26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40050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FF7C80"/>
                </a:solidFill>
                <a:latin typeface="+mj-ea"/>
                <a:ea typeface="+mj-ea"/>
              </a:rPr>
              <a:t>OUTSTANDING!</a:t>
            </a:r>
            <a:endParaRPr lang="ko-KR" altLang="en-US" sz="4000" dirty="0">
              <a:solidFill>
                <a:srgbClr val="FF7C80"/>
              </a:solidFill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1566"/>
            <a:ext cx="5234698" cy="34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Result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7200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Path tracking with energy consumption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34" y="3933056"/>
            <a:ext cx="65985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09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1" y="3429000"/>
            <a:ext cx="7754901" cy="29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Evaluation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457200" y="1556792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Result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57200" y="2141567"/>
            <a:ext cx="8199165" cy="720000"/>
          </a:xfrm>
          <a:prstGeom prst="round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Recognize places and revisit</a:t>
            </a:r>
            <a:endParaRPr lang="ko-KR" alt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979712" y="3277885"/>
            <a:ext cx="237626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6084168" y="3781941"/>
            <a:ext cx="2160240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Conclusion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7199" y="5013176"/>
            <a:ext cx="7997467" cy="1485488"/>
          </a:xfrm>
          <a:prstGeom prst="roundRect">
            <a:avLst>
              <a:gd name="adj" fmla="val 50000"/>
            </a:avLst>
          </a:prstGeom>
          <a:solidFill>
            <a:srgbClr val="EE76B5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 useBgFill="1">
        <p:nvSpPr>
          <p:cNvPr id="10" name="타원 9"/>
          <p:cNvSpPr/>
          <p:nvPr/>
        </p:nvSpPr>
        <p:spPr>
          <a:xfrm rot="330721">
            <a:off x="7829450" y="5553397"/>
            <a:ext cx="405045" cy="40504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57200" y="1591089"/>
            <a:ext cx="7997468" cy="1485488"/>
          </a:xfrm>
          <a:prstGeom prst="roundRect">
            <a:avLst>
              <a:gd name="adj" fmla="val 50000"/>
            </a:avLst>
          </a:prstGeom>
          <a:solidFill>
            <a:srgbClr val="70D3EA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 useBgFill="1">
        <p:nvSpPr>
          <p:cNvPr id="12" name="타원 11"/>
          <p:cNvSpPr/>
          <p:nvPr/>
        </p:nvSpPr>
        <p:spPr>
          <a:xfrm rot="20403559">
            <a:off x="7829450" y="2131310"/>
            <a:ext cx="405045" cy="40504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57199" y="3309556"/>
            <a:ext cx="7997467" cy="1485488"/>
          </a:xfrm>
          <a:prstGeom prst="roundRect">
            <a:avLst>
              <a:gd name="adj" fmla="val 50000"/>
            </a:avLst>
          </a:prstGeom>
          <a:solidFill>
            <a:srgbClr val="FFB84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 useBgFill="1">
        <p:nvSpPr>
          <p:cNvPr id="15" name="타원 14"/>
          <p:cNvSpPr/>
          <p:nvPr/>
        </p:nvSpPr>
        <p:spPr>
          <a:xfrm rot="20403559">
            <a:off x="7829447" y="3849777"/>
            <a:ext cx="405045" cy="40504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21595590">
            <a:off x="1020638" y="1856884"/>
            <a:ext cx="7270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rgbClr val="421C5E"/>
                </a:solidFill>
                <a:latin typeface="+mj-ea"/>
                <a:ea typeface="+mj-ea"/>
                <a:cs typeface="Arial" pitchFamily="34" charset="0"/>
              </a:rPr>
              <a:t>For reduce energy consumption,</a:t>
            </a:r>
          </a:p>
          <a:p>
            <a:pPr>
              <a:defRPr/>
            </a:pPr>
            <a:r>
              <a:rPr lang="en-US" altLang="ko-KR" sz="2800" dirty="0" smtClean="0">
                <a:solidFill>
                  <a:srgbClr val="421C5E"/>
                </a:solidFill>
                <a:latin typeface="+mj-ea"/>
                <a:ea typeface="+mj-ea"/>
                <a:cs typeface="Arial" pitchFamily="34" charset="0"/>
              </a:rPr>
              <a:t>Use less GPS as much as possible</a:t>
            </a:r>
          </a:p>
        </p:txBody>
      </p:sp>
      <p:sp>
        <p:nvSpPr>
          <p:cNvPr id="20" name="TextBox 19"/>
          <p:cNvSpPr txBox="1"/>
          <p:nvPr/>
        </p:nvSpPr>
        <p:spPr>
          <a:xfrm rot="21595590">
            <a:off x="972639" y="3333378"/>
            <a:ext cx="72707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rgbClr val="742C2A"/>
                </a:solidFill>
                <a:latin typeface="+mj-ea"/>
                <a:ea typeface="+mj-ea"/>
                <a:cs typeface="Arial" pitchFamily="34" charset="0"/>
              </a:rPr>
              <a:t>Both WIFI signal &amp; response rate can be used as fingerprint for recognize place</a:t>
            </a:r>
          </a:p>
        </p:txBody>
      </p:sp>
      <p:sp>
        <p:nvSpPr>
          <p:cNvPr id="21" name="TextBox 20"/>
          <p:cNvSpPr txBox="1"/>
          <p:nvPr/>
        </p:nvSpPr>
        <p:spPr>
          <a:xfrm rot="21595590">
            <a:off x="936609" y="5063700"/>
            <a:ext cx="6836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spc="-150" dirty="0" smtClean="0">
                <a:solidFill>
                  <a:srgbClr val="4F1E74"/>
                </a:solidFill>
                <a:latin typeface="+mj-ea"/>
                <a:ea typeface="+mj-ea"/>
                <a:cs typeface="Arial" pitchFamily="34" charset="0"/>
              </a:rPr>
              <a:t>For tracking, GPS needs only 2 hours Sensor Hybrid System is the TERMINATOR of detecting location. 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7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6984776" cy="2554545"/>
          </a:xfrm>
          <a:prstGeom prst="rect">
            <a:avLst/>
          </a:prstGeom>
          <a:noFill/>
          <a:effectLst/>
        </p:spPr>
        <p:txBody>
          <a:bodyPr wrap="square" t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Q &amp; A</a:t>
            </a:r>
            <a:endParaRPr lang="ko-KR" alt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MOTIVATION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 descr="C:\Users\Administrator\Desktop\naver_com_20110417_134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2" y="3501008"/>
            <a:ext cx="1656000" cy="181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941007778"/>
              </p:ext>
            </p:extLst>
          </p:nvPr>
        </p:nvGraphicFramePr>
        <p:xfrm>
          <a:off x="251520" y="1700808"/>
          <a:ext cx="864096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AP4EB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91" y="3733649"/>
            <a:ext cx="1800000" cy="187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view.chosun.com/site/data/img_dir/2010/06/08/2010060801325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077072"/>
            <a:ext cx="2018047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2179" r="21951"/>
          <a:stretch/>
        </p:blipFill>
        <p:spPr bwMode="auto">
          <a:xfrm>
            <a:off x="6399382" y="4365104"/>
            <a:ext cx="1879199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4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MOTIVATION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80512" y="980728"/>
            <a:ext cx="8755984" cy="5616624"/>
            <a:chOff x="280512" y="980728"/>
            <a:chExt cx="8755984" cy="5616624"/>
          </a:xfrm>
        </p:grpSpPr>
        <p:grpSp>
          <p:nvGrpSpPr>
            <p:cNvPr id="27" name="그룹 26"/>
            <p:cNvGrpSpPr/>
            <p:nvPr/>
          </p:nvGrpSpPr>
          <p:grpSpPr>
            <a:xfrm>
              <a:off x="280512" y="980728"/>
              <a:ext cx="8755984" cy="5614883"/>
              <a:chOff x="280512" y="980728"/>
              <a:chExt cx="8755984" cy="5614883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280512" y="980728"/>
                <a:ext cx="8755984" cy="5614883"/>
                <a:chOff x="280512" y="980728"/>
                <a:chExt cx="8755984" cy="5614883"/>
              </a:xfrm>
            </p:grpSpPr>
            <p:grpSp>
              <p:nvGrpSpPr>
                <p:cNvPr id="14" name="그룹 13"/>
                <p:cNvGrpSpPr/>
                <p:nvPr/>
              </p:nvGrpSpPr>
              <p:grpSpPr>
                <a:xfrm>
                  <a:off x="5004048" y="980728"/>
                  <a:ext cx="4032448" cy="2815282"/>
                  <a:chOff x="5004048" y="980728"/>
                  <a:chExt cx="4032448" cy="2815282"/>
                </a:xfrm>
              </p:grpSpPr>
              <p:grpSp>
                <p:nvGrpSpPr>
                  <p:cNvPr id="10" name="그룹 9"/>
                  <p:cNvGrpSpPr/>
                  <p:nvPr/>
                </p:nvGrpSpPr>
                <p:grpSpPr>
                  <a:xfrm>
                    <a:off x="5004048" y="980728"/>
                    <a:ext cx="3540041" cy="2815282"/>
                    <a:chOff x="4662839" y="1188368"/>
                    <a:chExt cx="3540041" cy="2815282"/>
                  </a:xfrm>
                </p:grpSpPr>
                <p:sp>
                  <p:nvSpPr>
                    <p:cNvPr id="15" name="이등변 삼각형 14"/>
                    <p:cNvSpPr/>
                    <p:nvPr/>
                  </p:nvSpPr>
                  <p:spPr>
                    <a:xfrm rot="14328428">
                      <a:off x="4905174" y="1894560"/>
                      <a:ext cx="1866755" cy="235142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0">
                          <a:schemeClr val="bg1"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pic>
                  <p:nvPicPr>
                    <p:cNvPr id="3078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70632" y="1188368"/>
                      <a:ext cx="2232248" cy="2250669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sp>
                <p:nvSpPr>
                  <p:cNvPr id="20" name="TextBox 35"/>
                  <p:cNvSpPr txBox="1"/>
                  <p:nvPr/>
                </p:nvSpPr>
                <p:spPr>
                  <a:xfrm>
                    <a:off x="5580112" y="2926685"/>
                    <a:ext cx="3456384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36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rPr>
                      <a:t>Accelerometer</a:t>
                    </a:r>
                    <a:endParaRPr lang="en-US" altLang="ko-KR" sz="36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grpSp>
              <p:nvGrpSpPr>
                <p:cNvPr id="13" name="그룹 12"/>
                <p:cNvGrpSpPr/>
                <p:nvPr/>
              </p:nvGrpSpPr>
              <p:grpSpPr>
                <a:xfrm>
                  <a:off x="280512" y="980728"/>
                  <a:ext cx="3977862" cy="2622868"/>
                  <a:chOff x="280512" y="980728"/>
                  <a:chExt cx="3977862" cy="2622868"/>
                </a:xfrm>
              </p:grpSpPr>
              <p:grpSp>
                <p:nvGrpSpPr>
                  <p:cNvPr id="11" name="그룹 10"/>
                  <p:cNvGrpSpPr/>
                  <p:nvPr/>
                </p:nvGrpSpPr>
                <p:grpSpPr>
                  <a:xfrm>
                    <a:off x="518344" y="980728"/>
                    <a:ext cx="3740030" cy="2622868"/>
                    <a:chOff x="518344" y="1302120"/>
                    <a:chExt cx="3740030" cy="2622868"/>
                  </a:xfrm>
                </p:grpSpPr>
                <p:sp>
                  <p:nvSpPr>
                    <p:cNvPr id="9" name="이등변 삼각형 8"/>
                    <p:cNvSpPr/>
                    <p:nvPr/>
                  </p:nvSpPr>
                  <p:spPr>
                    <a:xfrm rot="6842910">
                      <a:off x="2198427" y="1865042"/>
                      <a:ext cx="1768467" cy="235142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tx1">
                            <a:alpha val="0"/>
                          </a:schemeClr>
                        </a:gs>
                        <a:gs pos="50000">
                          <a:schemeClr val="tx1">
                            <a:alpha val="50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pic>
                  <p:nvPicPr>
                    <p:cNvPr id="3077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01" t="4514" r="4059" b="3908"/>
                    <a:stretch/>
                  </p:blipFill>
                  <p:spPr bwMode="auto">
                    <a:xfrm>
                      <a:off x="518344" y="1302120"/>
                      <a:ext cx="2160000" cy="2178568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sp>
                <p:nvSpPr>
                  <p:cNvPr id="21" name="TextBox 35"/>
                  <p:cNvSpPr txBox="1"/>
                  <p:nvPr/>
                </p:nvSpPr>
                <p:spPr>
                  <a:xfrm>
                    <a:off x="280512" y="2852936"/>
                    <a:ext cx="2736304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36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rPr>
                      <a:t>GPS</a:t>
                    </a:r>
                    <a:endParaRPr lang="en-US" altLang="ko-KR" sz="36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grpSp>
              <p:nvGrpSpPr>
                <p:cNvPr id="16" name="그룹 15"/>
                <p:cNvGrpSpPr/>
                <p:nvPr/>
              </p:nvGrpSpPr>
              <p:grpSpPr>
                <a:xfrm>
                  <a:off x="323528" y="3501008"/>
                  <a:ext cx="3996682" cy="3094603"/>
                  <a:chOff x="323528" y="3501008"/>
                  <a:chExt cx="3996682" cy="3094603"/>
                </a:xfrm>
              </p:grpSpPr>
              <p:grpSp>
                <p:nvGrpSpPr>
                  <p:cNvPr id="12" name="그룹 11"/>
                  <p:cNvGrpSpPr/>
                  <p:nvPr/>
                </p:nvGrpSpPr>
                <p:grpSpPr>
                  <a:xfrm>
                    <a:off x="539552" y="3501008"/>
                    <a:ext cx="3780658" cy="2735308"/>
                    <a:chOff x="323528" y="3758668"/>
                    <a:chExt cx="3780658" cy="2735308"/>
                  </a:xfrm>
                </p:grpSpPr>
                <p:sp>
                  <p:nvSpPr>
                    <p:cNvPr id="24" name="이등변 삼각형 23"/>
                    <p:cNvSpPr/>
                    <p:nvPr/>
                  </p:nvSpPr>
                  <p:spPr>
                    <a:xfrm rot="3968132">
                      <a:off x="1995095" y="3516333"/>
                      <a:ext cx="1866755" cy="235142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0">
                          <a:schemeClr val="bg1"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pic>
                  <p:nvPicPr>
                    <p:cNvPr id="3080" name="Picture 8" descr="C:\Users\Administrator\Desktop\제목 없음-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3528" y="4179376"/>
                      <a:ext cx="2314600" cy="231460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6" name="TextBox 35"/>
                  <p:cNvSpPr txBox="1"/>
                  <p:nvPr/>
                </p:nvSpPr>
                <p:spPr>
                  <a:xfrm>
                    <a:off x="323528" y="5949280"/>
                    <a:ext cx="2736304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36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rPr>
                      <a:t>WIFI</a:t>
                    </a:r>
                    <a:endParaRPr lang="en-US" altLang="ko-KR" sz="3600" b="1" dirty="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grpSp>
            <p:nvGrpSpPr>
              <p:cNvPr id="25" name="그룹 24"/>
              <p:cNvGrpSpPr/>
              <p:nvPr/>
            </p:nvGrpSpPr>
            <p:grpSpPr>
              <a:xfrm>
                <a:off x="4809232" y="3540569"/>
                <a:ext cx="3461052" cy="2561088"/>
                <a:chOff x="4999380" y="3820240"/>
                <a:chExt cx="3461052" cy="2561088"/>
              </a:xfrm>
            </p:grpSpPr>
            <p:grpSp>
              <p:nvGrpSpPr>
                <p:cNvPr id="23" name="그룹 22"/>
                <p:cNvGrpSpPr/>
                <p:nvPr/>
              </p:nvGrpSpPr>
              <p:grpSpPr>
                <a:xfrm>
                  <a:off x="4999380" y="3820240"/>
                  <a:ext cx="3461052" cy="2561088"/>
                  <a:chOff x="4999380" y="3738366"/>
                  <a:chExt cx="3461052" cy="2561088"/>
                </a:xfrm>
              </p:grpSpPr>
              <p:sp>
                <p:nvSpPr>
                  <p:cNvPr id="39" name="이등변 삼각형 38"/>
                  <p:cNvSpPr/>
                  <p:nvPr/>
                </p:nvSpPr>
                <p:spPr>
                  <a:xfrm rot="17839637">
                    <a:off x="5291507" y="3446239"/>
                    <a:ext cx="1767172" cy="235142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1"/>
                  <p:cNvSpPr/>
                  <p:nvPr/>
                </p:nvSpPr>
                <p:spPr>
                  <a:xfrm>
                    <a:off x="6586692" y="4365272"/>
                    <a:ext cx="1873740" cy="19341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3081" name="Picture 9" descr="C:\Users\Administrator\Desktop\제목 없음-3.png"/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6256" y="4725144"/>
                  <a:ext cx="612000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2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328" y="4725144"/>
                  <a:ext cx="576000" cy="579782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3" name="Picture 11"/>
                <p:cNvPicPr>
                  <a:picLocks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6320" y="5445224"/>
                  <a:ext cx="576000" cy="576000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4" name="Picture 12" descr="C:\Users\Administrator\Desktop\제목 없음-4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328" y="5445224"/>
                  <a:ext cx="576000" cy="611491"/>
                </a:xfrm>
                <a:prstGeom prst="round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2" name="TextBox 35"/>
            <p:cNvSpPr txBox="1"/>
            <p:nvPr/>
          </p:nvSpPr>
          <p:spPr>
            <a:xfrm>
              <a:off x="5940152" y="5951021"/>
              <a:ext cx="27363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ETC</a:t>
              </a:r>
              <a:endParaRPr lang="en-US" altLang="ko-KR" sz="3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076" name="Picture 4" descr="C:\Users\Administrator\Desktop\제목 없음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64" y="2492896"/>
            <a:ext cx="1321316" cy="22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9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5"/>
          <p:cNvSpPr txBox="1"/>
          <p:nvPr/>
        </p:nvSpPr>
        <p:spPr>
          <a:xfrm>
            <a:off x="503300" y="1194663"/>
            <a:ext cx="80752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Location </a:t>
            </a:r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(Places) </a:t>
            </a:r>
          </a:p>
          <a:p>
            <a:pPr>
              <a:defRPr/>
            </a:pPr>
            <a:r>
              <a:rPr lang="en-US" altLang="ko-K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A </a:t>
            </a:r>
            <a:r>
              <a:rPr lang="en-US" altLang="ko-K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specific position or point in physical </a:t>
            </a:r>
            <a:r>
              <a:rPr lang="en-US" altLang="ko-K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space.</a:t>
            </a:r>
            <a:endParaRPr lang="ko-KR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ko-KR" sz="2200" b="1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4797152"/>
            <a:ext cx="8152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Tracking </a:t>
            </a:r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(Paths)</a:t>
            </a:r>
          </a:p>
          <a:p>
            <a:r>
              <a:rPr lang="en-US" altLang="ko-K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is </a:t>
            </a:r>
            <a:r>
              <a:rPr lang="en-US" altLang="ko-K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the observing of persons or objects on the move and supplying a </a:t>
            </a:r>
            <a:r>
              <a:rPr lang="en-US" altLang="ko-KR" sz="24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timely ordered sequence of respective location data</a:t>
            </a:r>
            <a:r>
              <a:rPr lang="en-US" altLang="ko-K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 to a model </a:t>
            </a:r>
            <a:endParaRPr lang="ko-KR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6" b="13285"/>
          <a:stretch/>
        </p:blipFill>
        <p:spPr bwMode="auto">
          <a:xfrm>
            <a:off x="4687770" y="2269477"/>
            <a:ext cx="3429585" cy="252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69477"/>
            <a:ext cx="3528392" cy="2558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+mj-ea"/>
              </a:rPr>
              <a:t>MOTIVATION</a:t>
            </a:r>
            <a:endParaRPr lang="ko-KR" altLang="en-US" sz="38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8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2066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+mj-ea"/>
              </a:rPr>
              <a:t>PROBLEMS</a:t>
            </a:r>
            <a:endParaRPr lang="ko-KR" altLang="en-US" sz="3800" b="1" dirty="0">
              <a:latin typeface="+mj-ea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71406" y="4700923"/>
            <a:ext cx="8982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GPS Is 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the a terminator of detecting location?</a:t>
            </a:r>
            <a:endParaRPr lang="ko-KR" altLang="en-US" sz="2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79" y="1508575"/>
            <a:ext cx="4496846" cy="301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5"/>
          <p:cNvSpPr txBox="1"/>
          <p:nvPr/>
        </p:nvSpPr>
        <p:spPr>
          <a:xfrm>
            <a:off x="2624832" y="5373216"/>
            <a:ext cx="38943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b="1" dirty="0" smtClean="0">
                <a:solidFill>
                  <a:srgbClr val="FF3300"/>
                </a:solidFill>
                <a:latin typeface="Adobe 고딕 Std B" pitchFamily="34" charset="-127"/>
                <a:ea typeface="Adobe 고딕 Std B" pitchFamily="34" charset="-127"/>
              </a:rPr>
              <a:t>Why Not?</a:t>
            </a:r>
            <a:endParaRPr lang="ko-KR" altLang="en-US" sz="5400" dirty="0">
              <a:solidFill>
                <a:srgbClr val="FF33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38" y="2130316"/>
            <a:ext cx="1998287" cy="26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2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PROBLEMS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2709274947"/>
              </p:ext>
            </p:extLst>
          </p:nvPr>
        </p:nvGraphicFramePr>
        <p:xfrm>
          <a:off x="251520" y="2348880"/>
          <a:ext cx="46085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5"/>
          <p:cNvSpPr txBox="1"/>
          <p:nvPr/>
        </p:nvSpPr>
        <p:spPr>
          <a:xfrm>
            <a:off x="359376" y="1628240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Accuracy Issue</a:t>
            </a:r>
            <a:endParaRPr lang="ko-KR" altLang="en-US" sz="24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4564440" y="3140968"/>
            <a:ext cx="4122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GPS is available on only 11% of Activity!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7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무제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4" y="2475247"/>
            <a:ext cx="3048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PROBLEMS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359376" y="1628240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Energy consumption</a:t>
            </a:r>
            <a:endParaRPr lang="ko-KR" altLang="en-US" sz="24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276383" cy="31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372200" y="3284984"/>
            <a:ext cx="1008112" cy="226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1135" y="581444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Improving Energy Efficiency of Location </a:t>
            </a:r>
            <a:r>
              <a:rPr lang="en-US" altLang="ko-KR" sz="1600" b="1" dirty="0" smtClean="0">
                <a:solidFill>
                  <a:schemeClr val="bg1"/>
                </a:solidFill>
                <a:latin typeface="+mj-ea"/>
                <a:ea typeface="+mj-ea"/>
              </a:rPr>
              <a:t>Sensing on 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  <a:ea typeface="+mj-ea"/>
              </a:rPr>
              <a:t>Smartphones</a:t>
            </a:r>
            <a:endParaRPr lang="ko-KR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800" b="1" dirty="0" smtClean="0">
                <a:latin typeface="HY견고딕" pitchFamily="18" charset="-127"/>
                <a:ea typeface="HY견고딕" pitchFamily="18" charset="-127"/>
              </a:rPr>
              <a:t>PROBLEMS</a:t>
            </a:r>
            <a:endParaRPr lang="ko-KR" altLang="en-US" sz="38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359376" y="1628240"/>
            <a:ext cx="84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Value of location data</a:t>
            </a:r>
            <a:endParaRPr lang="ko-KR" altLang="en-US" sz="24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 descr="C:\Users\Administrator\Desktop\무제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08" y="2608358"/>
            <a:ext cx="4862984" cy="3465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734246" y="2213015"/>
            <a:ext cx="5675508" cy="4256632"/>
            <a:chOff x="1734246" y="2213015"/>
            <a:chExt cx="5675508" cy="42566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46" y="2213015"/>
              <a:ext cx="5675508" cy="425663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411760" y="2817837"/>
              <a:ext cx="43204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123.12312, 421,23123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342.23423, 343.34342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223.23232, 231.23232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231.45436, 349,12312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176.86564, 453.23464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453.98743, 345.12343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645.78875, 453.98754</a:t>
              </a:r>
            </a:p>
            <a:p>
              <a:pPr algn="ctr"/>
              <a:r>
                <a:rPr lang="en-US" altLang="ko-KR" sz="2400" spc="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454.87535, 237.18645</a:t>
              </a:r>
              <a:endParaRPr lang="ko-KR" altLang="en-US" sz="2400" spc="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3117-FC3A-462A-B8B9-26F65648CA08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정인_서식">
      <a:majorFont>
        <a:latin typeface="Arial Black"/>
        <a:ea typeface="HY견고딕"/>
        <a:cs typeface=""/>
      </a:majorFont>
      <a:minorFont>
        <a:latin typeface="Lucida San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1281</Words>
  <Application>Microsoft Office PowerPoint</Application>
  <PresentationFormat>화면 슬라이드 쇼(4:3)</PresentationFormat>
  <Paragraphs>342</Paragraphs>
  <Slides>28</Slides>
  <Notes>23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</dc:creator>
  <cp:lastModifiedBy>bini</cp:lastModifiedBy>
  <cp:revision>729</cp:revision>
  <dcterms:created xsi:type="dcterms:W3CDTF">2010-08-30T08:21:49Z</dcterms:created>
  <dcterms:modified xsi:type="dcterms:W3CDTF">2011-04-19T10:25:40Z</dcterms:modified>
</cp:coreProperties>
</file>