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8"/>
  </p:notesMasterIdLst>
  <p:handoutMasterIdLst>
    <p:handoutMasterId r:id="rId39"/>
  </p:handoutMasterIdLst>
  <p:sldIdLst>
    <p:sldId id="330" r:id="rId2"/>
    <p:sldId id="336" r:id="rId3"/>
    <p:sldId id="349" r:id="rId4"/>
    <p:sldId id="350" r:id="rId5"/>
    <p:sldId id="351" r:id="rId6"/>
    <p:sldId id="352" r:id="rId7"/>
    <p:sldId id="353" r:id="rId8"/>
    <p:sldId id="355" r:id="rId9"/>
    <p:sldId id="293" r:id="rId10"/>
    <p:sldId id="359" r:id="rId11"/>
    <p:sldId id="356" r:id="rId12"/>
    <p:sldId id="357" r:id="rId13"/>
    <p:sldId id="358" r:id="rId14"/>
    <p:sldId id="339" r:id="rId15"/>
    <p:sldId id="344" r:id="rId16"/>
    <p:sldId id="299" r:id="rId17"/>
    <p:sldId id="345" r:id="rId18"/>
    <p:sldId id="300" r:id="rId19"/>
    <p:sldId id="303" r:id="rId20"/>
    <p:sldId id="304" r:id="rId21"/>
    <p:sldId id="305" r:id="rId22"/>
    <p:sldId id="306" r:id="rId23"/>
    <p:sldId id="307" r:id="rId24"/>
    <p:sldId id="334" r:id="rId25"/>
    <p:sldId id="310" r:id="rId26"/>
    <p:sldId id="313" r:id="rId27"/>
    <p:sldId id="314" r:id="rId28"/>
    <p:sldId id="315" r:id="rId29"/>
    <p:sldId id="316" r:id="rId30"/>
    <p:sldId id="317" r:id="rId31"/>
    <p:sldId id="341" r:id="rId32"/>
    <p:sldId id="346" r:id="rId33"/>
    <p:sldId id="326" r:id="rId34"/>
    <p:sldId id="328" r:id="rId35"/>
    <p:sldId id="342" r:id="rId36"/>
    <p:sldId id="331" r:id="rId37"/>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1" hangingPunct="1">
      <a:defRPr kern="1200">
        <a:solidFill>
          <a:schemeClr val="tx1"/>
        </a:solidFill>
        <a:latin typeface="Verdana" pitchFamily="34" charset="0"/>
        <a:ea typeface="MS PGothic" pitchFamily="34" charset="-128"/>
        <a:cs typeface="+mn-cs"/>
      </a:defRPr>
    </a:lvl6pPr>
    <a:lvl7pPr marL="2743200" algn="l" defTabSz="914400" rtl="0" eaLnBrk="1" latinLnBrk="1" hangingPunct="1">
      <a:defRPr kern="1200">
        <a:solidFill>
          <a:schemeClr val="tx1"/>
        </a:solidFill>
        <a:latin typeface="Verdana" pitchFamily="34" charset="0"/>
        <a:ea typeface="MS PGothic" pitchFamily="34" charset="-128"/>
        <a:cs typeface="+mn-cs"/>
      </a:defRPr>
    </a:lvl7pPr>
    <a:lvl8pPr marL="3200400" algn="l" defTabSz="914400" rtl="0" eaLnBrk="1" latinLnBrk="1" hangingPunct="1">
      <a:defRPr kern="1200">
        <a:solidFill>
          <a:schemeClr val="tx1"/>
        </a:solidFill>
        <a:latin typeface="Verdana" pitchFamily="34" charset="0"/>
        <a:ea typeface="MS PGothic" pitchFamily="34" charset="-128"/>
        <a:cs typeface="+mn-cs"/>
      </a:defRPr>
    </a:lvl8pPr>
    <a:lvl9pPr marL="3657600" algn="l" defTabSz="914400" rtl="0" eaLnBrk="1" latinLnBrk="1"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63" autoAdjust="0"/>
  </p:normalViewPr>
  <p:slideViewPr>
    <p:cSldViewPr snapToGrid="0">
      <p:cViewPr>
        <p:scale>
          <a:sx n="85" d="100"/>
          <a:sy n="85" d="100"/>
        </p:scale>
        <p:origin x="-1077" y="-217"/>
      </p:cViewPr>
      <p:guideLst>
        <p:guide orient="horz" pos="816"/>
        <p:guide pos="440"/>
      </p:guideLst>
    </p:cSldViewPr>
  </p:slideViewPr>
  <p:outlineViewPr>
    <p:cViewPr>
      <p:scale>
        <a:sx n="33" d="100"/>
        <a:sy n="33" d="100"/>
      </p:scale>
      <p:origin x="0" y="14328"/>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113661" cy="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3854" tIns="46928" rIns="93854" bIns="46928" numCol="1" anchor="ctr" anchorCtr="0" compatLnSpc="1">
            <a:prstTxWarp prst="textNoShape">
              <a:avLst/>
            </a:prstTxWarp>
          </a:bodyPr>
          <a:lstStyle>
            <a:lvl1pPr defTabSz="939131">
              <a:defRPr sz="1200">
                <a:latin typeface="Helvetica" charset="0"/>
              </a:defRPr>
            </a:lvl1pPr>
          </a:lstStyle>
          <a:p>
            <a:endParaRPr lang="ko-KR" altLang="ko-KR"/>
          </a:p>
        </p:txBody>
      </p:sp>
      <p:sp>
        <p:nvSpPr>
          <p:cNvPr id="111619" name="Rectangle 3"/>
          <p:cNvSpPr>
            <a:spLocks noGrp="1" noChangeArrowheads="1"/>
          </p:cNvSpPr>
          <p:nvPr>
            <p:ph type="dt" sz="quarter" idx="1"/>
          </p:nvPr>
        </p:nvSpPr>
        <p:spPr bwMode="auto">
          <a:xfrm>
            <a:off x="4003512" y="0"/>
            <a:ext cx="3113661" cy="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3854" tIns="46928" rIns="93854" bIns="46928" numCol="1" anchor="ctr" anchorCtr="0" compatLnSpc="1">
            <a:prstTxWarp prst="textNoShape">
              <a:avLst/>
            </a:prstTxWarp>
          </a:bodyPr>
          <a:lstStyle>
            <a:lvl1pPr algn="r" defTabSz="939131">
              <a:defRPr sz="1200">
                <a:latin typeface="Helvetica" charset="0"/>
              </a:defRPr>
            </a:lvl1pPr>
          </a:lstStyle>
          <a:p>
            <a:endParaRPr lang="ko-KR" altLang="ko-KR"/>
          </a:p>
        </p:txBody>
      </p:sp>
      <p:sp>
        <p:nvSpPr>
          <p:cNvPr id="111620" name="Rectangle 4"/>
          <p:cNvSpPr>
            <a:spLocks noGrp="1" noChangeArrowheads="1"/>
          </p:cNvSpPr>
          <p:nvPr>
            <p:ph type="ftr" sz="quarter" idx="2"/>
          </p:nvPr>
        </p:nvSpPr>
        <p:spPr bwMode="auto">
          <a:xfrm>
            <a:off x="0" y="9760983"/>
            <a:ext cx="3113661" cy="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3854" tIns="46928" rIns="93854" bIns="46928" numCol="1" anchor="b" anchorCtr="0" compatLnSpc="1">
            <a:prstTxWarp prst="textNoShape">
              <a:avLst/>
            </a:prstTxWarp>
          </a:bodyPr>
          <a:lstStyle>
            <a:lvl1pPr defTabSz="939131">
              <a:defRPr sz="1200">
                <a:latin typeface="Helvetica" charset="0"/>
              </a:defRPr>
            </a:lvl1pPr>
          </a:lstStyle>
          <a:p>
            <a:endParaRPr lang="ko-KR" altLang="ko-KR"/>
          </a:p>
        </p:txBody>
      </p:sp>
      <p:sp>
        <p:nvSpPr>
          <p:cNvPr id="111621" name="Rectangle 5"/>
          <p:cNvSpPr>
            <a:spLocks noGrp="1" noChangeArrowheads="1"/>
          </p:cNvSpPr>
          <p:nvPr>
            <p:ph type="sldNum" sz="quarter" idx="3"/>
          </p:nvPr>
        </p:nvSpPr>
        <p:spPr bwMode="auto">
          <a:xfrm>
            <a:off x="4003512" y="9760983"/>
            <a:ext cx="3113661" cy="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3854" tIns="46928" rIns="93854" bIns="46928" numCol="1" anchor="b" anchorCtr="0" compatLnSpc="1">
            <a:prstTxWarp prst="textNoShape">
              <a:avLst/>
            </a:prstTxWarp>
          </a:bodyPr>
          <a:lstStyle>
            <a:lvl1pPr algn="r" defTabSz="939131">
              <a:defRPr sz="1200">
                <a:latin typeface="Helvetica" charset="0"/>
              </a:defRPr>
            </a:lvl1pPr>
          </a:lstStyle>
          <a:p>
            <a:fld id="{C61A658C-21DF-4D82-B7A9-36F67287B11F}" type="slidenum">
              <a:rPr lang="en-US" altLang="ko-KR"/>
              <a:pPr/>
              <a:t>‹#›</a:t>
            </a:fld>
            <a:endParaRPr lang="en-US" altLang="ko-KR"/>
          </a:p>
        </p:txBody>
      </p:sp>
    </p:spTree>
    <p:extLst>
      <p:ext uri="{BB962C8B-B14F-4D97-AF65-F5344CB8AC3E}">
        <p14:creationId xmlns:p14="http://schemas.microsoft.com/office/powerpoint/2010/main" val="3917829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7608" cy="5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9064" tIns="49531" rIns="99064" bIns="49531" numCol="1" anchor="ctr" anchorCtr="0" compatLnSpc="1">
            <a:prstTxWarp prst="textNoShape">
              <a:avLst/>
            </a:prstTxWarp>
          </a:bodyPr>
          <a:lstStyle>
            <a:lvl1pPr defTabSz="990170">
              <a:defRPr sz="1300">
                <a:latin typeface="Times New Roman" pitchFamily="18" charset="0"/>
              </a:defRPr>
            </a:lvl1pPr>
          </a:lstStyle>
          <a:p>
            <a:endParaRPr lang="ko-KR" altLang="ko-KR"/>
          </a:p>
        </p:txBody>
      </p:sp>
      <p:sp>
        <p:nvSpPr>
          <p:cNvPr id="58371" name="Rectangle 3"/>
          <p:cNvSpPr>
            <a:spLocks noGrp="1" noChangeArrowheads="1"/>
          </p:cNvSpPr>
          <p:nvPr>
            <p:ph type="dt" idx="1"/>
          </p:nvPr>
        </p:nvSpPr>
        <p:spPr bwMode="auto">
          <a:xfrm>
            <a:off x="4026456" y="0"/>
            <a:ext cx="3077608" cy="5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9064" tIns="49531" rIns="99064" bIns="49531" numCol="1" anchor="ctr" anchorCtr="0" compatLnSpc="1">
            <a:prstTxWarp prst="textNoShape">
              <a:avLst/>
            </a:prstTxWarp>
          </a:bodyPr>
          <a:lstStyle>
            <a:lvl1pPr algn="r" defTabSz="990170">
              <a:defRPr sz="1300">
                <a:latin typeface="Times New Roman" pitchFamily="18" charset="0"/>
              </a:defRPr>
            </a:lvl1pPr>
          </a:lstStyle>
          <a:p>
            <a:endParaRPr lang="ko-KR" altLang="ko-KR"/>
          </a:p>
        </p:txBody>
      </p:sp>
      <p:sp>
        <p:nvSpPr>
          <p:cNvPr id="58372"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47209" y="4862141"/>
            <a:ext cx="5209646" cy="460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9064" tIns="49531" rIns="99064" bIns="49531" numCol="1" anchor="ctr"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58374" name="Rectangle 6"/>
          <p:cNvSpPr>
            <a:spLocks noGrp="1" noChangeArrowheads="1"/>
          </p:cNvSpPr>
          <p:nvPr>
            <p:ph type="ftr" sz="quarter" idx="4"/>
          </p:nvPr>
        </p:nvSpPr>
        <p:spPr bwMode="auto">
          <a:xfrm>
            <a:off x="0" y="9724281"/>
            <a:ext cx="3077608" cy="5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9064" tIns="49531" rIns="99064" bIns="49531" numCol="1" anchor="b" anchorCtr="0" compatLnSpc="1">
            <a:prstTxWarp prst="textNoShape">
              <a:avLst/>
            </a:prstTxWarp>
          </a:bodyPr>
          <a:lstStyle>
            <a:lvl1pPr defTabSz="990170">
              <a:defRPr sz="1300">
                <a:latin typeface="Times New Roman" pitchFamily="18" charset="0"/>
              </a:defRPr>
            </a:lvl1pPr>
          </a:lstStyle>
          <a:p>
            <a:endParaRPr lang="ko-KR" altLang="ko-KR"/>
          </a:p>
        </p:txBody>
      </p:sp>
      <p:sp>
        <p:nvSpPr>
          <p:cNvPr id="58375" name="Rectangle 7"/>
          <p:cNvSpPr>
            <a:spLocks noGrp="1" noChangeArrowheads="1"/>
          </p:cNvSpPr>
          <p:nvPr>
            <p:ph type="sldNum" sz="quarter" idx="5"/>
          </p:nvPr>
        </p:nvSpPr>
        <p:spPr bwMode="auto">
          <a:xfrm>
            <a:off x="4026456" y="9724281"/>
            <a:ext cx="3077608" cy="5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9064" tIns="49531" rIns="99064" bIns="49531" numCol="1" anchor="b" anchorCtr="0" compatLnSpc="1">
            <a:prstTxWarp prst="textNoShape">
              <a:avLst/>
            </a:prstTxWarp>
          </a:bodyPr>
          <a:lstStyle>
            <a:lvl1pPr algn="r" defTabSz="990170">
              <a:defRPr sz="1300">
                <a:latin typeface="Times New Roman" pitchFamily="18" charset="0"/>
              </a:defRPr>
            </a:lvl1pPr>
          </a:lstStyle>
          <a:p>
            <a:fld id="{3E08ABD4-7021-498B-8DDA-F3A1EDEFD1D9}" type="slidenum">
              <a:rPr lang="en-US" altLang="ko-KR"/>
              <a:pPr/>
              <a:t>‹#›</a:t>
            </a:fld>
            <a:endParaRPr lang="en-US" altLang="ko-KR"/>
          </a:p>
        </p:txBody>
      </p:sp>
    </p:spTree>
    <p:extLst>
      <p:ext uri="{BB962C8B-B14F-4D97-AF65-F5344CB8AC3E}">
        <p14:creationId xmlns:p14="http://schemas.microsoft.com/office/powerpoint/2010/main" val="2779569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fontAlgn="base">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fontAlgn="base">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fontAlgn="base">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fontAlgn="base">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9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6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49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9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34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5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27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219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0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18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9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844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16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11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3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169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47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00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832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3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2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2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grpSp>
        <p:nvGrpSpPr>
          <p:cNvPr id="2" name="Group 3"/>
          <p:cNvGrpSpPr>
            <a:grpSpLocks/>
          </p:cNvGrpSpPr>
          <p:nvPr/>
        </p:nvGrpSpPr>
        <p:grpSpPr bwMode="auto">
          <a:xfrm>
            <a:off x="198438" y="2960688"/>
            <a:ext cx="8610600" cy="201612"/>
            <a:chOff x="125" y="1865"/>
            <a:chExt cx="5424" cy="127"/>
          </a:xfrm>
        </p:grpSpPr>
        <p:sp>
          <p:nvSpPr>
            <p:cNvPr id="3" name="Rectangle 4"/>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ko-KR"/>
            </a:p>
          </p:txBody>
        </p:sp>
        <p:sp>
          <p:nvSpPr>
            <p:cNvPr id="4" name="Rectangle 5"/>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ko-KR"/>
            </a:p>
          </p:txBody>
        </p:sp>
        <p:sp>
          <p:nvSpPr>
            <p:cNvPr id="5" name="Rectangle 6"/>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ko-KR"/>
            </a:p>
          </p:txBody>
        </p:sp>
      </p:grpSp>
      <p:sp>
        <p:nvSpPr>
          <p:cNvPr id="6" name="Text Box 7"/>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fontAlgn="base">
              <a:spcBef>
                <a:spcPct val="0"/>
              </a:spcBef>
              <a:spcAft>
                <a:spcPct val="0"/>
              </a:spcAft>
              <a:defRPr>
                <a:solidFill>
                  <a:schemeClr val="tx1"/>
                </a:solidFill>
                <a:latin typeface="Verdana" pitchFamily="34" charset="0"/>
                <a:ea typeface="MS PGothic" pitchFamily="34" charset="-128"/>
              </a:defRPr>
            </a:lvl6pPr>
            <a:lvl7pPr marL="2971800" indent="-228600" fontAlgn="base">
              <a:spcBef>
                <a:spcPct val="0"/>
              </a:spcBef>
              <a:spcAft>
                <a:spcPct val="0"/>
              </a:spcAft>
              <a:defRPr>
                <a:solidFill>
                  <a:schemeClr val="tx1"/>
                </a:solidFill>
                <a:latin typeface="Verdana" pitchFamily="34" charset="0"/>
                <a:ea typeface="MS PGothic" pitchFamily="34" charset="-128"/>
              </a:defRPr>
            </a:lvl7pPr>
            <a:lvl8pPr marL="3429000" indent="-228600" fontAlgn="base">
              <a:spcBef>
                <a:spcPct val="0"/>
              </a:spcBef>
              <a:spcAft>
                <a:spcPct val="0"/>
              </a:spcAft>
              <a:defRPr>
                <a:solidFill>
                  <a:schemeClr val="tx1"/>
                </a:solidFill>
                <a:latin typeface="Verdana" pitchFamily="34" charset="0"/>
                <a:ea typeface="MS PGothic" pitchFamily="34" charset="-128"/>
              </a:defRPr>
            </a:lvl8pPr>
            <a:lvl9pPr marL="3886200" indent="-228600" fontAlgn="base">
              <a:spcBef>
                <a:spcPct val="0"/>
              </a:spcBef>
              <a:spcAft>
                <a:spcPct val="0"/>
              </a:spcAft>
              <a:defRPr>
                <a:solidFill>
                  <a:schemeClr val="tx1"/>
                </a:solidFill>
                <a:latin typeface="Verdana" pitchFamily="34" charset="0"/>
                <a:ea typeface="MS PGothic" pitchFamily="34" charset="-128"/>
              </a:defRPr>
            </a:lvl9pPr>
          </a:lstStyle>
          <a:p>
            <a:pPr algn="ctr">
              <a:spcBef>
                <a:spcPct val="50000"/>
              </a:spcBef>
            </a:pPr>
            <a:r>
              <a:rPr lang="en-US" altLang="ko-KR" sz="1000" b="1">
                <a:solidFill>
                  <a:srgbClr val="336699"/>
                </a:solidFill>
                <a:latin typeface="Helvetica" charset="0"/>
              </a:rPr>
              <a:t>Silberschatz, Galvin and Gagne ©2009</a:t>
            </a:r>
          </a:p>
        </p:txBody>
      </p:sp>
      <p:sp>
        <p:nvSpPr>
          <p:cNvPr id="7" name="Text Box 8"/>
          <p:cNvSpPr txBox="1">
            <a:spLocks noChangeArrowheads="1"/>
          </p:cNvSpPr>
          <p:nvPr/>
        </p:nvSpPr>
        <p:spPr bwMode="auto">
          <a:xfrm>
            <a:off x="26988" y="6613525"/>
            <a:ext cx="263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fontAlgn="base">
              <a:spcBef>
                <a:spcPct val="0"/>
              </a:spcBef>
              <a:spcAft>
                <a:spcPct val="0"/>
              </a:spcAft>
              <a:defRPr>
                <a:solidFill>
                  <a:schemeClr val="tx1"/>
                </a:solidFill>
                <a:latin typeface="Verdana" pitchFamily="34" charset="0"/>
                <a:ea typeface="MS PGothic" pitchFamily="34" charset="-128"/>
              </a:defRPr>
            </a:lvl6pPr>
            <a:lvl7pPr marL="2971800" indent="-228600" fontAlgn="base">
              <a:spcBef>
                <a:spcPct val="0"/>
              </a:spcBef>
              <a:spcAft>
                <a:spcPct val="0"/>
              </a:spcAft>
              <a:defRPr>
                <a:solidFill>
                  <a:schemeClr val="tx1"/>
                </a:solidFill>
                <a:latin typeface="Verdana" pitchFamily="34" charset="0"/>
                <a:ea typeface="MS PGothic" pitchFamily="34" charset="-128"/>
              </a:defRPr>
            </a:lvl7pPr>
            <a:lvl8pPr marL="3429000" indent="-228600" fontAlgn="base">
              <a:spcBef>
                <a:spcPct val="0"/>
              </a:spcBef>
              <a:spcAft>
                <a:spcPct val="0"/>
              </a:spcAft>
              <a:defRPr>
                <a:solidFill>
                  <a:schemeClr val="tx1"/>
                </a:solidFill>
                <a:latin typeface="Verdana" pitchFamily="34" charset="0"/>
                <a:ea typeface="MS PGothic" pitchFamily="34" charset="-128"/>
              </a:defRPr>
            </a:lvl8pPr>
            <a:lvl9pPr marL="3886200" indent="-228600" fontAlgn="base">
              <a:spcBef>
                <a:spcPct val="0"/>
              </a:spcBef>
              <a:spcAft>
                <a:spcPct val="0"/>
              </a:spcAft>
              <a:defRPr>
                <a:solidFill>
                  <a:schemeClr val="tx1"/>
                </a:solidFill>
                <a:latin typeface="Verdana" pitchFamily="34" charset="0"/>
                <a:ea typeface="MS PGothic" pitchFamily="34" charset="-128"/>
              </a:defRPr>
            </a:lvl9pPr>
          </a:lstStyle>
          <a:p>
            <a:pPr>
              <a:spcBef>
                <a:spcPct val="50000"/>
              </a:spcBef>
            </a:pPr>
            <a:r>
              <a:rPr lang="en-US" altLang="ko-KR" sz="1000" b="1">
                <a:solidFill>
                  <a:srgbClr val="336699"/>
                </a:solidFill>
                <a:latin typeface="Helvetica" charset="0"/>
              </a:rPr>
              <a:t>Operating System Concepts – 8</a:t>
            </a:r>
            <a:r>
              <a:rPr lang="en-US" altLang="ko-KR" sz="1000" b="1" baseline="30000">
                <a:solidFill>
                  <a:srgbClr val="336699"/>
                </a:solidFill>
                <a:latin typeface="Helvetica" charset="0"/>
              </a:rPr>
              <a:t>th</a:t>
            </a:r>
            <a:r>
              <a:rPr lang="en-US" altLang="ko-KR" sz="1000" b="1">
                <a:solidFill>
                  <a:srgbClr val="336699"/>
                </a:solidFill>
                <a:latin typeface="Helvetica" charset="0"/>
              </a:rPr>
              <a:t> Edition</a:t>
            </a:r>
          </a:p>
        </p:txBody>
      </p:sp>
      <p:pic>
        <p:nvPicPr>
          <p:cNvPr id="8" name="Picture 9" descr="dino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ko-KR"/>
          </a:p>
        </p:txBody>
      </p:sp>
    </p:spTree>
    <p:extLst>
      <p:ext uri="{BB962C8B-B14F-4D97-AF65-F5344CB8AC3E}">
        <p14:creationId xmlns:p14="http://schemas.microsoft.com/office/powerpoint/2010/main" val="37600638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0193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ko-KR"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ko-KR" altLang="ko-KR" sz="240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31" name="Rectangle 7"/>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ko-KR" altLang="ko-KR" sz="240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ko-KR" altLang="ko-KR" sz="2400">
              <a:latin typeface="Times New Roman" pitchFamily="18" charset="0"/>
            </a:endParaRPr>
          </a:p>
        </p:txBody>
      </p:sp>
      <p:sp>
        <p:nvSpPr>
          <p:cNvPr id="1033" name="Text Box 9"/>
          <p:cNvSpPr txBox="1">
            <a:spLocks noChangeArrowheads="1"/>
          </p:cNvSpPr>
          <p:nvPr/>
        </p:nvSpPr>
        <p:spPr bwMode="auto">
          <a:xfrm>
            <a:off x="4257675" y="6613525"/>
            <a:ext cx="444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fontAlgn="base">
              <a:spcBef>
                <a:spcPct val="0"/>
              </a:spcBef>
              <a:spcAft>
                <a:spcPct val="0"/>
              </a:spcAft>
              <a:defRPr>
                <a:solidFill>
                  <a:schemeClr val="tx1"/>
                </a:solidFill>
                <a:latin typeface="Verdana" pitchFamily="34" charset="0"/>
                <a:ea typeface="MS PGothic" pitchFamily="34" charset="-128"/>
              </a:defRPr>
            </a:lvl6pPr>
            <a:lvl7pPr marL="2971800" indent="-228600" fontAlgn="base">
              <a:spcBef>
                <a:spcPct val="0"/>
              </a:spcBef>
              <a:spcAft>
                <a:spcPct val="0"/>
              </a:spcAft>
              <a:defRPr>
                <a:solidFill>
                  <a:schemeClr val="tx1"/>
                </a:solidFill>
                <a:latin typeface="Verdana" pitchFamily="34" charset="0"/>
                <a:ea typeface="MS PGothic" pitchFamily="34" charset="-128"/>
              </a:defRPr>
            </a:lvl7pPr>
            <a:lvl8pPr marL="3429000" indent="-228600" fontAlgn="base">
              <a:spcBef>
                <a:spcPct val="0"/>
              </a:spcBef>
              <a:spcAft>
                <a:spcPct val="0"/>
              </a:spcAft>
              <a:defRPr>
                <a:solidFill>
                  <a:schemeClr val="tx1"/>
                </a:solidFill>
                <a:latin typeface="Verdana" pitchFamily="34" charset="0"/>
                <a:ea typeface="MS PGothic" pitchFamily="34" charset="-128"/>
              </a:defRPr>
            </a:lvl8pPr>
            <a:lvl9pPr marL="3886200" indent="-228600" fontAlgn="base">
              <a:spcBef>
                <a:spcPct val="0"/>
              </a:spcBef>
              <a:spcAft>
                <a:spcPct val="0"/>
              </a:spcAft>
              <a:defRPr>
                <a:solidFill>
                  <a:schemeClr val="tx1"/>
                </a:solidFill>
                <a:latin typeface="Verdana" pitchFamily="34" charset="0"/>
                <a:ea typeface="MS PGothic" pitchFamily="34" charset="-128"/>
              </a:defRPr>
            </a:lvl9pPr>
          </a:lstStyle>
          <a:p>
            <a:pPr algn="ctr">
              <a:spcBef>
                <a:spcPct val="50000"/>
              </a:spcBef>
            </a:pPr>
            <a:r>
              <a:rPr lang="en-US" altLang="ko-KR" sz="1000" b="1">
                <a:solidFill>
                  <a:srgbClr val="006699"/>
                </a:solidFill>
                <a:latin typeface="Helvetica" charset="0"/>
              </a:rPr>
              <a:t>2.</a:t>
            </a:r>
            <a:fld id="{C3830A25-DA6D-4B70-948E-09CDB820A490}" type="slidenum">
              <a:rPr lang="en-US" altLang="ko-KR" sz="1000" b="1">
                <a:solidFill>
                  <a:srgbClr val="006699"/>
                </a:solidFill>
                <a:latin typeface="Helvetica" charset="0"/>
              </a:rPr>
              <a:pPr algn="ctr">
                <a:spcBef>
                  <a:spcPct val="50000"/>
                </a:spcBef>
              </a:pPr>
              <a:t>‹#›</a:t>
            </a:fld>
            <a:endParaRPr lang="en-US" altLang="ko-KR" sz="1000" b="1">
              <a:solidFill>
                <a:srgbClr val="006699"/>
              </a:solidFill>
              <a:latin typeface="Helvetica" charset="0"/>
            </a:endParaRPr>
          </a:p>
        </p:txBody>
      </p:sp>
      <p:sp>
        <p:nvSpPr>
          <p:cNvPr id="1034" name="Text Box 10"/>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fontAlgn="base">
              <a:spcBef>
                <a:spcPct val="0"/>
              </a:spcBef>
              <a:spcAft>
                <a:spcPct val="0"/>
              </a:spcAft>
              <a:defRPr>
                <a:solidFill>
                  <a:schemeClr val="tx1"/>
                </a:solidFill>
                <a:latin typeface="Verdana" pitchFamily="34" charset="0"/>
                <a:ea typeface="MS PGothic" pitchFamily="34" charset="-128"/>
              </a:defRPr>
            </a:lvl6pPr>
            <a:lvl7pPr marL="2971800" indent="-228600" fontAlgn="base">
              <a:spcBef>
                <a:spcPct val="0"/>
              </a:spcBef>
              <a:spcAft>
                <a:spcPct val="0"/>
              </a:spcAft>
              <a:defRPr>
                <a:solidFill>
                  <a:schemeClr val="tx1"/>
                </a:solidFill>
                <a:latin typeface="Verdana" pitchFamily="34" charset="0"/>
                <a:ea typeface="MS PGothic" pitchFamily="34" charset="-128"/>
              </a:defRPr>
            </a:lvl7pPr>
            <a:lvl8pPr marL="3429000" indent="-228600" fontAlgn="base">
              <a:spcBef>
                <a:spcPct val="0"/>
              </a:spcBef>
              <a:spcAft>
                <a:spcPct val="0"/>
              </a:spcAft>
              <a:defRPr>
                <a:solidFill>
                  <a:schemeClr val="tx1"/>
                </a:solidFill>
                <a:latin typeface="Verdana" pitchFamily="34" charset="0"/>
                <a:ea typeface="MS PGothic" pitchFamily="34" charset="-128"/>
              </a:defRPr>
            </a:lvl8pPr>
            <a:lvl9pPr marL="3886200" indent="-228600" fontAlgn="base">
              <a:spcBef>
                <a:spcPct val="0"/>
              </a:spcBef>
              <a:spcAft>
                <a:spcPct val="0"/>
              </a:spcAft>
              <a:defRPr>
                <a:solidFill>
                  <a:schemeClr val="tx1"/>
                </a:solidFill>
                <a:latin typeface="Verdana" pitchFamily="34" charset="0"/>
                <a:ea typeface="MS PGothic" pitchFamily="34" charset="-128"/>
              </a:defRPr>
            </a:lvl9pPr>
          </a:lstStyle>
          <a:p>
            <a:pPr algn="ctr">
              <a:spcBef>
                <a:spcPct val="50000"/>
              </a:spcBef>
            </a:pPr>
            <a:r>
              <a:rPr lang="en-US" altLang="ko-KR" sz="1000" b="1">
                <a:solidFill>
                  <a:srgbClr val="006699"/>
                </a:solidFill>
                <a:latin typeface="Helvetica" charset="0"/>
              </a:rPr>
              <a:t>Silberschatz, Galvin and Gagne ©2009</a:t>
            </a:r>
          </a:p>
        </p:txBody>
      </p:sp>
      <p:sp>
        <p:nvSpPr>
          <p:cNvPr id="1035" name="Text Box 11"/>
          <p:cNvSpPr txBox="1">
            <a:spLocks noChangeArrowheads="1"/>
          </p:cNvSpPr>
          <p:nvPr/>
        </p:nvSpPr>
        <p:spPr bwMode="auto">
          <a:xfrm>
            <a:off x="185738" y="6621463"/>
            <a:ext cx="263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fontAlgn="base">
              <a:spcBef>
                <a:spcPct val="0"/>
              </a:spcBef>
              <a:spcAft>
                <a:spcPct val="0"/>
              </a:spcAft>
              <a:defRPr>
                <a:solidFill>
                  <a:schemeClr val="tx1"/>
                </a:solidFill>
                <a:latin typeface="Verdana" pitchFamily="34" charset="0"/>
                <a:ea typeface="MS PGothic" pitchFamily="34" charset="-128"/>
              </a:defRPr>
            </a:lvl6pPr>
            <a:lvl7pPr marL="2971800" indent="-228600" fontAlgn="base">
              <a:spcBef>
                <a:spcPct val="0"/>
              </a:spcBef>
              <a:spcAft>
                <a:spcPct val="0"/>
              </a:spcAft>
              <a:defRPr>
                <a:solidFill>
                  <a:schemeClr val="tx1"/>
                </a:solidFill>
                <a:latin typeface="Verdana" pitchFamily="34" charset="0"/>
                <a:ea typeface="MS PGothic" pitchFamily="34" charset="-128"/>
              </a:defRPr>
            </a:lvl7pPr>
            <a:lvl8pPr marL="3429000" indent="-228600" fontAlgn="base">
              <a:spcBef>
                <a:spcPct val="0"/>
              </a:spcBef>
              <a:spcAft>
                <a:spcPct val="0"/>
              </a:spcAft>
              <a:defRPr>
                <a:solidFill>
                  <a:schemeClr val="tx1"/>
                </a:solidFill>
                <a:latin typeface="Verdana" pitchFamily="34" charset="0"/>
                <a:ea typeface="MS PGothic" pitchFamily="34" charset="-128"/>
              </a:defRPr>
            </a:lvl8pPr>
            <a:lvl9pPr marL="3886200" indent="-228600" fontAlgn="base">
              <a:spcBef>
                <a:spcPct val="0"/>
              </a:spcBef>
              <a:spcAft>
                <a:spcPct val="0"/>
              </a:spcAft>
              <a:defRPr>
                <a:solidFill>
                  <a:schemeClr val="tx1"/>
                </a:solidFill>
                <a:latin typeface="Verdana" pitchFamily="34" charset="0"/>
                <a:ea typeface="MS PGothic" pitchFamily="34" charset="-128"/>
              </a:defRPr>
            </a:lvl9pPr>
          </a:lstStyle>
          <a:p>
            <a:pPr>
              <a:spcBef>
                <a:spcPct val="50000"/>
              </a:spcBef>
            </a:pPr>
            <a:r>
              <a:rPr lang="en-US" altLang="ko-KR" sz="1000" b="1">
                <a:solidFill>
                  <a:srgbClr val="006699"/>
                </a:solidFill>
                <a:latin typeface="Helvetica" charset="0"/>
              </a:rPr>
              <a:t>Operating System Concepts – 8</a:t>
            </a:r>
            <a:r>
              <a:rPr lang="en-US" altLang="ko-KR" sz="1000" b="1" baseline="30000">
                <a:solidFill>
                  <a:srgbClr val="006699"/>
                </a:solidFill>
                <a:latin typeface="Helvetica" charset="0"/>
              </a:rPr>
              <a:t>th</a:t>
            </a:r>
            <a:r>
              <a:rPr lang="en-US" altLang="ko-KR"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1" r:id="rId2"/>
  </p:sldLayoutIdLst>
  <p:timing>
    <p:tnLst>
      <p:par>
        <p:cTn id="1" dur="indefinite" restart="never" nodeType="tmRoot"/>
      </p:par>
    </p:tnLst>
  </p:timing>
  <p:txStyles>
    <p:titleStyle>
      <a:lvl1pPr algn="ctr" rtl="0" fontAlgn="base">
        <a:spcBef>
          <a:spcPct val="0"/>
        </a:spcBef>
        <a:spcAft>
          <a:spcPct val="0"/>
        </a:spcAft>
        <a:defRPr sz="3200" b="1">
          <a:solidFill>
            <a:srgbClr val="006699"/>
          </a:solidFill>
          <a:latin typeface="+mj-lt"/>
          <a:ea typeface="+mj-ea"/>
          <a:cs typeface="+mj-cs"/>
        </a:defRPr>
      </a:lvl1pPr>
      <a:lvl2pPr algn="ctr" rtl="0" fontAlgn="base">
        <a:spcBef>
          <a:spcPct val="0"/>
        </a:spcBef>
        <a:spcAft>
          <a:spcPct val="0"/>
        </a:spcAft>
        <a:defRPr sz="3200" b="1">
          <a:solidFill>
            <a:srgbClr val="006699"/>
          </a:solidFill>
          <a:latin typeface="Arial" pitchFamily="34" charset="0"/>
          <a:ea typeface="MS PGothic" pitchFamily="34" charset="-128"/>
        </a:defRPr>
      </a:lvl2pPr>
      <a:lvl3pPr algn="ctr" rtl="0" fontAlgn="base">
        <a:spcBef>
          <a:spcPct val="0"/>
        </a:spcBef>
        <a:spcAft>
          <a:spcPct val="0"/>
        </a:spcAft>
        <a:defRPr sz="3200" b="1">
          <a:solidFill>
            <a:srgbClr val="006699"/>
          </a:solidFill>
          <a:latin typeface="Arial" pitchFamily="34" charset="0"/>
          <a:ea typeface="MS PGothic" pitchFamily="34" charset="-128"/>
        </a:defRPr>
      </a:lvl3pPr>
      <a:lvl4pPr algn="ctr" rtl="0" fontAlgn="base">
        <a:spcBef>
          <a:spcPct val="0"/>
        </a:spcBef>
        <a:spcAft>
          <a:spcPct val="0"/>
        </a:spcAft>
        <a:defRPr sz="3200" b="1">
          <a:solidFill>
            <a:srgbClr val="006699"/>
          </a:solidFill>
          <a:latin typeface="Arial" pitchFamily="34" charset="0"/>
          <a:ea typeface="MS PGothic" pitchFamily="34" charset="-128"/>
        </a:defRPr>
      </a:lvl4pPr>
      <a:lvl5pPr algn="ctr" rtl="0" fontAlgn="base">
        <a:spcBef>
          <a:spcPct val="0"/>
        </a:spcBef>
        <a:spcAft>
          <a:spcPct val="0"/>
        </a:spcAft>
        <a:defRPr sz="3200" b="1">
          <a:solidFill>
            <a:srgbClr val="006699"/>
          </a:solidFill>
          <a:latin typeface="Arial" pitchFamily="34" charset="0"/>
          <a:ea typeface="MS PGothic" pitchFamily="34" charset="-128"/>
        </a:defRPr>
      </a:lvl5pPr>
      <a:lvl6pPr marL="457200" algn="ctr" rtl="0" fontAlgn="base">
        <a:spcBef>
          <a:spcPct val="0"/>
        </a:spcBef>
        <a:spcAft>
          <a:spcPct val="0"/>
        </a:spcAft>
        <a:defRPr sz="3200" b="1">
          <a:solidFill>
            <a:srgbClr val="006699"/>
          </a:solidFill>
          <a:latin typeface="Arial" pitchFamily="34" charset="0"/>
          <a:ea typeface="MS PGothic" pitchFamily="34" charset="-128"/>
        </a:defRPr>
      </a:lvl6pPr>
      <a:lvl7pPr marL="914400" algn="ctr" rtl="0" fontAlgn="base">
        <a:spcBef>
          <a:spcPct val="0"/>
        </a:spcBef>
        <a:spcAft>
          <a:spcPct val="0"/>
        </a:spcAft>
        <a:defRPr sz="3200" b="1">
          <a:solidFill>
            <a:srgbClr val="006699"/>
          </a:solidFill>
          <a:latin typeface="Arial" pitchFamily="34" charset="0"/>
          <a:ea typeface="MS PGothic" pitchFamily="34" charset="-128"/>
        </a:defRPr>
      </a:lvl7pPr>
      <a:lvl8pPr marL="1371600" algn="ctr" rtl="0" fontAlgn="base">
        <a:spcBef>
          <a:spcPct val="0"/>
        </a:spcBef>
        <a:spcAft>
          <a:spcPct val="0"/>
        </a:spcAft>
        <a:defRPr sz="3200" b="1">
          <a:solidFill>
            <a:srgbClr val="006699"/>
          </a:solidFill>
          <a:latin typeface="Arial" pitchFamily="34" charset="0"/>
          <a:ea typeface="MS PGothic" pitchFamily="34" charset="-128"/>
        </a:defRPr>
      </a:lvl8pPr>
      <a:lvl9pPr marL="1828800" algn="ctr" rtl="0" fontAlgn="base">
        <a:spcBef>
          <a:spcPct val="0"/>
        </a:spcBef>
        <a:spcAft>
          <a:spcPct val="0"/>
        </a:spcAft>
        <a:defRPr sz="3200" b="1">
          <a:solidFill>
            <a:srgbClr val="006699"/>
          </a:solidFill>
          <a:latin typeface="Arial" pitchFamily="34" charset="0"/>
          <a:ea typeface="MS PGothic" pitchFamily="34" charset="-128"/>
        </a:defRPr>
      </a:lvl9pPr>
    </p:titleStyle>
    <p:bodyStyle>
      <a:lvl1pPr marL="342900" indent="-342900" algn="l" rtl="0" fontAlgn="base">
        <a:spcBef>
          <a:spcPct val="35000"/>
        </a:spcBef>
        <a:spcAft>
          <a:spcPct val="0"/>
        </a:spcAft>
        <a:buClr>
          <a:srgbClr val="993300"/>
        </a:buClr>
        <a:buSzPct val="90000"/>
        <a:buFont typeface="Monotype Sorts" charset="2"/>
        <a:buChar char="n"/>
        <a:defRPr kumimoji="1">
          <a:solidFill>
            <a:schemeClr val="tx1"/>
          </a:solidFill>
          <a:latin typeface="+mn-lt"/>
          <a:ea typeface="+mn-ea"/>
          <a:cs typeface="+mn-cs"/>
        </a:defRPr>
      </a:lvl1pPr>
      <a:lvl2pPr marL="742950" indent="-285750" algn="l" rtl="0" fontAlgn="base">
        <a:spcBef>
          <a:spcPct val="35000"/>
        </a:spcBef>
        <a:spcAft>
          <a:spcPct val="0"/>
        </a:spcAft>
        <a:buClr>
          <a:srgbClr val="FF0000"/>
        </a:buClr>
        <a:buSzPct val="90000"/>
        <a:buFont typeface="Wingdings" pitchFamily="2" charset="2"/>
        <a:buChar char="l"/>
        <a:defRPr kumimoji="1">
          <a:solidFill>
            <a:schemeClr val="tx1"/>
          </a:solidFill>
          <a:latin typeface="+mn-lt"/>
          <a:ea typeface="+mn-ea"/>
        </a:defRPr>
      </a:lvl2pPr>
      <a:lvl3pPr marL="1085850" indent="-228600" algn="l" rtl="0" fontAlgn="base">
        <a:spcBef>
          <a:spcPct val="35000"/>
        </a:spcBef>
        <a:spcAft>
          <a:spcPct val="0"/>
        </a:spcAft>
        <a:buClr>
          <a:srgbClr val="FF0000"/>
        </a:buClr>
        <a:buSzPct val="100000"/>
        <a:buFont typeface="Arial" pitchFamily="34" charset="0"/>
        <a:buChar char="•"/>
        <a:defRPr kumimoji="1">
          <a:solidFill>
            <a:schemeClr val="tx1"/>
          </a:solidFill>
          <a:latin typeface="+mn-lt"/>
          <a:ea typeface="+mn-ea"/>
        </a:defRPr>
      </a:lvl3pPr>
      <a:lvl4pPr marL="1428750" indent="-228600" algn="l" rtl="0" fontAlgn="base">
        <a:spcBef>
          <a:spcPct val="35000"/>
        </a:spcBef>
        <a:spcAft>
          <a:spcPct val="0"/>
        </a:spcAft>
        <a:buClr>
          <a:schemeClr val="bg1"/>
        </a:buClr>
        <a:buSzPct val="100000"/>
        <a:buChar char="–"/>
        <a:defRPr kumimoji="1">
          <a:solidFill>
            <a:schemeClr val="tx1"/>
          </a:solidFill>
          <a:latin typeface="+mn-lt"/>
          <a:ea typeface="+mn-ea"/>
        </a:defRPr>
      </a:lvl4pPr>
      <a:lvl5pPr marL="1771650" indent="-228600" algn="l" rtl="0" fontAlgn="base">
        <a:spcBef>
          <a:spcPct val="35000"/>
        </a:spcBef>
        <a:spcAft>
          <a:spcPct val="0"/>
        </a:spcAft>
        <a:buClr>
          <a:schemeClr val="bg1"/>
        </a:buClr>
        <a:buSzPct val="100000"/>
        <a:buChar char="»"/>
        <a:defRPr kumimoji="1">
          <a:solidFill>
            <a:schemeClr val="tx1"/>
          </a:solidFill>
          <a:latin typeface="+mn-lt"/>
          <a:ea typeface="+mn-ea"/>
        </a:defRPr>
      </a:lvl5pPr>
      <a:lvl6pPr marL="2228850" indent="-228600" algn="l" rtl="0" fontAlgn="base">
        <a:spcBef>
          <a:spcPct val="35000"/>
        </a:spcBef>
        <a:spcAft>
          <a:spcPct val="0"/>
        </a:spcAft>
        <a:buClr>
          <a:schemeClr val="bg1"/>
        </a:buClr>
        <a:buSzPct val="100000"/>
        <a:buChar char="»"/>
        <a:defRPr kumimoji="1">
          <a:solidFill>
            <a:schemeClr val="tx1"/>
          </a:solidFill>
          <a:latin typeface="+mn-lt"/>
          <a:ea typeface="+mn-ea"/>
        </a:defRPr>
      </a:lvl6pPr>
      <a:lvl7pPr marL="2686050" indent="-228600" algn="l" rtl="0" fontAlgn="base">
        <a:spcBef>
          <a:spcPct val="35000"/>
        </a:spcBef>
        <a:spcAft>
          <a:spcPct val="0"/>
        </a:spcAft>
        <a:buClr>
          <a:schemeClr val="bg1"/>
        </a:buClr>
        <a:buSzPct val="100000"/>
        <a:buChar char="»"/>
        <a:defRPr kumimoji="1">
          <a:solidFill>
            <a:schemeClr val="tx1"/>
          </a:solidFill>
          <a:latin typeface="+mn-lt"/>
          <a:ea typeface="+mn-ea"/>
        </a:defRPr>
      </a:lvl7pPr>
      <a:lvl8pPr marL="3143250" indent="-228600" algn="l" rtl="0" fontAlgn="base">
        <a:spcBef>
          <a:spcPct val="35000"/>
        </a:spcBef>
        <a:spcAft>
          <a:spcPct val="0"/>
        </a:spcAft>
        <a:buClr>
          <a:schemeClr val="bg1"/>
        </a:buClr>
        <a:buSzPct val="100000"/>
        <a:buChar char="»"/>
        <a:defRPr kumimoji="1">
          <a:solidFill>
            <a:schemeClr val="tx1"/>
          </a:solidFill>
          <a:latin typeface="+mn-lt"/>
          <a:ea typeface="+mn-ea"/>
        </a:defRPr>
      </a:lvl8pPr>
      <a:lvl9pPr marL="3600450" indent="-228600" algn="l" rtl="0" fontAlgn="base">
        <a:spcBef>
          <a:spcPct val="35000"/>
        </a:spcBef>
        <a:spcAft>
          <a:spcPct val="0"/>
        </a:spcAft>
        <a:buClr>
          <a:schemeClr val="bg1"/>
        </a:buClr>
        <a:buSzPct val="100000"/>
        <a:buChar char="»"/>
        <a:defRPr kumimoji="1">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idx="4294967295"/>
          </p:nvPr>
        </p:nvSpPr>
        <p:spPr>
          <a:xfrm>
            <a:off x="392113" y="1900238"/>
            <a:ext cx="8458200" cy="1143000"/>
          </a:xfrm>
          <a:noFill/>
        </p:spPr>
        <p:txBody>
          <a:bodyPr/>
          <a:lstStyle/>
          <a:p>
            <a:r>
              <a:rPr lang="en-US" altLang="ko-KR" sz="4300" dirty="0"/>
              <a:t>Chapter 2:  Operating-System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306388"/>
            <a:ext cx="8229600" cy="576262"/>
          </a:xfrm>
        </p:spPr>
        <p:txBody>
          <a:bodyPr/>
          <a:lstStyle/>
          <a:p>
            <a:r>
              <a:rPr lang="en-US" altLang="ko-KR"/>
              <a:t>Standard C Library Example</a:t>
            </a:r>
          </a:p>
        </p:txBody>
      </p:sp>
      <p:sp>
        <p:nvSpPr>
          <p:cNvPr id="19459" name="Rectangle 3"/>
          <p:cNvSpPr>
            <a:spLocks noGrp="1" noChangeArrowheads="1"/>
          </p:cNvSpPr>
          <p:nvPr>
            <p:ph type="body" idx="4294967295"/>
          </p:nvPr>
        </p:nvSpPr>
        <p:spPr>
          <a:xfrm>
            <a:off x="768350" y="1173163"/>
            <a:ext cx="7642225" cy="5078412"/>
          </a:xfrm>
        </p:spPr>
        <p:txBody>
          <a:bodyPr/>
          <a:lstStyle/>
          <a:p>
            <a:r>
              <a:rPr lang="en-US" altLang="ko-KR"/>
              <a:t>C program invoking printf() library call, which calls write() system call</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l="18286" t="2666" r="17346" b="1784"/>
          <a:stretch>
            <a:fillRect/>
          </a:stretch>
        </p:blipFill>
        <p:spPr bwMode="auto">
          <a:xfrm>
            <a:off x="2336800" y="2039938"/>
            <a:ext cx="4060825" cy="42862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9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57250" y="277813"/>
            <a:ext cx="8229600" cy="576262"/>
          </a:xfrm>
        </p:spPr>
        <p:txBody>
          <a:bodyPr/>
          <a:lstStyle/>
          <a:p>
            <a:r>
              <a:rPr lang="en-US" altLang="ko-KR" dirty="0" smtClean="0"/>
              <a:t>Parameter Passing: Register</a:t>
            </a:r>
            <a:endParaRPr lang="en-US" altLang="ko-KR" dirty="0"/>
          </a:p>
        </p:txBody>
      </p:sp>
      <p:sp>
        <p:nvSpPr>
          <p:cNvPr id="5" name="Rounded Rectangle 4"/>
          <p:cNvSpPr/>
          <p:nvPr/>
        </p:nvSpPr>
        <p:spPr bwMode="auto">
          <a:xfrm>
            <a:off x="3367667" y="1373221"/>
            <a:ext cx="2509026" cy="2992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8" name="Rounded Rectangle 7"/>
          <p:cNvSpPr/>
          <p:nvPr/>
        </p:nvSpPr>
        <p:spPr bwMode="auto">
          <a:xfrm>
            <a:off x="3172521" y="4168453"/>
            <a:ext cx="2899318" cy="116183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 </a:t>
            </a:r>
            <a:r>
              <a:rPr lang="en-US" altLang="ko-KR" sz="1400" dirty="0" smtClean="0">
                <a:solidFill>
                  <a:schemeClr val="tx1"/>
                </a:solidFill>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mn-lt"/>
                <a:ea typeface="MS PGothic" pitchFamily="34" charset="-128"/>
              </a:rPr>
              <a:t> </a:t>
            </a:r>
            <a:r>
              <a:rPr kumimoji="0" lang="en-US" altLang="ko-KR" sz="1400" b="0" i="0" u="none" strike="noStrike" cap="none" normalizeH="0" baseline="0" dirty="0" smtClean="0">
                <a:ln>
                  <a:noFill/>
                </a:ln>
                <a:solidFill>
                  <a:schemeClr val="tx1"/>
                </a:solidFill>
                <a:effectLst/>
                <a:latin typeface="+mn-lt"/>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7" name="Rectangle 6"/>
          <p:cNvSpPr/>
          <p:nvPr/>
        </p:nvSpPr>
        <p:spPr bwMode="auto">
          <a:xfrm>
            <a:off x="1418296" y="2620539"/>
            <a:ext cx="1145787" cy="34568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Verdana" pitchFamily="34" charset="0"/>
                <a:ea typeface="MS PGothic" pitchFamily="34" charset="-128"/>
              </a:rPr>
              <a:t>Parameter</a:t>
            </a:r>
            <a:endParaRPr kumimoji="0" lang="ko-KR" altLang="en-US" sz="1400" b="0" i="0" u="none" strike="noStrike" cap="none" normalizeH="0" baseline="0" dirty="0" smtClean="0">
              <a:ln>
                <a:noFill/>
              </a:ln>
              <a:solidFill>
                <a:schemeClr val="tx1"/>
              </a:solidFill>
              <a:effectLst/>
              <a:latin typeface="Verdana" pitchFamily="34" charset="0"/>
              <a:ea typeface="MS PGothic" pitchFamily="34" charset="-128"/>
            </a:endParaRPr>
          </a:p>
        </p:txBody>
      </p:sp>
      <p:cxnSp>
        <p:nvCxnSpPr>
          <p:cNvPr id="10" name="Straight Arrow Connector 9"/>
          <p:cNvCxnSpPr>
            <a:endCxn id="7" idx="0"/>
          </p:cNvCxnSpPr>
          <p:nvPr/>
        </p:nvCxnSpPr>
        <p:spPr bwMode="auto">
          <a:xfrm flipH="1">
            <a:off x="1991190" y="1672447"/>
            <a:ext cx="3074253" cy="948092"/>
          </a:xfrm>
          <a:prstGeom prst="straightConnector1">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2"/>
          </p:cNvCxnSpPr>
          <p:nvPr/>
        </p:nvCxnSpPr>
        <p:spPr bwMode="auto">
          <a:xfrm>
            <a:off x="1991190" y="2966227"/>
            <a:ext cx="2786643" cy="1349295"/>
          </a:xfrm>
          <a:prstGeom prst="straightConnector1">
            <a:avLst/>
          </a:prstGeom>
          <a:ln>
            <a:solidFill>
              <a:srgbClr val="0070C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8452" name="TextBox 18451"/>
          <p:cNvSpPr txBox="1"/>
          <p:nvPr/>
        </p:nvSpPr>
        <p:spPr>
          <a:xfrm>
            <a:off x="1159727" y="5965904"/>
            <a:ext cx="4834144" cy="369332"/>
          </a:xfrm>
          <a:prstGeom prst="rect">
            <a:avLst/>
          </a:prstGeom>
          <a:noFill/>
        </p:spPr>
        <p:txBody>
          <a:bodyPr wrap="none" rtlCol="0">
            <a:spAutoFit/>
          </a:bodyPr>
          <a:lstStyle/>
          <a:p>
            <a:pPr marL="285750" indent="-285750">
              <a:buFont typeface="Arial" pitchFamily="34" charset="0"/>
              <a:buChar char="•"/>
            </a:pPr>
            <a:r>
              <a:rPr lang="en-US" altLang="ko-KR" dirty="0" smtClean="0"/>
              <a:t>Only small parameters can be passed</a:t>
            </a:r>
            <a:endParaRPr lang="ko-KR" altLang="en-US" dirty="0"/>
          </a:p>
        </p:txBody>
      </p:sp>
    </p:spTree>
    <p:extLst>
      <p:ext uri="{BB962C8B-B14F-4D97-AF65-F5344CB8AC3E}">
        <p14:creationId xmlns:p14="http://schemas.microsoft.com/office/powerpoint/2010/main" val="11359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452"/>
                                        </p:tgtEl>
                                        <p:attrNameLst>
                                          <p:attrName>style.visibility</p:attrName>
                                        </p:attrNameLst>
                                      </p:cBhvr>
                                      <p:to>
                                        <p:strVal val="visible"/>
                                      </p:to>
                                    </p:set>
                                    <p:animEffect transition="in" filter="fade">
                                      <p:cBhvr>
                                        <p:cTn id="21" dur="500"/>
                                        <p:tgtEl>
                                          <p:spTgt spid="1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4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57250" y="277813"/>
            <a:ext cx="8229600" cy="576262"/>
          </a:xfrm>
        </p:spPr>
        <p:txBody>
          <a:bodyPr/>
          <a:lstStyle/>
          <a:p>
            <a:r>
              <a:rPr lang="en-US" altLang="ko-KR" dirty="0" smtClean="0"/>
              <a:t>Parameter Passing: Memory</a:t>
            </a:r>
            <a:endParaRPr lang="en-US" altLang="ko-KR" dirty="0"/>
          </a:p>
        </p:txBody>
      </p:sp>
      <p:sp>
        <p:nvSpPr>
          <p:cNvPr id="5" name="Rounded Rectangle 4"/>
          <p:cNvSpPr/>
          <p:nvPr/>
        </p:nvSpPr>
        <p:spPr bwMode="auto">
          <a:xfrm>
            <a:off x="3367667" y="1373221"/>
            <a:ext cx="2509026" cy="2992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8" name="Rounded Rectangle 7"/>
          <p:cNvSpPr/>
          <p:nvPr/>
        </p:nvSpPr>
        <p:spPr bwMode="auto">
          <a:xfrm>
            <a:off x="3172521" y="4168453"/>
            <a:ext cx="2899318" cy="116183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 </a:t>
            </a:r>
            <a:r>
              <a:rPr lang="en-US" altLang="ko-KR" sz="1400" dirty="0" smtClean="0">
                <a:solidFill>
                  <a:schemeClr val="tx1"/>
                </a:solidFill>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mn-lt"/>
                <a:ea typeface="MS PGothic" pitchFamily="34" charset="-128"/>
              </a:rPr>
              <a:t> </a:t>
            </a:r>
            <a:r>
              <a:rPr kumimoji="0" lang="en-US" altLang="ko-KR" sz="1400" b="0" i="0" u="none" strike="noStrike" cap="none" normalizeH="0" baseline="0" dirty="0" smtClean="0">
                <a:ln>
                  <a:noFill/>
                </a:ln>
                <a:solidFill>
                  <a:schemeClr val="tx1"/>
                </a:solidFill>
                <a:effectLst/>
                <a:latin typeface="+mn-lt"/>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7" name="Rectangle 6"/>
          <p:cNvSpPr/>
          <p:nvPr/>
        </p:nvSpPr>
        <p:spPr bwMode="auto">
          <a:xfrm>
            <a:off x="1418296" y="2620539"/>
            <a:ext cx="1145787" cy="3456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rPr>
              <a:t>Parameter</a:t>
            </a:r>
            <a:endParaRPr kumimoji="0" lang="ko-KR" altLang="en-US"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endParaRPr>
          </a:p>
        </p:txBody>
      </p:sp>
      <p:sp>
        <p:nvSpPr>
          <p:cNvPr id="11" name="Rectangle 10"/>
          <p:cNvSpPr/>
          <p:nvPr/>
        </p:nvSpPr>
        <p:spPr bwMode="auto">
          <a:xfrm>
            <a:off x="3486615" y="2620539"/>
            <a:ext cx="1003609" cy="34568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Verdana" pitchFamily="34" charset="0"/>
                <a:ea typeface="MS PGothic" pitchFamily="34" charset="-128"/>
              </a:rPr>
              <a:t>Address</a:t>
            </a:r>
            <a:endParaRPr kumimoji="0" lang="ko-KR" altLang="en-US" sz="14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12" name="Rectangle 11"/>
          <p:cNvSpPr/>
          <p:nvPr/>
        </p:nvSpPr>
        <p:spPr bwMode="auto">
          <a:xfrm>
            <a:off x="5065443" y="2559208"/>
            <a:ext cx="741555" cy="119317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ko-KR" sz="1200" dirty="0" smtClean="0"/>
              <a:t>Memory</a:t>
            </a:r>
            <a:endParaRPr kumimoji="0" lang="ko-KR" altLang="en-US" sz="1200" b="0" i="0" u="none" strike="noStrike" cap="none" normalizeH="0" baseline="0" dirty="0" smtClean="0">
              <a:ln>
                <a:noFill/>
              </a:ln>
              <a:solidFill>
                <a:schemeClr val="tx1"/>
              </a:solidFill>
              <a:effectLst/>
            </a:endParaRPr>
          </a:p>
        </p:txBody>
      </p:sp>
      <p:cxnSp>
        <p:nvCxnSpPr>
          <p:cNvPr id="10" name="Straight Arrow Connector 9"/>
          <p:cNvCxnSpPr>
            <a:endCxn id="7" idx="0"/>
          </p:cNvCxnSpPr>
          <p:nvPr/>
        </p:nvCxnSpPr>
        <p:spPr bwMode="auto">
          <a:xfrm flipH="1">
            <a:off x="1991190" y="1672447"/>
            <a:ext cx="3074253" cy="948092"/>
          </a:xfrm>
          <a:prstGeom prst="straightConnector1">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cxnSp>
        <p:nvCxnSpPr>
          <p:cNvPr id="17" name="Straight Arrow Connector 16"/>
          <p:cNvCxnSpPr>
            <a:stCxn id="7" idx="2"/>
          </p:cNvCxnSpPr>
          <p:nvPr/>
        </p:nvCxnSpPr>
        <p:spPr bwMode="auto">
          <a:xfrm>
            <a:off x="1991190" y="2966227"/>
            <a:ext cx="2786643" cy="1349295"/>
          </a:xfrm>
          <a:prstGeom prst="straightConnector1">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cxnSp>
        <p:nvCxnSpPr>
          <p:cNvPr id="24" name="Elbow Connector 23"/>
          <p:cNvCxnSpPr>
            <a:endCxn id="12" idx="3"/>
          </p:cNvCxnSpPr>
          <p:nvPr/>
        </p:nvCxnSpPr>
        <p:spPr bwMode="auto">
          <a:xfrm rot="16200000" flipH="1">
            <a:off x="4879935" y="2228732"/>
            <a:ext cx="1483349" cy="370778"/>
          </a:xfrm>
          <a:prstGeom prst="bentConnector4">
            <a:avLst>
              <a:gd name="adj1" fmla="val 29890"/>
              <a:gd name="adj2" fmla="val 161654"/>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lbow Connector 25"/>
          <p:cNvCxnSpPr>
            <a:stCxn id="11" idx="3"/>
            <a:endCxn id="12" idx="1"/>
          </p:cNvCxnSpPr>
          <p:nvPr/>
        </p:nvCxnSpPr>
        <p:spPr bwMode="auto">
          <a:xfrm>
            <a:off x="4490224" y="2793383"/>
            <a:ext cx="575219" cy="362413"/>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ounded Rectangle 28"/>
          <p:cNvSpPr/>
          <p:nvPr/>
        </p:nvSpPr>
        <p:spPr bwMode="auto">
          <a:xfrm>
            <a:off x="5065443" y="3155794"/>
            <a:ext cx="741555" cy="26763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chemeClr val="tx1"/>
                </a:solidFill>
                <a:effectLst/>
                <a:latin typeface="Verdana" pitchFamily="34" charset="0"/>
                <a:ea typeface="MS PGothic" pitchFamily="34" charset="-128"/>
              </a:rPr>
              <a:t>Parameter</a:t>
            </a:r>
            <a:endParaRPr kumimoji="0" lang="ko-KR" altLang="en-US" sz="1100" b="0" i="0" u="none" strike="noStrike" cap="none" normalizeH="0" baseline="0" dirty="0" smtClean="0">
              <a:ln>
                <a:noFill/>
              </a:ln>
              <a:solidFill>
                <a:schemeClr val="tx1"/>
              </a:solidFill>
              <a:effectLst/>
              <a:latin typeface="Verdana" pitchFamily="34" charset="0"/>
              <a:ea typeface="MS PGothic" pitchFamily="34" charset="-128"/>
            </a:endParaRPr>
          </a:p>
        </p:txBody>
      </p:sp>
      <p:cxnSp>
        <p:nvCxnSpPr>
          <p:cNvPr id="18438" name="Straight Arrow Connector 18437"/>
          <p:cNvCxnSpPr>
            <a:stCxn id="29" idx="2"/>
          </p:cNvCxnSpPr>
          <p:nvPr/>
        </p:nvCxnSpPr>
        <p:spPr bwMode="auto">
          <a:xfrm flipH="1">
            <a:off x="4984595" y="3423424"/>
            <a:ext cx="451626" cy="892098"/>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159727" y="5965904"/>
            <a:ext cx="4260269" cy="369332"/>
          </a:xfrm>
          <a:prstGeom prst="rect">
            <a:avLst/>
          </a:prstGeom>
          <a:noFill/>
        </p:spPr>
        <p:txBody>
          <a:bodyPr wrap="none" rtlCol="0">
            <a:spAutoFit/>
          </a:bodyPr>
          <a:lstStyle/>
          <a:p>
            <a:pPr marL="285750" indent="-285750">
              <a:buFont typeface="Arial" pitchFamily="34" charset="0"/>
              <a:buChar char="•"/>
            </a:pPr>
            <a:r>
              <a:rPr lang="en-US" altLang="ko-KR" dirty="0" smtClean="0"/>
              <a:t>Large parameters can be passed</a:t>
            </a:r>
            <a:endParaRPr lang="ko-KR" altLang="en-US" dirty="0"/>
          </a:p>
        </p:txBody>
      </p:sp>
    </p:spTree>
    <p:extLst>
      <p:ext uri="{BB962C8B-B14F-4D97-AF65-F5344CB8AC3E}">
        <p14:creationId xmlns:p14="http://schemas.microsoft.com/office/powerpoint/2010/main" val="10911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438"/>
                                        </p:tgtEl>
                                        <p:attrNameLst>
                                          <p:attrName>style.visibility</p:attrName>
                                        </p:attrNameLst>
                                      </p:cBhvr>
                                      <p:to>
                                        <p:strVal val="visible"/>
                                      </p:to>
                                    </p:set>
                                    <p:animEffect transition="in" filter="wipe(up)">
                                      <p:cBhvr>
                                        <p:cTn id="30" dur="500"/>
                                        <p:tgtEl>
                                          <p:spTgt spid="184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9"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57250" y="277813"/>
            <a:ext cx="8229600" cy="576262"/>
          </a:xfrm>
        </p:spPr>
        <p:txBody>
          <a:bodyPr/>
          <a:lstStyle/>
          <a:p>
            <a:r>
              <a:rPr lang="en-US" altLang="ko-KR" dirty="0" smtClean="0"/>
              <a:t>Parameter Passing: Stack</a:t>
            </a:r>
            <a:endParaRPr lang="en-US" altLang="ko-KR" dirty="0"/>
          </a:p>
        </p:txBody>
      </p:sp>
      <p:sp>
        <p:nvSpPr>
          <p:cNvPr id="5" name="Rounded Rectangle 4"/>
          <p:cNvSpPr/>
          <p:nvPr/>
        </p:nvSpPr>
        <p:spPr bwMode="auto">
          <a:xfrm>
            <a:off x="3367667" y="1373221"/>
            <a:ext cx="2509026" cy="2992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8" name="Rounded Rectangle 7"/>
          <p:cNvSpPr/>
          <p:nvPr/>
        </p:nvSpPr>
        <p:spPr bwMode="auto">
          <a:xfrm>
            <a:off x="3172521" y="4168453"/>
            <a:ext cx="2899318" cy="116183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(Parameter)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 </a:t>
            </a:r>
            <a:r>
              <a:rPr lang="en-US" altLang="ko-KR" sz="1400" dirty="0" smtClean="0">
                <a:solidFill>
                  <a:schemeClr val="tx1"/>
                </a:solidFill>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mn-lt"/>
                <a:ea typeface="MS PGothic" pitchFamily="34" charset="-128"/>
              </a:rPr>
              <a:t> </a:t>
            </a:r>
            <a:r>
              <a:rPr kumimoji="0" lang="en-US" altLang="ko-KR" sz="1400" b="0" i="0" u="none" strike="noStrike" cap="none" normalizeH="0" baseline="0" dirty="0" smtClean="0">
                <a:ln>
                  <a:noFill/>
                </a:ln>
                <a:solidFill>
                  <a:schemeClr val="tx1"/>
                </a:solidFill>
                <a:effectLst/>
                <a:latin typeface="+mn-lt"/>
                <a:ea typeface="MS PGothic" pitchFamily="34" charset="-128"/>
              </a:rPr>
              <a:t>  …</a:t>
            </a:r>
          </a:p>
          <a:p>
            <a:pPr marL="0" marR="0" indent="0" algn="l" defTabSz="914400" rtl="0" eaLnBrk="1" fontAlgn="base" latinLnBrk="0" hangingPunct="1">
              <a:lnSpc>
                <a:spcPct val="100000"/>
              </a:lnSpc>
              <a:spcBef>
                <a:spcPct val="0"/>
              </a:spcBef>
              <a:spcAft>
                <a:spcPct val="0"/>
              </a:spcAft>
              <a:buClrTx/>
              <a:buSzTx/>
              <a:buFontTx/>
              <a:buNone/>
              <a:tabLst/>
            </a:pPr>
            <a:r>
              <a:rPr lang="en-US" altLang="ko-KR" sz="1400" dirty="0">
                <a:solidFill>
                  <a:schemeClr val="tx1"/>
                </a:solidFill>
                <a:ea typeface="MS PGothic" pitchFamily="34" charset="-128"/>
              </a:rPr>
              <a:t>}</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11" name="Rectangle 10"/>
          <p:cNvSpPr/>
          <p:nvPr/>
        </p:nvSpPr>
        <p:spPr bwMode="auto">
          <a:xfrm>
            <a:off x="3486615" y="2620539"/>
            <a:ext cx="1003609" cy="3456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rPr>
              <a:t>Address</a:t>
            </a:r>
            <a:endParaRPr kumimoji="0" lang="ko-KR" altLang="en-US"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endParaRPr>
          </a:p>
        </p:txBody>
      </p:sp>
      <p:sp>
        <p:nvSpPr>
          <p:cNvPr id="12" name="Rectangle 11"/>
          <p:cNvSpPr/>
          <p:nvPr/>
        </p:nvSpPr>
        <p:spPr bwMode="auto">
          <a:xfrm>
            <a:off x="5065443" y="2559208"/>
            <a:ext cx="741555" cy="119317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ko-KR" sz="1200" dirty="0" smtClean="0">
                <a:solidFill>
                  <a:schemeClr val="tx1">
                    <a:lumMod val="50000"/>
                    <a:lumOff val="50000"/>
                  </a:schemeClr>
                </a:solidFill>
              </a:rPr>
              <a:t>Memory</a:t>
            </a:r>
            <a:endParaRPr kumimoji="0" lang="ko-KR" altLang="en-US" sz="1200" b="0" i="0" u="none" strike="noStrike" cap="none" normalizeH="0" baseline="0" dirty="0" smtClean="0">
              <a:ln>
                <a:noFill/>
              </a:ln>
              <a:solidFill>
                <a:schemeClr val="tx1">
                  <a:lumMod val="50000"/>
                  <a:lumOff val="50000"/>
                </a:schemeClr>
              </a:solidFill>
              <a:effectLst/>
            </a:endParaRPr>
          </a:p>
        </p:txBody>
      </p:sp>
      <p:sp>
        <p:nvSpPr>
          <p:cNvPr id="13" name="Rectangle 12"/>
          <p:cNvSpPr/>
          <p:nvPr/>
        </p:nvSpPr>
        <p:spPr bwMode="auto">
          <a:xfrm>
            <a:off x="6957436" y="2559207"/>
            <a:ext cx="814964" cy="1193175"/>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ko-KR" sz="1200" dirty="0" smtClean="0"/>
              <a:t>Stack</a:t>
            </a:r>
            <a:endParaRPr kumimoji="0" lang="ko-KR" altLang="en-US" sz="1200" b="0" i="0" u="none" strike="noStrike" cap="none" normalizeH="0" baseline="0" dirty="0" smtClean="0">
              <a:ln>
                <a:noFill/>
              </a:ln>
              <a:solidFill>
                <a:schemeClr val="tx1"/>
              </a:solidFill>
              <a:effectLst/>
            </a:endParaRPr>
          </a:p>
        </p:txBody>
      </p:sp>
      <p:cxnSp>
        <p:nvCxnSpPr>
          <p:cNvPr id="24" name="Elbow Connector 23"/>
          <p:cNvCxnSpPr>
            <a:endCxn id="12" idx="3"/>
          </p:cNvCxnSpPr>
          <p:nvPr/>
        </p:nvCxnSpPr>
        <p:spPr bwMode="auto">
          <a:xfrm rot="16200000" flipH="1">
            <a:off x="4879935" y="2228732"/>
            <a:ext cx="1483349" cy="370778"/>
          </a:xfrm>
          <a:prstGeom prst="bentConnector4">
            <a:avLst>
              <a:gd name="adj1" fmla="val 29890"/>
              <a:gd name="adj2" fmla="val 161654"/>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cxnSp>
        <p:nvCxnSpPr>
          <p:cNvPr id="26" name="Elbow Connector 25"/>
          <p:cNvCxnSpPr>
            <a:stCxn id="11" idx="3"/>
            <a:endCxn id="12" idx="1"/>
          </p:cNvCxnSpPr>
          <p:nvPr/>
        </p:nvCxnSpPr>
        <p:spPr bwMode="auto">
          <a:xfrm>
            <a:off x="4490224" y="2793383"/>
            <a:ext cx="575219" cy="362413"/>
          </a:xfrm>
          <a:prstGeom prst="bentConnector3">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sp>
        <p:nvSpPr>
          <p:cNvPr id="29" name="Rounded Rectangle 28"/>
          <p:cNvSpPr/>
          <p:nvPr/>
        </p:nvSpPr>
        <p:spPr bwMode="auto">
          <a:xfrm>
            <a:off x="5065443" y="3155794"/>
            <a:ext cx="741555" cy="26763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rPr>
              <a:t>Parameter</a:t>
            </a:r>
            <a:endParaRPr kumimoji="0" lang="ko-KR" altLang="en-US" sz="11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endParaRPr>
          </a:p>
        </p:txBody>
      </p:sp>
      <p:cxnSp>
        <p:nvCxnSpPr>
          <p:cNvPr id="18438" name="Straight Arrow Connector 18437"/>
          <p:cNvCxnSpPr>
            <a:stCxn id="29" idx="2"/>
          </p:cNvCxnSpPr>
          <p:nvPr/>
        </p:nvCxnSpPr>
        <p:spPr bwMode="auto">
          <a:xfrm flipH="1">
            <a:off x="4984595" y="3423424"/>
            <a:ext cx="451626" cy="892098"/>
          </a:xfrm>
          <a:prstGeom prst="straightConnector1">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sp>
        <p:nvSpPr>
          <p:cNvPr id="18439" name="Rectangle 18438"/>
          <p:cNvSpPr/>
          <p:nvPr/>
        </p:nvSpPr>
        <p:spPr bwMode="auto">
          <a:xfrm>
            <a:off x="6923982" y="2414121"/>
            <a:ext cx="904176" cy="1785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40" name="Rounded Rectangle 39"/>
          <p:cNvSpPr/>
          <p:nvPr/>
        </p:nvSpPr>
        <p:spPr bwMode="auto">
          <a:xfrm>
            <a:off x="6976951" y="3040564"/>
            <a:ext cx="784298" cy="26763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chemeClr val="tx1"/>
                </a:solidFill>
                <a:effectLst/>
                <a:latin typeface="Verdana" pitchFamily="34" charset="0"/>
                <a:ea typeface="MS PGothic" pitchFamily="34" charset="-128"/>
              </a:rPr>
              <a:t>Parameter</a:t>
            </a:r>
            <a:endParaRPr kumimoji="0" lang="ko-KR" altLang="en-US" sz="1100" b="0" i="0" u="none" strike="noStrike" cap="none" normalizeH="0" baseline="0" dirty="0" smtClean="0">
              <a:ln>
                <a:noFill/>
              </a:ln>
              <a:solidFill>
                <a:schemeClr val="tx1"/>
              </a:solidFill>
              <a:effectLst/>
              <a:latin typeface="Verdana" pitchFamily="34" charset="0"/>
              <a:ea typeface="MS PGothic" pitchFamily="34" charset="-128"/>
            </a:endParaRPr>
          </a:p>
        </p:txBody>
      </p:sp>
      <p:cxnSp>
        <p:nvCxnSpPr>
          <p:cNvPr id="18441" name="Elbow Connector 18440"/>
          <p:cNvCxnSpPr/>
          <p:nvPr/>
        </p:nvCxnSpPr>
        <p:spPr bwMode="auto">
          <a:xfrm>
            <a:off x="5898995" y="1522834"/>
            <a:ext cx="1492407" cy="1517730"/>
          </a:xfrm>
          <a:prstGeom prst="bentConnector2">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7" name="Elbow Connector 18446"/>
          <p:cNvCxnSpPr/>
          <p:nvPr/>
        </p:nvCxnSpPr>
        <p:spPr bwMode="auto">
          <a:xfrm rot="16200000" flipH="1" flipV="1">
            <a:off x="5846030" y="2982019"/>
            <a:ext cx="1375318" cy="1492407"/>
          </a:xfrm>
          <a:prstGeom prst="bentConnector4">
            <a:avLst>
              <a:gd name="adj1" fmla="val -48244"/>
              <a:gd name="adj2" fmla="val 63138"/>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bwMode="auto">
          <a:xfrm>
            <a:off x="1418296" y="2620539"/>
            <a:ext cx="1145787" cy="3456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rPr>
              <a:t>Parameter</a:t>
            </a:r>
            <a:endParaRPr kumimoji="0" lang="ko-KR" altLang="en-US" sz="1400" b="0" i="0" u="none" strike="noStrike" cap="none" normalizeH="0" baseline="0" dirty="0" smtClean="0">
              <a:ln>
                <a:noFill/>
              </a:ln>
              <a:solidFill>
                <a:schemeClr val="tx1">
                  <a:lumMod val="50000"/>
                  <a:lumOff val="50000"/>
                </a:schemeClr>
              </a:solidFill>
              <a:effectLst/>
              <a:latin typeface="Verdana" pitchFamily="34" charset="0"/>
              <a:ea typeface="MS PGothic" pitchFamily="34" charset="-128"/>
            </a:endParaRPr>
          </a:p>
        </p:txBody>
      </p:sp>
      <p:cxnSp>
        <p:nvCxnSpPr>
          <p:cNvPr id="20" name="Straight Arrow Connector 19"/>
          <p:cNvCxnSpPr>
            <a:endCxn id="19" idx="0"/>
          </p:cNvCxnSpPr>
          <p:nvPr/>
        </p:nvCxnSpPr>
        <p:spPr bwMode="auto">
          <a:xfrm flipH="1">
            <a:off x="1991190" y="1672447"/>
            <a:ext cx="3074253" cy="948092"/>
          </a:xfrm>
          <a:prstGeom prst="straightConnector1">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cxnSp>
        <p:nvCxnSpPr>
          <p:cNvPr id="21" name="Straight Arrow Connector 20"/>
          <p:cNvCxnSpPr>
            <a:stCxn id="19" idx="2"/>
          </p:cNvCxnSpPr>
          <p:nvPr/>
        </p:nvCxnSpPr>
        <p:spPr bwMode="auto">
          <a:xfrm>
            <a:off x="1991190" y="2966227"/>
            <a:ext cx="2786643" cy="1349295"/>
          </a:xfrm>
          <a:prstGeom prst="straightConnector1">
            <a:avLst/>
          </a:prstGeom>
          <a:ln>
            <a:headEnd type="none" w="med" len="med"/>
            <a:tailEnd type="arrow"/>
          </a:ln>
        </p:spPr>
        <p:style>
          <a:lnRef idx="1">
            <a:schemeClr val="accent3"/>
          </a:lnRef>
          <a:fillRef idx="3">
            <a:schemeClr val="accent3"/>
          </a:fillRef>
          <a:effectRef idx="2">
            <a:schemeClr val="accent3"/>
          </a:effectRef>
          <a:fontRef idx="minor">
            <a:schemeClr val="lt1"/>
          </a:fontRef>
        </p:style>
      </p:cxnSp>
      <p:sp>
        <p:nvSpPr>
          <p:cNvPr id="22" name="TextBox 21"/>
          <p:cNvSpPr txBox="1"/>
          <p:nvPr/>
        </p:nvSpPr>
        <p:spPr>
          <a:xfrm>
            <a:off x="1159727" y="5965904"/>
            <a:ext cx="4260269" cy="369332"/>
          </a:xfrm>
          <a:prstGeom prst="rect">
            <a:avLst/>
          </a:prstGeom>
          <a:noFill/>
        </p:spPr>
        <p:txBody>
          <a:bodyPr wrap="none" rtlCol="0">
            <a:spAutoFit/>
          </a:bodyPr>
          <a:lstStyle/>
          <a:p>
            <a:pPr marL="285750" indent="-285750">
              <a:buFont typeface="Arial" pitchFamily="34" charset="0"/>
              <a:buChar char="•"/>
            </a:pPr>
            <a:r>
              <a:rPr lang="en-US" altLang="ko-KR" dirty="0" smtClean="0"/>
              <a:t>Large parameters can be passed</a:t>
            </a:r>
            <a:endParaRPr lang="ko-KR" altLang="en-US" dirty="0"/>
          </a:p>
        </p:txBody>
      </p:sp>
    </p:spTree>
    <p:extLst>
      <p:ext uri="{BB962C8B-B14F-4D97-AF65-F5344CB8AC3E}">
        <p14:creationId xmlns:p14="http://schemas.microsoft.com/office/powerpoint/2010/main" val="42260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wipe(up)">
                                      <p:cBhvr>
                                        <p:cTn id="12" dur="500"/>
                                        <p:tgtEl>
                                          <p:spTgt spid="1844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447"/>
                                        </p:tgtEl>
                                        <p:attrNameLst>
                                          <p:attrName>style.visibility</p:attrName>
                                        </p:attrNameLst>
                                      </p:cBhvr>
                                      <p:to>
                                        <p:strVal val="visible"/>
                                      </p:to>
                                    </p:set>
                                    <p:animEffect transition="in" filter="wipe(right)">
                                      <p:cBhvr>
                                        <p:cTn id="21" dur="500"/>
                                        <p:tgtEl>
                                          <p:spTgt spid="184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042988" y="325438"/>
            <a:ext cx="7648575" cy="576262"/>
          </a:xfrm>
        </p:spPr>
        <p:txBody>
          <a:bodyPr/>
          <a:lstStyle/>
          <a:p>
            <a:r>
              <a:rPr lang="en-US" altLang="ko-KR" sz="2800"/>
              <a:t>Examples of Windows and </a:t>
            </a:r>
            <a:br>
              <a:rPr lang="en-US" altLang="ko-KR" sz="2800"/>
            </a:br>
            <a:r>
              <a:rPr lang="en-US" altLang="ko-KR" sz="2800"/>
              <a:t>Unix System Calls</a:t>
            </a:r>
          </a:p>
        </p:txBody>
      </p:sp>
      <p:pic>
        <p:nvPicPr>
          <p:cNvPr id="24579" name="Picture 6" descr="OS8-p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169" y="956582"/>
            <a:ext cx="6105211" cy="544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r>
              <a:rPr lang="en-US" altLang="ko-KR"/>
              <a:t>Example: MS-DOS</a:t>
            </a:r>
          </a:p>
        </p:txBody>
      </p:sp>
      <p:sp>
        <p:nvSpPr>
          <p:cNvPr id="25603" name="Content Placeholder 2"/>
          <p:cNvSpPr>
            <a:spLocks noGrp="1"/>
          </p:cNvSpPr>
          <p:nvPr>
            <p:ph idx="4294967295"/>
          </p:nvPr>
        </p:nvSpPr>
        <p:spPr/>
        <p:txBody>
          <a:bodyPr/>
          <a:lstStyle/>
          <a:p>
            <a:r>
              <a:rPr lang="en-US" altLang="ko-KR" sz="2400" dirty="0"/>
              <a:t>Single-tasking</a:t>
            </a:r>
          </a:p>
          <a:p>
            <a:r>
              <a:rPr lang="en-US" altLang="ko-KR" sz="2400" dirty="0"/>
              <a:t>Shell invoked when system booted</a:t>
            </a:r>
          </a:p>
          <a:p>
            <a:r>
              <a:rPr lang="en-US" altLang="ko-KR" sz="2400" dirty="0"/>
              <a:t>Simple method to run program</a:t>
            </a:r>
          </a:p>
          <a:p>
            <a:pPr lvl="1"/>
            <a:r>
              <a:rPr lang="en-US" altLang="ko-KR" sz="2400" dirty="0"/>
              <a:t>No process created</a:t>
            </a:r>
          </a:p>
          <a:p>
            <a:r>
              <a:rPr lang="en-US" altLang="ko-KR" sz="2400" dirty="0"/>
              <a:t>Single memory space</a:t>
            </a:r>
          </a:p>
          <a:p>
            <a:r>
              <a:rPr lang="en-US" altLang="ko-KR" sz="2400" dirty="0"/>
              <a:t>Loads program into memory, overwriting all but the kernel</a:t>
            </a:r>
          </a:p>
          <a:p>
            <a:r>
              <a:rPr lang="en-US" altLang="ko-KR" sz="2400" dirty="0"/>
              <a:t>Program exit -&gt; shell reloaded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arn(inVertic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arn(inVertical)">
                                      <p:cBhvr>
                                        <p:cTn id="17" dur="500"/>
                                        <p:tgtEl>
                                          <p:spTgt spid="2560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barn(inVertical)">
                                      <p:cBhvr>
                                        <p:cTn id="20" dur="500"/>
                                        <p:tgtEl>
                                          <p:spTgt spid="256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barn(inVertical)">
                                      <p:cBhvr>
                                        <p:cTn id="25" dur="500"/>
                                        <p:tgtEl>
                                          <p:spTgt spid="2560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603">
                                            <p:txEl>
                                              <p:pRg st="5" end="5"/>
                                            </p:txEl>
                                          </p:spTgt>
                                        </p:tgtEl>
                                        <p:attrNameLst>
                                          <p:attrName>style.visibility</p:attrName>
                                        </p:attrNameLst>
                                      </p:cBhvr>
                                      <p:to>
                                        <p:strVal val="visible"/>
                                      </p:to>
                                    </p:set>
                                    <p:animEffect transition="in" filter="barn(inVertical)">
                                      <p:cBhvr>
                                        <p:cTn id="30" dur="500"/>
                                        <p:tgtEl>
                                          <p:spTgt spid="2560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animEffect transition="in" filter="barn(inVertical)">
                                      <p:cBhvr>
                                        <p:cTn id="35"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ko-KR"/>
              <a:t>MS-DOS execution</a:t>
            </a:r>
          </a:p>
        </p:txBody>
      </p:sp>
      <p:sp>
        <p:nvSpPr>
          <p:cNvPr id="26627" name="Rectangle 4"/>
          <p:cNvSpPr>
            <a:spLocks noGrp="1" noChangeArrowheads="1"/>
          </p:cNvSpPr>
          <p:nvPr>
            <p:ph type="body" idx="4294967295"/>
          </p:nvPr>
        </p:nvSpPr>
        <p:spPr>
          <a:xfrm>
            <a:off x="838200" y="1143000"/>
            <a:ext cx="7848600" cy="5334000"/>
          </a:xfrm>
        </p:spPr>
        <p:txBody>
          <a:bodyPr/>
          <a:lstStyle/>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p:txBody>
      </p:sp>
      <p:pic>
        <p:nvPicPr>
          <p:cNvPr id="6" name="Picture 9" descr="2"/>
          <p:cNvPicPr>
            <a:picLocks noChangeAspect="1" noChangeArrowheads="1"/>
          </p:cNvPicPr>
          <p:nvPr/>
        </p:nvPicPr>
        <p:blipFill rotWithShape="1">
          <a:blip r:embed="rId3">
            <a:extLst>
              <a:ext uri="{28A0092B-C50C-407E-A947-70E740481C1C}">
                <a14:useLocalDpi xmlns:a14="http://schemas.microsoft.com/office/drawing/2010/main" val="0"/>
              </a:ext>
            </a:extLst>
          </a:blip>
          <a:srcRect l="57562"/>
          <a:stretch/>
        </p:blipFill>
        <p:spPr bwMode="auto">
          <a:xfrm>
            <a:off x="5175907" y="1176220"/>
            <a:ext cx="2150444"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2"/>
          <p:cNvPicPr>
            <a:picLocks noChangeAspect="1" noChangeArrowheads="1"/>
          </p:cNvPicPr>
          <p:nvPr/>
        </p:nvPicPr>
        <p:blipFill rotWithShape="1">
          <a:blip r:embed="rId3">
            <a:extLst>
              <a:ext uri="{28A0092B-C50C-407E-A947-70E740481C1C}">
                <a14:useLocalDpi xmlns:a14="http://schemas.microsoft.com/office/drawing/2010/main" val="0"/>
              </a:ext>
            </a:extLst>
          </a:blip>
          <a:srcRect r="55180"/>
          <a:stretch/>
        </p:blipFill>
        <p:spPr bwMode="auto">
          <a:xfrm>
            <a:off x="2138363" y="1209675"/>
            <a:ext cx="2271132"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2907" y="5653668"/>
            <a:ext cx="1346844" cy="369332"/>
          </a:xfrm>
          <a:prstGeom prst="rect">
            <a:avLst/>
          </a:prstGeom>
          <a:noFill/>
        </p:spPr>
        <p:txBody>
          <a:bodyPr wrap="none" rtlCol="0">
            <a:spAutoFit/>
          </a:bodyPr>
          <a:lstStyle/>
          <a:p>
            <a:r>
              <a:rPr lang="en-US" altLang="ko-KR" dirty="0" smtClean="0"/>
              <a:t>After boot</a:t>
            </a:r>
          </a:p>
        </p:txBody>
      </p:sp>
      <p:sp>
        <p:nvSpPr>
          <p:cNvPr id="8" name="TextBox 7"/>
          <p:cNvSpPr txBox="1"/>
          <p:nvPr/>
        </p:nvSpPr>
        <p:spPr>
          <a:xfrm>
            <a:off x="5298932" y="5594196"/>
            <a:ext cx="2133084" cy="369332"/>
          </a:xfrm>
          <a:prstGeom prst="rect">
            <a:avLst/>
          </a:prstGeom>
          <a:noFill/>
        </p:spPr>
        <p:txBody>
          <a:bodyPr wrap="none" rtlCol="0">
            <a:spAutoFit/>
          </a:bodyPr>
          <a:lstStyle/>
          <a:p>
            <a:r>
              <a:rPr lang="en-US" altLang="ko-KR" dirty="0" smtClean="0"/>
              <a:t>Program running</a:t>
            </a:r>
          </a:p>
        </p:txBody>
      </p:sp>
      <p:cxnSp>
        <p:nvCxnSpPr>
          <p:cNvPr id="4" name="Straight Arrow Connector 3"/>
          <p:cNvCxnSpPr/>
          <p:nvPr/>
        </p:nvCxnSpPr>
        <p:spPr bwMode="auto">
          <a:xfrm>
            <a:off x="3980985" y="3568390"/>
            <a:ext cx="1471961" cy="41259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3980985" y="4572000"/>
            <a:ext cx="144965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430644" y="3568390"/>
            <a:ext cx="1895707"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altLang="ko-KR"/>
              <a:t>Example: FreeBSD</a:t>
            </a:r>
          </a:p>
        </p:txBody>
      </p:sp>
      <p:sp>
        <p:nvSpPr>
          <p:cNvPr id="27651" name="Content Placeholder 2"/>
          <p:cNvSpPr>
            <a:spLocks noGrp="1"/>
          </p:cNvSpPr>
          <p:nvPr>
            <p:ph idx="4294967295"/>
          </p:nvPr>
        </p:nvSpPr>
        <p:spPr/>
        <p:txBody>
          <a:bodyPr/>
          <a:lstStyle/>
          <a:p>
            <a:r>
              <a:rPr lang="en-US" altLang="ko-KR" sz="2000" dirty="0"/>
              <a:t>Unix variant</a:t>
            </a:r>
          </a:p>
          <a:p>
            <a:r>
              <a:rPr lang="en-US" altLang="ko-KR" sz="2000" dirty="0"/>
              <a:t>Multitasking</a:t>
            </a:r>
          </a:p>
          <a:p>
            <a:r>
              <a:rPr lang="en-US" altLang="ko-KR" sz="2000" dirty="0"/>
              <a:t>User login -&gt; invoke user’s choice of shell</a:t>
            </a:r>
          </a:p>
          <a:p>
            <a:r>
              <a:rPr lang="en-US" altLang="ko-KR" sz="2000" dirty="0"/>
              <a:t>Shell executes fork() system call to create process</a:t>
            </a:r>
          </a:p>
          <a:p>
            <a:pPr lvl="1"/>
            <a:r>
              <a:rPr lang="en-US" altLang="ko-KR" sz="2000" dirty="0"/>
              <a:t>Executes exec() to load program into process</a:t>
            </a:r>
          </a:p>
          <a:p>
            <a:pPr lvl="1"/>
            <a:r>
              <a:rPr lang="en-US" altLang="ko-KR" sz="2000" dirty="0"/>
              <a:t>Shell waits for process to terminate or continues with user commands</a:t>
            </a:r>
          </a:p>
          <a:p>
            <a:r>
              <a:rPr lang="en-US" altLang="ko-KR" sz="2000" dirty="0"/>
              <a:t>Process exits with code of 0 – no error or &gt; 0 – error code</a:t>
            </a:r>
          </a:p>
          <a:p>
            <a:endParaRPr lang="en-US" altLang="ko-K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fade">
                                      <p:cBhvr>
                                        <p:cTn id="25" dur="500"/>
                                        <p:tgtEl>
                                          <p:spTgt spid="2765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fade">
                                      <p:cBhvr>
                                        <p:cTn id="28" dur="500"/>
                                        <p:tgtEl>
                                          <p:spTgt spid="276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Effect transition="in" filter="fade">
                                      <p:cBhvr>
                                        <p:cTn id="33"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57263" y="277813"/>
            <a:ext cx="8229600" cy="576262"/>
          </a:xfrm>
        </p:spPr>
        <p:txBody>
          <a:bodyPr/>
          <a:lstStyle/>
          <a:p>
            <a:r>
              <a:rPr lang="en-US" altLang="ko-KR"/>
              <a:t>FreeBSD Running Multiple Programs</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l="31691" t="500" r="31691" b="500"/>
          <a:stretch>
            <a:fillRect/>
          </a:stretch>
        </p:blipFill>
        <p:spPr bwMode="auto">
          <a:xfrm>
            <a:off x="3533775" y="1468438"/>
            <a:ext cx="2305050" cy="4676775"/>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ko-KR" dirty="0" smtClean="0"/>
              <a:t>OS Design: Simple </a:t>
            </a:r>
            <a:r>
              <a:rPr lang="en-US" altLang="ko-KR" dirty="0"/>
              <a:t>Structure </a:t>
            </a:r>
            <a:endParaRPr lang="en-US" altLang="ko-KR" sz="2400" dirty="0"/>
          </a:p>
        </p:txBody>
      </p:sp>
      <p:sp>
        <p:nvSpPr>
          <p:cNvPr id="34819" name="Rectangle 3"/>
          <p:cNvSpPr>
            <a:spLocks noGrp="1" noChangeArrowheads="1"/>
          </p:cNvSpPr>
          <p:nvPr>
            <p:ph type="body" idx="4294967295"/>
          </p:nvPr>
        </p:nvSpPr>
        <p:spPr/>
        <p:txBody>
          <a:bodyPr/>
          <a:lstStyle/>
          <a:p>
            <a:r>
              <a:rPr lang="en-US" altLang="ko-KR" sz="2000" dirty="0"/>
              <a:t>MS-DOS – written to provide the most functionality in the least space</a:t>
            </a:r>
          </a:p>
          <a:p>
            <a:pPr lvl="1"/>
            <a:r>
              <a:rPr lang="en-US" altLang="ko-KR" sz="2000" dirty="0"/>
              <a:t>Not divided into modules</a:t>
            </a:r>
          </a:p>
          <a:p>
            <a:pPr lvl="1"/>
            <a:r>
              <a:rPr lang="en-US" altLang="ko-KR" sz="2000" dirty="0"/>
              <a:t>Although MS-DOS has some structure, its interfaces and levels of functionality are not well </a:t>
            </a:r>
            <a:r>
              <a:rPr lang="en-US" altLang="ko-KR" sz="2000" dirty="0" smtClean="0"/>
              <a:t>separated</a:t>
            </a:r>
          </a:p>
          <a:p>
            <a:pPr lvl="1"/>
            <a:r>
              <a:rPr lang="en-US" altLang="ko-KR" sz="2000" dirty="0" smtClean="0"/>
              <a:t>Program can access I/O routines directly</a:t>
            </a:r>
          </a:p>
          <a:p>
            <a:pPr lvl="1"/>
            <a:r>
              <a:rPr lang="en-US" altLang="ko-KR" sz="2000" dirty="0" smtClean="0"/>
              <a:t>No dual mode (8088 didn’t have dual mode either)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dirty="0" smtClean="0"/>
              <a:t>Operating </a:t>
            </a:r>
            <a:r>
              <a:rPr lang="en-US" altLang="ko-KR" dirty="0"/>
              <a:t>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7"/>
                                        </p:tgtEl>
                                        <p:attrNameLst>
                                          <p:attrName>style.visibility</p:attrName>
                                        </p:attrNameLst>
                                      </p:cBhvr>
                                      <p:to>
                                        <p:strVal val="visible"/>
                                      </p:to>
                                    </p:set>
                                    <p:anim calcmode="lin" valueType="num">
                                      <p:cBhvr additive="base">
                                        <p:cTn id="17" dur="500" fill="hold"/>
                                        <p:tgtEl>
                                          <p:spTgt spid="9227"/>
                                        </p:tgtEl>
                                        <p:attrNameLst>
                                          <p:attrName>ppt_x</p:attrName>
                                        </p:attrNameLst>
                                      </p:cBhvr>
                                      <p:tavLst>
                                        <p:tav tm="0">
                                          <p:val>
                                            <p:strVal val="#ppt_x"/>
                                          </p:val>
                                        </p:tav>
                                        <p:tav tm="100000">
                                          <p:val>
                                            <p:strVal val="#ppt_x"/>
                                          </p:val>
                                        </p:tav>
                                      </p:tavLst>
                                    </p:anim>
                                    <p:anim calcmode="lin" valueType="num">
                                      <p:cBhvr additive="base">
                                        <p:cTn id="18" dur="500" fill="hold"/>
                                        <p:tgtEl>
                                          <p:spTgt spid="92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ko-KR"/>
              <a:t>MS-DOS Layer Structure</a:t>
            </a:r>
          </a:p>
        </p:txBody>
      </p:sp>
      <p:pic>
        <p:nvPicPr>
          <p:cNvPr id="35843"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1274763"/>
            <a:ext cx="4500562"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066800" y="377825"/>
            <a:ext cx="6773863" cy="457200"/>
          </a:xfrm>
        </p:spPr>
        <p:txBody>
          <a:bodyPr/>
          <a:lstStyle/>
          <a:p>
            <a:r>
              <a:rPr lang="en-US" altLang="ko-KR"/>
              <a:t>UNIX</a:t>
            </a:r>
            <a:endParaRPr lang="en-US" altLang="ko-KR" sz="2400"/>
          </a:p>
        </p:txBody>
      </p:sp>
      <p:sp>
        <p:nvSpPr>
          <p:cNvPr id="38915" name="Rectangle 3"/>
          <p:cNvSpPr>
            <a:spLocks noGrp="1" noChangeArrowheads="1"/>
          </p:cNvSpPr>
          <p:nvPr>
            <p:ph type="body" idx="4294967295"/>
          </p:nvPr>
        </p:nvSpPr>
        <p:spPr>
          <a:xfrm>
            <a:off x="698500" y="1423988"/>
            <a:ext cx="7713663" cy="4073525"/>
          </a:xfrm>
        </p:spPr>
        <p:txBody>
          <a:bodyPr/>
          <a:lstStyle/>
          <a:p>
            <a:r>
              <a:rPr lang="en-US" altLang="ko-KR"/>
              <a:t>UNIX – limited by hardware functionality, the original UNIX operating system had limited structuring.  The UNIX OS consists of two separable parts</a:t>
            </a:r>
          </a:p>
          <a:p>
            <a:pPr lvl="1"/>
            <a:r>
              <a:rPr lang="en-US" altLang="ko-KR"/>
              <a:t>Systems programs</a:t>
            </a:r>
          </a:p>
          <a:p>
            <a:pPr lvl="1"/>
            <a:r>
              <a:rPr lang="en-US" altLang="ko-KR"/>
              <a:t>The kernel</a:t>
            </a:r>
          </a:p>
          <a:p>
            <a:pPr lvl="2"/>
            <a:r>
              <a:rPr lang="en-US" altLang="ko-KR"/>
              <a:t>Consists of everything below the system-call interface and above the physical hardware</a:t>
            </a:r>
          </a:p>
          <a:p>
            <a:pPr lvl="2"/>
            <a:r>
              <a:rPr lang="en-US" altLang="ko-KR"/>
              <a:t>Provides the file system, CPU scheduling, memory management, and other operating-system functions; a large number of functions for one level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800100" y="292100"/>
            <a:ext cx="8229600" cy="576263"/>
          </a:xfrm>
        </p:spPr>
        <p:txBody>
          <a:bodyPr/>
          <a:lstStyle/>
          <a:p>
            <a:r>
              <a:rPr lang="en-US" altLang="ko-KR"/>
              <a:t>Traditional UNIX System Structure</a:t>
            </a:r>
          </a:p>
        </p:txBody>
      </p:sp>
      <p:pic>
        <p:nvPicPr>
          <p:cNvPr id="378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1558925"/>
            <a:ext cx="69230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altLang="ko-KR" dirty="0" smtClean="0"/>
              <a:t>OS Design: Layered </a:t>
            </a:r>
            <a:r>
              <a:rPr lang="en-US" altLang="ko-KR" dirty="0"/>
              <a:t>Approach</a:t>
            </a:r>
          </a:p>
        </p:txBody>
      </p:sp>
      <p:sp>
        <p:nvSpPr>
          <p:cNvPr id="36867" name="Rectangle 3"/>
          <p:cNvSpPr>
            <a:spLocks noGrp="1" noChangeArrowheads="1"/>
          </p:cNvSpPr>
          <p:nvPr>
            <p:ph type="body" idx="4294967295"/>
          </p:nvPr>
        </p:nvSpPr>
        <p:spPr>
          <a:xfrm>
            <a:off x="806450" y="1233488"/>
            <a:ext cx="7645400" cy="4530725"/>
          </a:xfrm>
        </p:spPr>
        <p:txBody>
          <a:bodyPr/>
          <a:lstStyle/>
          <a:p>
            <a:r>
              <a:rPr lang="en-US" altLang="ko-KR" sz="2000" dirty="0"/>
              <a:t>The operating system is divided into a number of layers (levels), each built on top of lower layers.  The bottom layer (layer 0), is the hardware; the highest (layer N) is the user interface.</a:t>
            </a:r>
          </a:p>
          <a:p>
            <a:endParaRPr lang="en-US" altLang="ko-KR" sz="2000" dirty="0"/>
          </a:p>
          <a:p>
            <a:r>
              <a:rPr lang="en-US" altLang="ko-KR" sz="2000" dirty="0"/>
              <a:t>With modularity, layers are selected such that each uses functions (operations) and services of only lower-level </a:t>
            </a:r>
            <a:r>
              <a:rPr lang="en-US" altLang="ko-KR" sz="2000" dirty="0" smtClean="0"/>
              <a:t>layers</a:t>
            </a:r>
          </a:p>
          <a:p>
            <a:endParaRPr lang="en-US" altLang="ko-KR" sz="2000" dirty="0"/>
          </a:p>
          <a:p>
            <a:r>
              <a:rPr lang="en-US" altLang="ko-KR" sz="2000" dirty="0" smtClean="0"/>
              <a:t>Not clear which layer goes above</a:t>
            </a:r>
          </a:p>
          <a:p>
            <a:r>
              <a:rPr lang="en-US" altLang="ko-KR" sz="2000" dirty="0" smtClean="0"/>
              <a:t>Less efficient</a:t>
            </a:r>
            <a:endParaRPr lang="en-US" altLang="ko-K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fade">
                                      <p:cBhvr>
                                        <p:cTn id="17" dur="500"/>
                                        <p:tgtEl>
                                          <p:spTgt spid="368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fade">
                                      <p:cBhvr>
                                        <p:cTn id="2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altLang="ko-KR"/>
              <a:t>Layered Operating System</a:t>
            </a:r>
          </a:p>
        </p:txBody>
      </p:sp>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257300"/>
            <a:ext cx="51339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altLang="ko-KR"/>
              <a:t>Microkernel System Structure </a:t>
            </a:r>
            <a:endParaRPr lang="en-US" altLang="ko-KR" sz="2400"/>
          </a:p>
        </p:txBody>
      </p:sp>
      <p:sp>
        <p:nvSpPr>
          <p:cNvPr id="40963" name="Rectangle 3"/>
          <p:cNvSpPr>
            <a:spLocks noGrp="1" noChangeArrowheads="1"/>
          </p:cNvSpPr>
          <p:nvPr>
            <p:ph type="body" idx="4294967295"/>
          </p:nvPr>
        </p:nvSpPr>
        <p:spPr>
          <a:xfrm>
            <a:off x="806450" y="1233488"/>
            <a:ext cx="7588250" cy="4921250"/>
          </a:xfrm>
        </p:spPr>
        <p:txBody>
          <a:bodyPr/>
          <a:lstStyle/>
          <a:p>
            <a:r>
              <a:rPr lang="en-US" altLang="ko-KR"/>
              <a:t>Moves as much from the kernel into “</a:t>
            </a:r>
            <a:r>
              <a:rPr lang="en-US" altLang="ko-KR" i="1"/>
              <a:t>user</a:t>
            </a:r>
            <a:r>
              <a:rPr lang="en-US" altLang="ko-KR"/>
              <a:t>” space</a:t>
            </a:r>
          </a:p>
          <a:p>
            <a:endParaRPr lang="en-US" altLang="ko-KR" sz="800"/>
          </a:p>
          <a:p>
            <a:r>
              <a:rPr lang="en-US" altLang="ko-KR"/>
              <a:t>Communication takes place between user modules using message passing</a:t>
            </a:r>
          </a:p>
          <a:p>
            <a:endParaRPr lang="en-US" altLang="ko-KR" sz="800"/>
          </a:p>
          <a:p>
            <a:r>
              <a:rPr lang="en-US" altLang="ko-KR"/>
              <a:t>Benefits:</a:t>
            </a:r>
          </a:p>
          <a:p>
            <a:pPr lvl="1"/>
            <a:r>
              <a:rPr lang="en-US" altLang="ko-KR"/>
              <a:t>Easier to extend a microkernel</a:t>
            </a:r>
          </a:p>
          <a:p>
            <a:pPr lvl="1"/>
            <a:r>
              <a:rPr lang="en-US" altLang="ko-KR"/>
              <a:t>Easier to port the operating system to new architectures</a:t>
            </a:r>
          </a:p>
          <a:p>
            <a:pPr lvl="1"/>
            <a:r>
              <a:rPr lang="en-US" altLang="ko-KR"/>
              <a:t>More reliable (less code is running in kernel mode)</a:t>
            </a:r>
          </a:p>
          <a:p>
            <a:pPr lvl="1"/>
            <a:r>
              <a:rPr lang="en-US" altLang="ko-KR"/>
              <a:t>More secure</a:t>
            </a:r>
          </a:p>
          <a:p>
            <a:pPr lvl="1"/>
            <a:endParaRPr lang="en-US" altLang="ko-KR" sz="800"/>
          </a:p>
          <a:p>
            <a:r>
              <a:rPr lang="en-US" altLang="ko-KR"/>
              <a:t>Detriments:</a:t>
            </a:r>
          </a:p>
          <a:p>
            <a:pPr lvl="1"/>
            <a:r>
              <a:rPr lang="en-US" altLang="ko-KR"/>
              <a:t>Performance overhead of user space to kernel space communication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ko-KR"/>
              <a:t>Modules</a:t>
            </a:r>
          </a:p>
        </p:txBody>
      </p:sp>
      <p:sp>
        <p:nvSpPr>
          <p:cNvPr id="43011" name="Rectangle 3"/>
          <p:cNvSpPr>
            <a:spLocks noGrp="1" noChangeArrowheads="1"/>
          </p:cNvSpPr>
          <p:nvPr>
            <p:ph type="body" idx="4294967295"/>
          </p:nvPr>
        </p:nvSpPr>
        <p:spPr/>
        <p:txBody>
          <a:bodyPr/>
          <a:lstStyle/>
          <a:p>
            <a:r>
              <a:rPr lang="en-US" altLang="ko-KR" sz="2000" dirty="0"/>
              <a:t>Most modern operating systems implement kernel modules</a:t>
            </a:r>
          </a:p>
          <a:p>
            <a:pPr lvl="1"/>
            <a:r>
              <a:rPr lang="en-US" altLang="ko-KR" sz="2000" dirty="0"/>
              <a:t>Uses object-oriented approach</a:t>
            </a:r>
          </a:p>
          <a:p>
            <a:pPr lvl="1"/>
            <a:r>
              <a:rPr lang="en-US" altLang="ko-KR" sz="2000" dirty="0"/>
              <a:t>Each core component is separate</a:t>
            </a:r>
          </a:p>
          <a:p>
            <a:pPr lvl="1"/>
            <a:r>
              <a:rPr lang="en-US" altLang="ko-KR" sz="2000" dirty="0"/>
              <a:t>Each talks to the others over known interfaces</a:t>
            </a:r>
          </a:p>
          <a:p>
            <a:pPr lvl="1"/>
            <a:r>
              <a:rPr lang="en-US" altLang="ko-KR" sz="2000" dirty="0"/>
              <a:t>Each is loadable as needed within the kernel</a:t>
            </a:r>
          </a:p>
          <a:p>
            <a:pPr lvl="1"/>
            <a:endParaRPr lang="en-US" altLang="ko-KR" sz="2000" dirty="0"/>
          </a:p>
          <a:p>
            <a:r>
              <a:rPr lang="en-US" altLang="ko-KR" sz="2000" dirty="0"/>
              <a:t>Overall, similar to layers but with more flexible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fade">
                                      <p:cBhvr>
                                        <p:cTn id="10" dur="500"/>
                                        <p:tgtEl>
                                          <p:spTgt spid="430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fade">
                                      <p:cBhvr>
                                        <p:cTn id="13" dur="500"/>
                                        <p:tgtEl>
                                          <p:spTgt spid="430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11">
                                            <p:txEl>
                                              <p:pRg st="3" end="3"/>
                                            </p:txEl>
                                          </p:spTgt>
                                        </p:tgtEl>
                                        <p:attrNameLst>
                                          <p:attrName>style.visibility</p:attrName>
                                        </p:attrNameLst>
                                      </p:cBhvr>
                                      <p:to>
                                        <p:strVal val="visible"/>
                                      </p:to>
                                    </p:set>
                                    <p:animEffect transition="in" filter="fade">
                                      <p:cBhvr>
                                        <p:cTn id="16" dur="500"/>
                                        <p:tgtEl>
                                          <p:spTgt spid="430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Effect transition="in" filter="fade">
                                      <p:cBhvr>
                                        <p:cTn id="19" dur="500"/>
                                        <p:tgtEl>
                                          <p:spTgt spid="430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011">
                                            <p:txEl>
                                              <p:pRg st="6" end="6"/>
                                            </p:txEl>
                                          </p:spTgt>
                                        </p:tgtEl>
                                        <p:attrNameLst>
                                          <p:attrName>style.visibility</p:attrName>
                                        </p:attrNameLst>
                                      </p:cBhvr>
                                      <p:to>
                                        <p:strVal val="visible"/>
                                      </p:to>
                                    </p:set>
                                    <p:animEffect transition="in" filter="fade">
                                      <p:cBhvr>
                                        <p:cTn id="24"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ko-KR"/>
              <a:t>Solaris Modular Approach</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501775"/>
            <a:ext cx="719772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ko-KR"/>
              <a:t>Virtual Machines</a:t>
            </a:r>
          </a:p>
        </p:txBody>
      </p:sp>
      <p:sp>
        <p:nvSpPr>
          <p:cNvPr id="45059" name="Rectangle 3"/>
          <p:cNvSpPr>
            <a:spLocks noGrp="1" noChangeArrowheads="1"/>
          </p:cNvSpPr>
          <p:nvPr>
            <p:ph type="body" idx="4294967295"/>
          </p:nvPr>
        </p:nvSpPr>
        <p:spPr>
          <a:xfrm>
            <a:off x="827088" y="1368425"/>
            <a:ext cx="7651750" cy="4570413"/>
          </a:xfrm>
        </p:spPr>
        <p:txBody>
          <a:bodyPr/>
          <a:lstStyle/>
          <a:p>
            <a:r>
              <a:rPr lang="en-US" altLang="ko-KR" dirty="0"/>
              <a:t>A </a:t>
            </a:r>
            <a:r>
              <a:rPr lang="en-US" altLang="ko-KR" b="1" dirty="0">
                <a:solidFill>
                  <a:srgbClr val="3366FF"/>
                </a:solidFill>
              </a:rPr>
              <a:t>virtual machine</a:t>
            </a:r>
            <a:r>
              <a:rPr lang="en-US" altLang="ko-KR" dirty="0">
                <a:solidFill>
                  <a:srgbClr val="3366FF"/>
                </a:solidFill>
              </a:rPr>
              <a:t> </a:t>
            </a:r>
            <a:r>
              <a:rPr lang="en-US" altLang="ko-KR" dirty="0"/>
              <a:t>takes the layered approach to its logical conclusion.  It treats hardware and the operating system kernel as though they were all hardware.</a:t>
            </a:r>
          </a:p>
          <a:p>
            <a:endParaRPr lang="en-US" altLang="ko-KR" dirty="0"/>
          </a:p>
          <a:p>
            <a:r>
              <a:rPr lang="en-US" altLang="ko-KR" dirty="0"/>
              <a:t>A virtual machine provides an interface </a:t>
            </a:r>
            <a:r>
              <a:rPr lang="en-US" altLang="ko-KR" i="1" dirty="0"/>
              <a:t>identical</a:t>
            </a:r>
            <a:r>
              <a:rPr lang="en-US" altLang="ko-KR" dirty="0"/>
              <a:t> to the underlying bare hardware.</a:t>
            </a:r>
          </a:p>
          <a:p>
            <a:endParaRPr lang="en-US" altLang="ko-KR" dirty="0"/>
          </a:p>
          <a:p>
            <a:r>
              <a:rPr lang="en-US" altLang="ko-KR" dirty="0"/>
              <a:t>The operating system </a:t>
            </a:r>
            <a:r>
              <a:rPr lang="en-US" altLang="ko-KR" b="1" dirty="0">
                <a:solidFill>
                  <a:srgbClr val="3366FF"/>
                </a:solidFill>
              </a:rPr>
              <a:t>host</a:t>
            </a:r>
            <a:r>
              <a:rPr lang="en-US" altLang="ko-KR" dirty="0">
                <a:solidFill>
                  <a:srgbClr val="3366FF"/>
                </a:solidFill>
              </a:rPr>
              <a:t> </a:t>
            </a:r>
            <a:r>
              <a:rPr lang="en-US" altLang="ko-KR" dirty="0"/>
              <a:t>creates the illusion that a process has its own processor and (virtual memory).</a:t>
            </a:r>
          </a:p>
          <a:p>
            <a:endParaRPr lang="en-US" altLang="ko-KR" dirty="0"/>
          </a:p>
          <a:p>
            <a:r>
              <a:rPr lang="en-US" altLang="ko-KR" dirty="0"/>
              <a:t>Each </a:t>
            </a:r>
            <a:r>
              <a:rPr lang="en-US" altLang="ko-KR" b="1" dirty="0">
                <a:solidFill>
                  <a:srgbClr val="3366FF"/>
                </a:solidFill>
              </a:rPr>
              <a:t>guest </a:t>
            </a:r>
            <a:r>
              <a:rPr lang="en-US" altLang="ko-KR" dirty="0"/>
              <a:t>provided with a (virtual) copy of underlying computer.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fade">
                                      <p:cBhvr>
                                        <p:cTn id="17" dur="500"/>
                                        <p:tgtEl>
                                          <p:spTgt spid="450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6" end="6"/>
                                            </p:txEl>
                                          </p:spTgt>
                                        </p:tgtEl>
                                        <p:attrNameLst>
                                          <p:attrName>style.visibility</p:attrName>
                                        </p:attrNameLst>
                                      </p:cBhvr>
                                      <p:to>
                                        <p:strVal val="visible"/>
                                      </p:to>
                                    </p:set>
                                    <p:animEffect transition="in" filter="fade">
                                      <p:cBhvr>
                                        <p:cTn id="22"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819150" y="306388"/>
            <a:ext cx="8010525" cy="576262"/>
          </a:xfrm>
        </p:spPr>
        <p:txBody>
          <a:bodyPr/>
          <a:lstStyle/>
          <a:p>
            <a:r>
              <a:rPr lang="en-US" altLang="ko-KR" sz="3000"/>
              <a:t>Virtual Machines History and Benefits</a:t>
            </a:r>
          </a:p>
        </p:txBody>
      </p:sp>
      <p:sp>
        <p:nvSpPr>
          <p:cNvPr id="46083" name="Rectangle 3"/>
          <p:cNvSpPr>
            <a:spLocks noGrp="1" noChangeArrowheads="1"/>
          </p:cNvSpPr>
          <p:nvPr>
            <p:ph type="body" idx="4294967295"/>
          </p:nvPr>
        </p:nvSpPr>
        <p:spPr>
          <a:xfrm>
            <a:off x="806450" y="1233488"/>
            <a:ext cx="7675563" cy="4530725"/>
          </a:xfrm>
        </p:spPr>
        <p:txBody>
          <a:bodyPr/>
          <a:lstStyle/>
          <a:p>
            <a:r>
              <a:rPr lang="en-US" altLang="ko-KR" dirty="0"/>
              <a:t>First appeared commercially in IBM mainframes in 1972</a:t>
            </a:r>
          </a:p>
          <a:p>
            <a:r>
              <a:rPr lang="en-US" altLang="ko-KR" dirty="0"/>
              <a:t>Fundamentally, multiple execution environments (different operating systems) can share the same hardware</a:t>
            </a:r>
          </a:p>
          <a:p>
            <a:r>
              <a:rPr lang="en-US" altLang="ko-KR" dirty="0"/>
              <a:t>Protect from each other</a:t>
            </a:r>
          </a:p>
          <a:p>
            <a:r>
              <a:rPr lang="en-US" altLang="ko-KR" dirty="0"/>
              <a:t>Some sharing of file can be permitted, controlled</a:t>
            </a:r>
          </a:p>
          <a:p>
            <a:r>
              <a:rPr lang="en-US" altLang="ko-KR" dirty="0"/>
              <a:t>Commutate with each other, other physical systems via networking</a:t>
            </a:r>
          </a:p>
          <a:p>
            <a:r>
              <a:rPr lang="en-US" altLang="ko-KR" dirty="0"/>
              <a:t>Useful for development, testing</a:t>
            </a:r>
          </a:p>
          <a:p>
            <a:r>
              <a:rPr lang="en-US" altLang="ko-KR" b="1" dirty="0">
                <a:solidFill>
                  <a:srgbClr val="3366FF"/>
                </a:solidFill>
              </a:rPr>
              <a:t>Consolidation </a:t>
            </a:r>
            <a:r>
              <a:rPr lang="en-US" altLang="ko-KR" dirty="0"/>
              <a:t>of many low-resource use systems onto fewer busier systems</a:t>
            </a:r>
          </a:p>
          <a:p>
            <a:r>
              <a:rPr lang="en-US" altLang="ko-KR" dirty="0"/>
              <a:t>“Open Virtual Machine Format”, standard format of virtual machines, allows a VM to run within many different virtual machine (host) platforms</a:t>
            </a:r>
          </a:p>
          <a:p>
            <a:pPr>
              <a:buFont typeface="Monotype Sorts" charset="2"/>
              <a:buNone/>
            </a:pPr>
            <a:endParaRPr lang="en-US" altLang="ko-KR" dirty="0"/>
          </a:p>
          <a:p>
            <a:endParaRPr lang="en-US" altLang="ko-KR" dirty="0"/>
          </a:p>
          <a:p>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fade">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fade">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grpSp>
        <p:nvGrpSpPr>
          <p:cNvPr id="7" name="Group 6"/>
          <p:cNvGrpSpPr/>
          <p:nvPr/>
        </p:nvGrpSpPr>
        <p:grpSpPr>
          <a:xfrm>
            <a:off x="1177825" y="1628078"/>
            <a:ext cx="4933043" cy="4319835"/>
            <a:chOff x="1177825" y="1628078"/>
            <a:chExt cx="4933043" cy="4319835"/>
          </a:xfrm>
        </p:grpSpPr>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84976" y="1628078"/>
              <a:ext cx="3025892" cy="880947"/>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9" name="Rectangle 8"/>
            <p:cNvSpPr/>
            <p:nvPr/>
          </p:nvSpPr>
          <p:spPr bwMode="auto">
            <a:xfrm>
              <a:off x="1177825" y="2995962"/>
              <a:ext cx="1085873" cy="58358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0" name="Rectangle 9"/>
            <p:cNvSpPr/>
            <p:nvPr/>
          </p:nvSpPr>
          <p:spPr bwMode="auto">
            <a:xfrm>
              <a:off x="2326400" y="2999681"/>
              <a:ext cx="1085873" cy="58358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1" name="Rectangle 10"/>
            <p:cNvSpPr/>
            <p:nvPr/>
          </p:nvSpPr>
          <p:spPr bwMode="auto">
            <a:xfrm>
              <a:off x="3474975" y="3003400"/>
              <a:ext cx="1085873" cy="58358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2" name="Rectangle 11"/>
            <p:cNvSpPr/>
            <p:nvPr/>
          </p:nvSpPr>
          <p:spPr bwMode="auto">
            <a:xfrm>
              <a:off x="4623550" y="3007119"/>
              <a:ext cx="1085873" cy="58358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4" name="Rectangle 13"/>
            <p:cNvSpPr/>
            <p:nvPr/>
          </p:nvSpPr>
          <p:spPr bwMode="auto">
            <a:xfrm>
              <a:off x="1743063" y="3735667"/>
              <a:ext cx="1085873" cy="58358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grpSp>
      <p:grpSp>
        <p:nvGrpSpPr>
          <p:cNvPr id="6" name="Group 5"/>
          <p:cNvGrpSpPr/>
          <p:nvPr/>
        </p:nvGrpSpPr>
        <p:grpSpPr>
          <a:xfrm>
            <a:off x="5324396" y="2999691"/>
            <a:ext cx="2741611" cy="2993346"/>
            <a:chOff x="5324396" y="2999691"/>
            <a:chExt cx="2741611" cy="2993346"/>
          </a:xfrm>
        </p:grpSpPr>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5801842" y="3003405"/>
              <a:ext cx="1085873" cy="583580"/>
            </a:xfrm>
            <a:prstGeom prst="rect">
              <a:avLst/>
            </a:prstGeom>
            <a:noFill/>
            <a:ln w="38100">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7" name="Rectangle 16"/>
            <p:cNvSpPr/>
            <p:nvPr/>
          </p:nvSpPr>
          <p:spPr bwMode="auto">
            <a:xfrm>
              <a:off x="6980134" y="2999691"/>
              <a:ext cx="1085873" cy="583580"/>
            </a:xfrm>
            <a:prstGeom prst="rect">
              <a:avLst/>
            </a:prstGeom>
            <a:noFill/>
            <a:ln w="38100">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8" name="Rectangle 17"/>
            <p:cNvSpPr/>
            <p:nvPr/>
          </p:nvSpPr>
          <p:spPr bwMode="auto">
            <a:xfrm>
              <a:off x="6392593" y="3735673"/>
              <a:ext cx="1085873" cy="583580"/>
            </a:xfrm>
            <a:prstGeom prst="rect">
              <a:avLst/>
            </a:prstGeom>
            <a:noFill/>
            <a:ln w="38100">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grpSp>
    </p:spTree>
    <p:extLst>
      <p:ext uri="{BB962C8B-B14F-4D97-AF65-F5344CB8AC3E}">
        <p14:creationId xmlns:p14="http://schemas.microsoft.com/office/powerpoint/2010/main" val="10205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ko-KR"/>
              <a:t>Virtual Machines (Cont.)</a:t>
            </a:r>
          </a:p>
        </p:txBody>
      </p:sp>
      <p:sp>
        <p:nvSpPr>
          <p:cNvPr id="47107" name="Rectangle 7"/>
          <p:cNvSpPr>
            <a:spLocks noGrp="1" noChangeArrowheads="1"/>
          </p:cNvSpPr>
          <p:nvPr>
            <p:ph type="body" idx="4294967295"/>
          </p:nvPr>
        </p:nvSpPr>
        <p:spPr>
          <a:xfrm>
            <a:off x="827088" y="1277938"/>
            <a:ext cx="7351712" cy="4830762"/>
          </a:xfrm>
        </p:spPr>
        <p:txBody>
          <a:bodyPr/>
          <a:lstStyle/>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dirty="0"/>
          </a:p>
          <a:p>
            <a:pPr>
              <a:buFont typeface="Monotype Sorts" charset="2"/>
              <a:buNone/>
            </a:pPr>
            <a:endParaRPr lang="en-US" altLang="ko-KR" sz="900" dirty="0"/>
          </a:p>
          <a:p>
            <a:pPr>
              <a:buFont typeface="Monotype Sorts" charset="2"/>
              <a:buNone/>
            </a:pPr>
            <a:r>
              <a:rPr lang="en-US" altLang="ko-KR" dirty="0" smtClean="0"/>
              <a:t>      </a:t>
            </a:r>
            <a:r>
              <a:rPr lang="en-US" altLang="ko-KR" dirty="0" err="1" smtClean="0"/>
              <a:t>Nonvirtual</a:t>
            </a:r>
            <a:r>
              <a:rPr lang="en-US" altLang="ko-KR" dirty="0" smtClean="0"/>
              <a:t> machine                                      Virtual </a:t>
            </a:r>
            <a:r>
              <a:rPr lang="en-US" altLang="ko-KR" dirty="0"/>
              <a:t>machine</a:t>
            </a:r>
          </a:p>
        </p:txBody>
      </p:sp>
      <p:pic>
        <p:nvPicPr>
          <p:cNvPr id="47108" name="Picture 11"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146175"/>
            <a:ext cx="639445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r>
              <a:rPr lang="en-US" altLang="ko-KR"/>
              <a:t>Para-virtualization</a:t>
            </a:r>
          </a:p>
        </p:txBody>
      </p:sp>
      <p:sp>
        <p:nvSpPr>
          <p:cNvPr id="48131" name="Content Placeholder 2"/>
          <p:cNvSpPr>
            <a:spLocks noGrp="1"/>
          </p:cNvSpPr>
          <p:nvPr>
            <p:ph idx="4294967295"/>
          </p:nvPr>
        </p:nvSpPr>
        <p:spPr>
          <a:xfrm>
            <a:off x="709613" y="1447800"/>
            <a:ext cx="7781925" cy="4191000"/>
          </a:xfrm>
        </p:spPr>
        <p:txBody>
          <a:bodyPr/>
          <a:lstStyle/>
          <a:p>
            <a:r>
              <a:rPr lang="en-US" altLang="ko-KR"/>
              <a:t>Presents guest with system similar but not identical to hardware</a:t>
            </a:r>
          </a:p>
          <a:p>
            <a:endParaRPr lang="en-US" altLang="ko-KR"/>
          </a:p>
          <a:p>
            <a:r>
              <a:rPr lang="en-US" altLang="ko-KR"/>
              <a:t>Guest must be modified to run on paravirtualized hardware</a:t>
            </a:r>
          </a:p>
          <a:p>
            <a:endParaRPr lang="en-US" altLang="ko-KR"/>
          </a:p>
          <a:p>
            <a:r>
              <a:rPr lang="en-US" altLang="ko-KR"/>
              <a:t>Guest can be an OS, or in the case of Solaris 10 applications running in </a:t>
            </a:r>
            <a:r>
              <a:rPr lang="en-US" altLang="ko-KR" b="1">
                <a:solidFill>
                  <a:srgbClr val="3366FF"/>
                </a:solidFill>
              </a:rPr>
              <a:t>containers</a:t>
            </a:r>
          </a:p>
          <a:p>
            <a:endParaRPr lang="en-US" altLang="ko-K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r>
              <a:rPr lang="en-US" altLang="ko-KR"/>
              <a:t>Virtualization Implementation</a:t>
            </a:r>
          </a:p>
        </p:txBody>
      </p:sp>
      <p:sp>
        <p:nvSpPr>
          <p:cNvPr id="49155" name="Content Placeholder 2"/>
          <p:cNvSpPr>
            <a:spLocks noGrp="1"/>
          </p:cNvSpPr>
          <p:nvPr>
            <p:ph idx="4294967295"/>
          </p:nvPr>
        </p:nvSpPr>
        <p:spPr/>
        <p:txBody>
          <a:bodyPr/>
          <a:lstStyle/>
          <a:p>
            <a:r>
              <a:rPr lang="en-US" altLang="ko-KR" dirty="0"/>
              <a:t>Difficult to implement – must provide an </a:t>
            </a:r>
            <a:r>
              <a:rPr lang="en-US" altLang="ko-KR" i="1" dirty="0"/>
              <a:t>exact</a:t>
            </a:r>
            <a:r>
              <a:rPr lang="en-US" altLang="ko-KR" dirty="0"/>
              <a:t> duplicate of underlying machine</a:t>
            </a:r>
          </a:p>
          <a:p>
            <a:pPr lvl="1"/>
            <a:r>
              <a:rPr lang="en-US" altLang="ko-KR" dirty="0"/>
              <a:t>Typically runs in user mode, creates virtual user mode and virtual kernel mode</a:t>
            </a:r>
          </a:p>
          <a:p>
            <a:r>
              <a:rPr lang="en-US" altLang="ko-KR" dirty="0"/>
              <a:t>Timing can be an issue – slower than real machine</a:t>
            </a:r>
          </a:p>
          <a:p>
            <a:r>
              <a:rPr lang="en-US" altLang="ko-KR" dirty="0"/>
              <a:t>Hardware support needed</a:t>
            </a:r>
          </a:p>
          <a:p>
            <a:pPr lvl="1"/>
            <a:r>
              <a:rPr lang="en-US" altLang="ko-KR" dirty="0"/>
              <a:t>More support-&gt; better virtualization</a:t>
            </a:r>
          </a:p>
          <a:p>
            <a:pPr lvl="1"/>
            <a:r>
              <a:rPr lang="en-US" altLang="ko-KR" dirty="0"/>
              <a:t>i.e. AMD provides “host” and “guest” modes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fade">
                                      <p:cBhvr>
                                        <p:cTn id="10" dur="500"/>
                                        <p:tgtEl>
                                          <p:spTgt spid="491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fade">
                                      <p:cBhvr>
                                        <p:cTn id="15" dur="500"/>
                                        <p:tgtEl>
                                          <p:spTgt spid="491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155">
                                            <p:txEl>
                                              <p:pRg st="3" end="3"/>
                                            </p:txEl>
                                          </p:spTgt>
                                        </p:tgtEl>
                                        <p:attrNameLst>
                                          <p:attrName>style.visibility</p:attrName>
                                        </p:attrNameLst>
                                      </p:cBhvr>
                                      <p:to>
                                        <p:strVal val="visible"/>
                                      </p:to>
                                    </p:set>
                                    <p:animEffect transition="in" filter="fade">
                                      <p:cBhvr>
                                        <p:cTn id="20" dur="500"/>
                                        <p:tgtEl>
                                          <p:spTgt spid="4915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fade">
                                      <p:cBhvr>
                                        <p:cTn id="23" dur="500"/>
                                        <p:tgtEl>
                                          <p:spTgt spid="4915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155">
                                            <p:txEl>
                                              <p:pRg st="5" end="5"/>
                                            </p:txEl>
                                          </p:spTgt>
                                        </p:tgtEl>
                                        <p:attrNameLst>
                                          <p:attrName>style.visibility</p:attrName>
                                        </p:attrNameLst>
                                      </p:cBhvr>
                                      <p:to>
                                        <p:strVal val="visible"/>
                                      </p:to>
                                    </p:set>
                                    <p:animEffect transition="in" filter="fade">
                                      <p:cBhvr>
                                        <p:cTn id="26"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r>
              <a:rPr lang="en-US" altLang="ko-KR"/>
              <a:t>VMware Architecture</a:t>
            </a:r>
          </a:p>
        </p:txBody>
      </p:sp>
      <p:pic>
        <p:nvPicPr>
          <p:cNvPr id="512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128713"/>
            <a:ext cx="695483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altLang="ko-KR"/>
              <a:t>The Java Virtual Machine</a:t>
            </a:r>
          </a:p>
        </p:txBody>
      </p:sp>
      <p:pic>
        <p:nvPicPr>
          <p:cNvPr id="522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1931988"/>
            <a:ext cx="72215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090613" y="277813"/>
            <a:ext cx="7596187" cy="576262"/>
          </a:xfrm>
        </p:spPr>
        <p:txBody>
          <a:bodyPr/>
          <a:lstStyle/>
          <a:p>
            <a:r>
              <a:rPr lang="en-US" altLang="ko-KR"/>
              <a:t>Operating-System Debugging</a:t>
            </a:r>
          </a:p>
        </p:txBody>
      </p:sp>
      <p:sp>
        <p:nvSpPr>
          <p:cNvPr id="53251" name="Content Placeholder 2"/>
          <p:cNvSpPr>
            <a:spLocks noGrp="1"/>
          </p:cNvSpPr>
          <p:nvPr>
            <p:ph idx="4294967295"/>
          </p:nvPr>
        </p:nvSpPr>
        <p:spPr>
          <a:xfrm>
            <a:off x="806450" y="1233488"/>
            <a:ext cx="7753350" cy="4910137"/>
          </a:xfrm>
        </p:spPr>
        <p:txBody>
          <a:bodyPr/>
          <a:lstStyle/>
          <a:p>
            <a:r>
              <a:rPr lang="en-US" altLang="ko-KR" b="1" dirty="0">
                <a:solidFill>
                  <a:srgbClr val="3366FF"/>
                </a:solidFill>
              </a:rPr>
              <a:t>Debugging</a:t>
            </a:r>
            <a:r>
              <a:rPr lang="en-US" altLang="ko-KR" dirty="0">
                <a:solidFill>
                  <a:srgbClr val="3366FF"/>
                </a:solidFill>
              </a:rPr>
              <a:t> </a:t>
            </a:r>
            <a:r>
              <a:rPr lang="en-US" altLang="ko-KR" dirty="0"/>
              <a:t>is finding and fixing errors, or </a:t>
            </a:r>
            <a:r>
              <a:rPr lang="en-US" altLang="ko-KR" b="1" dirty="0">
                <a:solidFill>
                  <a:srgbClr val="3366FF"/>
                </a:solidFill>
              </a:rPr>
              <a:t>bugs</a:t>
            </a:r>
          </a:p>
          <a:p>
            <a:r>
              <a:rPr lang="en-US" altLang="ko-KR" dirty="0" err="1"/>
              <a:t>OSes</a:t>
            </a:r>
            <a:r>
              <a:rPr lang="en-US" altLang="ko-KR" dirty="0"/>
              <a:t> generate </a:t>
            </a:r>
            <a:r>
              <a:rPr lang="en-US" altLang="ko-KR" b="1" dirty="0">
                <a:solidFill>
                  <a:srgbClr val="3366FF"/>
                </a:solidFill>
              </a:rPr>
              <a:t>log files</a:t>
            </a:r>
            <a:r>
              <a:rPr lang="en-US" altLang="ko-KR" dirty="0">
                <a:solidFill>
                  <a:srgbClr val="3366FF"/>
                </a:solidFill>
              </a:rPr>
              <a:t> </a:t>
            </a:r>
            <a:r>
              <a:rPr lang="en-US" altLang="ko-KR" dirty="0">
                <a:solidFill>
                  <a:srgbClr val="000000"/>
                </a:solidFill>
              </a:rPr>
              <a:t>containing error information</a:t>
            </a:r>
          </a:p>
          <a:p>
            <a:r>
              <a:rPr lang="en-US" altLang="ko-KR" dirty="0">
                <a:solidFill>
                  <a:srgbClr val="000000"/>
                </a:solidFill>
              </a:rPr>
              <a:t>Failure of an application can generate </a:t>
            </a:r>
            <a:r>
              <a:rPr lang="en-US" altLang="ko-KR" b="1" dirty="0">
                <a:solidFill>
                  <a:srgbClr val="3366FF"/>
                </a:solidFill>
              </a:rPr>
              <a:t>core dump</a:t>
            </a:r>
            <a:r>
              <a:rPr lang="en-US" altLang="ko-KR" dirty="0">
                <a:solidFill>
                  <a:srgbClr val="3366FF"/>
                </a:solidFill>
              </a:rPr>
              <a:t> </a:t>
            </a:r>
            <a:r>
              <a:rPr lang="en-US" altLang="ko-KR" dirty="0">
                <a:solidFill>
                  <a:srgbClr val="000000"/>
                </a:solidFill>
              </a:rPr>
              <a:t>file capturing memory of the process</a:t>
            </a:r>
          </a:p>
          <a:p>
            <a:r>
              <a:rPr lang="en-US" altLang="ko-KR" dirty="0">
                <a:solidFill>
                  <a:srgbClr val="000000"/>
                </a:solidFill>
              </a:rPr>
              <a:t>Operating system failure can generate </a:t>
            </a:r>
            <a:r>
              <a:rPr lang="en-US" altLang="ko-KR" b="1" dirty="0">
                <a:solidFill>
                  <a:srgbClr val="3366FF"/>
                </a:solidFill>
              </a:rPr>
              <a:t>crash dump</a:t>
            </a:r>
            <a:r>
              <a:rPr lang="en-US" altLang="ko-KR" dirty="0">
                <a:solidFill>
                  <a:srgbClr val="3366FF"/>
                </a:solidFill>
              </a:rPr>
              <a:t> </a:t>
            </a:r>
            <a:r>
              <a:rPr lang="en-US" altLang="ko-KR" dirty="0">
                <a:solidFill>
                  <a:srgbClr val="000000"/>
                </a:solidFill>
              </a:rPr>
              <a:t>file containing kernel memory</a:t>
            </a:r>
          </a:p>
          <a:p>
            <a:r>
              <a:rPr lang="en-US" altLang="ko-KR" dirty="0">
                <a:solidFill>
                  <a:srgbClr val="000000"/>
                </a:solidFill>
              </a:rPr>
              <a:t>Beyond crashes, performance tuning can optimize system performance</a:t>
            </a:r>
          </a:p>
          <a:p>
            <a:r>
              <a:rPr lang="en-US" altLang="ko-KR" dirty="0">
                <a:solidFill>
                  <a:srgbClr val="000000"/>
                </a:solidFill>
              </a:rPr>
              <a:t>Kernighan’s Law: </a:t>
            </a:r>
            <a:r>
              <a:rPr lang="en-US" altLang="ko-KR" dirty="0"/>
              <a:t>“Debugging is twice as hard as writing the code in the first place. Therefore, if you write the code as cleverly as possible, you are, by definition, not smart enough to debug it.”</a:t>
            </a:r>
          </a:p>
          <a:p>
            <a:r>
              <a:rPr lang="en-US" altLang="ko-KR" dirty="0" err="1">
                <a:solidFill>
                  <a:srgbClr val="000000"/>
                </a:solidFill>
              </a:rPr>
              <a:t>DTrace</a:t>
            </a:r>
            <a:r>
              <a:rPr lang="en-US" altLang="ko-KR" dirty="0">
                <a:solidFill>
                  <a:srgbClr val="000000"/>
                </a:solidFill>
              </a:rPr>
              <a:t> tool in Solaris, FreeBSD, Mac OS X allows live instrumentation on production systems</a:t>
            </a:r>
          </a:p>
          <a:p>
            <a:pPr lvl="1"/>
            <a:r>
              <a:rPr lang="en-US" altLang="ko-KR" b="1" dirty="0">
                <a:solidFill>
                  <a:srgbClr val="3366FF"/>
                </a:solidFill>
              </a:rPr>
              <a:t>Probes </a:t>
            </a:r>
            <a:r>
              <a:rPr lang="en-US" altLang="ko-KR" dirty="0">
                <a:solidFill>
                  <a:srgbClr val="000000"/>
                </a:solidFill>
              </a:rPr>
              <a:t>fire when code is executed, capturing state data and sending it to consumers of those probes </a:t>
            </a:r>
            <a:br>
              <a:rPr lang="en-US" altLang="ko-KR" dirty="0">
                <a:solidFill>
                  <a:srgbClr val="000000"/>
                </a:solidFill>
              </a:rPr>
            </a:br>
            <a:endParaRPr lang="en-US" altLang="ko-K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fade">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fade">
                                      <p:cBhvr>
                                        <p:cTn id="27" dur="500"/>
                                        <p:tgtEl>
                                          <p:spTgt spid="5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fade">
                                      <p:cBhvr>
                                        <p:cTn id="32" dur="500"/>
                                        <p:tgtEl>
                                          <p:spTgt spid="53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Effect transition="in" filter="fade">
                                      <p:cBhvr>
                                        <p:cTn id="37" dur="500"/>
                                        <p:tgtEl>
                                          <p:spTgt spid="53251">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251">
                                            <p:txEl>
                                              <p:pRg st="7" end="7"/>
                                            </p:txEl>
                                          </p:spTgt>
                                        </p:tgtEl>
                                        <p:attrNameLst>
                                          <p:attrName>style.visibility</p:attrName>
                                        </p:attrNameLst>
                                      </p:cBhvr>
                                      <p:to>
                                        <p:strVal val="visible"/>
                                      </p:to>
                                    </p:set>
                                    <p:animEffect transition="in" filter="fade">
                                      <p:cBhvr>
                                        <p:cTn id="40"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685800" y="685800"/>
            <a:ext cx="7772400" cy="2127250"/>
          </a:xfrm>
        </p:spPr>
        <p:txBody>
          <a:bodyPr/>
          <a:lstStyle/>
          <a:p>
            <a:r>
              <a:rPr lang="en-US" altLang="ko-KR" sz="4300"/>
              <a:t>End of Chapter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84976" y="1628078"/>
            <a:ext cx="3025892" cy="880947"/>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624467" y="2397512"/>
            <a:ext cx="5221401" cy="4114799"/>
          </a:xfrm>
          <a:prstGeom prst="wedgeRoundRectCallout">
            <a:avLst>
              <a:gd name="adj1" fmla="val 7255"/>
              <a:gd name="adj2" fmla="val -6014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5" name="Oval 4"/>
          <p:cNvSpPr/>
          <p:nvPr/>
        </p:nvSpPr>
        <p:spPr bwMode="auto">
          <a:xfrm>
            <a:off x="3084976" y="1628078"/>
            <a:ext cx="1029824" cy="34568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21" name="Picture 4"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410" y="2666091"/>
            <a:ext cx="4712377" cy="363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6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84976" y="1628078"/>
            <a:ext cx="3025892" cy="880947"/>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3756644" y="2286000"/>
            <a:ext cx="5221401" cy="4114799"/>
          </a:xfrm>
          <a:prstGeom prst="wedgeRoundRectCallout">
            <a:avLst>
              <a:gd name="adj1" fmla="val -12393"/>
              <a:gd name="adj2" fmla="val -5743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5" name="Oval 4"/>
          <p:cNvSpPr/>
          <p:nvPr/>
        </p:nvSpPr>
        <p:spPr bwMode="auto">
          <a:xfrm>
            <a:off x="5080875" y="1628078"/>
            <a:ext cx="1029824" cy="34568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12" name="Picture 4"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044" y="2509025"/>
            <a:ext cx="4704537" cy="366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84976" y="1628078"/>
            <a:ext cx="3025892" cy="880947"/>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2005264" y="2286000"/>
            <a:ext cx="5221401" cy="4114799"/>
          </a:xfrm>
          <a:prstGeom prst="wedgeRoundRectCallout">
            <a:avLst>
              <a:gd name="adj1" fmla="val -860"/>
              <a:gd name="adj2" fmla="val -57161"/>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Verdana" pitchFamily="34" charset="0"/>
                <a:ea typeface="MS PGothic" pitchFamily="34" charset="-128"/>
              </a:rPr>
              <a:t>Batch File</a:t>
            </a:r>
            <a:endParaRPr kumimoji="0" lang="ko-KR" altLang="en-US" sz="18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5" name="Oval 4"/>
          <p:cNvSpPr/>
          <p:nvPr/>
        </p:nvSpPr>
        <p:spPr bwMode="auto">
          <a:xfrm>
            <a:off x="4101053" y="1628078"/>
            <a:ext cx="1029824" cy="34568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6" name="Vertical Scroll 5"/>
          <p:cNvSpPr/>
          <p:nvPr/>
        </p:nvSpPr>
        <p:spPr bwMode="auto">
          <a:xfrm>
            <a:off x="3276502" y="2932769"/>
            <a:ext cx="2642840" cy="2821259"/>
          </a:xfrm>
          <a:prstGeom prst="vertic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altLang="ko-KR" sz="1400" b="0" i="0" u="none" strike="noStrike" cap="none" normalizeH="0" baseline="0" dirty="0" smtClean="0">
              <a:ln>
                <a:noFill/>
              </a:ln>
              <a:solidFill>
                <a:schemeClr val="tx1"/>
              </a:solidFill>
              <a:effectLst/>
              <a:latin typeface="Verdana" pitchFamily="34" charset="0"/>
              <a:ea typeface="MS PGothic" pitchFamily="34" charset="-128"/>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lang="en-US" altLang="ko-KR" sz="1400" dirty="0" smtClean="0">
                <a:solidFill>
                  <a:schemeClr val="tx1"/>
                </a:solidFill>
                <a:latin typeface="Verdana" pitchFamily="34" charset="0"/>
                <a:ea typeface="MS PGothic" pitchFamily="34" charset="-128"/>
              </a:rPr>
              <a:t>Open “a.txt”</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ko-KR" sz="1400" b="0" i="0" u="none" strike="noStrike" cap="none" normalizeH="0" baseline="0" dirty="0" smtClean="0">
                <a:ln>
                  <a:noFill/>
                </a:ln>
                <a:solidFill>
                  <a:schemeClr val="tx1"/>
                </a:solidFill>
                <a:effectLst/>
                <a:latin typeface="Verdana" pitchFamily="34" charset="0"/>
                <a:ea typeface="MS PGothic" pitchFamily="34" charset="-128"/>
              </a:rPr>
              <a:t>Find “batch”</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lang="en-US" altLang="ko-KR" sz="1400" dirty="0" smtClean="0">
                <a:solidFill>
                  <a:schemeClr val="tx1"/>
                </a:solidFill>
                <a:latin typeface="Verdana" pitchFamily="34" charset="0"/>
                <a:ea typeface="MS PGothic" pitchFamily="34" charset="-128"/>
              </a:rPr>
              <a:t>Remove “batch”</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ko-KR" sz="1400" b="0" i="0" u="none" strike="noStrike" cap="none" normalizeH="0" baseline="0" dirty="0" smtClean="0">
                <a:ln>
                  <a:noFill/>
                </a:ln>
                <a:solidFill>
                  <a:schemeClr val="tx1"/>
                </a:solidFill>
                <a:effectLst/>
                <a:latin typeface="Verdana" pitchFamily="34" charset="0"/>
                <a:ea typeface="MS PGothic" pitchFamily="34" charset="-128"/>
              </a:rPr>
              <a:t>Go to line 10</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lang="en-US" altLang="ko-KR" sz="1400" dirty="0" smtClean="0">
                <a:solidFill>
                  <a:schemeClr val="tx1"/>
                </a:solidFill>
                <a:latin typeface="Verdana" pitchFamily="34" charset="0"/>
                <a:ea typeface="MS PGothic" pitchFamily="34" charset="-128"/>
              </a:rPr>
              <a:t>Insert “Hello”</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ko-KR" sz="1400" b="0" i="0" u="none" strike="noStrike" cap="none" normalizeH="0" baseline="0" dirty="0" smtClean="0">
                <a:ln>
                  <a:noFill/>
                </a:ln>
                <a:solidFill>
                  <a:schemeClr val="tx1"/>
                </a:solidFill>
                <a:effectLst/>
                <a:latin typeface="Verdana" pitchFamily="34" charset="0"/>
                <a:ea typeface="MS PGothic" pitchFamily="34" charset="-128"/>
              </a:rPr>
              <a:t>Close “a.txt”</a:t>
            </a: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lang="en-US" altLang="ko-KR" sz="1400" dirty="0" smtClean="0">
                <a:solidFill>
                  <a:schemeClr val="tx1"/>
                </a:solidFill>
                <a:latin typeface="Verdana" pitchFamily="34" charset="0"/>
                <a:ea typeface="MS PGothic" pitchFamily="34" charset="-128"/>
              </a:rPr>
              <a:t>Print “done”</a:t>
            </a:r>
            <a:endParaRPr kumimoji="0" lang="ko-KR" altLang="en-US" sz="1400" b="0" i="0" u="none" strike="noStrike" cap="none" normalizeH="0" baseline="0" dirty="0" smtClean="0">
              <a:ln>
                <a:noFill/>
              </a:ln>
              <a:solidFill>
                <a:schemeClr val="tx1"/>
              </a:solidFill>
              <a:effectLst/>
              <a:latin typeface="Verdana" pitchFamily="34" charset="0"/>
              <a:ea typeface="MS PGothic" pitchFamily="34" charset="-128"/>
            </a:endParaRPr>
          </a:p>
        </p:txBody>
      </p:sp>
    </p:spTree>
    <p:extLst>
      <p:ext uri="{BB962C8B-B14F-4D97-AF65-F5344CB8AC3E}">
        <p14:creationId xmlns:p14="http://schemas.microsoft.com/office/powerpoint/2010/main" val="32407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14388" y="277813"/>
            <a:ext cx="8229600" cy="576262"/>
          </a:xfrm>
        </p:spPr>
        <p:txBody>
          <a:bodyPr/>
          <a:lstStyle/>
          <a:p>
            <a:r>
              <a:rPr lang="en-US" altLang="ko-KR"/>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84" y="1311857"/>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Program Files\Microsoft Office\MEDIA\CAGCAT10\j029202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14" y="5136200"/>
            <a:ext cx="855314" cy="811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0771" y="5977059"/>
            <a:ext cx="593432" cy="307777"/>
          </a:xfrm>
          <a:prstGeom prst="rect">
            <a:avLst/>
          </a:prstGeom>
          <a:noFill/>
        </p:spPr>
        <p:txBody>
          <a:bodyPr wrap="none" rtlCol="0">
            <a:spAutoFit/>
          </a:bodyPr>
          <a:lstStyle/>
          <a:p>
            <a:r>
              <a:rPr lang="en-US" altLang="ko-KR" sz="1400" i="1" dirty="0" smtClean="0"/>
              <a:t>User</a:t>
            </a:r>
            <a:endParaRPr lang="ko-KR" altLang="en-US" sz="1400" i="1" dirty="0"/>
          </a:p>
        </p:txBody>
      </p:sp>
      <p:pic>
        <p:nvPicPr>
          <p:cNvPr id="9227" name="Picture 11" descr="C:\Users\Administrator\AppData\Local\Microsoft\Windows\Temporary Internet Files\Content.IE5\P6SXX0AI\MC90039167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96" y="5100108"/>
            <a:ext cx="1042949" cy="8929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56844" y="6004194"/>
            <a:ext cx="1778051" cy="307777"/>
          </a:xfrm>
          <a:prstGeom prst="rect">
            <a:avLst/>
          </a:prstGeom>
          <a:noFill/>
        </p:spPr>
        <p:txBody>
          <a:bodyPr wrap="none" rtlCol="0">
            <a:spAutoFit/>
          </a:bodyPr>
          <a:lstStyle/>
          <a:p>
            <a:r>
              <a:rPr lang="en-US" altLang="ko-KR" sz="1400" i="1" dirty="0" smtClean="0"/>
              <a:t>System operation</a:t>
            </a:r>
            <a:endParaRPr lang="ko-KR" altLang="en-US" sz="1400" i="1" dirty="0"/>
          </a:p>
        </p:txBody>
      </p:sp>
      <p:sp>
        <p:nvSpPr>
          <p:cNvPr id="8" name="Oval 7"/>
          <p:cNvSpPr/>
          <p:nvPr/>
        </p:nvSpPr>
        <p:spPr bwMode="auto">
          <a:xfrm>
            <a:off x="1201735"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9" name="Oval 8"/>
          <p:cNvSpPr/>
          <p:nvPr/>
        </p:nvSpPr>
        <p:spPr bwMode="auto">
          <a:xfrm>
            <a:off x="2372612"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0" name="Oval 9"/>
          <p:cNvSpPr/>
          <p:nvPr/>
        </p:nvSpPr>
        <p:spPr bwMode="auto">
          <a:xfrm>
            <a:off x="3543489"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1" name="Oval 10"/>
          <p:cNvSpPr/>
          <p:nvPr/>
        </p:nvSpPr>
        <p:spPr bwMode="auto">
          <a:xfrm>
            <a:off x="4692064"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2" name="Oval 11"/>
          <p:cNvSpPr/>
          <p:nvPr/>
        </p:nvSpPr>
        <p:spPr bwMode="auto">
          <a:xfrm>
            <a:off x="1783553" y="3827348"/>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4" name="Oval 13"/>
          <p:cNvSpPr/>
          <p:nvPr/>
        </p:nvSpPr>
        <p:spPr bwMode="auto">
          <a:xfrm>
            <a:off x="5845869"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5" name="Oval 14"/>
          <p:cNvSpPr/>
          <p:nvPr/>
        </p:nvSpPr>
        <p:spPr bwMode="auto">
          <a:xfrm>
            <a:off x="6999674" y="3069065"/>
            <a:ext cx="1029824" cy="44357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6" name="Oval 15"/>
          <p:cNvSpPr/>
          <p:nvPr/>
        </p:nvSpPr>
        <p:spPr bwMode="auto">
          <a:xfrm>
            <a:off x="6411949" y="3749289"/>
            <a:ext cx="1029824" cy="53278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Tree>
    <p:extLst>
      <p:ext uri="{BB962C8B-B14F-4D97-AF65-F5344CB8AC3E}">
        <p14:creationId xmlns:p14="http://schemas.microsoft.com/office/powerpoint/2010/main" val="147778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ko-KR" altLang="en-US" dirty="0" smtClean="0"/>
              <a:t>S</a:t>
            </a:r>
            <a:r>
              <a:rPr lang="en-US" altLang="ko-KR" dirty="0" err="1" smtClean="0"/>
              <a:t>ystem</a:t>
            </a:r>
            <a:r>
              <a:rPr lang="en-US" altLang="ko-KR" dirty="0" smtClean="0"/>
              <a:t> call and API</a:t>
            </a:r>
            <a:endParaRPr lang="ko-KR" altLang="en-US" dirty="0"/>
          </a:p>
        </p:txBody>
      </p:sp>
      <p:sp>
        <p:nvSpPr>
          <p:cNvPr id="3" name="Rectangle 2"/>
          <p:cNvSpPr/>
          <p:nvPr/>
        </p:nvSpPr>
        <p:spPr bwMode="auto">
          <a:xfrm>
            <a:off x="880946" y="3668751"/>
            <a:ext cx="5430644" cy="102591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Verdana" pitchFamily="34" charset="0"/>
                <a:ea typeface="MS PGothic" pitchFamily="34" charset="-128"/>
              </a:rPr>
              <a:t>OS services</a:t>
            </a:r>
            <a:endParaRPr kumimoji="0" lang="ko-KR" altLang="en-US" sz="18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4" name="Rectangle 3"/>
          <p:cNvSpPr/>
          <p:nvPr/>
        </p:nvSpPr>
        <p:spPr bwMode="auto">
          <a:xfrm>
            <a:off x="880946" y="3047413"/>
            <a:ext cx="5430644" cy="4572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Verdana" pitchFamily="34" charset="0"/>
                <a:ea typeface="MS PGothic" pitchFamily="34" charset="-128"/>
              </a:rPr>
              <a:t>System calls</a:t>
            </a:r>
            <a:endParaRPr kumimoji="0" lang="ko-KR" altLang="en-US" sz="18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5" name="Rectangle 4"/>
          <p:cNvSpPr/>
          <p:nvPr/>
        </p:nvSpPr>
        <p:spPr bwMode="auto">
          <a:xfrm>
            <a:off x="880946" y="1356731"/>
            <a:ext cx="5430644" cy="78430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Verdana" pitchFamily="34" charset="0"/>
                <a:ea typeface="MS PGothic" pitchFamily="34" charset="-128"/>
              </a:rPr>
              <a:t>User programs</a:t>
            </a:r>
            <a:endParaRPr kumimoji="0" lang="ko-KR" altLang="en-US" sz="18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6" name="Rectangle 5"/>
          <p:cNvSpPr/>
          <p:nvPr/>
        </p:nvSpPr>
        <p:spPr bwMode="auto">
          <a:xfrm>
            <a:off x="880946" y="2378926"/>
            <a:ext cx="5430644" cy="48693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Verdana" pitchFamily="34" charset="0"/>
                <a:ea typeface="MS PGothic" pitchFamily="34" charset="-128"/>
              </a:rPr>
              <a:t>API</a:t>
            </a:r>
            <a:endParaRPr kumimoji="0" lang="ko-KR" altLang="en-US" sz="1800" b="0" i="0" u="none" strike="noStrike" cap="none" normalizeH="0" baseline="0" dirty="0" smtClean="0">
              <a:ln>
                <a:noFill/>
              </a:ln>
              <a:solidFill>
                <a:schemeClr val="tx1"/>
              </a:solidFill>
              <a:effectLst/>
              <a:latin typeface="Verdana" pitchFamily="34" charset="0"/>
              <a:ea typeface="MS PGothic" pitchFamily="34" charset="-128"/>
            </a:endParaRPr>
          </a:p>
        </p:txBody>
      </p:sp>
      <p:sp>
        <p:nvSpPr>
          <p:cNvPr id="7" name="Left Brace 6"/>
          <p:cNvSpPr/>
          <p:nvPr/>
        </p:nvSpPr>
        <p:spPr bwMode="auto">
          <a:xfrm>
            <a:off x="6389649" y="2141033"/>
            <a:ext cx="613317" cy="836343"/>
          </a:xfrm>
          <a:prstGeom prst="leftBrace">
            <a:avLst/>
          </a:prstGeom>
          <a:noFill/>
          <a:ln w="2857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Verdana" pitchFamily="34" charset="0"/>
              <a:ea typeface="MS PGothic" pitchFamily="34" charset="-128"/>
            </a:endParaRPr>
          </a:p>
        </p:txBody>
      </p:sp>
      <p:sp>
        <p:nvSpPr>
          <p:cNvPr id="8" name="TextBox 7"/>
          <p:cNvSpPr txBox="1"/>
          <p:nvPr/>
        </p:nvSpPr>
        <p:spPr>
          <a:xfrm>
            <a:off x="6696307" y="2141034"/>
            <a:ext cx="1550424" cy="861774"/>
          </a:xfrm>
          <a:prstGeom prst="rect">
            <a:avLst/>
          </a:prstGeom>
          <a:noFill/>
        </p:spPr>
        <p:txBody>
          <a:bodyPr wrap="none" rtlCol="0">
            <a:spAutoFit/>
          </a:bodyPr>
          <a:lstStyle/>
          <a:p>
            <a:pPr marL="285750" indent="-285750">
              <a:buFont typeface="Arial" pitchFamily="34" charset="0"/>
              <a:buChar char="•"/>
            </a:pPr>
            <a:r>
              <a:rPr lang="en-US" altLang="ko-KR" sz="1600" dirty="0" smtClean="0"/>
              <a:t>Win32 API</a:t>
            </a:r>
          </a:p>
          <a:p>
            <a:pPr marL="285750" indent="-285750">
              <a:buFont typeface="Arial" pitchFamily="34" charset="0"/>
              <a:buChar char="•"/>
            </a:pPr>
            <a:r>
              <a:rPr lang="en-US" altLang="ko-KR" sz="1600" dirty="0" smtClean="0"/>
              <a:t>POSIX API</a:t>
            </a:r>
          </a:p>
          <a:p>
            <a:pPr marL="285750" indent="-285750">
              <a:buFont typeface="Arial" pitchFamily="34" charset="0"/>
              <a:buChar char="•"/>
            </a:pPr>
            <a:r>
              <a:rPr lang="en-US" altLang="ko-KR" sz="1600" dirty="0" smtClean="0"/>
              <a:t>Java API</a:t>
            </a:r>
            <a:endParaRPr lang="ko-KR" altLang="en-US" sz="1600" dirty="0"/>
          </a:p>
        </p:txBody>
      </p:sp>
      <p:sp>
        <p:nvSpPr>
          <p:cNvPr id="9" name="Rounded Rectangle 8"/>
          <p:cNvSpPr/>
          <p:nvPr/>
        </p:nvSpPr>
        <p:spPr bwMode="auto">
          <a:xfrm>
            <a:off x="4605453" y="2477428"/>
            <a:ext cx="1561171" cy="2992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sp>
        <p:nvSpPr>
          <p:cNvPr id="10" name="Rounded Rectangle 9"/>
          <p:cNvSpPr/>
          <p:nvPr/>
        </p:nvSpPr>
        <p:spPr bwMode="auto">
          <a:xfrm>
            <a:off x="4538545" y="3126400"/>
            <a:ext cx="1683835" cy="2992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err="1" smtClean="0">
                <a:ln>
                  <a:noFill/>
                </a:ln>
                <a:solidFill>
                  <a:schemeClr val="tx1"/>
                </a:solidFill>
                <a:effectLst/>
                <a:latin typeface="+mn-lt"/>
                <a:ea typeface="MS PGothic" pitchFamily="34" charset="-128"/>
              </a:rPr>
              <a:t>NTCreateProcess</a:t>
            </a:r>
            <a:r>
              <a:rPr kumimoji="0" lang="en-US" altLang="ko-KR" sz="1400" b="0" i="0" u="none" strike="noStrike" cap="none" normalizeH="0" baseline="0" dirty="0" smtClean="0">
                <a:ln>
                  <a:noFill/>
                </a:ln>
                <a:solidFill>
                  <a:schemeClr val="tx1"/>
                </a:solidFill>
                <a:effectLst/>
                <a:latin typeface="+mn-lt"/>
                <a:ea typeface="MS PGothic" pitchFamily="34" charset="-128"/>
              </a:rPr>
              <a:t>()</a:t>
            </a:r>
            <a:endParaRPr kumimoji="0" lang="ko-KR" altLang="en-US" sz="1400" b="0" i="0" u="none" strike="noStrike" cap="none" normalizeH="0" baseline="0" dirty="0" smtClean="0">
              <a:ln>
                <a:noFill/>
              </a:ln>
              <a:solidFill>
                <a:schemeClr val="tx1"/>
              </a:solidFill>
              <a:effectLst/>
              <a:latin typeface="+mn-lt"/>
              <a:ea typeface="MS PGothic" pitchFamily="34" charset="-128"/>
            </a:endParaRPr>
          </a:p>
        </p:txBody>
      </p:sp>
      <p:cxnSp>
        <p:nvCxnSpPr>
          <p:cNvPr id="12" name="Straight Arrow Connector 11"/>
          <p:cNvCxnSpPr>
            <a:stCxn id="9" idx="2"/>
            <a:endCxn id="10" idx="0"/>
          </p:cNvCxnSpPr>
          <p:nvPr/>
        </p:nvCxnSpPr>
        <p:spPr bwMode="auto">
          <a:xfrm flipH="1">
            <a:off x="5380463" y="2776654"/>
            <a:ext cx="5576" cy="349746"/>
          </a:xfrm>
          <a:prstGeom prst="straightConnector1">
            <a:avLst/>
          </a:prstGeom>
          <a:ln>
            <a:solidFill>
              <a:schemeClr val="tx1">
                <a:lumMod val="95000"/>
                <a:lumOff val="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Text Placeholder 12"/>
          <p:cNvSpPr>
            <a:spLocks noGrp="1"/>
          </p:cNvSpPr>
          <p:nvPr>
            <p:ph type="body" idx="4294967295"/>
          </p:nvPr>
        </p:nvSpPr>
        <p:spPr>
          <a:xfrm>
            <a:off x="806450" y="4928839"/>
            <a:ext cx="8229600" cy="1538868"/>
          </a:xfrm>
        </p:spPr>
        <p:txBody>
          <a:bodyPr/>
          <a:lstStyle/>
          <a:p>
            <a:r>
              <a:rPr lang="en-US" altLang="ko-KR" dirty="0" smtClean="0"/>
              <a:t>Why do we need API (Application Programming Interface)?</a:t>
            </a:r>
          </a:p>
          <a:p>
            <a:pPr lvl="1"/>
            <a:r>
              <a:rPr lang="en-US" altLang="ko-KR" dirty="0" smtClean="0"/>
              <a:t>Portability</a:t>
            </a:r>
          </a:p>
          <a:p>
            <a:pPr lvl="1"/>
            <a:r>
              <a:rPr lang="en-US" altLang="ko-KR" dirty="0" smtClean="0"/>
              <a:t>Ease of use</a:t>
            </a:r>
            <a:endParaRPr lang="ko-KR" altLang="en-US" dirty="0"/>
          </a:p>
        </p:txBody>
      </p:sp>
      <p:cxnSp>
        <p:nvCxnSpPr>
          <p:cNvPr id="14" name="Straight Arrow Connector 13"/>
          <p:cNvCxnSpPr/>
          <p:nvPr/>
        </p:nvCxnSpPr>
        <p:spPr bwMode="auto">
          <a:xfrm flipH="1">
            <a:off x="5386039" y="2141033"/>
            <a:ext cx="5576" cy="349746"/>
          </a:xfrm>
          <a:prstGeom prst="straightConnector1">
            <a:avLst/>
          </a:prstGeom>
          <a:ln>
            <a:solidFill>
              <a:schemeClr val="tx1">
                <a:lumMod val="95000"/>
                <a:lumOff val="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92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6"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75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fade">
                                      <p:cBhvr>
                                        <p:cTn id="54" dur="5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fade">
                                      <p:cBhvr>
                                        <p:cTn id="59" dur="500"/>
                                        <p:tgtEl>
                                          <p:spTgt spid="1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xEl>
                                              <p:pRg st="2" end="2"/>
                                            </p:txEl>
                                          </p:spTgt>
                                        </p:tgtEl>
                                        <p:attrNameLst>
                                          <p:attrName>style.visibility</p:attrName>
                                        </p:attrNameLst>
                                      </p:cBhvr>
                                      <p:to>
                                        <p:strVal val="visible"/>
                                      </p:to>
                                    </p:set>
                                    <p:animEffect transition="in" filter="fade">
                                      <p:cBhvr>
                                        <p:cTn id="6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animBg="1"/>
      <p:bldP spid="10" grpId="0" animBg="1"/>
      <p:bldP spid="1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57250" y="277813"/>
            <a:ext cx="8229600" cy="576262"/>
          </a:xfrm>
        </p:spPr>
        <p:txBody>
          <a:bodyPr/>
          <a:lstStyle/>
          <a:p>
            <a:r>
              <a:rPr lang="en-US" altLang="ko-KR"/>
              <a:t>API – System Call – OS Relationship</a:t>
            </a:r>
          </a:p>
        </p:txBody>
      </p:sp>
      <p:pic>
        <p:nvPicPr>
          <p:cNvPr id="18435"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25575"/>
            <a:ext cx="7153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MS PGothic"/>
        <a:cs typeface=""/>
      </a:majorFont>
      <a:minorFont>
        <a:latin typeface="Helvetic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MS PGothic" pitchFamily="34" charset="-128"/>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OS8</Template>
  <TotalTime>8226</TotalTime>
  <Words>1044</Words>
  <Application>Microsoft Office PowerPoint</Application>
  <PresentationFormat>On-screen Show (4:3)</PresentationFormat>
  <Paragraphs>207</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os-8</vt:lpstr>
      <vt:lpstr>Chapter 2:  Operating-System Structures</vt:lpstr>
      <vt:lpstr>Operating System Services</vt:lpstr>
      <vt:lpstr>A View of Operating System Services</vt:lpstr>
      <vt:lpstr>A View of Operating System Services</vt:lpstr>
      <vt:lpstr>A View of Operating System Services</vt:lpstr>
      <vt:lpstr>A View of Operating System Services</vt:lpstr>
      <vt:lpstr>A View of Operating System Services</vt:lpstr>
      <vt:lpstr>System call and API</vt:lpstr>
      <vt:lpstr>API – System Call – OS Relationship</vt:lpstr>
      <vt:lpstr>Standard C Library Example</vt:lpstr>
      <vt:lpstr>Parameter Passing: Register</vt:lpstr>
      <vt:lpstr>Parameter Passing: Memory</vt:lpstr>
      <vt:lpstr>Parameter Passing: Stack</vt:lpstr>
      <vt:lpstr>Examples of Windows and  Unix System Calls</vt:lpstr>
      <vt:lpstr>Example: MS-DOS</vt:lpstr>
      <vt:lpstr>MS-DOS execution</vt:lpstr>
      <vt:lpstr>Example: FreeBSD</vt:lpstr>
      <vt:lpstr>FreeBSD Running Multiple Programs</vt:lpstr>
      <vt:lpstr>OS Design: Simple Structure </vt:lpstr>
      <vt:lpstr>MS-DOS Layer Structure</vt:lpstr>
      <vt:lpstr>UNIX</vt:lpstr>
      <vt:lpstr>Traditional UNIX System Structure</vt:lpstr>
      <vt:lpstr>OS Design: Layered Approach</vt:lpstr>
      <vt:lpstr>Layered Operating System</vt:lpstr>
      <vt:lpstr>Microkernel System Structure </vt:lpstr>
      <vt:lpstr>Modules</vt:lpstr>
      <vt:lpstr>Solaris Modular Approach</vt:lpstr>
      <vt:lpstr>Virtual Machines</vt:lpstr>
      <vt:lpstr>Virtual Machines History and Benefits</vt:lpstr>
      <vt:lpstr>Virtual Machines (Cont.)</vt:lpstr>
      <vt:lpstr>Para-virtualization</vt:lpstr>
      <vt:lpstr>Virtualization Implementation</vt:lpstr>
      <vt:lpstr>VMware Architecture</vt:lpstr>
      <vt:lpstr>The Java Virtual Machine</vt:lpstr>
      <vt:lpstr>Operating-System Debugging</vt:lpstr>
      <vt:lpstr>End of Chapter 2</vt:lpstr>
    </vt:vector>
  </TitlesOfParts>
  <Company>Lucent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Minho Shin</cp:lastModifiedBy>
  <cp:revision>156</cp:revision>
  <cp:lastPrinted>2012-03-19T19:10:02Z</cp:lastPrinted>
  <dcterms:created xsi:type="dcterms:W3CDTF">2011-01-13T23:43:38Z</dcterms:created>
  <dcterms:modified xsi:type="dcterms:W3CDTF">2013-03-12T18:51:31Z</dcterms:modified>
</cp:coreProperties>
</file>