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57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10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60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78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370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6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50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839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63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77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30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351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6C08-983A-4A88-AC5A-F1E116BC2B7F}" type="datetimeFigureOut">
              <a:rPr lang="ko-KR" altLang="en-US" smtClean="0"/>
              <a:t>2011-11-23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2BB4B-8CFE-4884-89A3-F46859FEA5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072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051720" y="1678238"/>
            <a:ext cx="1887350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시나리오분석</a:t>
            </a:r>
            <a:endParaRPr lang="ko-KR" alt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655859" y="2852936"/>
            <a:ext cx="1728192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구성요소 도출</a:t>
            </a:r>
            <a:endParaRPr lang="ko-KR" alt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004048" y="1678238"/>
            <a:ext cx="1815342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국제표준 분석</a:t>
            </a:r>
            <a:endParaRPr lang="ko-KR" alt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193182" y="4100500"/>
            <a:ext cx="3345461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플랫폼 </a:t>
            </a:r>
            <a:r>
              <a:rPr lang="ko-KR" altLang="en-US" dirty="0" smtClean="0"/>
              <a:t>요구사항 도출 및 선정</a:t>
            </a:r>
            <a:endParaRPr lang="ko-KR" alt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860032" y="4077072"/>
            <a:ext cx="2453093" cy="5040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시스</a:t>
            </a:r>
            <a:r>
              <a:rPr lang="ko-KR" altLang="en-US" dirty="0"/>
              <a:t>템 </a:t>
            </a:r>
            <a:r>
              <a:rPr lang="ko-KR" altLang="en-US" dirty="0" smtClean="0"/>
              <a:t>요구사항 도출</a:t>
            </a:r>
            <a:endParaRPr lang="ko-KR" altLang="en-US" dirty="0"/>
          </a:p>
        </p:txBody>
      </p:sp>
      <p:cxnSp>
        <p:nvCxnSpPr>
          <p:cNvPr id="3" name="꺾인 연결선 2"/>
          <p:cNvCxnSpPr>
            <a:stCxn id="6" idx="2"/>
            <a:endCxn id="7" idx="0"/>
          </p:cNvCxnSpPr>
          <p:nvPr/>
        </p:nvCxnSpPr>
        <p:spPr>
          <a:xfrm rot="16200000" flipH="1">
            <a:off x="3398926" y="1731907"/>
            <a:ext cx="717498" cy="152456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꺾인 연결선 4"/>
          <p:cNvCxnSpPr>
            <a:stCxn id="8" idx="2"/>
            <a:endCxn id="7" idx="0"/>
          </p:cNvCxnSpPr>
          <p:nvPr/>
        </p:nvCxnSpPr>
        <p:spPr>
          <a:xfrm rot="5400000">
            <a:off x="4857088" y="1798305"/>
            <a:ext cx="717498" cy="139176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7" idx="2"/>
            <a:endCxn id="9" idx="0"/>
          </p:cNvCxnSpPr>
          <p:nvPr/>
        </p:nvCxnSpPr>
        <p:spPr>
          <a:xfrm rot="5400000">
            <a:off x="3297752" y="2878297"/>
            <a:ext cx="790364" cy="1654042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7" idx="2"/>
            <a:endCxn id="13" idx="0"/>
          </p:cNvCxnSpPr>
          <p:nvPr/>
        </p:nvCxnSpPr>
        <p:spPr>
          <a:xfrm rot="16200000" flipH="1">
            <a:off x="4919799" y="2910292"/>
            <a:ext cx="766936" cy="156662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4" name="Rounded Rectangle 9"/>
          <p:cNvSpPr/>
          <p:nvPr/>
        </p:nvSpPr>
        <p:spPr>
          <a:xfrm>
            <a:off x="346334" y="1559649"/>
            <a:ext cx="454854" cy="31032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lIns="144000" tIns="0" bIns="0" rtlCol="0" anchor="ctr"/>
          <a:lstStyle/>
          <a:p>
            <a:pPr algn="ctr"/>
            <a:r>
              <a:rPr lang="ko-KR" altLang="en-US" dirty="0" smtClean="0"/>
              <a:t>국내 전문가 그룹과 협력</a:t>
            </a:r>
            <a:endParaRPr lang="en-US" altLang="ko-KR" dirty="0" smtClean="0"/>
          </a:p>
        </p:txBody>
      </p:sp>
      <p:sp>
        <p:nvSpPr>
          <p:cNvPr id="35" name="왼쪽 중괄호 34"/>
          <p:cNvSpPr/>
          <p:nvPr/>
        </p:nvSpPr>
        <p:spPr>
          <a:xfrm>
            <a:off x="827584" y="1484784"/>
            <a:ext cx="360040" cy="3168352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오른쪽 중괄호 35"/>
          <p:cNvSpPr/>
          <p:nvPr/>
        </p:nvSpPr>
        <p:spPr>
          <a:xfrm>
            <a:off x="7308304" y="1528901"/>
            <a:ext cx="360040" cy="3124235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ed Rectangle 9"/>
          <p:cNvSpPr/>
          <p:nvPr/>
        </p:nvSpPr>
        <p:spPr>
          <a:xfrm>
            <a:off x="7701812" y="1549876"/>
            <a:ext cx="454854" cy="31032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lIns="144000" tIns="0" bIns="0" rtlCol="0" anchor="ctr"/>
          <a:lstStyle/>
          <a:p>
            <a:pPr algn="ctr"/>
            <a:r>
              <a:rPr lang="ko-KR" altLang="en-US" dirty="0" smtClean="0"/>
              <a:t>국제 전문가 그룹과 협력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8035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9"/>
          <p:cNvSpPr/>
          <p:nvPr/>
        </p:nvSpPr>
        <p:spPr>
          <a:xfrm>
            <a:off x="3544744" y="1340768"/>
            <a:ext cx="1728192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검사절차설계</a:t>
            </a:r>
            <a:endParaRPr lang="en-US" altLang="ko-KR" dirty="0" smtClean="0"/>
          </a:p>
        </p:txBody>
      </p:sp>
      <p:sp>
        <p:nvSpPr>
          <p:cNvPr id="3" name="Rounded Rectangle 10"/>
          <p:cNvSpPr/>
          <p:nvPr/>
        </p:nvSpPr>
        <p:spPr>
          <a:xfrm>
            <a:off x="1577018" y="2466470"/>
            <a:ext cx="2479776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검사 시스템 설계</a:t>
            </a:r>
            <a:endParaRPr lang="en-US" altLang="ko-KR" dirty="0" smtClean="0"/>
          </a:p>
        </p:txBody>
      </p:sp>
      <p:sp>
        <p:nvSpPr>
          <p:cNvPr id="4" name="Rounded Rectangle 11"/>
          <p:cNvSpPr/>
          <p:nvPr/>
        </p:nvSpPr>
        <p:spPr>
          <a:xfrm>
            <a:off x="4745370" y="2466470"/>
            <a:ext cx="2232248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검사 알고리즘 설계</a:t>
            </a:r>
            <a:endParaRPr lang="en-US" altLang="ko-KR" dirty="0" smtClean="0"/>
          </a:p>
        </p:txBody>
      </p:sp>
      <p:sp>
        <p:nvSpPr>
          <p:cNvPr id="5" name="Rounded Rectangle 13"/>
          <p:cNvSpPr/>
          <p:nvPr/>
        </p:nvSpPr>
        <p:spPr>
          <a:xfrm>
            <a:off x="2081074" y="3619872"/>
            <a:ext cx="4444533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검사 </a:t>
            </a:r>
            <a:r>
              <a:rPr lang="ko-KR" altLang="en-US" dirty="0" smtClean="0"/>
              <a:t>시스템 </a:t>
            </a:r>
            <a:r>
              <a:rPr lang="ko-KR" altLang="en-US" dirty="0"/>
              <a:t>및 </a:t>
            </a:r>
            <a:r>
              <a:rPr lang="ko-KR" altLang="en-US" dirty="0" smtClean="0"/>
              <a:t>검사</a:t>
            </a:r>
            <a:r>
              <a:rPr lang="ko-KR" altLang="en-US" dirty="0" smtClean="0"/>
              <a:t> </a:t>
            </a:r>
            <a:r>
              <a:rPr lang="ko-KR" altLang="en-US" dirty="0" smtClean="0"/>
              <a:t>알고리즘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6" name="Rounded Rectangle 14"/>
          <p:cNvSpPr/>
          <p:nvPr/>
        </p:nvSpPr>
        <p:spPr>
          <a:xfrm>
            <a:off x="2081074" y="4627984"/>
            <a:ext cx="4444533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통합 검사 시스템 </a:t>
            </a:r>
            <a:r>
              <a:rPr lang="en-US" altLang="ko-KR" dirty="0" smtClean="0"/>
              <a:t>UML</a:t>
            </a:r>
            <a:r>
              <a:rPr lang="ko-KR" altLang="en-US" dirty="0" smtClean="0"/>
              <a:t> 모델 구축</a:t>
            </a:r>
            <a:r>
              <a:rPr lang="en-US" altLang="ko-KR" dirty="0" smtClean="0"/>
              <a:t> </a:t>
            </a:r>
          </a:p>
        </p:txBody>
      </p:sp>
      <p:cxnSp>
        <p:nvCxnSpPr>
          <p:cNvPr id="7" name="꺾인 연결선 6"/>
          <p:cNvCxnSpPr>
            <a:stCxn id="2" idx="2"/>
            <a:endCxn id="3" idx="0"/>
          </p:cNvCxnSpPr>
          <p:nvPr/>
        </p:nvCxnSpPr>
        <p:spPr>
          <a:xfrm rot="5400000">
            <a:off x="3278622" y="1336252"/>
            <a:ext cx="668502" cy="159193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꺾인 연결선 7"/>
          <p:cNvCxnSpPr>
            <a:stCxn id="2" idx="2"/>
            <a:endCxn id="4" idx="0"/>
          </p:cNvCxnSpPr>
          <p:nvPr/>
        </p:nvCxnSpPr>
        <p:spPr>
          <a:xfrm rot="16200000" flipH="1">
            <a:off x="4800916" y="1405892"/>
            <a:ext cx="668502" cy="145265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꺾인 연결선 8"/>
          <p:cNvCxnSpPr>
            <a:stCxn id="3" idx="2"/>
            <a:endCxn id="5" idx="0"/>
          </p:cNvCxnSpPr>
          <p:nvPr/>
        </p:nvCxnSpPr>
        <p:spPr>
          <a:xfrm rot="16200000" flipH="1">
            <a:off x="3212022" y="2528553"/>
            <a:ext cx="696202" cy="1486435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꺾인 연결선 9"/>
          <p:cNvCxnSpPr>
            <a:stCxn id="4" idx="2"/>
            <a:endCxn id="5" idx="0"/>
          </p:cNvCxnSpPr>
          <p:nvPr/>
        </p:nvCxnSpPr>
        <p:spPr>
          <a:xfrm rot="5400000">
            <a:off x="4734317" y="2492695"/>
            <a:ext cx="696202" cy="1558153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5" idx="2"/>
            <a:endCxn id="6" idx="0"/>
          </p:cNvCxnSpPr>
          <p:nvPr/>
        </p:nvCxnSpPr>
        <p:spPr>
          <a:xfrm>
            <a:off x="4303341" y="4077072"/>
            <a:ext cx="0" cy="5509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ounded Rectangle 9"/>
          <p:cNvSpPr/>
          <p:nvPr/>
        </p:nvSpPr>
        <p:spPr>
          <a:xfrm>
            <a:off x="706374" y="1579477"/>
            <a:ext cx="454854" cy="31032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lIns="144000" tIns="0" bIns="0" rtlCol="0" anchor="ctr"/>
          <a:lstStyle/>
          <a:p>
            <a:pPr algn="ctr"/>
            <a:r>
              <a:rPr lang="ko-KR" altLang="en-US" dirty="0"/>
              <a:t>국내 전문가 그룹과 협력</a:t>
            </a:r>
            <a:endParaRPr lang="en-US" altLang="ko-KR" dirty="0"/>
          </a:p>
        </p:txBody>
      </p:sp>
      <p:sp>
        <p:nvSpPr>
          <p:cNvPr id="15" name="왼쪽 중괄호 14"/>
          <p:cNvSpPr/>
          <p:nvPr/>
        </p:nvSpPr>
        <p:spPr>
          <a:xfrm>
            <a:off x="1193183" y="1316421"/>
            <a:ext cx="360040" cy="3797291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오른쪽 중괄호 15"/>
          <p:cNvSpPr/>
          <p:nvPr/>
        </p:nvSpPr>
        <p:spPr>
          <a:xfrm>
            <a:off x="7017948" y="1340769"/>
            <a:ext cx="360040" cy="3744416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Rounded Rectangle 9"/>
          <p:cNvSpPr/>
          <p:nvPr/>
        </p:nvSpPr>
        <p:spPr>
          <a:xfrm>
            <a:off x="7411456" y="1589964"/>
            <a:ext cx="454854" cy="31032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lIns="144000" tIns="0" bIns="0" rtlCol="0" anchor="ctr"/>
          <a:lstStyle/>
          <a:p>
            <a:pPr algn="ctr"/>
            <a:r>
              <a:rPr lang="ko-KR" altLang="en-US" dirty="0"/>
              <a:t>국제 전문가 그룹과 협력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8370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5"/>
          <p:cNvSpPr/>
          <p:nvPr/>
        </p:nvSpPr>
        <p:spPr>
          <a:xfrm>
            <a:off x="2555777" y="1556792"/>
            <a:ext cx="3548355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</a:t>
            </a:r>
            <a:r>
              <a:rPr lang="ko-KR" altLang="en-US" dirty="0"/>
              <a:t>합 </a:t>
            </a:r>
            <a:r>
              <a:rPr lang="ko-KR" altLang="en-US" dirty="0" smtClean="0"/>
              <a:t>검사 시스템 구현</a:t>
            </a:r>
            <a:endParaRPr lang="en-US" altLang="ko-KR" dirty="0" smtClean="0"/>
          </a:p>
        </p:txBody>
      </p:sp>
      <p:sp>
        <p:nvSpPr>
          <p:cNvPr id="3" name="Rounded Rectangle 15"/>
          <p:cNvSpPr/>
          <p:nvPr/>
        </p:nvSpPr>
        <p:spPr>
          <a:xfrm>
            <a:off x="2555776" y="2467744"/>
            <a:ext cx="3548355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</a:t>
            </a:r>
            <a:r>
              <a:rPr lang="ko-KR" altLang="en-US" dirty="0"/>
              <a:t>합 </a:t>
            </a:r>
            <a:r>
              <a:rPr lang="ko-KR" altLang="en-US" dirty="0" smtClean="0"/>
              <a:t>검사 시스템 테스트</a:t>
            </a:r>
            <a:endParaRPr lang="en-US" altLang="ko-KR" dirty="0" smtClean="0"/>
          </a:p>
        </p:txBody>
      </p:sp>
      <p:sp>
        <p:nvSpPr>
          <p:cNvPr id="4" name="Rounded Rectangle 15"/>
          <p:cNvSpPr/>
          <p:nvPr/>
        </p:nvSpPr>
        <p:spPr>
          <a:xfrm>
            <a:off x="2555776" y="3356992"/>
            <a:ext cx="3548355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</a:t>
            </a:r>
            <a:r>
              <a:rPr lang="ko-KR" altLang="en-US" dirty="0"/>
              <a:t>합 </a:t>
            </a:r>
            <a:r>
              <a:rPr lang="ko-KR" altLang="en-US" dirty="0" smtClean="0"/>
              <a:t>검사 시스템 실제사례 적용</a:t>
            </a:r>
            <a:endParaRPr lang="en-US" altLang="ko-KR" dirty="0" smtClean="0"/>
          </a:p>
        </p:txBody>
      </p:sp>
      <p:cxnSp>
        <p:nvCxnSpPr>
          <p:cNvPr id="9" name="직선 화살표 연결선 8"/>
          <p:cNvCxnSpPr>
            <a:stCxn id="2" idx="2"/>
            <a:endCxn id="3" idx="0"/>
          </p:cNvCxnSpPr>
          <p:nvPr/>
        </p:nvCxnSpPr>
        <p:spPr>
          <a:xfrm flipH="1">
            <a:off x="4329954" y="2013992"/>
            <a:ext cx="1" cy="453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3" idx="2"/>
            <a:endCxn id="4" idx="0"/>
          </p:cNvCxnSpPr>
          <p:nvPr/>
        </p:nvCxnSpPr>
        <p:spPr>
          <a:xfrm>
            <a:off x="4329954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꺾인 연결선 12"/>
          <p:cNvCxnSpPr>
            <a:stCxn id="4" idx="3"/>
          </p:cNvCxnSpPr>
          <p:nvPr/>
        </p:nvCxnSpPr>
        <p:spPr>
          <a:xfrm flipV="1">
            <a:off x="6104131" y="1785392"/>
            <a:ext cx="235988" cy="1800200"/>
          </a:xfrm>
          <a:prstGeom prst="bentConnector3">
            <a:avLst>
              <a:gd name="adj1" fmla="val 284513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꺾인 연결선 12"/>
          <p:cNvCxnSpPr>
            <a:stCxn id="3" idx="3"/>
            <a:endCxn id="2" idx="3"/>
          </p:cNvCxnSpPr>
          <p:nvPr/>
        </p:nvCxnSpPr>
        <p:spPr>
          <a:xfrm flipV="1">
            <a:off x="6104131" y="1785392"/>
            <a:ext cx="1" cy="910952"/>
          </a:xfrm>
          <a:prstGeom prst="bentConnector3">
            <a:avLst>
              <a:gd name="adj1" fmla="val 2286010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88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090151" y="1052736"/>
            <a:ext cx="2489961" cy="3024336"/>
            <a:chOff x="3203848" y="620688"/>
            <a:chExt cx="2489961" cy="3024336"/>
          </a:xfrm>
        </p:grpSpPr>
        <p:sp>
          <p:nvSpPr>
            <p:cNvPr id="2" name="타원 1"/>
            <p:cNvSpPr/>
            <p:nvPr/>
          </p:nvSpPr>
          <p:spPr>
            <a:xfrm>
              <a:off x="3203848" y="620688"/>
              <a:ext cx="2489961" cy="3024336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주간 정기회의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월간 점검회의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분기별 검토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하계</a:t>
              </a:r>
              <a:r>
                <a:rPr lang="en-US" altLang="ko-KR" sz="1400" dirty="0" smtClean="0"/>
                <a:t>/</a:t>
              </a:r>
              <a:r>
                <a:rPr lang="ko-KR" altLang="en-US" sz="1400" dirty="0" smtClean="0"/>
                <a:t>동계 워크숍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연말 보고 및 점검</a:t>
              </a:r>
              <a:r>
                <a:rPr lang="en-US" altLang="ko-KR" sz="1400" dirty="0" smtClean="0"/>
                <a:t>, </a:t>
              </a:r>
              <a:r>
                <a:rPr lang="ko-KR" altLang="en-US" sz="1400" dirty="0" smtClean="0"/>
                <a:t>새로운 연차 계획</a:t>
              </a:r>
              <a:endParaRPr lang="en-US" altLang="ko-KR" sz="1400" dirty="0" smtClean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00756" y="620688"/>
              <a:ext cx="1296144" cy="329688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 smtClean="0"/>
                <a:t>주관기관</a:t>
              </a:r>
              <a:endParaRPr lang="ko-KR" altLang="en-US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51520" y="1052540"/>
            <a:ext cx="2160240" cy="2880516"/>
            <a:chOff x="395536" y="938876"/>
            <a:chExt cx="2016224" cy="2880516"/>
          </a:xfrm>
        </p:grpSpPr>
        <p:sp>
          <p:nvSpPr>
            <p:cNvPr id="3" name="모서리가 둥근 직사각형 2"/>
            <p:cNvSpPr/>
            <p:nvPr/>
          </p:nvSpPr>
          <p:spPr>
            <a:xfrm>
              <a:off x="395536" y="1124744"/>
              <a:ext cx="2016224" cy="269464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관련문서 수집</a:t>
              </a:r>
              <a:endParaRPr lang="en-US" altLang="ko-KR" sz="1400" dirty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국제 표준회의 참여</a:t>
              </a:r>
              <a:endParaRPr lang="en-US" altLang="ko-KR" sz="1400" dirty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국제 학술회의 참여</a:t>
              </a:r>
              <a:endParaRPr lang="en-US" altLang="ko-KR" sz="1400" dirty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국내 기관 및 프로젝트 방문 및 자료수집</a:t>
              </a:r>
              <a:endParaRPr lang="en-US" altLang="ko-KR" sz="1400" dirty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국외 기관 및 프로젝트 방문 및 </a:t>
              </a:r>
              <a:r>
                <a:rPr lang="ko-KR" altLang="en-US" sz="1400" dirty="0" smtClean="0"/>
                <a:t>자료수집</a:t>
              </a:r>
              <a:endParaRPr lang="ko-KR" altLang="en-US" sz="14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83568" y="938876"/>
              <a:ext cx="1440160" cy="32968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ko-KR" altLang="en-US" sz="1600" dirty="0" smtClean="0"/>
                <a:t>기술정보 수집</a:t>
              </a:r>
              <a:endParaRPr lang="ko-KR" altLang="en-US" sz="16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300192" y="1052736"/>
            <a:ext cx="2592288" cy="3301482"/>
            <a:chOff x="6300192" y="847598"/>
            <a:chExt cx="2592288" cy="3301482"/>
          </a:xfrm>
        </p:grpSpPr>
        <p:sp>
          <p:nvSpPr>
            <p:cNvPr id="4" name="모서리가 둥근 직사각형 3"/>
            <p:cNvSpPr/>
            <p:nvPr/>
          </p:nvSpPr>
          <p:spPr>
            <a:xfrm>
              <a:off x="6300192" y="980729"/>
              <a:ext cx="2592288" cy="3168351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제주 </a:t>
              </a:r>
              <a:r>
                <a:rPr lang="ko-KR" altLang="en-US" sz="1400" dirty="0" smtClean="0"/>
                <a:t>실증단지 참여기관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국가단위 </a:t>
              </a:r>
              <a:r>
                <a:rPr lang="ko-KR" altLang="en-US" sz="1400" dirty="0" smtClean="0"/>
                <a:t>스마트 그리드 </a:t>
              </a:r>
              <a:r>
                <a:rPr lang="ko-KR" altLang="en-US" sz="1400" dirty="0" smtClean="0"/>
                <a:t>프로젝트 참여기관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국내외 충전장치 제조 전문업체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기타 국가기관 및 외국기관</a:t>
              </a:r>
              <a:endParaRPr lang="en-US" altLang="ko-KR" sz="1400" dirty="0" smtClean="0"/>
            </a:p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 smtClean="0"/>
                <a:t>국내 연구회 구성</a:t>
              </a:r>
              <a:endParaRPr lang="en-US" altLang="ko-KR" sz="1400" dirty="0" smtClean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876256" y="847598"/>
              <a:ext cx="1440160" cy="30886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>
                  <a:solidFill>
                    <a:schemeClr val="dk1"/>
                  </a:solidFill>
                </a:rPr>
                <a:t>타기관 협조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24692" y="4833155"/>
            <a:ext cx="2448272" cy="1620181"/>
            <a:chOff x="3224692" y="4473115"/>
            <a:chExt cx="2448272" cy="1620181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3224692" y="4653135"/>
              <a:ext cx="2448272" cy="1440161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82563" indent="-182563">
                <a:lnSpc>
                  <a:spcPct val="150000"/>
                </a:lnSpc>
                <a:buFont typeface="Arial" pitchFamily="34" charset="0"/>
                <a:buChar char="•"/>
                <a:tabLst>
                  <a:tab pos="182563" algn="l"/>
                </a:tabLst>
              </a:pPr>
              <a:r>
                <a:rPr lang="ko-KR" altLang="en-US" sz="1400" dirty="0"/>
                <a:t>국내외 전문가들을 초청하여 세미나 및 </a:t>
              </a:r>
              <a:r>
                <a:rPr lang="ko-KR" altLang="en-US" sz="1400" dirty="0" smtClean="0"/>
                <a:t>자문회의</a:t>
              </a:r>
              <a:endParaRPr lang="ko-KR" altLang="en-US" sz="14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692744" y="4473115"/>
              <a:ext cx="1512168" cy="3600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 smtClean="0"/>
                <a:t>전문가 확보</a:t>
              </a:r>
              <a:endParaRPr lang="ko-KR" altLang="en-US" sz="1600" dirty="0"/>
            </a:p>
          </p:txBody>
        </p:sp>
      </p:grpSp>
      <p:sp>
        <p:nvSpPr>
          <p:cNvPr id="15" name="Left-Right Arrow 14"/>
          <p:cNvSpPr/>
          <p:nvPr/>
        </p:nvSpPr>
        <p:spPr>
          <a:xfrm>
            <a:off x="2411760" y="2420888"/>
            <a:ext cx="678391" cy="288032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Left-Right Arrow 15"/>
          <p:cNvSpPr/>
          <p:nvPr/>
        </p:nvSpPr>
        <p:spPr>
          <a:xfrm>
            <a:off x="5615405" y="2491273"/>
            <a:ext cx="678391" cy="288032"/>
          </a:xfrm>
          <a:prstGeom prst="left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Up-Down Arrow 16"/>
          <p:cNvSpPr/>
          <p:nvPr/>
        </p:nvSpPr>
        <p:spPr>
          <a:xfrm>
            <a:off x="4252238" y="4102191"/>
            <a:ext cx="236868" cy="684075"/>
          </a:xfrm>
          <a:prstGeom prst="up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08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71" y="1030043"/>
            <a:ext cx="5105400" cy="472440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719" y="4712826"/>
            <a:ext cx="1767542" cy="147295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75" y="1468515"/>
            <a:ext cx="1315035" cy="2121024"/>
          </a:xfrm>
          <a:prstGeom prst="rect">
            <a:avLst/>
          </a:prstGeom>
        </p:spPr>
      </p:pic>
      <p:cxnSp>
        <p:nvCxnSpPr>
          <p:cNvPr id="9" name="직선 화살표 연결선 8"/>
          <p:cNvCxnSpPr>
            <a:stCxn id="15" idx="1"/>
          </p:cNvCxnSpPr>
          <p:nvPr/>
        </p:nvCxnSpPr>
        <p:spPr>
          <a:xfrm flipH="1">
            <a:off x="5938639" y="2529027"/>
            <a:ext cx="1066036" cy="30121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>
            <a:stCxn id="16" idx="1"/>
          </p:cNvCxnSpPr>
          <p:nvPr/>
        </p:nvCxnSpPr>
        <p:spPr>
          <a:xfrm flipH="1">
            <a:off x="5006119" y="5449302"/>
            <a:ext cx="16526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16" idx="0"/>
            <a:endCxn id="15" idx="2"/>
          </p:cNvCxnSpPr>
          <p:nvPr/>
        </p:nvCxnSpPr>
        <p:spPr>
          <a:xfrm flipV="1">
            <a:off x="7542490" y="3589539"/>
            <a:ext cx="119703" cy="112328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598407" y="398237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I-1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78991" y="231689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I-2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76767" y="509264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I-3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829655" y="658656"/>
            <a:ext cx="5315510" cy="5339939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2402117" y="381971"/>
            <a:ext cx="1944216" cy="55337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Power Grid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4535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</TotalTime>
  <Words>138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25</cp:revision>
  <dcterms:created xsi:type="dcterms:W3CDTF">2011-11-21T16:00:39Z</dcterms:created>
  <dcterms:modified xsi:type="dcterms:W3CDTF">2011-11-23T13:09:37Z</dcterms:modified>
</cp:coreProperties>
</file>