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4" r:id="rId6"/>
    <p:sldId id="266" r:id="rId7"/>
    <p:sldId id="263" r:id="rId8"/>
    <p:sldId id="259" r:id="rId9"/>
    <p:sldId id="261" r:id="rId10"/>
    <p:sldId id="262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5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4349-B886-9947-8F50-DF67FBBC6C74}" type="datetimeFigureOut">
              <a:rPr lang="en-US" smtClean="0"/>
              <a:t>9/20/16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0FB2F-B8A2-4E40-BD10-52E572122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460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4349-B886-9947-8F50-DF67FBBC6C74}" type="datetimeFigureOut">
              <a:rPr lang="en-US" smtClean="0"/>
              <a:t>9/20/16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0FB2F-B8A2-4E40-BD10-52E572122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560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4349-B886-9947-8F50-DF67FBBC6C74}" type="datetimeFigureOut">
              <a:rPr lang="en-US" smtClean="0"/>
              <a:t>9/20/16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0FB2F-B8A2-4E40-BD10-52E572122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990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4349-B886-9947-8F50-DF67FBBC6C74}" type="datetimeFigureOut">
              <a:rPr lang="en-US" smtClean="0"/>
              <a:t>9/20/16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0FB2F-B8A2-4E40-BD10-52E572122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931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4349-B886-9947-8F50-DF67FBBC6C74}" type="datetimeFigureOut">
              <a:rPr lang="en-US" smtClean="0"/>
              <a:t>9/20/16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0FB2F-B8A2-4E40-BD10-52E572122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294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4349-B886-9947-8F50-DF67FBBC6C74}" type="datetimeFigureOut">
              <a:rPr lang="en-US" smtClean="0"/>
              <a:t>9/20/16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0FB2F-B8A2-4E40-BD10-52E572122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387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4349-B886-9947-8F50-DF67FBBC6C74}" type="datetimeFigureOut">
              <a:rPr lang="en-US" smtClean="0"/>
              <a:t>9/20/16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0FB2F-B8A2-4E40-BD10-52E572122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80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4349-B886-9947-8F50-DF67FBBC6C74}" type="datetimeFigureOut">
              <a:rPr lang="en-US" smtClean="0"/>
              <a:t>9/20/16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0FB2F-B8A2-4E40-BD10-52E572122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873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4349-B886-9947-8F50-DF67FBBC6C74}" type="datetimeFigureOut">
              <a:rPr lang="en-US" smtClean="0"/>
              <a:t>9/20/16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0FB2F-B8A2-4E40-BD10-52E572122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20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4349-B886-9947-8F50-DF67FBBC6C74}" type="datetimeFigureOut">
              <a:rPr lang="en-US" smtClean="0"/>
              <a:t>9/20/16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0FB2F-B8A2-4E40-BD10-52E572122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077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4349-B886-9947-8F50-DF67FBBC6C74}" type="datetimeFigureOut">
              <a:rPr lang="en-US" smtClean="0"/>
              <a:t>9/20/16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0FB2F-B8A2-4E40-BD10-52E572122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349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D4349-B886-9947-8F50-DF67FBBC6C74}" type="datetimeFigureOut">
              <a:rPr lang="en-US" smtClean="0"/>
              <a:t>9/20/16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0FB2F-B8A2-4E40-BD10-52E572122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84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onicframework.com/docs/v2/api/components/menu/Menu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onicframework.com/docs/v2/api/components/icon/Icon/" TargetMode="External"/><Relationship Id="rId3" Type="http://schemas.openxmlformats.org/officeDocument/2006/relationships/hyperlink" Target="http://ionicframework.com/docs/v2/ionicons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apps.ionic.io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Ionic 2</a:t>
            </a:r>
            <a:br>
              <a:rPr lang="en-US" dirty="0" smtClean="0"/>
            </a:br>
            <a:r>
              <a:rPr lang="en-US" dirty="0" smtClean="0"/>
              <a:t>lecture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364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 </a:t>
            </a:r>
            <a:r>
              <a:rPr lang="en-US" dirty="0" err="1" smtClean="0"/>
              <a:t>sidemenu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app.html</a:t>
            </a:r>
            <a:endParaRPr lang="en-US" dirty="0" smtClean="0"/>
          </a:p>
          <a:p>
            <a:pPr lvl="1"/>
            <a:r>
              <a:rPr lang="en-US" dirty="0" smtClean="0"/>
              <a:t>reference to an element: #&lt;</a:t>
            </a:r>
            <a:r>
              <a:rPr lang="en-US" dirty="0" err="1" smtClean="0"/>
              <a:t>refname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&lt;ion-menu&gt;’s “content” property</a:t>
            </a:r>
          </a:p>
          <a:p>
            <a:pPr lvl="1"/>
            <a:r>
              <a:rPr lang="en-US" dirty="0" err="1" smtClean="0"/>
              <a:t>menuToggle</a:t>
            </a:r>
            <a:r>
              <a:rPr lang="en-US" dirty="0" smtClean="0"/>
              <a:t>, </a:t>
            </a:r>
            <a:r>
              <a:rPr lang="en-US" dirty="0" err="1" smtClean="0"/>
              <a:t>menuClose</a:t>
            </a:r>
            <a:endParaRPr lang="en-US" dirty="0" smtClean="0"/>
          </a:p>
          <a:p>
            <a:pPr lvl="1"/>
            <a:r>
              <a:rPr lang="en-US" dirty="0" smtClean="0"/>
              <a:t>ion-menu</a:t>
            </a:r>
          </a:p>
          <a:p>
            <a:pPr lvl="2"/>
            <a:r>
              <a:rPr lang="en-US" dirty="0" smtClean="0"/>
              <a:t>ion-toolbar</a:t>
            </a:r>
          </a:p>
          <a:p>
            <a:pPr lvl="3"/>
            <a:r>
              <a:rPr lang="en-US" dirty="0" smtClean="0"/>
              <a:t>ion-title</a:t>
            </a:r>
          </a:p>
          <a:p>
            <a:pPr lvl="2"/>
            <a:r>
              <a:rPr lang="en-US" dirty="0" smtClean="0"/>
              <a:t>ion-content</a:t>
            </a:r>
          </a:p>
          <a:p>
            <a:pPr lvl="3"/>
            <a:r>
              <a:rPr lang="en-US" dirty="0" smtClean="0"/>
              <a:t>ion-list</a:t>
            </a:r>
          </a:p>
          <a:p>
            <a:pPr lvl="4"/>
            <a:r>
              <a:rPr lang="en-US" dirty="0" smtClean="0"/>
              <a:t>ion-item</a:t>
            </a:r>
          </a:p>
          <a:p>
            <a:pPr lvl="1"/>
            <a:r>
              <a:rPr lang="en-US" dirty="0" smtClean="0"/>
              <a:t>*</a:t>
            </a:r>
            <a:r>
              <a:rPr lang="en-US" dirty="0" err="1" smtClean="0"/>
              <a:t>ngFor</a:t>
            </a:r>
            <a:r>
              <a:rPr lang="en-US" dirty="0" smtClean="0"/>
              <a:t> = “let &lt;</a:t>
            </a:r>
            <a:r>
              <a:rPr lang="en-US" dirty="0" err="1" smtClean="0"/>
              <a:t>var</a:t>
            </a:r>
            <a:r>
              <a:rPr lang="en-US" dirty="0" smtClean="0"/>
              <a:t>&gt; of &lt;</a:t>
            </a:r>
            <a:r>
              <a:rPr lang="en-US" dirty="0" err="1" smtClean="0"/>
              <a:t>arr-var</a:t>
            </a:r>
            <a:r>
              <a:rPr lang="en-US" dirty="0" smtClean="0"/>
              <a:t>&gt;”</a:t>
            </a:r>
          </a:p>
          <a:p>
            <a:r>
              <a:rPr lang="en-US" dirty="0" err="1" smtClean="0"/>
              <a:t>app.ts</a:t>
            </a:r>
            <a:endParaRPr lang="en-US" dirty="0" smtClean="0"/>
          </a:p>
          <a:p>
            <a:pPr lvl="1"/>
            <a:r>
              <a:rPr lang="en-US" dirty="0" smtClean="0"/>
              <a:t>Dependency injection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@</a:t>
            </a:r>
            <a:r>
              <a:rPr lang="en-US" dirty="0" err="1" smtClean="0">
                <a:solidFill>
                  <a:srgbClr val="0000FF"/>
                </a:solidFill>
              </a:rPr>
              <a:t>ViewChild</a:t>
            </a:r>
            <a:r>
              <a:rPr lang="en-US" dirty="0" smtClean="0">
                <a:solidFill>
                  <a:srgbClr val="0000FF"/>
                </a:solidFill>
              </a:rPr>
              <a:t>(&lt;class&gt;|&lt;ref&gt;) &lt;</a:t>
            </a:r>
            <a:r>
              <a:rPr lang="en-US" dirty="0" err="1" smtClean="0">
                <a:solidFill>
                  <a:srgbClr val="0000FF"/>
                </a:solidFill>
              </a:rPr>
              <a:t>var</a:t>
            </a:r>
            <a:r>
              <a:rPr lang="en-US" dirty="0" smtClean="0">
                <a:solidFill>
                  <a:srgbClr val="0000FF"/>
                </a:solidFill>
              </a:rPr>
              <a:t>&gt;: &lt;class&gt;: </a:t>
            </a:r>
            <a:r>
              <a:rPr lang="en-US" dirty="0" smtClean="0"/>
              <a:t>access a class instance of a child</a:t>
            </a:r>
          </a:p>
          <a:p>
            <a:pPr lvl="1"/>
            <a:r>
              <a:rPr lang="en-US" dirty="0" smtClean="0"/>
              <a:t>initialization of pages </a:t>
            </a:r>
            <a:r>
              <a:rPr lang="en-US" dirty="0" err="1" smtClean="0"/>
              <a:t>var</a:t>
            </a:r>
            <a:endParaRPr lang="en-US" dirty="0" smtClean="0"/>
          </a:p>
          <a:p>
            <a:r>
              <a:rPr lang="en-US" dirty="0" smtClean="0"/>
              <a:t>Check </a:t>
            </a:r>
            <a:r>
              <a:rPr lang="en-US" dirty="0" smtClean="0">
                <a:hlinkClick r:id="rId2"/>
              </a:rPr>
              <a:t>http://ionicframework.com/docs/v2/api/components/menu/Menu/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205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 Page2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91411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Click event with parameters</a:t>
            </a:r>
          </a:p>
          <a:p>
            <a:pPr lvl="1"/>
            <a:r>
              <a:rPr lang="en-US" dirty="0" smtClean="0"/>
              <a:t>(click)="</a:t>
            </a:r>
            <a:r>
              <a:rPr lang="en-US" dirty="0" err="1" smtClean="0"/>
              <a:t>itemTapped</a:t>
            </a:r>
            <a:r>
              <a:rPr lang="en-US" dirty="0" smtClean="0"/>
              <a:t>($event, item)"</a:t>
            </a:r>
          </a:p>
          <a:p>
            <a:r>
              <a:rPr lang="en-US" dirty="0" smtClean="0"/>
              <a:t>Icons</a:t>
            </a:r>
          </a:p>
          <a:p>
            <a:pPr lvl="1"/>
            <a:r>
              <a:rPr lang="en-US" dirty="0" smtClean="0"/>
              <a:t>&lt;ion-icon name=“</a:t>
            </a:r>
            <a:r>
              <a:rPr lang="is-IS" dirty="0" smtClean="0"/>
              <a:t>…”&gt;</a:t>
            </a:r>
          </a:p>
          <a:p>
            <a:pPr lvl="1"/>
            <a:r>
              <a:rPr lang="en-US" dirty="0" smtClean="0">
                <a:hlinkClick r:id="rId2"/>
              </a:rPr>
              <a:t>http://ionicframework.com/docs/v2/api/components/icon/Icon/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http://ionicframework.com/docs/v2/ionicons/</a:t>
            </a:r>
            <a:endParaRPr lang="en-US" dirty="0" smtClean="0"/>
          </a:p>
          <a:p>
            <a:r>
              <a:rPr lang="en-US" dirty="0" smtClean="0"/>
              <a:t>&lt;tag *</a:t>
            </a:r>
            <a:r>
              <a:rPr lang="en-US" dirty="0" err="1" smtClean="0"/>
              <a:t>ngIf</a:t>
            </a:r>
            <a:r>
              <a:rPr lang="en-US" dirty="0" smtClean="0"/>
              <a:t>=“*</a:t>
            </a:r>
            <a:r>
              <a:rPr lang="en-US" dirty="0" err="1" smtClean="0"/>
              <a:t>expr</a:t>
            </a:r>
            <a:r>
              <a:rPr lang="en-US" dirty="0" smtClean="0"/>
              <a:t>*”&gt;</a:t>
            </a:r>
          </a:p>
          <a:p>
            <a:pPr lvl="1"/>
            <a:r>
              <a:rPr lang="en-US" dirty="0" smtClean="0"/>
              <a:t>Create this element only if *</a:t>
            </a:r>
            <a:r>
              <a:rPr lang="en-US" dirty="0" err="1" smtClean="0"/>
              <a:t>expr</a:t>
            </a:r>
            <a:r>
              <a:rPr lang="en-US" dirty="0" smtClean="0"/>
              <a:t>* is not null (true)</a:t>
            </a:r>
          </a:p>
          <a:p>
            <a:r>
              <a:rPr lang="en-US" dirty="0" smtClean="0"/>
              <a:t>Array</a:t>
            </a:r>
          </a:p>
          <a:p>
            <a:pPr lvl="1"/>
            <a:r>
              <a:rPr lang="en-US" dirty="0" smtClean="0"/>
              <a:t>array of primitive types</a:t>
            </a:r>
          </a:p>
          <a:p>
            <a:pPr lvl="2"/>
            <a:r>
              <a:rPr lang="en-US" dirty="0" smtClean="0"/>
              <a:t>&lt;</a:t>
            </a:r>
            <a:r>
              <a:rPr lang="en-US" dirty="0" err="1" smtClean="0"/>
              <a:t>var</a:t>
            </a:r>
            <a:r>
              <a:rPr lang="en-US" dirty="0" smtClean="0"/>
              <a:t>&gt;: &lt;type&gt;[];</a:t>
            </a:r>
          </a:p>
          <a:p>
            <a:pPr lvl="2"/>
            <a:r>
              <a:rPr lang="en-US" dirty="0" smtClean="0"/>
              <a:t>icons: string[];</a:t>
            </a:r>
          </a:p>
          <a:p>
            <a:pPr lvl="1"/>
            <a:r>
              <a:rPr lang="en-US" dirty="0" smtClean="0"/>
              <a:t>array of complex types</a:t>
            </a:r>
          </a:p>
          <a:p>
            <a:pPr lvl="2"/>
            <a:r>
              <a:rPr lang="en-US" dirty="0" smtClean="0"/>
              <a:t>&lt;</a:t>
            </a:r>
            <a:r>
              <a:rPr lang="en-US" dirty="0" err="1" smtClean="0"/>
              <a:t>var</a:t>
            </a:r>
            <a:r>
              <a:rPr lang="en-US" dirty="0" smtClean="0"/>
              <a:t>&gt;: Array&lt;{ JSON_EXPR }&gt;;</a:t>
            </a:r>
          </a:p>
          <a:p>
            <a:pPr lvl="2"/>
            <a:r>
              <a:rPr lang="en-US" dirty="0" smtClean="0"/>
              <a:t>items: Array&lt;{ title: string, icon: string }</a:t>
            </a:r>
          </a:p>
          <a:p>
            <a:pPr lvl="1"/>
            <a:r>
              <a:rPr lang="en-US" dirty="0" smtClean="0"/>
              <a:t>Manipulation</a:t>
            </a:r>
          </a:p>
          <a:p>
            <a:pPr lvl="2"/>
            <a:r>
              <a:rPr lang="en-US" dirty="0" smtClean="0"/>
              <a:t>pop(), push(), [&lt;index&gt;]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67436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 from </a:t>
            </a:r>
            <a:r>
              <a:rPr lang="en-US" dirty="0" err="1" smtClean="0"/>
              <a:t>OpenAPI</a:t>
            </a:r>
            <a:r>
              <a:rPr lang="en-US" dirty="0" smtClean="0"/>
              <a:t>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 iTunes song search result</a:t>
            </a:r>
          </a:p>
          <a:p>
            <a:r>
              <a:rPr lang="en-US" dirty="0" smtClean="0"/>
              <a:t>Use it to populate </a:t>
            </a:r>
            <a:r>
              <a:rPr lang="en-US" smtClean="0"/>
              <a:t>a list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688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Ionic 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visit </a:t>
            </a:r>
            <a:r>
              <a:rPr lang="en-US" dirty="0" smtClean="0">
                <a:hlinkClick r:id="rId2"/>
              </a:rPr>
              <a:t>http://apps.ionic.io</a:t>
            </a:r>
            <a:r>
              <a:rPr lang="en-US" dirty="0" smtClean="0"/>
              <a:t>, and sign-up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create an app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inside the app folder, do</a:t>
            </a:r>
          </a:p>
          <a:p>
            <a:pPr lvl="1"/>
            <a:r>
              <a:rPr lang="en-US" i="1" dirty="0" err="1">
                <a:solidFill>
                  <a:srgbClr val="0000FF"/>
                </a:solidFill>
              </a:rPr>
              <a:t>npm</a:t>
            </a:r>
            <a:r>
              <a:rPr lang="en-US" i="1" dirty="0">
                <a:solidFill>
                  <a:srgbClr val="0000FF"/>
                </a:solidFill>
              </a:rPr>
              <a:t> install @ionic/cloud-angular </a:t>
            </a:r>
            <a:r>
              <a:rPr lang="en-US" i="1" dirty="0" smtClean="0">
                <a:solidFill>
                  <a:srgbClr val="0000FF"/>
                </a:solidFill>
              </a:rPr>
              <a:t>–save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Generate the app to the cloud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ionic </a:t>
            </a:r>
            <a:r>
              <a:rPr lang="en-US" i="1" dirty="0" err="1" smtClean="0">
                <a:solidFill>
                  <a:srgbClr val="0000FF"/>
                </a:solidFill>
              </a:rPr>
              <a:t>io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  <a:r>
              <a:rPr lang="en-US" i="1" dirty="0" err="1" smtClean="0">
                <a:solidFill>
                  <a:srgbClr val="0000FF"/>
                </a:solidFill>
              </a:rPr>
              <a:t>init</a:t>
            </a:r>
            <a:endParaRPr lang="en-US" i="1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Enter email/password for Ionic cloud</a:t>
            </a:r>
          </a:p>
          <a:p>
            <a:pPr lvl="1"/>
            <a:r>
              <a:rPr lang="en-US" dirty="0" smtClean="0"/>
              <a:t>check your app id in </a:t>
            </a:r>
            <a:r>
              <a:rPr lang="en-US" dirty="0" err="1" smtClean="0"/>
              <a:t>ionic.config.json</a:t>
            </a:r>
            <a:r>
              <a:rPr lang="en-US" dirty="0" smtClean="0"/>
              <a:t> or cloud	</a:t>
            </a:r>
            <a:endParaRPr lang="en-US" dirty="0"/>
          </a:p>
          <a:p>
            <a:pPr lvl="1"/>
            <a:r>
              <a:rPr lang="en-US" dirty="0" smtClean="0"/>
              <a:t>log on to cloud website and check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Upload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ionic upload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Install Ionic View in your phone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Log in &amp; test your app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pic>
        <p:nvPicPr>
          <p:cNvPr id="4" name="Picture 3" descr="Screen Shot 2016-09-21 at 12.13.34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6218" y="2519451"/>
            <a:ext cx="2342726" cy="1289483"/>
          </a:xfrm>
          <a:prstGeom prst="rect">
            <a:avLst/>
          </a:prstGeom>
          <a:ln>
            <a:solidFill>
              <a:srgbClr val="4F81BD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6797118" y="2150119"/>
            <a:ext cx="1753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ionic.config.json</a:t>
            </a:r>
            <a:endParaRPr lang="en-US" i="1" dirty="0"/>
          </a:p>
        </p:txBody>
      </p:sp>
      <p:pic>
        <p:nvPicPr>
          <p:cNvPr id="6" name="Picture 5" descr="Screen Shot 2016-09-21 at 12.16.11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6218" y="4683193"/>
            <a:ext cx="2342726" cy="1198604"/>
          </a:xfrm>
          <a:prstGeom prst="rect">
            <a:avLst/>
          </a:prstGeom>
          <a:ln>
            <a:solidFill>
              <a:srgbClr val="4F81BD"/>
            </a:solidFill>
          </a:ln>
        </p:spPr>
      </p:pic>
      <p:sp>
        <p:nvSpPr>
          <p:cNvPr id="7" name="Down Arrow 6"/>
          <p:cNvSpPr/>
          <p:nvPr/>
        </p:nvSpPr>
        <p:spPr>
          <a:xfrm>
            <a:off x="7590837" y="4026054"/>
            <a:ext cx="288625" cy="533921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491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a new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Given a blank app,</a:t>
            </a:r>
          </a:p>
          <a:p>
            <a:r>
              <a:rPr lang="en-US" dirty="0" smtClean="0"/>
              <a:t>New </a:t>
            </a:r>
            <a:r>
              <a:rPr lang="en-US" dirty="0" smtClean="0"/>
              <a:t>page</a:t>
            </a:r>
          </a:p>
          <a:p>
            <a:pPr lvl="1"/>
            <a:r>
              <a:rPr lang="en-US" dirty="0" smtClean="0"/>
              <a:t>name: </a:t>
            </a:r>
            <a:r>
              <a:rPr lang="en-US" dirty="0" err="1" smtClean="0"/>
              <a:t>NewView</a:t>
            </a:r>
            <a:endParaRPr lang="en-US" dirty="0" smtClean="0"/>
          </a:p>
          <a:p>
            <a:r>
              <a:rPr lang="en-US" dirty="0" smtClean="0"/>
              <a:t>Generate a page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ionic g page </a:t>
            </a:r>
            <a:r>
              <a:rPr lang="en-US" dirty="0" err="1" smtClean="0">
                <a:solidFill>
                  <a:srgbClr val="0000FF"/>
                </a:solidFill>
              </a:rPr>
              <a:t>NewView</a:t>
            </a:r>
            <a:endParaRPr lang="en-US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creates pages/new-view/new-view.{</a:t>
            </a:r>
            <a:r>
              <a:rPr lang="en-US" dirty="0" err="1" smtClean="0"/>
              <a:t>ts,html,scss</a:t>
            </a:r>
            <a:r>
              <a:rPr lang="en-US" dirty="0" smtClean="0"/>
              <a:t>}</a:t>
            </a:r>
          </a:p>
          <a:p>
            <a:r>
              <a:rPr lang="en-US" dirty="0" smtClean="0"/>
              <a:t>CSS Housekeeping</a:t>
            </a:r>
          </a:p>
          <a:p>
            <a:pPr lvl="1"/>
            <a:r>
              <a:rPr lang="en-US" dirty="0" smtClean="0"/>
              <a:t>import "../pages/new-view/new-view” in theme/</a:t>
            </a:r>
            <a:r>
              <a:rPr lang="en-US" dirty="0" err="1" smtClean="0"/>
              <a:t>app.core.scss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91727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Navigation Stack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Pages are stacked</a:t>
            </a:r>
          </a:p>
          <a:p>
            <a:r>
              <a:rPr lang="en-US" sz="2800" dirty="0" smtClean="0"/>
              <a:t>Push new page on the stack</a:t>
            </a:r>
          </a:p>
          <a:p>
            <a:r>
              <a:rPr lang="en-US" sz="2800" dirty="0" smtClean="0"/>
              <a:t>Pop current page to go back to previous </a:t>
            </a:r>
            <a:r>
              <a:rPr lang="en-US" sz="2800" dirty="0" smtClean="0"/>
              <a:t>page</a:t>
            </a:r>
          </a:p>
          <a:p>
            <a:r>
              <a:rPr lang="en-US" sz="2800" dirty="0" smtClean="0"/>
              <a:t>root: a page with cleared </a:t>
            </a:r>
            <a:r>
              <a:rPr lang="en-US" sz="2800" dirty="0" err="1" smtClean="0"/>
              <a:t>nav</a:t>
            </a:r>
            <a:r>
              <a:rPr lang="en-US" sz="2800" dirty="0" smtClean="0"/>
              <a:t> stack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00"/>
            <a:ext cx="9144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686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Navigation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Push</a:t>
            </a:r>
          </a:p>
          <a:p>
            <a:pPr lvl="1"/>
            <a:r>
              <a:rPr lang="en-US" dirty="0" smtClean="0"/>
              <a:t>Go to page</a:t>
            </a:r>
          </a:p>
          <a:p>
            <a:pPr lvl="1"/>
            <a:r>
              <a:rPr lang="en-US" dirty="0" smtClean="0"/>
              <a:t>Show “Back” button in menu bar, if any</a:t>
            </a:r>
          </a:p>
          <a:p>
            <a:r>
              <a:rPr lang="en-US" dirty="0" smtClean="0"/>
              <a:t>Pop</a:t>
            </a:r>
          </a:p>
          <a:p>
            <a:pPr lvl="1"/>
            <a:r>
              <a:rPr lang="en-US" dirty="0" smtClean="0"/>
              <a:t>Back to previous page</a:t>
            </a:r>
          </a:p>
          <a:p>
            <a:r>
              <a:rPr lang="en-US" dirty="0" smtClean="0"/>
              <a:t>Root page</a:t>
            </a:r>
          </a:p>
          <a:p>
            <a:pPr lvl="1"/>
            <a:r>
              <a:rPr lang="en-US" dirty="0" smtClean="0"/>
              <a:t>go to page</a:t>
            </a:r>
          </a:p>
          <a:p>
            <a:pPr lvl="1"/>
            <a:r>
              <a:rPr lang="en-US" dirty="0" smtClean="0"/>
              <a:t>No “Back” button</a:t>
            </a:r>
          </a:p>
          <a:p>
            <a:pPr lvl="1"/>
            <a:r>
              <a:rPr lang="en-US" dirty="0" smtClean="0"/>
              <a:t>Empty </a:t>
            </a:r>
            <a:r>
              <a:rPr lang="en-US" dirty="0" err="1" smtClean="0"/>
              <a:t>nav</a:t>
            </a:r>
            <a:r>
              <a:rPr lang="en-US" dirty="0" smtClean="0"/>
              <a:t> stack</a:t>
            </a:r>
          </a:p>
        </p:txBody>
      </p:sp>
    </p:spTree>
    <p:extLst>
      <p:ext uri="{BB962C8B-B14F-4D97-AF65-F5344CB8AC3E}">
        <p14:creationId xmlns:p14="http://schemas.microsoft.com/office/powerpoint/2010/main" val="3264574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Bind </a:t>
            </a:r>
            <a:r>
              <a:rPr lang="en-US" dirty="0" err="1" smtClean="0"/>
              <a:t>bewteen</a:t>
            </a:r>
            <a:r>
              <a:rPr lang="en-US" dirty="0" smtClean="0"/>
              <a:t> View properties and TS model (</a:t>
            </a:r>
            <a:r>
              <a:rPr lang="en-US" dirty="0" err="1" smtClean="0"/>
              <a:t>var</a:t>
            </a:r>
            <a:r>
              <a:rPr lang="en-US" dirty="0" smtClean="0"/>
              <a:t>)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Model to View: [*property*]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img</a:t>
            </a:r>
            <a:r>
              <a:rPr lang="en-US" dirty="0" smtClean="0"/>
              <a:t> [</a:t>
            </a:r>
            <a:r>
              <a:rPr lang="en-US" dirty="0" err="1" smtClean="0"/>
              <a:t>src</a:t>
            </a:r>
            <a:r>
              <a:rPr lang="en-US" dirty="0" smtClean="0"/>
              <a:t>] = ‘</a:t>
            </a:r>
            <a:r>
              <a:rPr lang="en-US" dirty="0" err="1" smtClean="0"/>
              <a:t>imgsrc</a:t>
            </a:r>
            <a:r>
              <a:rPr lang="en-US" dirty="0" smtClean="0"/>
              <a:t>’&gt;</a:t>
            </a:r>
          </a:p>
          <a:p>
            <a:pPr lvl="1"/>
            <a:r>
              <a:rPr lang="en-US" dirty="0" smtClean="0"/>
              <a:t>Expression: &lt;</a:t>
            </a:r>
            <a:r>
              <a:rPr lang="en-US" dirty="0" err="1" smtClean="0"/>
              <a:t>img</a:t>
            </a:r>
            <a:r>
              <a:rPr lang="en-US" dirty="0" smtClean="0"/>
              <a:t> </a:t>
            </a:r>
            <a:r>
              <a:rPr lang="en-US" dirty="0" err="1" smtClean="0"/>
              <a:t>src</a:t>
            </a:r>
            <a:r>
              <a:rPr lang="en-US" dirty="0"/>
              <a:t> </a:t>
            </a:r>
            <a:r>
              <a:rPr lang="en-US" dirty="0" smtClean="0"/>
              <a:t>= ‘{{</a:t>
            </a:r>
            <a:r>
              <a:rPr lang="en-US" dirty="0" err="1" smtClean="0"/>
              <a:t>imgsrc</a:t>
            </a:r>
            <a:r>
              <a:rPr lang="en-US" dirty="0" smtClean="0"/>
              <a:t>}}’&gt; 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View to Model: (*event*)</a:t>
            </a:r>
          </a:p>
          <a:p>
            <a:pPr lvl="1"/>
            <a:r>
              <a:rPr lang="en-US" dirty="0" smtClean="0"/>
              <a:t>&lt;button (click) = ‘</a:t>
            </a:r>
            <a:r>
              <a:rPr lang="en-US" dirty="0" err="1" smtClean="0"/>
              <a:t>onClick</a:t>
            </a:r>
            <a:r>
              <a:rPr lang="en-US" dirty="0" smtClean="0"/>
              <a:t>()’&gt;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View</a:t>
            </a:r>
            <a:r>
              <a:rPr lang="en-US" dirty="0" smtClean="0">
                <a:solidFill>
                  <a:srgbClr val="3366FF"/>
                </a:solidFill>
                <a:sym typeface="Wingdings"/>
              </a:rPr>
              <a:t>Model: [(</a:t>
            </a:r>
            <a:r>
              <a:rPr lang="en-US" dirty="0" err="1" smtClean="0">
                <a:solidFill>
                  <a:srgbClr val="3366FF"/>
                </a:solidFill>
                <a:sym typeface="Wingdings"/>
              </a:rPr>
              <a:t>ngModel</a:t>
            </a:r>
            <a:r>
              <a:rPr lang="en-US" dirty="0" smtClean="0">
                <a:solidFill>
                  <a:srgbClr val="3366FF"/>
                </a:solidFill>
                <a:sym typeface="Wingdings"/>
              </a:rPr>
              <a:t>)]</a:t>
            </a:r>
          </a:p>
          <a:p>
            <a:pPr lvl="1"/>
            <a:r>
              <a:rPr lang="en-US" dirty="0" smtClean="0">
                <a:sym typeface="Wingdings"/>
              </a:rPr>
              <a:t>&lt;input [(</a:t>
            </a:r>
            <a:r>
              <a:rPr lang="en-US" dirty="0" err="1" smtClean="0">
                <a:sym typeface="Wingdings"/>
              </a:rPr>
              <a:t>ngModel</a:t>
            </a:r>
            <a:r>
              <a:rPr lang="en-US" dirty="0" smtClean="0">
                <a:sym typeface="Wingdings"/>
              </a:rPr>
              <a:t>)] = ‘keyword’&gt;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102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push &amp; pop &amp; root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Using directives</a:t>
            </a:r>
          </a:p>
          <a:p>
            <a:pPr lvl="1"/>
            <a:r>
              <a:rPr lang="en-US" dirty="0" err="1" smtClean="0"/>
              <a:t>navPush</a:t>
            </a:r>
            <a:endParaRPr lang="en-US" dirty="0" smtClean="0"/>
          </a:p>
          <a:p>
            <a:pPr lvl="2"/>
            <a:r>
              <a:rPr lang="en-US" dirty="0" smtClean="0"/>
              <a:t>&lt;button [</a:t>
            </a:r>
            <a:r>
              <a:rPr lang="en-US" dirty="0" err="1" smtClean="0"/>
              <a:t>navPush</a:t>
            </a:r>
            <a:r>
              <a:rPr lang="en-US" dirty="0" smtClean="0"/>
              <a:t>] = ‘*</a:t>
            </a:r>
            <a:r>
              <a:rPr lang="en-US" dirty="0" err="1" smtClean="0"/>
              <a:t>var</a:t>
            </a:r>
            <a:r>
              <a:rPr lang="en-US" dirty="0" smtClean="0"/>
              <a:t> for target*’&gt;</a:t>
            </a:r>
            <a:r>
              <a:rPr lang="is-IS" dirty="0" smtClean="0"/>
              <a:t>…&lt;/button&gt;</a:t>
            </a:r>
          </a:p>
          <a:p>
            <a:pPr lvl="2"/>
            <a:r>
              <a:rPr lang="is-IS" dirty="0" smtClean="0"/>
              <a:t>&lt;a [navPush] ...</a:t>
            </a:r>
            <a:endParaRPr lang="en-US" dirty="0" smtClean="0"/>
          </a:p>
          <a:p>
            <a:pPr lvl="1"/>
            <a:r>
              <a:rPr lang="en-US" dirty="0" err="1" smtClean="0"/>
              <a:t>navPop</a:t>
            </a:r>
            <a:endParaRPr lang="en-US" dirty="0" smtClean="0"/>
          </a:p>
          <a:p>
            <a:pPr lvl="2"/>
            <a:r>
              <a:rPr lang="en-US" dirty="0" smtClean="0"/>
              <a:t>&lt;button </a:t>
            </a:r>
            <a:r>
              <a:rPr lang="en-US" dirty="0" err="1" smtClean="0"/>
              <a:t>navPop</a:t>
            </a:r>
            <a:r>
              <a:rPr lang="en-US" dirty="0" smtClean="0"/>
              <a:t>&gt;</a:t>
            </a:r>
            <a:r>
              <a:rPr lang="is-IS" dirty="0" smtClean="0"/>
              <a:t>…&lt;/button&gt;</a:t>
            </a:r>
            <a:endParaRPr lang="en-US" dirty="0" smtClean="0"/>
          </a:p>
          <a:p>
            <a:r>
              <a:rPr lang="en-US" dirty="0" smtClean="0"/>
              <a:t>Using event handler</a:t>
            </a:r>
          </a:p>
          <a:p>
            <a:pPr lvl="1"/>
            <a:r>
              <a:rPr lang="en-US" dirty="0" err="1" smtClean="0"/>
              <a:t>NavController’s</a:t>
            </a:r>
            <a:r>
              <a:rPr lang="en-US" dirty="0" smtClean="0"/>
              <a:t> push(&lt;page&gt;), pop(), </a:t>
            </a:r>
            <a:r>
              <a:rPr lang="en-US" dirty="0" err="1" smtClean="0"/>
              <a:t>setRoot</a:t>
            </a:r>
            <a:r>
              <a:rPr lang="en-US" dirty="0" smtClean="0"/>
              <a:t>(&lt;page&gt;)</a:t>
            </a:r>
          </a:p>
          <a:p>
            <a:pPr lvl="1"/>
            <a:r>
              <a:rPr lang="en-US" dirty="0" smtClean="0"/>
              <a:t>&lt;button (click) = “</a:t>
            </a:r>
            <a:r>
              <a:rPr lang="en-US" dirty="0" err="1" smtClean="0"/>
              <a:t>event_handler</a:t>
            </a:r>
            <a:r>
              <a:rPr lang="en-US" dirty="0" smtClean="0"/>
              <a:t>()”&gt;</a:t>
            </a:r>
            <a:r>
              <a:rPr lang="is-IS" dirty="0" smtClean="0"/>
              <a:t>…&lt;/button&gt;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event_hander</a:t>
            </a:r>
            <a:r>
              <a:rPr lang="en-US" dirty="0" smtClean="0"/>
              <a:t>(){ </a:t>
            </a:r>
            <a:r>
              <a:rPr lang="en-US" dirty="0" err="1" smtClean="0"/>
              <a:t>this.navCtrl.push</a:t>
            </a:r>
            <a:r>
              <a:rPr lang="en-US" dirty="0" smtClean="0"/>
              <a:t>(Page2) }</a:t>
            </a:r>
          </a:p>
          <a:p>
            <a:pPr lvl="1"/>
            <a:r>
              <a:rPr lang="en-US" dirty="0" smtClean="0"/>
              <a:t>&lt;button (click) = ‘</a:t>
            </a:r>
            <a:r>
              <a:rPr lang="en-US" dirty="0" err="1" smtClean="0"/>
              <a:t>navCtrl.push</a:t>
            </a:r>
            <a:r>
              <a:rPr lang="en-US" dirty="0" smtClean="0"/>
              <a:t>(*</a:t>
            </a:r>
            <a:r>
              <a:rPr lang="en-US" dirty="0" err="1" smtClean="0"/>
              <a:t>var</a:t>
            </a:r>
            <a:r>
              <a:rPr lang="en-US" dirty="0" smtClean="0"/>
              <a:t> for target*)’&gt;</a:t>
            </a:r>
            <a:r>
              <a:rPr lang="is-IS" dirty="0" smtClean="0"/>
              <a:t>…</a:t>
            </a:r>
          </a:p>
          <a:p>
            <a:r>
              <a:rPr lang="is-IS" dirty="0" smtClean="0"/>
              <a:t>Within inline scrypt</a:t>
            </a:r>
          </a:p>
          <a:p>
            <a:pPr lvl="1"/>
            <a:r>
              <a:rPr lang="is-IS" dirty="0" smtClean="0"/>
              <a:t>only can access member function/var of the associated class</a:t>
            </a:r>
            <a:br>
              <a:rPr lang="is-IS" dirty="0" smtClean="0"/>
            </a:br>
            <a:r>
              <a:rPr lang="is-IS" dirty="0" smtClean="0"/>
              <a:t>(not imported classes)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211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Navigation (by Link)</a:t>
            </a:r>
            <a:endParaRPr lang="en-US" dirty="0"/>
          </a:p>
        </p:txBody>
      </p:sp>
      <p:pic>
        <p:nvPicPr>
          <p:cNvPr id="4" name="Picture 3" descr="Screen Shot 2016-09-16 at 6.06.1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08" y="1471572"/>
            <a:ext cx="2005475" cy="1324078"/>
          </a:xfrm>
          <a:prstGeom prst="rect">
            <a:avLst/>
          </a:prstGeom>
          <a:ln>
            <a:solidFill>
              <a:srgbClr val="4F81BD"/>
            </a:solidFill>
          </a:ln>
        </p:spPr>
      </p:pic>
      <p:pic>
        <p:nvPicPr>
          <p:cNvPr id="5" name="Picture 4" descr="Screen Shot 2016-09-16 at 6.07.06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2162" y="1462662"/>
            <a:ext cx="1883904" cy="1327704"/>
          </a:xfrm>
          <a:prstGeom prst="rect">
            <a:avLst/>
          </a:prstGeom>
          <a:ln>
            <a:solidFill>
              <a:srgbClr val="4F81BD"/>
            </a:solidFill>
          </a:ln>
        </p:spPr>
      </p:pic>
      <p:cxnSp>
        <p:nvCxnSpPr>
          <p:cNvPr id="7" name="Straight Arrow Connector 6"/>
          <p:cNvCxnSpPr>
            <a:endCxn id="5" idx="1"/>
          </p:cNvCxnSpPr>
          <p:nvPr/>
        </p:nvCxnSpPr>
        <p:spPr>
          <a:xfrm flipV="1">
            <a:off x="1122235" y="2126514"/>
            <a:ext cx="1859927" cy="3758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9" name="Picture 8" descr="Screen Shot 2016-09-16 at 6.08.31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974" y="3185631"/>
            <a:ext cx="7453175" cy="406537"/>
          </a:xfrm>
          <a:prstGeom prst="rect">
            <a:avLst/>
          </a:prstGeom>
        </p:spPr>
      </p:pic>
      <p:pic>
        <p:nvPicPr>
          <p:cNvPr id="10" name="Picture 9" descr="Screen Shot 2016-09-16 at 6.09.17 A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038" y="3680776"/>
            <a:ext cx="4958572" cy="303877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61880" y="3215167"/>
            <a:ext cx="1221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home.html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75008" y="3634058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home.ts</a:t>
            </a:r>
            <a:endParaRPr lang="en-US" dirty="0"/>
          </a:p>
        </p:txBody>
      </p:sp>
      <p:sp>
        <p:nvSpPr>
          <p:cNvPr id="16" name="Right Brace 15"/>
          <p:cNvSpPr/>
          <p:nvPr/>
        </p:nvSpPr>
        <p:spPr>
          <a:xfrm>
            <a:off x="6341610" y="4003390"/>
            <a:ext cx="288436" cy="368008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Brace 16"/>
          <p:cNvSpPr/>
          <p:nvPr/>
        </p:nvSpPr>
        <p:spPr>
          <a:xfrm>
            <a:off x="6326844" y="6119966"/>
            <a:ext cx="288436" cy="368008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674347" y="3957891"/>
            <a:ext cx="2021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import target comp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679087" y="6103971"/>
            <a:ext cx="1599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push new page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3470069" y="2126514"/>
            <a:ext cx="1890080" cy="11963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360151" y="1904994"/>
            <a:ext cx="715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Event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615280" y="1894946"/>
            <a:ext cx="787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Action</a:t>
            </a:r>
            <a:endParaRPr lang="en-US" dirty="0"/>
          </a:p>
        </p:txBody>
      </p:sp>
      <p:cxnSp>
        <p:nvCxnSpPr>
          <p:cNvPr id="28" name="Straight Arrow Connector 27"/>
          <p:cNvCxnSpPr>
            <a:stCxn id="27" idx="1"/>
          </p:cNvCxnSpPr>
          <p:nvPr/>
        </p:nvCxnSpPr>
        <p:spPr>
          <a:xfrm flipH="1">
            <a:off x="5130196" y="2079612"/>
            <a:ext cx="1485084" cy="12432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4840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Navigation Back (by Link)</a:t>
            </a:r>
            <a:endParaRPr lang="en-US" dirty="0"/>
          </a:p>
        </p:txBody>
      </p:sp>
      <p:pic>
        <p:nvPicPr>
          <p:cNvPr id="4" name="Picture 3" descr="Screen Shot 2016-09-16 at 6.06.1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08" y="1471572"/>
            <a:ext cx="2005475" cy="1324078"/>
          </a:xfrm>
          <a:prstGeom prst="rect">
            <a:avLst/>
          </a:prstGeom>
          <a:ln>
            <a:solidFill>
              <a:srgbClr val="4F81BD"/>
            </a:solidFill>
          </a:ln>
        </p:spPr>
      </p:pic>
      <p:pic>
        <p:nvPicPr>
          <p:cNvPr id="5" name="Picture 4" descr="Screen Shot 2016-09-16 at 6.07.06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7955" y="1471572"/>
            <a:ext cx="1883904" cy="1327704"/>
          </a:xfrm>
          <a:prstGeom prst="rect">
            <a:avLst/>
          </a:prstGeom>
          <a:ln>
            <a:solidFill>
              <a:srgbClr val="4F81BD"/>
            </a:solidFill>
          </a:ln>
        </p:spPr>
      </p:pic>
      <p:cxnSp>
        <p:nvCxnSpPr>
          <p:cNvPr id="12" name="Straight Arrow Connector 11"/>
          <p:cNvCxnSpPr>
            <a:endCxn id="4" idx="3"/>
          </p:cNvCxnSpPr>
          <p:nvPr/>
        </p:nvCxnSpPr>
        <p:spPr>
          <a:xfrm flipH="1" flipV="1">
            <a:off x="2380483" y="2133611"/>
            <a:ext cx="1325846" cy="3031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706330" y="2436760"/>
            <a:ext cx="590649" cy="23629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Back</a:t>
            </a:r>
            <a:endParaRPr lang="en-US" sz="1600" dirty="0"/>
          </a:p>
        </p:txBody>
      </p:sp>
      <p:pic>
        <p:nvPicPr>
          <p:cNvPr id="7" name="Picture 6" descr="Screen Shot 2016-09-16 at 6.08.31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974" y="3185631"/>
            <a:ext cx="7453175" cy="40653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2801" y="3680776"/>
            <a:ext cx="4539046" cy="303877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61880" y="3215167"/>
            <a:ext cx="1587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new-</a:t>
            </a:r>
            <a:r>
              <a:rPr lang="en-US" dirty="0" err="1" smtClean="0"/>
              <a:t>view</a:t>
            </a:r>
            <a:r>
              <a:rPr lang="en-US" dirty="0" err="1" smtClean="0"/>
              <a:t>.html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5008" y="3634058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home.ts</a:t>
            </a:r>
            <a:endParaRPr lang="en-US" dirty="0"/>
          </a:p>
        </p:txBody>
      </p:sp>
      <p:sp>
        <p:nvSpPr>
          <p:cNvPr id="11" name="Right Brace 10"/>
          <p:cNvSpPr/>
          <p:nvPr/>
        </p:nvSpPr>
        <p:spPr>
          <a:xfrm>
            <a:off x="5973836" y="4003390"/>
            <a:ext cx="288436" cy="368008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Brace 12"/>
          <p:cNvSpPr/>
          <p:nvPr/>
        </p:nvSpPr>
        <p:spPr>
          <a:xfrm>
            <a:off x="6118054" y="6105295"/>
            <a:ext cx="288436" cy="368008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306573" y="3957891"/>
            <a:ext cx="2021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import target comp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470297" y="6089300"/>
            <a:ext cx="1740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push </a:t>
            </a:r>
            <a:r>
              <a:rPr lang="en-US" dirty="0" smtClean="0"/>
              <a:t>home page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989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</TotalTime>
  <Words>660</Words>
  <Application>Microsoft Macintosh PowerPoint</Application>
  <PresentationFormat>On-screen Show (4:3)</PresentationFormat>
  <Paragraphs>113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Ionic 2 lecture 4</vt:lpstr>
      <vt:lpstr>Ionic Cloud</vt:lpstr>
      <vt:lpstr>Add a new page</vt:lpstr>
      <vt:lpstr>Navigation Stack</vt:lpstr>
      <vt:lpstr>Navigation Stack</vt:lpstr>
      <vt:lpstr>Bindings</vt:lpstr>
      <vt:lpstr>How to push &amp; pop &amp; root</vt:lpstr>
      <vt:lpstr>Navigation (by Link)</vt:lpstr>
      <vt:lpstr>Navigation Back (by Link)</vt:lpstr>
      <vt:lpstr>Understand sidemenu</vt:lpstr>
      <vt:lpstr>Understand Page2</vt:lpstr>
      <vt:lpstr>List from OpenAPI Query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Ionic 2 lecture 4</dc:title>
  <dc:creator>Minho Shin</dc:creator>
  <cp:lastModifiedBy>Minho Shin</cp:lastModifiedBy>
  <cp:revision>38</cp:revision>
  <dcterms:created xsi:type="dcterms:W3CDTF">2016-09-20T14:36:35Z</dcterms:created>
  <dcterms:modified xsi:type="dcterms:W3CDTF">2016-09-21T05:03:25Z</dcterms:modified>
</cp:coreProperties>
</file>