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6"/>
  </p:notesMasterIdLst>
  <p:sldIdLst>
    <p:sldId id="370" r:id="rId2"/>
    <p:sldId id="354" r:id="rId3"/>
    <p:sldId id="321" r:id="rId4"/>
    <p:sldId id="372" r:id="rId5"/>
  </p:sldIdLst>
  <p:sldSz cx="9144000" cy="5143500" type="screen16x9"/>
  <p:notesSz cx="6858000" cy="9144000"/>
  <p:embeddedFontLst>
    <p:embeddedFont>
      <p:font typeface="나눔고딕 ExtraBold" panose="020B0600000101010101" charset="-127"/>
      <p:bold r:id="rId7"/>
    </p:embeddedFont>
    <p:embeddedFont>
      <p:font typeface="맑은 고딕" panose="020B0503020000020004" pitchFamily="50" charset="-127"/>
      <p:regular r:id="rId8"/>
      <p:bold r:id="rId9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D9C3"/>
    <a:srgbClr val="403F43"/>
    <a:srgbClr val="FFE1FF"/>
    <a:srgbClr val="EE1E59"/>
    <a:srgbClr val="579187"/>
    <a:srgbClr val="BBD7D2"/>
    <a:srgbClr val="30DC96"/>
    <a:srgbClr val="FFFFCC"/>
    <a:srgbClr val="FFF6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01" autoAdjust="0"/>
    <p:restoredTop sz="84051" autoAdjust="0"/>
  </p:normalViewPr>
  <p:slideViewPr>
    <p:cSldViewPr>
      <p:cViewPr varScale="1">
        <p:scale>
          <a:sx n="123" d="100"/>
          <a:sy n="123" d="100"/>
        </p:scale>
        <p:origin x="1224" y="9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97D5D2-4525-4421-8550-6A308B903DE8}" type="datetimeFigureOut">
              <a:rPr lang="ko-KR" altLang="en-US" smtClean="0"/>
              <a:t>2018-04-29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1E0FB0-3C61-402D-BAEE-59161479CB3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843314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ko-KR" altLang="en-US" dirty="0" smtClean="0"/>
              <a:t>처음 </a:t>
            </a:r>
            <a:r>
              <a:rPr lang="ko-KR" altLang="en-US" dirty="0" err="1" smtClean="0"/>
              <a:t>발표할때</a:t>
            </a:r>
            <a:endParaRPr lang="en-US" altLang="ko-KR" dirty="0" smtClean="0"/>
          </a:p>
          <a:p>
            <a:pPr marL="0" indent="0">
              <a:buFontTx/>
              <a:buNone/>
            </a:pPr>
            <a:r>
              <a:rPr lang="en-US" altLang="ko-KR" dirty="0" smtClean="0"/>
              <a:t>Bitcoin’s script language involved</a:t>
            </a:r>
            <a:r>
              <a:rPr lang="en-US" altLang="ko-KR" baseline="0" dirty="0" smtClean="0"/>
              <a:t> creating transaction out-puts that recorded data on the block chain</a:t>
            </a:r>
            <a:br>
              <a:rPr lang="en-US" altLang="ko-KR" baseline="0" dirty="0" smtClean="0"/>
            </a:br>
            <a:r>
              <a:rPr lang="en-US" altLang="ko-KR" baseline="0" dirty="0" err="1" smtClean="0"/>
              <a:t>forexample</a:t>
            </a:r>
            <a:r>
              <a:rPr lang="en-US" altLang="ko-KR" baseline="0" dirty="0" smtClean="0"/>
              <a:t>,, there is a </a:t>
            </a:r>
            <a:r>
              <a:rPr lang="en-US" altLang="ko-KR" dirty="0" smtClean="0"/>
              <a:t>Digital</a:t>
            </a:r>
            <a:r>
              <a:rPr lang="en-US" altLang="ko-KR" baseline="0" dirty="0" smtClean="0"/>
              <a:t> fingerprint. It records file that anyone could establish proof-of-existence of that file on a specific data </a:t>
            </a:r>
          </a:p>
          <a:p>
            <a:pPr marL="171450" indent="-171450">
              <a:buFontTx/>
              <a:buChar char="-"/>
            </a:pPr>
            <a:endParaRPr lang="en-US" altLang="ko-KR" dirty="0" smtClean="0"/>
          </a:p>
          <a:p>
            <a:pPr marL="228600" indent="-228600">
              <a:buFontTx/>
              <a:buAutoNum type="arabicPeriod"/>
            </a:pPr>
            <a:r>
              <a:rPr lang="en-US" altLang="ko-KR" dirty="0" smtClean="0"/>
              <a:t>But</a:t>
            </a:r>
            <a:r>
              <a:rPr lang="en-US" altLang="ko-KR" baseline="0" dirty="0" smtClean="0"/>
              <a:t> ~ </a:t>
            </a:r>
          </a:p>
          <a:p>
            <a:pPr marL="228600" indent="-228600">
              <a:buFontTx/>
              <a:buAutoNum type="arabicPeriod" startAt="3"/>
            </a:pPr>
            <a:r>
              <a:rPr lang="en-US" altLang="ko-KR" baseline="0" dirty="0" smtClean="0"/>
              <a:t>Full bitcoin nodes with carrying the cost of disk storage for data that the cannot be spent</a:t>
            </a:r>
            <a:br>
              <a:rPr lang="en-US" altLang="ko-KR" baseline="0" dirty="0" smtClean="0"/>
            </a:br>
            <a:r>
              <a:rPr lang="en-US" altLang="ko-KR" baseline="0" dirty="0" smtClean="0"/>
              <a:t>    - This is fake payment.</a:t>
            </a:r>
          </a:p>
          <a:p>
            <a:pPr marL="228600" indent="-228600">
              <a:buFontTx/>
              <a:buAutoNum type="arabicPeriod" startAt="3"/>
            </a:pP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1E0FB0-3C61-402D-BAEE-59161479CB3E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190198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altLang="ko-KR" dirty="0" smtClean="0"/>
              <a:t>1. Return allows developers</a:t>
            </a:r>
            <a:r>
              <a:rPr lang="en-US" altLang="ko-KR" baseline="0" dirty="0" smtClean="0"/>
              <a:t> to add 80 bytes of nonpayment data to a transaction output. </a:t>
            </a:r>
          </a:p>
          <a:p>
            <a:pPr marL="171450" indent="-171450">
              <a:buFontTx/>
              <a:buChar char="-"/>
            </a:pPr>
            <a:r>
              <a:rPr lang="ko-KR" altLang="en-US" baseline="0" dirty="0" smtClean="0"/>
              <a:t>화면</a:t>
            </a:r>
            <a:r>
              <a:rPr lang="en-US" altLang="ko-KR" baseline="0" dirty="0" smtClean="0"/>
              <a:t>.</a:t>
            </a:r>
          </a:p>
          <a:p>
            <a:pPr marL="171450" indent="-171450">
              <a:buFontTx/>
              <a:buChar char="-"/>
            </a:pPr>
            <a:r>
              <a:rPr lang="en-US" altLang="ko-KR" baseline="0" dirty="0" smtClean="0"/>
              <a:t>UTXO memory pool and burden full nodes with the cost of more expensive RAM.</a:t>
            </a:r>
          </a:p>
          <a:p>
            <a:pPr marL="171450" indent="-171450">
              <a:buFontTx/>
              <a:buChar char="-"/>
            </a:pPr>
            <a:endParaRPr lang="en-US" altLang="ko-KR" dirty="0" smtClean="0"/>
          </a:p>
          <a:p>
            <a:pPr marL="171450" indent="-171450">
              <a:buFontTx/>
              <a:buChar char="-"/>
            </a:pPr>
            <a:r>
              <a:rPr lang="en-US" altLang="ko-KR" dirty="0" smtClean="0"/>
              <a:t>2. This</a:t>
            </a:r>
            <a:r>
              <a:rPr lang="en-US" altLang="ko-KR" baseline="0" dirty="0" smtClean="0"/>
              <a:t> is limited to 80 bytes and most often represents a hash, such as the output from the sha256 algorithm.</a:t>
            </a:r>
          </a:p>
          <a:p>
            <a:pPr marL="171450" indent="-171450">
              <a:buFontTx/>
              <a:buChar char="-"/>
            </a:pPr>
            <a:r>
              <a:rPr lang="en-US" altLang="ko-KR" baseline="0" dirty="0" smtClean="0"/>
              <a:t>3. Standard transaction can have only one RETRUN output.</a:t>
            </a:r>
            <a:r>
              <a:rPr lang="en-US" altLang="ko-KR" baseline="0" dirty="0"/>
              <a:t/>
            </a:r>
            <a:br>
              <a:rPr lang="en-US" altLang="ko-KR" baseline="0" dirty="0"/>
            </a:br>
            <a:r>
              <a:rPr lang="en-US" altLang="ko-KR" baseline="0" dirty="0" smtClean="0"/>
              <a:t>However, a single RETURN output can be combined in a transaction with outputs of any other type.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1E0FB0-3C61-402D-BAEE-59161479CB3E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800479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75BC5-BBC5-451F-AA86-1F4039201BF5}" type="datetimeFigureOut">
              <a:rPr lang="ko-KR" altLang="en-US" smtClean="0"/>
              <a:t>2018-04-29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B26CA-3A90-4A70-ABAC-6CBD0CC74BB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011230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75BC5-BBC5-451F-AA86-1F4039201BF5}" type="datetimeFigureOut">
              <a:rPr lang="ko-KR" altLang="en-US" smtClean="0"/>
              <a:t>2018-04-29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B26CA-3A90-4A70-ABAC-6CBD0CC74BB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102507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75BC5-BBC5-451F-AA86-1F4039201BF5}" type="datetimeFigureOut">
              <a:rPr lang="ko-KR" altLang="en-US" smtClean="0"/>
              <a:t>2018-04-29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B26CA-3A90-4A70-ABAC-6CBD0CC74BB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067015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75BC5-BBC5-451F-AA86-1F4039201BF5}" type="datetimeFigureOut">
              <a:rPr lang="ko-KR" altLang="en-US" smtClean="0"/>
              <a:t>2018-04-29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B26CA-3A90-4A70-ABAC-6CBD0CC74BB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055019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75BC5-BBC5-451F-AA86-1F4039201BF5}" type="datetimeFigureOut">
              <a:rPr lang="ko-KR" altLang="en-US" smtClean="0"/>
              <a:t>2018-04-29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B26CA-3A90-4A70-ABAC-6CBD0CC74BB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543141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75BC5-BBC5-451F-AA86-1F4039201BF5}" type="datetimeFigureOut">
              <a:rPr lang="ko-KR" altLang="en-US" smtClean="0"/>
              <a:t>2018-04-29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B26CA-3A90-4A70-ABAC-6CBD0CC74BB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397566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75BC5-BBC5-451F-AA86-1F4039201BF5}" type="datetimeFigureOut">
              <a:rPr lang="ko-KR" altLang="en-US" smtClean="0"/>
              <a:t>2018-04-29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B26CA-3A90-4A70-ABAC-6CBD0CC74BB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698531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75BC5-BBC5-451F-AA86-1F4039201BF5}" type="datetimeFigureOut">
              <a:rPr lang="ko-KR" altLang="en-US" smtClean="0"/>
              <a:t>2018-04-29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B26CA-3A90-4A70-ABAC-6CBD0CC74BB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644908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75BC5-BBC5-451F-AA86-1F4039201BF5}" type="datetimeFigureOut">
              <a:rPr lang="ko-KR" altLang="en-US" smtClean="0"/>
              <a:t>2018-04-29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B26CA-3A90-4A70-ABAC-6CBD0CC74BB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30868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75BC5-BBC5-451F-AA86-1F4039201BF5}" type="datetimeFigureOut">
              <a:rPr lang="ko-KR" altLang="en-US" smtClean="0"/>
              <a:t>2018-04-29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B26CA-3A90-4A70-ABAC-6CBD0CC74BB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803581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75BC5-BBC5-451F-AA86-1F4039201BF5}" type="datetimeFigureOut">
              <a:rPr lang="ko-KR" altLang="en-US" smtClean="0"/>
              <a:t>2018-04-29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B26CA-3A90-4A70-ABAC-6CBD0CC74BB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90650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0">
              <a:schemeClr val="bg1">
                <a:lumMod val="95000"/>
              </a:schemeClr>
            </a:gs>
            <a:gs pos="0">
              <a:schemeClr val="bg1">
                <a:lumMod val="85000"/>
              </a:schemeClr>
            </a:gs>
            <a:gs pos="100000">
              <a:schemeClr val="bg1">
                <a:lumMod val="85000"/>
              </a:schemeClr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275BC5-BBC5-451F-AA86-1F4039201BF5}" type="datetimeFigureOut">
              <a:rPr lang="ko-KR" altLang="en-US" smtClean="0"/>
              <a:t>2018-04-29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BB26CA-3A90-4A70-ABAC-6CBD0CC74BB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06518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987824" y="2254534"/>
            <a:ext cx="29916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dirty="0" smtClean="0">
                <a:ln>
                  <a:solidFill>
                    <a:schemeClr val="tx1">
                      <a:lumMod val="85000"/>
                      <a:lumOff val="15000"/>
                      <a:alpha val="56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Data Recording Output</a:t>
            </a:r>
            <a:endParaRPr lang="ko-KR" altLang="en-US" sz="2000" dirty="0">
              <a:ln>
                <a:solidFill>
                  <a:schemeClr val="tx1">
                    <a:lumMod val="85000"/>
                    <a:lumOff val="15000"/>
                    <a:alpha val="56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3131841" y="2037497"/>
            <a:ext cx="975454" cy="229193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직각 삼각형 11"/>
          <p:cNvSpPr/>
          <p:nvPr/>
        </p:nvSpPr>
        <p:spPr>
          <a:xfrm>
            <a:off x="4107294" y="2037497"/>
            <a:ext cx="217037" cy="229193"/>
          </a:xfrm>
          <a:prstGeom prst="rtTriangl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직각 삼각형 12"/>
          <p:cNvSpPr/>
          <p:nvPr/>
        </p:nvSpPr>
        <p:spPr>
          <a:xfrm rot="16200000" flipH="1">
            <a:off x="4140166" y="2037711"/>
            <a:ext cx="228765" cy="229193"/>
          </a:xfrm>
          <a:prstGeom prst="rt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직사각형 13"/>
          <p:cNvSpPr/>
          <p:nvPr/>
        </p:nvSpPr>
        <p:spPr>
          <a:xfrm>
            <a:off x="4369145" y="2037497"/>
            <a:ext cx="1498999" cy="22919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직사각형 15"/>
          <p:cNvSpPr/>
          <p:nvPr/>
        </p:nvSpPr>
        <p:spPr>
          <a:xfrm>
            <a:off x="3131840" y="2643833"/>
            <a:ext cx="2736305" cy="45719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TextBox 16"/>
          <p:cNvSpPr txBox="1"/>
          <p:nvPr/>
        </p:nvSpPr>
        <p:spPr>
          <a:xfrm>
            <a:off x="3131840" y="2654644"/>
            <a:ext cx="23762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000" spc="300" dirty="0" smtClean="0">
                <a:ln>
                  <a:solidFill>
                    <a:schemeClr val="tx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-윤고딕330" panose="02030504000101010101" pitchFamily="18" charset="-127"/>
                <a:ea typeface="-윤고딕330" panose="02030504000101010101" pitchFamily="18" charset="-127"/>
              </a:rPr>
              <a:t>보안경영공학과 </a:t>
            </a:r>
            <a:r>
              <a:rPr lang="ko-KR" altLang="en-US" sz="1000" spc="300" dirty="0" err="1" smtClean="0">
                <a:ln>
                  <a:solidFill>
                    <a:schemeClr val="tx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-윤고딕330" panose="02030504000101010101" pitchFamily="18" charset="-127"/>
                <a:ea typeface="-윤고딕330" panose="02030504000101010101" pitchFamily="18" charset="-127"/>
              </a:rPr>
              <a:t>허아라</a:t>
            </a:r>
            <a:endParaRPr lang="ko-KR" altLang="en-US" sz="1000" spc="300" dirty="0">
              <a:ln>
                <a:solidFill>
                  <a:schemeClr val="tx1">
                    <a:lumMod val="75000"/>
                    <a:lumOff val="25000"/>
                    <a:alpha val="1000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49295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직사각형 19"/>
          <p:cNvSpPr/>
          <p:nvPr/>
        </p:nvSpPr>
        <p:spPr>
          <a:xfrm>
            <a:off x="98626" y="60348"/>
            <a:ext cx="8928992" cy="7200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직사각형 20"/>
          <p:cNvSpPr/>
          <p:nvPr/>
        </p:nvSpPr>
        <p:spPr>
          <a:xfrm>
            <a:off x="98625" y="168851"/>
            <a:ext cx="1872207" cy="323545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직각 삼각형 21"/>
          <p:cNvSpPr/>
          <p:nvPr/>
        </p:nvSpPr>
        <p:spPr>
          <a:xfrm>
            <a:off x="1970832" y="168850"/>
            <a:ext cx="323546" cy="323546"/>
          </a:xfrm>
          <a:prstGeom prst="rtTriangl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3" name="그룹 22"/>
          <p:cNvGrpSpPr/>
          <p:nvPr/>
        </p:nvGrpSpPr>
        <p:grpSpPr>
          <a:xfrm>
            <a:off x="2016206" y="168846"/>
            <a:ext cx="7011412" cy="323548"/>
            <a:chOff x="2016206" y="168846"/>
            <a:chExt cx="7011412" cy="323548"/>
          </a:xfrm>
        </p:grpSpPr>
        <p:sp>
          <p:nvSpPr>
            <p:cNvPr id="24" name="직사각형 23"/>
            <p:cNvSpPr/>
            <p:nvPr/>
          </p:nvSpPr>
          <p:spPr>
            <a:xfrm flipH="1" flipV="1">
              <a:off x="2339752" y="168846"/>
              <a:ext cx="6687866" cy="32354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" name="직각 삼각형 24"/>
            <p:cNvSpPr/>
            <p:nvPr/>
          </p:nvSpPr>
          <p:spPr>
            <a:xfrm flipH="1" flipV="1">
              <a:off x="2016206" y="168848"/>
              <a:ext cx="323546" cy="323546"/>
            </a:xfrm>
            <a:prstGeom prst="rtTriangl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sp>
        <p:nvSpPr>
          <p:cNvPr id="28" name="직사각형 27"/>
          <p:cNvSpPr/>
          <p:nvPr/>
        </p:nvSpPr>
        <p:spPr>
          <a:xfrm>
            <a:off x="160427" y="198012"/>
            <a:ext cx="50357" cy="2553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TextBox 29"/>
          <p:cNvSpPr txBox="1"/>
          <p:nvPr/>
        </p:nvSpPr>
        <p:spPr>
          <a:xfrm>
            <a:off x="222332" y="1059582"/>
            <a:ext cx="868158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>
                <a:ln>
                  <a:solidFill>
                    <a:schemeClr val="tx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-윤고딕330" panose="02030504000101010101" pitchFamily="18" charset="-127"/>
                <a:ea typeface="-윤고딕340" pitchFamily="18" charset="-127"/>
              </a:rPr>
              <a:t>∙ Using bitcoin’s </a:t>
            </a:r>
            <a:r>
              <a:rPr lang="en-US" altLang="ko-KR" sz="1400" dirty="0" err="1" smtClean="0">
                <a:ln>
                  <a:solidFill>
                    <a:schemeClr val="tx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-윤고딕330" panose="02030504000101010101" pitchFamily="18" charset="-127"/>
                <a:ea typeface="-윤고딕340" pitchFamily="18" charset="-127"/>
              </a:rPr>
              <a:t>blockchain</a:t>
            </a:r>
            <a:r>
              <a:rPr lang="en-US" altLang="ko-KR" sz="1400" dirty="0" smtClean="0">
                <a:ln>
                  <a:solidFill>
                    <a:schemeClr val="tx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-윤고딕330" panose="02030504000101010101" pitchFamily="18" charset="-127"/>
                <a:ea typeface="-윤고딕340" pitchFamily="18" charset="-127"/>
              </a:rPr>
              <a:t> to store data unrelated to bitcoin </a:t>
            </a:r>
            <a:r>
              <a:rPr lang="en-US" altLang="ko-KR" sz="1400" dirty="0" err="1" smtClean="0">
                <a:ln>
                  <a:solidFill>
                    <a:schemeClr val="tx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-윤고딕330" panose="02030504000101010101" pitchFamily="18" charset="-127"/>
                <a:ea typeface="-윤고딕340" pitchFamily="18" charset="-127"/>
              </a:rPr>
              <a:t>paments</a:t>
            </a:r>
            <a:r>
              <a:rPr lang="en-US" altLang="ko-KR" sz="1400" dirty="0" smtClean="0">
                <a:ln>
                  <a:solidFill>
                    <a:schemeClr val="tx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-윤고딕330" panose="02030504000101010101" pitchFamily="18" charset="-127"/>
                <a:ea typeface="-윤고딕340" pitchFamily="18" charset="-127"/>
              </a:rPr>
              <a:t> is a controversial subject. </a:t>
            </a:r>
            <a:endParaRPr lang="en-US" altLang="ko-KR" sz="1400" dirty="0">
              <a:ln>
                <a:solidFill>
                  <a:schemeClr val="tx1">
                    <a:lumMod val="75000"/>
                    <a:lumOff val="25000"/>
                    <a:alpha val="1000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-윤고딕330" panose="02030504000101010101" pitchFamily="18" charset="-127"/>
              <a:ea typeface="-윤고딕340" pitchFamily="18" charset="-127"/>
            </a:endParaRPr>
          </a:p>
          <a:p>
            <a:endParaRPr lang="en-US" altLang="ko-KR" sz="1400" dirty="0" smtClean="0">
              <a:ln>
                <a:solidFill>
                  <a:schemeClr val="tx1">
                    <a:lumMod val="65000"/>
                    <a:lumOff val="35000"/>
                    <a:alpha val="10000"/>
                  </a:schemeClr>
                </a:solidFill>
              </a:ln>
              <a:solidFill>
                <a:schemeClr val="tx1">
                  <a:lumMod val="65000"/>
                  <a:lumOff val="35000"/>
                </a:schemeClr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  <a:p>
            <a:r>
              <a:rPr lang="ko-KR" altLang="ko-KR" sz="1400" dirty="0" smtClean="0">
                <a:ln>
                  <a:solidFill>
                    <a:schemeClr val="tx1">
                      <a:lumMod val="65000"/>
                      <a:lumOff val="35000"/>
                      <a:alpha val="1000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-윤고딕330" panose="02030504000101010101" pitchFamily="18" charset="-127"/>
                <a:ea typeface="-윤고딕330" panose="02030504000101010101" pitchFamily="18" charset="-127"/>
              </a:rPr>
              <a:t>∙</a:t>
            </a:r>
            <a:r>
              <a:rPr lang="en-US" altLang="ko-KR" sz="1400" dirty="0" smtClean="0">
                <a:ln>
                  <a:solidFill>
                    <a:schemeClr val="tx1">
                      <a:lumMod val="65000"/>
                      <a:lumOff val="35000"/>
                      <a:alpha val="1000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-윤고딕330" panose="02030504000101010101" pitchFamily="18" charset="-127"/>
                <a:ea typeface="-윤고딕330" panose="02030504000101010101" pitchFamily="18" charset="-127"/>
              </a:rPr>
              <a:t> Developers to agree this opinion consider it as a demonstration of the powerful capabilities of </a:t>
            </a:r>
            <a:r>
              <a:rPr lang="en-US" altLang="ko-KR" sz="1400" dirty="0" err="1" smtClean="0">
                <a:ln>
                  <a:solidFill>
                    <a:schemeClr val="tx1">
                      <a:lumMod val="65000"/>
                      <a:lumOff val="35000"/>
                      <a:alpha val="1000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-윤고딕330" panose="02030504000101010101" pitchFamily="18" charset="-127"/>
                <a:ea typeface="-윤고딕330" panose="02030504000101010101" pitchFamily="18" charset="-127"/>
              </a:rPr>
              <a:t>blockchain</a:t>
            </a:r>
            <a:r>
              <a:rPr lang="en-US" altLang="ko-KR" sz="1400" dirty="0" smtClean="0">
                <a:ln>
                  <a:solidFill>
                    <a:schemeClr val="tx1">
                      <a:lumMod val="65000"/>
                      <a:lumOff val="35000"/>
                      <a:alpha val="1000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-윤고딕330" panose="02030504000101010101" pitchFamily="18" charset="-127"/>
                <a:ea typeface="-윤고딕330" panose="02030504000101010101" pitchFamily="18" charset="-127"/>
              </a:rPr>
              <a:t> technology.</a:t>
            </a:r>
            <a:br>
              <a:rPr lang="en-US" altLang="ko-KR" sz="1400" dirty="0" smtClean="0">
                <a:ln>
                  <a:solidFill>
                    <a:schemeClr val="tx1">
                      <a:lumMod val="65000"/>
                      <a:lumOff val="35000"/>
                      <a:alpha val="1000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-윤고딕330" panose="02030504000101010101" pitchFamily="18" charset="-127"/>
                <a:ea typeface="-윤고딕330" panose="02030504000101010101" pitchFamily="18" charset="-127"/>
              </a:rPr>
            </a:br>
            <a:endParaRPr lang="en-US" altLang="ko-KR" sz="1400" dirty="0">
              <a:ln>
                <a:solidFill>
                  <a:schemeClr val="tx1">
                    <a:lumMod val="65000"/>
                    <a:lumOff val="35000"/>
                    <a:alpha val="10000"/>
                  </a:schemeClr>
                </a:solidFill>
              </a:ln>
              <a:solidFill>
                <a:schemeClr val="tx1">
                  <a:lumMod val="65000"/>
                  <a:lumOff val="35000"/>
                </a:schemeClr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  <a:p>
            <a:r>
              <a:rPr lang="en-US" altLang="ko-KR" sz="1400" dirty="0" smtClean="0">
                <a:ln>
                  <a:solidFill>
                    <a:schemeClr val="tx1">
                      <a:lumMod val="65000"/>
                      <a:lumOff val="35000"/>
                      <a:alpha val="1000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-윤고딕330" panose="02030504000101010101" pitchFamily="18" charset="-127"/>
                <a:ea typeface="-윤고딕330" panose="02030504000101010101" pitchFamily="18" charset="-127"/>
              </a:rPr>
              <a:t>∙ Developers who object to the inclusion for nonpayment data argue that it causes “</a:t>
            </a:r>
            <a:r>
              <a:rPr lang="en-US" altLang="ko-KR" sz="1400" dirty="0" err="1" smtClean="0">
                <a:ln>
                  <a:solidFill>
                    <a:schemeClr val="tx1">
                      <a:lumMod val="65000"/>
                      <a:lumOff val="35000"/>
                      <a:alpha val="1000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-윤고딕330" panose="02030504000101010101" pitchFamily="18" charset="-127"/>
                <a:ea typeface="-윤고딕330" panose="02030504000101010101" pitchFamily="18" charset="-127"/>
              </a:rPr>
              <a:t>blockchain</a:t>
            </a:r>
            <a:r>
              <a:rPr lang="en-US" altLang="ko-KR" sz="1400" dirty="0" smtClean="0">
                <a:ln>
                  <a:solidFill>
                    <a:schemeClr val="tx1">
                      <a:lumMod val="65000"/>
                      <a:lumOff val="35000"/>
                      <a:alpha val="1000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-윤고딕330" panose="02030504000101010101" pitchFamily="18" charset="-127"/>
                <a:ea typeface="-윤고딕330" panose="02030504000101010101" pitchFamily="18" charset="-127"/>
              </a:rPr>
              <a:t> bloat”.</a:t>
            </a:r>
          </a:p>
          <a:p>
            <a:endParaRPr lang="en-US" altLang="ko-KR" sz="1400" dirty="0" smtClean="0">
              <a:ln>
                <a:solidFill>
                  <a:schemeClr val="tx1">
                    <a:lumMod val="65000"/>
                    <a:lumOff val="35000"/>
                    <a:alpha val="10000"/>
                  </a:schemeClr>
                </a:solidFill>
              </a:ln>
              <a:solidFill>
                <a:schemeClr val="tx1">
                  <a:lumMod val="65000"/>
                  <a:lumOff val="35000"/>
                </a:schemeClr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  <a:p>
            <a:r>
              <a:rPr lang="en-US" altLang="ko-KR" sz="1400" dirty="0" smtClean="0">
                <a:ln>
                  <a:solidFill>
                    <a:schemeClr val="tx1">
                      <a:lumMod val="65000"/>
                      <a:lumOff val="35000"/>
                      <a:alpha val="1000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-윤고딕330" panose="02030504000101010101" pitchFamily="18" charset="-127"/>
                <a:ea typeface="-윤고딕330" panose="02030504000101010101" pitchFamily="18" charset="-127"/>
              </a:rPr>
              <a:t> - Because the address is used for data, it doesn’t correspond to a private key and the resulting UTXO can never be spent.</a:t>
            </a:r>
          </a:p>
          <a:p>
            <a:endParaRPr lang="en-US" altLang="ko-KR" sz="1400" dirty="0">
              <a:ln>
                <a:solidFill>
                  <a:schemeClr val="tx1">
                    <a:lumMod val="65000"/>
                    <a:lumOff val="35000"/>
                    <a:alpha val="10000"/>
                  </a:schemeClr>
                </a:solidFill>
              </a:ln>
              <a:solidFill>
                <a:schemeClr val="tx1">
                  <a:lumMod val="65000"/>
                  <a:lumOff val="35000"/>
                </a:schemeClr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  <a:p>
            <a:endParaRPr lang="en-US" altLang="ko-KR" sz="1400" dirty="0" smtClean="0">
              <a:ln>
                <a:solidFill>
                  <a:schemeClr val="tx1">
                    <a:lumMod val="65000"/>
                    <a:lumOff val="35000"/>
                    <a:alpha val="10000"/>
                  </a:schemeClr>
                </a:solidFill>
              </a:ln>
              <a:solidFill>
                <a:schemeClr val="tx1">
                  <a:lumMod val="65000"/>
                  <a:lumOff val="35000"/>
                </a:schemeClr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  <a:p>
            <a:r>
              <a:rPr lang="en-US" altLang="ko-KR" sz="1400" dirty="0" smtClean="0">
                <a:ln>
                  <a:solidFill>
                    <a:schemeClr val="tx1">
                      <a:lumMod val="65000"/>
                      <a:lumOff val="35000"/>
                      <a:alpha val="1000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-윤고딕330" panose="02030504000101010101" pitchFamily="18" charset="-127"/>
                <a:ea typeface="-윤고딕330" panose="02030504000101010101" pitchFamily="18" charset="-127"/>
                <a:sym typeface="Wingdings" panose="05000000000000000000" pitchFamily="2" charset="2"/>
              </a:rPr>
              <a:t> These transaction never removed from the UTXO and cause the size of the UTXO database to increase or bloat.</a:t>
            </a:r>
            <a:r>
              <a:rPr lang="en-US" altLang="ko-KR" sz="1400" dirty="0" smtClean="0">
                <a:ln>
                  <a:solidFill>
                    <a:schemeClr val="tx1">
                      <a:lumMod val="65000"/>
                      <a:lumOff val="35000"/>
                      <a:alpha val="1000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-윤고딕330" panose="02030504000101010101" pitchFamily="18" charset="-127"/>
                <a:ea typeface="-윤고딕330" panose="02030504000101010101" pitchFamily="18" charset="-127"/>
              </a:rPr>
              <a:t/>
            </a:r>
            <a:br>
              <a:rPr lang="en-US" altLang="ko-KR" sz="1400" dirty="0" smtClean="0">
                <a:ln>
                  <a:solidFill>
                    <a:schemeClr val="tx1">
                      <a:lumMod val="65000"/>
                      <a:lumOff val="35000"/>
                      <a:alpha val="1000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-윤고딕330" panose="02030504000101010101" pitchFamily="18" charset="-127"/>
                <a:ea typeface="-윤고딕330" panose="02030504000101010101" pitchFamily="18" charset="-127"/>
              </a:rPr>
            </a:br>
            <a:r>
              <a:rPr lang="en-US" altLang="ko-KR" sz="1400" dirty="0" smtClean="0">
                <a:ln>
                  <a:solidFill>
                    <a:schemeClr val="tx1">
                      <a:lumMod val="65000"/>
                      <a:lumOff val="35000"/>
                      <a:alpha val="1000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-윤고딕330" panose="02030504000101010101" pitchFamily="18" charset="-127"/>
                <a:ea typeface="-윤고딕330" panose="02030504000101010101" pitchFamily="18" charset="-127"/>
              </a:rPr>
              <a:t> </a:t>
            </a:r>
          </a:p>
          <a:p>
            <a:r>
              <a:rPr lang="en-US" altLang="ko-KR" sz="1400" dirty="0">
                <a:ln>
                  <a:solidFill>
                    <a:schemeClr val="tx1">
                      <a:lumMod val="65000"/>
                      <a:lumOff val="35000"/>
                      <a:alpha val="1000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-윤고딕330" panose="02030504000101010101" pitchFamily="18" charset="-127"/>
                <a:ea typeface="-윤고딕330" panose="02030504000101010101" pitchFamily="18" charset="-127"/>
              </a:rPr>
              <a:t> </a:t>
            </a:r>
            <a:endParaRPr lang="en-US" altLang="ko-KR" sz="1400" b="1" dirty="0" smtClean="0">
              <a:ln>
                <a:solidFill>
                  <a:schemeClr val="tx1">
                    <a:lumMod val="65000"/>
                    <a:lumOff val="35000"/>
                    <a:alpha val="10000"/>
                  </a:schemeClr>
                </a:solidFill>
              </a:ln>
              <a:solidFill>
                <a:schemeClr val="tx1">
                  <a:lumMod val="65000"/>
                  <a:lumOff val="35000"/>
                </a:schemeClr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0119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98626" y="60348"/>
            <a:ext cx="8928992" cy="7200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직사각형 2"/>
          <p:cNvSpPr/>
          <p:nvPr/>
        </p:nvSpPr>
        <p:spPr>
          <a:xfrm>
            <a:off x="98625" y="168851"/>
            <a:ext cx="1872207" cy="323545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직각 삼각형 3"/>
          <p:cNvSpPr/>
          <p:nvPr/>
        </p:nvSpPr>
        <p:spPr>
          <a:xfrm>
            <a:off x="1970832" y="168850"/>
            <a:ext cx="323546" cy="323546"/>
          </a:xfrm>
          <a:prstGeom prst="rtTriangl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5" name="그룹 4"/>
          <p:cNvGrpSpPr/>
          <p:nvPr/>
        </p:nvGrpSpPr>
        <p:grpSpPr>
          <a:xfrm>
            <a:off x="2016206" y="168846"/>
            <a:ext cx="7011412" cy="323548"/>
            <a:chOff x="2016206" y="168846"/>
            <a:chExt cx="7011412" cy="323548"/>
          </a:xfrm>
        </p:grpSpPr>
        <p:sp>
          <p:nvSpPr>
            <p:cNvPr id="6" name="직사각형 5"/>
            <p:cNvSpPr/>
            <p:nvPr/>
          </p:nvSpPr>
          <p:spPr>
            <a:xfrm flipH="1" flipV="1">
              <a:off x="2339752" y="168846"/>
              <a:ext cx="6687866" cy="32354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직각 삼각형 6"/>
            <p:cNvSpPr/>
            <p:nvPr/>
          </p:nvSpPr>
          <p:spPr>
            <a:xfrm flipH="1" flipV="1">
              <a:off x="2016206" y="168848"/>
              <a:ext cx="323546" cy="323546"/>
            </a:xfrm>
            <a:prstGeom prst="rtTriangl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sp>
        <p:nvSpPr>
          <p:cNvPr id="10" name="직사각형 9"/>
          <p:cNvSpPr/>
          <p:nvPr/>
        </p:nvSpPr>
        <p:spPr>
          <a:xfrm>
            <a:off x="160427" y="198012"/>
            <a:ext cx="50357" cy="2553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4" name="그룹 13"/>
          <p:cNvGrpSpPr/>
          <p:nvPr/>
        </p:nvGrpSpPr>
        <p:grpSpPr>
          <a:xfrm>
            <a:off x="179512" y="627534"/>
            <a:ext cx="8445246" cy="4539704"/>
            <a:chOff x="539552" y="699542"/>
            <a:chExt cx="8445246" cy="4539704"/>
          </a:xfrm>
        </p:grpSpPr>
        <p:sp>
          <p:nvSpPr>
            <p:cNvPr id="12" name="직사각형 11"/>
            <p:cNvSpPr/>
            <p:nvPr/>
          </p:nvSpPr>
          <p:spPr>
            <a:xfrm>
              <a:off x="697928" y="1885310"/>
              <a:ext cx="1209776" cy="35966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39552" y="699542"/>
              <a:ext cx="8445246" cy="45397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 smtClean="0">
                  <a:ln>
                    <a:solidFill>
                      <a:schemeClr val="tx1">
                        <a:lumMod val="75000"/>
                        <a:lumOff val="25000"/>
                        <a:alpha val="1000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∙ </a:t>
              </a:r>
              <a:r>
                <a:rPr lang="en-US" altLang="ko-KR" sz="1200" b="1" dirty="0" smtClean="0">
                  <a:ln>
                    <a:solidFill>
                      <a:schemeClr val="tx1">
                        <a:lumMod val="75000"/>
                        <a:lumOff val="25000"/>
                        <a:alpha val="1000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Version 0.9</a:t>
              </a:r>
            </a:p>
            <a:p>
              <a:endParaRPr lang="en-US" altLang="ko-KR" sz="1100" dirty="0" smtClean="0">
                <a:ln>
                  <a:solidFill>
                    <a:schemeClr val="tx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  <a:p>
              <a:r>
                <a:rPr lang="en-US" altLang="ko-KR" sz="1100" dirty="0">
                  <a:ln>
                    <a:solidFill>
                      <a:schemeClr val="tx1">
                        <a:lumMod val="75000"/>
                        <a:lumOff val="25000"/>
                        <a:alpha val="1000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 </a:t>
              </a:r>
              <a:r>
                <a:rPr lang="en-US" altLang="ko-KR" sz="1100" dirty="0" smtClean="0">
                  <a:ln>
                    <a:solidFill>
                      <a:schemeClr val="tx1">
                        <a:lumMod val="75000"/>
                        <a:lumOff val="25000"/>
                        <a:alpha val="1000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 - </a:t>
              </a:r>
              <a:r>
                <a:rPr lang="en-US" altLang="ko-KR" sz="1100" dirty="0" smtClean="0">
                  <a:ln>
                    <a:solidFill>
                      <a:schemeClr val="tx1">
                        <a:lumMod val="75000"/>
                        <a:lumOff val="25000"/>
                        <a:alpha val="1000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-윤고딕330" panose="02030504000101010101" pitchFamily="18" charset="-127"/>
                  <a:ea typeface="-윤고딕340" pitchFamily="18" charset="-127"/>
                </a:rPr>
                <a:t>RETURN operator creates an </a:t>
              </a:r>
              <a:r>
                <a:rPr lang="en-US" altLang="ko-KR" sz="1100" dirty="0" err="1" smtClean="0">
                  <a:ln>
                    <a:solidFill>
                      <a:schemeClr val="tx1">
                        <a:lumMod val="75000"/>
                        <a:lumOff val="25000"/>
                        <a:alpha val="1000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-윤고딕330" panose="02030504000101010101" pitchFamily="18" charset="-127"/>
                  <a:ea typeface="-윤고딕340" pitchFamily="18" charset="-127"/>
                </a:rPr>
                <a:t>unspendable</a:t>
              </a:r>
              <a:r>
                <a:rPr lang="en-US" altLang="ko-KR" sz="1100" dirty="0" smtClean="0">
                  <a:ln>
                    <a:solidFill>
                      <a:schemeClr val="tx1">
                        <a:lumMod val="75000"/>
                        <a:lumOff val="25000"/>
                        <a:alpha val="1000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-윤고딕330" panose="02030504000101010101" pitchFamily="18" charset="-127"/>
                  <a:ea typeface="-윤고딕340" pitchFamily="18" charset="-127"/>
                </a:rPr>
                <a:t> output, which does not need to be stored in the UTXO set.</a:t>
              </a:r>
              <a:r>
                <a:rPr lang="en-US" altLang="ko-KR" sz="1100" dirty="0" smtClean="0">
                  <a:ln>
                    <a:solidFill>
                      <a:schemeClr val="tx1">
                        <a:lumMod val="75000"/>
                        <a:lumOff val="25000"/>
                        <a:alpha val="1000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 </a:t>
              </a:r>
              <a:endParaRPr lang="en-US" altLang="ko-KR" sz="1200" dirty="0">
                <a:ln>
                  <a:solidFill>
                    <a:schemeClr val="tx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  <a:p>
              <a:r>
                <a:rPr lang="en-US" altLang="ko-KR" sz="1200" dirty="0" smtClean="0">
                  <a:ln>
                    <a:solidFill>
                      <a:schemeClr val="tx1">
                        <a:lumMod val="75000"/>
                        <a:lumOff val="25000"/>
                        <a:alpha val="1000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  </a:t>
              </a:r>
              <a:r>
                <a:rPr lang="en-US" altLang="ko-KR" sz="1100" dirty="0" smtClean="0">
                  <a:ln>
                    <a:solidFill>
                      <a:schemeClr val="tx1">
                        <a:lumMod val="75000"/>
                        <a:lumOff val="25000"/>
                        <a:alpha val="1000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anose="020B0503020000020004" pitchFamily="50" charset="-127"/>
                </a:rPr>
                <a:t>- </a:t>
              </a:r>
              <a:r>
                <a:rPr lang="en-US" altLang="ko-KR" sz="1100" dirty="0" smtClean="0">
                  <a:ln>
                    <a:solidFill>
                      <a:schemeClr val="tx1">
                        <a:lumMod val="75000"/>
                        <a:lumOff val="25000"/>
                        <a:alpha val="1000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-윤고딕330" panose="02030504000101010101" pitchFamily="18" charset="-127"/>
                  <a:ea typeface="-윤고딕340" pitchFamily="18" charset="-127"/>
                </a:rPr>
                <a:t>RETRUN outputs are recorded on the </a:t>
              </a:r>
              <a:r>
                <a:rPr lang="en-US" altLang="ko-KR" sz="1100" dirty="0" err="1" smtClean="0">
                  <a:ln>
                    <a:solidFill>
                      <a:schemeClr val="tx1">
                        <a:lumMod val="75000"/>
                        <a:lumOff val="25000"/>
                        <a:alpha val="1000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-윤고딕330" panose="02030504000101010101" pitchFamily="18" charset="-127"/>
                  <a:ea typeface="-윤고딕340" pitchFamily="18" charset="-127"/>
                </a:rPr>
                <a:t>blockchain</a:t>
              </a:r>
              <a:endParaRPr lang="en-US" altLang="ko-KR" sz="1100" dirty="0" smtClean="0">
                <a:ln>
                  <a:solidFill>
                    <a:schemeClr val="tx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  <a:p>
              <a:endParaRPr lang="en-US" altLang="ko-KR" sz="1200" dirty="0">
                <a:ln>
                  <a:solidFill>
                    <a:schemeClr val="tx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  <a:p>
              <a:r>
                <a:rPr lang="en-US" altLang="ko-KR" sz="1200" dirty="0" smtClean="0">
                  <a:ln>
                    <a:solidFill>
                      <a:schemeClr val="tx1">
                        <a:lumMod val="75000"/>
                        <a:lumOff val="25000"/>
                        <a:alpha val="1000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∙</a:t>
              </a:r>
              <a:r>
                <a:rPr lang="en-US" altLang="ko-KR" sz="1200" dirty="0" smtClean="0">
                  <a:ln>
                    <a:solidFill>
                      <a:schemeClr val="tx1">
                        <a:lumMod val="75000"/>
                        <a:lumOff val="25000"/>
                        <a:alpha val="1000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-윤고딕330" panose="02030504000101010101" pitchFamily="18" charset="-127"/>
                  <a:ea typeface="-윤고딕340" pitchFamily="18" charset="-127"/>
                </a:rPr>
                <a:t> </a:t>
              </a:r>
              <a:r>
                <a:rPr lang="en-US" altLang="ko-KR" sz="1200" b="1" dirty="0" smtClean="0">
                  <a:ln>
                    <a:solidFill>
                      <a:schemeClr val="tx1">
                        <a:lumMod val="75000"/>
                        <a:lumOff val="25000"/>
                        <a:alpha val="1000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-윤고딕330" panose="02030504000101010101" pitchFamily="18" charset="-127"/>
                  <a:ea typeface="-윤고딕340" pitchFamily="18" charset="-127"/>
                </a:rPr>
                <a:t>RETURN scripts:</a:t>
              </a:r>
            </a:p>
            <a:p>
              <a:endParaRPr lang="en-US" altLang="ko-KR" sz="1200" b="1" dirty="0" smtClean="0">
                <a:ln>
                  <a:solidFill>
                    <a:schemeClr val="tx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-윤고딕330" panose="02030504000101010101" pitchFamily="18" charset="-127"/>
                <a:ea typeface="-윤고딕340" pitchFamily="18" charset="-127"/>
              </a:endParaRPr>
            </a:p>
            <a:p>
              <a:r>
                <a:rPr lang="en-US" altLang="ko-KR" sz="1100" b="1" dirty="0">
                  <a:ln>
                    <a:solidFill>
                      <a:schemeClr val="tx1">
                        <a:lumMod val="75000"/>
                        <a:lumOff val="25000"/>
                        <a:alpha val="1000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-윤고딕330" panose="02030504000101010101" pitchFamily="18" charset="-127"/>
                  <a:ea typeface="-윤고딕340" pitchFamily="18" charset="-127"/>
                </a:rPr>
                <a:t> </a:t>
              </a:r>
              <a:r>
                <a:rPr lang="en-US" altLang="ko-KR" sz="1100" b="1" dirty="0" smtClean="0">
                  <a:ln>
                    <a:solidFill>
                      <a:schemeClr val="tx1">
                        <a:lumMod val="75000"/>
                        <a:lumOff val="25000"/>
                        <a:alpha val="1000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-윤고딕330" panose="02030504000101010101" pitchFamily="18" charset="-127"/>
                  <a:ea typeface="-윤고딕340" pitchFamily="18" charset="-127"/>
                </a:rPr>
                <a:t>   </a:t>
              </a:r>
              <a:r>
                <a:rPr lang="en-US" altLang="ko-KR" sz="1100" dirty="0" smtClean="0">
                  <a:ln>
                    <a:solidFill>
                      <a:schemeClr val="tx1">
                        <a:lumMod val="75000"/>
                        <a:lumOff val="25000"/>
                        <a:alpha val="1000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-윤고딕330" panose="02030504000101010101" pitchFamily="18" charset="-127"/>
                  <a:ea typeface="-윤고딕340" pitchFamily="18" charset="-127"/>
                </a:rPr>
                <a:t>RETURN &lt;data&gt;</a:t>
              </a:r>
            </a:p>
            <a:p>
              <a:endParaRPr lang="en-US" altLang="ko-KR" sz="1100" b="1" dirty="0" smtClean="0">
                <a:ln>
                  <a:solidFill>
                    <a:schemeClr val="tx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-윤고딕330" panose="02030504000101010101" pitchFamily="18" charset="-127"/>
                <a:ea typeface="-윤고딕340" pitchFamily="18" charset="-127"/>
              </a:endParaRPr>
            </a:p>
            <a:p>
              <a:r>
                <a:rPr lang="en-US" altLang="ko-KR" sz="1100" dirty="0" smtClean="0">
                  <a:ln>
                    <a:solidFill>
                      <a:schemeClr val="tx1">
                        <a:lumMod val="75000"/>
                        <a:lumOff val="25000"/>
                        <a:alpha val="1000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-윤고딕330" panose="02030504000101010101" pitchFamily="18" charset="-127"/>
                  <a:ea typeface="-윤고딕340" pitchFamily="18" charset="-127"/>
                </a:rPr>
                <a:t> - 80 bytes</a:t>
              </a:r>
            </a:p>
            <a:p>
              <a:r>
                <a:rPr lang="en-US" altLang="ko-KR" sz="1100" dirty="0" smtClean="0">
                  <a:ln>
                    <a:solidFill>
                      <a:schemeClr val="tx1">
                        <a:lumMod val="75000"/>
                        <a:lumOff val="25000"/>
                        <a:alpha val="1000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-윤고딕330" panose="02030504000101010101" pitchFamily="18" charset="-127"/>
                  <a:ea typeface="-윤고딕340" pitchFamily="18" charset="-127"/>
                </a:rPr>
                <a:t> - SHA 256 algorithm</a:t>
              </a:r>
            </a:p>
            <a:p>
              <a:endParaRPr lang="en-US" altLang="ko-KR" sz="1100" dirty="0">
                <a:ln>
                  <a:solidFill>
                    <a:schemeClr val="tx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-윤고딕330" panose="02030504000101010101" pitchFamily="18" charset="-127"/>
                <a:ea typeface="-윤고딕340" pitchFamily="18" charset="-127"/>
              </a:endParaRPr>
            </a:p>
            <a:p>
              <a:r>
                <a:rPr lang="en-US" altLang="ko-KR" sz="1100" dirty="0" err="1" smtClean="0">
                  <a:ln>
                    <a:solidFill>
                      <a:schemeClr val="tx1">
                        <a:lumMod val="75000"/>
                        <a:lumOff val="25000"/>
                        <a:alpha val="1000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-윤고딕330" panose="02030504000101010101" pitchFamily="18" charset="-127"/>
                  <a:ea typeface="-윤고딕340" pitchFamily="18" charset="-127"/>
                </a:rPr>
                <a:t>e.x</a:t>
              </a:r>
              <a:r>
                <a:rPr lang="en-US" altLang="ko-KR" sz="1100" dirty="0" smtClean="0">
                  <a:ln>
                    <a:solidFill>
                      <a:schemeClr val="tx1">
                        <a:lumMod val="75000"/>
                        <a:lumOff val="25000"/>
                        <a:alpha val="1000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-윤고딕330" panose="02030504000101010101" pitchFamily="18" charset="-127"/>
                  <a:ea typeface="-윤고딕340" pitchFamily="18" charset="-127"/>
                </a:rPr>
                <a:t>) Proof of Existence digital notarization service uses the 8byte prefix </a:t>
              </a:r>
              <a:r>
                <a:rPr lang="en-US" altLang="ko-KR" sz="1100" b="1" dirty="0" smtClean="0">
                  <a:ln>
                    <a:solidFill>
                      <a:schemeClr val="tx1">
                        <a:lumMod val="75000"/>
                        <a:lumOff val="25000"/>
                        <a:alpha val="1000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-윤고딕330" panose="02030504000101010101" pitchFamily="18" charset="-127"/>
                  <a:ea typeface="-윤고딕340" pitchFamily="18" charset="-127"/>
                </a:rPr>
                <a:t>DOC PROOF</a:t>
              </a:r>
            </a:p>
            <a:p>
              <a:endParaRPr lang="en-US" altLang="ko-KR" sz="1100" b="1" dirty="0" smtClean="0">
                <a:ln>
                  <a:solidFill>
                    <a:schemeClr val="tx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-윤고딕330" panose="02030504000101010101" pitchFamily="18" charset="-127"/>
                <a:ea typeface="-윤고딕340" pitchFamily="18" charset="-127"/>
              </a:endParaRPr>
            </a:p>
            <a:p>
              <a:endParaRPr lang="en-US" altLang="ko-KR" sz="1100" b="1" dirty="0">
                <a:ln>
                  <a:solidFill>
                    <a:schemeClr val="tx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-윤고딕330" panose="02030504000101010101" pitchFamily="18" charset="-127"/>
                <a:ea typeface="-윤고딕340" pitchFamily="18" charset="-127"/>
              </a:endParaRPr>
            </a:p>
            <a:p>
              <a:r>
                <a:rPr lang="en-US" altLang="ko-KR" sz="1200" b="1" dirty="0" smtClean="0">
                  <a:ln>
                    <a:solidFill>
                      <a:schemeClr val="tx1">
                        <a:lumMod val="75000"/>
                        <a:lumOff val="25000"/>
                        <a:alpha val="1000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-윤고딕330" panose="02030504000101010101" pitchFamily="18" charset="-127"/>
                  <a:ea typeface="-윤고딕340" pitchFamily="18" charset="-127"/>
                </a:rPr>
                <a:t>∙  Standard transaction</a:t>
              </a:r>
            </a:p>
            <a:p>
              <a:endParaRPr lang="en-US" altLang="ko-KR" sz="1200" dirty="0" smtClean="0">
                <a:ln>
                  <a:solidFill>
                    <a:schemeClr val="tx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-윤고딕330" panose="02030504000101010101" pitchFamily="18" charset="-127"/>
                <a:ea typeface="-윤고딕340" pitchFamily="18" charset="-127"/>
              </a:endParaRPr>
            </a:p>
            <a:p>
              <a:r>
                <a:rPr lang="en-US" altLang="ko-KR" sz="1200" dirty="0">
                  <a:ln>
                    <a:solidFill>
                      <a:schemeClr val="tx1">
                        <a:lumMod val="75000"/>
                        <a:lumOff val="25000"/>
                        <a:alpha val="1000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-윤고딕330" panose="02030504000101010101" pitchFamily="18" charset="-127"/>
                  <a:ea typeface="-윤고딕340" pitchFamily="18" charset="-127"/>
                </a:rPr>
                <a:t> </a:t>
              </a:r>
              <a:r>
                <a:rPr lang="en-US" altLang="ko-KR" sz="1200" dirty="0" smtClean="0">
                  <a:ln>
                    <a:solidFill>
                      <a:schemeClr val="tx1">
                        <a:lumMod val="75000"/>
                        <a:lumOff val="25000"/>
                        <a:alpha val="1000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-윤고딕330" panose="02030504000101010101" pitchFamily="18" charset="-127"/>
                  <a:ea typeface="-윤고딕340" pitchFamily="18" charset="-127"/>
                </a:rPr>
                <a:t>- It can have only one RETURN output.</a:t>
              </a:r>
              <a:r>
                <a:rPr lang="en-US" altLang="ko-KR" sz="1400" dirty="0">
                  <a:ln>
                    <a:solidFill>
                      <a:schemeClr val="tx1">
                        <a:lumMod val="75000"/>
                        <a:lumOff val="25000"/>
                        <a:alpha val="1000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anose="020B0503020000020004" pitchFamily="50" charset="-127"/>
                </a:rPr>
                <a:t> </a:t>
              </a:r>
              <a:endParaRPr lang="en-US" altLang="ko-KR" sz="1400" dirty="0" smtClean="0">
                <a:ln>
                  <a:solidFill>
                    <a:schemeClr val="tx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</a:endParaRPr>
            </a:p>
            <a:p>
              <a:endParaRPr lang="en-US" altLang="ko-KR" sz="1200" b="1" dirty="0" smtClean="0">
                <a:ln>
                  <a:solidFill>
                    <a:schemeClr val="tx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</a:endParaRPr>
            </a:p>
            <a:p>
              <a:r>
                <a:rPr lang="en-US" altLang="ko-KR" sz="1200" b="1" dirty="0" smtClean="0">
                  <a:ln>
                    <a:solidFill>
                      <a:schemeClr val="tx1">
                        <a:lumMod val="75000"/>
                        <a:lumOff val="25000"/>
                        <a:alpha val="1000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anose="020B0503020000020004" pitchFamily="50" charset="-127"/>
                </a:rPr>
                <a:t>∙ </a:t>
              </a:r>
              <a:r>
                <a:rPr lang="en-US" altLang="ko-KR" sz="1200" b="1" dirty="0">
                  <a:ln>
                    <a:solidFill>
                      <a:schemeClr val="tx1">
                        <a:lumMod val="75000"/>
                        <a:lumOff val="25000"/>
                        <a:alpha val="1000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anose="020B0503020000020004" pitchFamily="50" charset="-127"/>
                </a:rPr>
                <a:t>Version 0.10</a:t>
              </a:r>
            </a:p>
            <a:p>
              <a:endParaRPr lang="en-US" altLang="ko-KR" sz="1200" dirty="0">
                <a:ln>
                  <a:solidFill>
                    <a:schemeClr val="tx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</a:endParaRPr>
            </a:p>
            <a:p>
              <a:r>
                <a:rPr lang="en-US" altLang="ko-KR" sz="1200" dirty="0">
                  <a:ln>
                    <a:solidFill>
                      <a:schemeClr val="tx1">
                        <a:lumMod val="75000"/>
                        <a:lumOff val="25000"/>
                        <a:alpha val="1000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anose="020B0503020000020004" pitchFamily="50" charset="-127"/>
                </a:rPr>
                <a:t> - </a:t>
              </a:r>
              <a:r>
                <a:rPr lang="en-US" altLang="ko-KR" sz="1100" dirty="0">
                  <a:ln>
                    <a:solidFill>
                      <a:schemeClr val="tx1">
                        <a:lumMod val="75000"/>
                        <a:lumOff val="25000"/>
                        <a:alpha val="1000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-윤고딕330" panose="02030504000101010101" pitchFamily="18" charset="-127"/>
                  <a:ea typeface="-윤고딕340" pitchFamily="18" charset="-127"/>
                </a:rPr>
                <a:t>The option </a:t>
              </a:r>
              <a:r>
                <a:rPr lang="en-US" altLang="ko-KR" sz="1100" dirty="0" err="1">
                  <a:ln>
                    <a:solidFill>
                      <a:schemeClr val="tx1">
                        <a:lumMod val="75000"/>
                        <a:lumOff val="25000"/>
                        <a:alpha val="1000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-윤고딕330" panose="02030504000101010101" pitchFamily="18" charset="-127"/>
                  <a:ea typeface="-윤고딕340" pitchFamily="18" charset="-127"/>
                </a:rPr>
                <a:t>datacarrier</a:t>
              </a:r>
              <a:r>
                <a:rPr lang="en-US" altLang="ko-KR" sz="1100" dirty="0">
                  <a:ln>
                    <a:solidFill>
                      <a:schemeClr val="tx1">
                        <a:lumMod val="75000"/>
                        <a:lumOff val="25000"/>
                        <a:alpha val="1000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-윤고딕330" panose="02030504000101010101" pitchFamily="18" charset="-127"/>
                  <a:ea typeface="-윤고딕340" pitchFamily="18" charset="-127"/>
                </a:rPr>
                <a:t> controls relay and mining of RETURN transaction, with the default set to “1” to allow them. </a:t>
              </a:r>
            </a:p>
            <a:p>
              <a:endParaRPr lang="en-US" altLang="ko-KR" sz="1100" dirty="0">
                <a:ln>
                  <a:solidFill>
                    <a:schemeClr val="tx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-윤고딕330" panose="02030504000101010101" pitchFamily="18" charset="-127"/>
                <a:ea typeface="-윤고딕340" pitchFamily="18" charset="-127"/>
              </a:endParaRPr>
            </a:p>
            <a:p>
              <a:r>
                <a:rPr lang="en-US" altLang="ko-KR" sz="1100" dirty="0">
                  <a:ln>
                    <a:solidFill>
                      <a:schemeClr val="tx1">
                        <a:lumMod val="75000"/>
                        <a:lumOff val="25000"/>
                        <a:alpha val="1000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-윤고딕330" panose="02030504000101010101" pitchFamily="18" charset="-127"/>
                  <a:ea typeface="-윤고딕340" pitchFamily="18" charset="-127"/>
                </a:rPr>
                <a:t>  -  The option </a:t>
              </a:r>
              <a:r>
                <a:rPr lang="en-US" altLang="ko-KR" sz="1100" dirty="0" err="1">
                  <a:ln>
                    <a:solidFill>
                      <a:schemeClr val="tx1">
                        <a:lumMod val="75000"/>
                        <a:lumOff val="25000"/>
                        <a:alpha val="1000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-윤고딕330" panose="02030504000101010101" pitchFamily="18" charset="-127"/>
                  <a:ea typeface="-윤고딕340" pitchFamily="18" charset="-127"/>
                </a:rPr>
                <a:t>datacarriersize</a:t>
              </a:r>
              <a:r>
                <a:rPr lang="en-US" altLang="ko-KR" sz="1100" dirty="0">
                  <a:ln>
                    <a:solidFill>
                      <a:schemeClr val="tx1">
                        <a:lumMod val="75000"/>
                        <a:lumOff val="25000"/>
                        <a:alpha val="1000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-윤고딕330" panose="02030504000101010101" pitchFamily="18" charset="-127"/>
                  <a:ea typeface="-윤고딕340" pitchFamily="18" charset="-127"/>
                </a:rPr>
                <a:t> takes a numeric argument specifying the maximum size in bytes of the RETRUN script.</a:t>
              </a:r>
            </a:p>
            <a:p>
              <a:endParaRPr lang="en-US" altLang="ko-KR" sz="1100" dirty="0">
                <a:ln>
                  <a:solidFill>
                    <a:schemeClr val="tx1">
                      <a:lumMod val="65000"/>
                      <a:lumOff val="35000"/>
                      <a:alpha val="1000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-윤고딕330" panose="02030504000101010101" pitchFamily="18" charset="-127"/>
                <a:ea typeface="-윤고딕330" panose="02030504000101010101" pitchFamily="18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81229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직사각형 13"/>
          <p:cNvSpPr/>
          <p:nvPr/>
        </p:nvSpPr>
        <p:spPr>
          <a:xfrm>
            <a:off x="3491199" y="2139702"/>
            <a:ext cx="542692" cy="229193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TextBox 14"/>
          <p:cNvSpPr txBox="1"/>
          <p:nvPr/>
        </p:nvSpPr>
        <p:spPr>
          <a:xfrm>
            <a:off x="3474302" y="2139702"/>
            <a:ext cx="93446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dirty="0" smtClean="0">
                <a:ln>
                  <a:solidFill>
                    <a:schemeClr val="bg1">
                      <a:lumMod val="95000"/>
                      <a:alpha val="10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-윤고딕350" pitchFamily="18" charset="-127"/>
                <a:ea typeface="-윤고딕350" pitchFamily="18" charset="-127"/>
              </a:rPr>
              <a:t>THE</a:t>
            </a:r>
            <a:endParaRPr lang="ko-KR" altLang="en-US" sz="1000" dirty="0">
              <a:ln>
                <a:solidFill>
                  <a:schemeClr val="bg1">
                    <a:lumMod val="95000"/>
                    <a:alpha val="10000"/>
                  </a:schemeClr>
                </a:solidFill>
              </a:ln>
              <a:solidFill>
                <a:schemeClr val="bg1">
                  <a:lumMod val="95000"/>
                </a:schemeClr>
              </a:solidFill>
              <a:latin typeface="-윤고딕350" pitchFamily="18" charset="-127"/>
              <a:ea typeface="-윤고딕350" pitchFamily="18" charset="-127"/>
            </a:endParaRPr>
          </a:p>
        </p:txBody>
      </p:sp>
      <p:sp>
        <p:nvSpPr>
          <p:cNvPr id="16" name="직각 삼각형 15"/>
          <p:cNvSpPr/>
          <p:nvPr/>
        </p:nvSpPr>
        <p:spPr>
          <a:xfrm>
            <a:off x="4032117" y="2139702"/>
            <a:ext cx="217037" cy="229193"/>
          </a:xfrm>
          <a:prstGeom prst="rtTriangl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직각 삼각형 16"/>
          <p:cNvSpPr/>
          <p:nvPr/>
        </p:nvSpPr>
        <p:spPr>
          <a:xfrm rot="16200000" flipH="1">
            <a:off x="4055063" y="2141925"/>
            <a:ext cx="233638" cy="229193"/>
          </a:xfrm>
          <a:prstGeom prst="rt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직사각형 17"/>
          <p:cNvSpPr/>
          <p:nvPr/>
        </p:nvSpPr>
        <p:spPr>
          <a:xfrm>
            <a:off x="4286479" y="2139702"/>
            <a:ext cx="1348063" cy="22601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직사각형 18"/>
          <p:cNvSpPr/>
          <p:nvPr/>
        </p:nvSpPr>
        <p:spPr>
          <a:xfrm>
            <a:off x="3507529" y="2818838"/>
            <a:ext cx="2138468" cy="3435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TextBox 19"/>
          <p:cNvSpPr txBox="1"/>
          <p:nvPr/>
        </p:nvSpPr>
        <p:spPr>
          <a:xfrm>
            <a:off x="2555776" y="2427734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pc="600" dirty="0" smtClean="0">
                <a:ln>
                  <a:solidFill>
                    <a:schemeClr val="tx1">
                      <a:lumMod val="85000"/>
                      <a:lumOff val="15000"/>
                      <a:alpha val="1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-윤고딕340" panose="02030504000101010101" pitchFamily="18" charset="-127"/>
                <a:ea typeface="-윤고딕340" panose="02030504000101010101" pitchFamily="18" charset="-127"/>
              </a:rPr>
              <a:t>THANK YOU</a:t>
            </a:r>
            <a:endParaRPr lang="ko-KR" altLang="en-US" spc="600" dirty="0">
              <a:ln>
                <a:solidFill>
                  <a:schemeClr val="tx1">
                    <a:lumMod val="85000"/>
                    <a:lumOff val="15000"/>
                    <a:alpha val="10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-윤고딕340" panose="02030504000101010101" pitchFamily="18" charset="-127"/>
              <a:ea typeface="-윤고딕340" panose="02030504000101010101" pitchFamily="18" charset="-127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717653" y="2147396"/>
            <a:ext cx="93446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000" dirty="0" smtClean="0">
                <a:ln>
                  <a:solidFill>
                    <a:schemeClr val="tx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-윤고딕350" pitchFamily="18" charset="-127"/>
                <a:ea typeface="-윤고딕350" pitchFamily="18" charset="-127"/>
              </a:rPr>
              <a:t>END</a:t>
            </a:r>
            <a:endParaRPr lang="ko-KR" altLang="en-US" sz="1000" dirty="0">
              <a:ln>
                <a:solidFill>
                  <a:schemeClr val="tx1">
                    <a:lumMod val="75000"/>
                    <a:lumOff val="25000"/>
                    <a:alpha val="1000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-윤고딕350" pitchFamily="18" charset="-127"/>
              <a:ea typeface="-윤고딕350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201822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2233</TotalTime>
  <Words>257</Words>
  <Application>Microsoft Office PowerPoint</Application>
  <PresentationFormat>화면 슬라이드 쇼(16:9)</PresentationFormat>
  <Paragraphs>52</Paragraphs>
  <Slides>4</Slides>
  <Notes>2</Notes>
  <HiddenSlides>0</HiddenSlides>
  <MMClips>0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4</vt:i4>
      </vt:variant>
    </vt:vector>
  </HeadingPairs>
  <TitlesOfParts>
    <vt:vector size="12" baseType="lpstr">
      <vt:lpstr>-윤고딕340</vt:lpstr>
      <vt:lpstr>나눔고딕 ExtraBold</vt:lpstr>
      <vt:lpstr>-윤고딕330</vt:lpstr>
      <vt:lpstr>맑은 고딕</vt:lpstr>
      <vt:lpstr>Wingdings</vt:lpstr>
      <vt:lpstr>-윤고딕350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user</dc:creator>
  <cp:lastModifiedBy>HurAra</cp:lastModifiedBy>
  <cp:revision>222</cp:revision>
  <dcterms:created xsi:type="dcterms:W3CDTF">2014-11-28T13:21:41Z</dcterms:created>
  <dcterms:modified xsi:type="dcterms:W3CDTF">2018-04-29T08:29:54Z</dcterms:modified>
</cp:coreProperties>
</file>