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352" r:id="rId2"/>
    <p:sldId id="321" r:id="rId3"/>
    <p:sldId id="354" r:id="rId4"/>
  </p:sldIdLst>
  <p:sldSz cx="9144000" cy="5143500" type="screen16x9"/>
  <p:notesSz cx="6858000" cy="9144000"/>
  <p:embeddedFontLst>
    <p:embeddedFont>
      <p:font typeface="맑은 고딕" panose="020B0503020000020004" pitchFamily="50" charset="-127"/>
      <p:regular r:id="rId6"/>
      <p:bold r:id="rId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9C3"/>
    <a:srgbClr val="403F43"/>
    <a:srgbClr val="FFE1FF"/>
    <a:srgbClr val="EE1E59"/>
    <a:srgbClr val="579187"/>
    <a:srgbClr val="BBD7D2"/>
    <a:srgbClr val="30DC96"/>
    <a:srgbClr val="FFFFCC"/>
    <a:srgbClr val="FFF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1" autoAdjust="0"/>
    <p:restoredTop sz="83465" autoAdjust="0"/>
  </p:normalViewPr>
  <p:slideViewPr>
    <p:cSldViewPr>
      <p:cViewPr varScale="1">
        <p:scale>
          <a:sx n="147" d="100"/>
          <a:sy n="147" d="100"/>
        </p:scale>
        <p:origin x="53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7D5D2-4525-4421-8550-6A308B903DE8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E0FB0-3C61-402D-BAEE-59161479CB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331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심리학에서 나온 자극</a:t>
            </a:r>
            <a:r>
              <a:rPr lang="en-US" altLang="ko-KR" dirty="0" smtClean="0"/>
              <a:t>-</a:t>
            </a:r>
            <a:r>
              <a:rPr lang="ko-KR" altLang="en-US" baseline="0" dirty="0" smtClean="0"/>
              <a:t>반응의 이론을 토대로</a:t>
            </a:r>
            <a:r>
              <a:rPr lang="en-US" altLang="ko-KR" baseline="0" dirty="0" smtClean="0"/>
              <a:t>,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E0FB0-3C61-402D-BAEE-59161479CB3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004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112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25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670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50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431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975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985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49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8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035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65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75BC5-BBC5-451F-AA86-1F4039201BF5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65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3118" y="2346434"/>
            <a:ext cx="41044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700" dirty="0" smtClean="0">
                <a:ln>
                  <a:solidFill>
                    <a:schemeClr val="tx1">
                      <a:lumMod val="85000"/>
                      <a:lumOff val="15000"/>
                      <a:alpha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-윤고딕340" panose="02030504000101010101" pitchFamily="18" charset="-127"/>
                <a:ea typeface="-윤고딕340" panose="02030504000101010101" pitchFamily="18" charset="-127"/>
              </a:rPr>
              <a:t>Privacy</a:t>
            </a:r>
            <a:endParaRPr lang="ko-KR" altLang="en-US" sz="1700" dirty="0">
              <a:ln>
                <a:solidFill>
                  <a:schemeClr val="tx1">
                    <a:lumMod val="85000"/>
                    <a:lumOff val="15000"/>
                    <a:alpha val="1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-윤고딕340" panose="02030504000101010101" pitchFamily="18" charset="-127"/>
              <a:ea typeface="-윤고딕340" panose="02030504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573846" y="2192138"/>
            <a:ext cx="307916" cy="154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각 삼각형 5"/>
          <p:cNvSpPr/>
          <p:nvPr/>
        </p:nvSpPr>
        <p:spPr>
          <a:xfrm>
            <a:off x="3881344" y="2192138"/>
            <a:ext cx="154800" cy="15480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각 삼각형 6"/>
          <p:cNvSpPr/>
          <p:nvPr/>
        </p:nvSpPr>
        <p:spPr>
          <a:xfrm rot="16200000" flipH="1">
            <a:off x="3916436" y="2192425"/>
            <a:ext cx="154800" cy="1548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067507" y="2192137"/>
            <a:ext cx="1530183" cy="1542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572217" y="2162227"/>
            <a:ext cx="934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-윤고딕350" pitchFamily="18" charset="-127"/>
                <a:ea typeface="-윤고딕350" pitchFamily="18" charset="-127"/>
              </a:rPr>
              <a:t>10</a:t>
            </a:r>
            <a:endParaRPr lang="ko-KR" altLang="en-US" sz="900" dirty="0">
              <a:ln>
                <a:solidFill>
                  <a:schemeClr val="bg1">
                    <a:lumMod val="95000"/>
                    <a:alpha val="1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-윤고딕350" pitchFamily="18" charset="-127"/>
              <a:ea typeface="-윤고딕35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437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8626" y="60348"/>
            <a:ext cx="8928992" cy="720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98625" y="168851"/>
            <a:ext cx="1872207" cy="32354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각 삼각형 3"/>
          <p:cNvSpPr/>
          <p:nvPr/>
        </p:nvSpPr>
        <p:spPr>
          <a:xfrm>
            <a:off x="1970832" y="168850"/>
            <a:ext cx="323546" cy="323546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2016206" y="168846"/>
            <a:ext cx="7011412" cy="323548"/>
            <a:chOff x="2016206" y="168846"/>
            <a:chExt cx="7011412" cy="323548"/>
          </a:xfrm>
        </p:grpSpPr>
        <p:sp>
          <p:nvSpPr>
            <p:cNvPr id="6" name="직사각형 5"/>
            <p:cNvSpPr/>
            <p:nvPr/>
          </p:nvSpPr>
          <p:spPr>
            <a:xfrm flipH="1" flipV="1">
              <a:off x="2339752" y="168846"/>
              <a:ext cx="6687866" cy="3235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각 삼각형 6"/>
            <p:cNvSpPr/>
            <p:nvPr/>
          </p:nvSpPr>
          <p:spPr>
            <a:xfrm flipH="1" flipV="1">
              <a:off x="2016206" y="168848"/>
              <a:ext cx="323546" cy="323546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60427" y="198012"/>
            <a:ext cx="50357" cy="255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60426" y="782402"/>
            <a:ext cx="2035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Traditional Privacy Model</a:t>
            </a:r>
            <a:endParaRPr lang="ko-KR" altLang="en-US" sz="1100" b="1" dirty="0">
              <a:ln>
                <a:solidFill>
                  <a:schemeClr val="bg1">
                    <a:lumMod val="95000"/>
                    <a:alpha val="1000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187624" y="3651870"/>
            <a:ext cx="1008112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Identities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067944" y="3592832"/>
            <a:ext cx="1008112" cy="4300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Trusted</a:t>
            </a:r>
            <a:br>
              <a:rPr lang="en-US" altLang="ko-KR" sz="1000" dirty="0" smtClean="0">
                <a:solidFill>
                  <a:schemeClr val="tx1"/>
                </a:solidFill>
              </a:rPr>
            </a:br>
            <a:r>
              <a:rPr lang="en-US" altLang="ko-KR" sz="1000" dirty="0" smtClean="0">
                <a:solidFill>
                  <a:schemeClr val="tx1"/>
                </a:solidFill>
              </a:rPr>
              <a:t>Third Party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582410" y="3660254"/>
            <a:ext cx="1008112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Transactions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580112" y="3589237"/>
            <a:ext cx="1008112" cy="4300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Counterparty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020272" y="3589237"/>
            <a:ext cx="1008112" cy="4300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Public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804248" y="3435846"/>
            <a:ext cx="0" cy="7200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>
            <a:stCxn id="13" idx="3"/>
          </p:cNvCxnSpPr>
          <p:nvPr/>
        </p:nvCxnSpPr>
        <p:spPr>
          <a:xfrm>
            <a:off x="2195736" y="3795886"/>
            <a:ext cx="38667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3590522" y="3795886"/>
            <a:ext cx="47742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5076056" y="3795886"/>
            <a:ext cx="47742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244408" y="208146"/>
            <a:ext cx="8314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40" pitchFamily="18" charset="-127"/>
                <a:ea typeface="-윤고딕340" pitchFamily="18" charset="-127"/>
              </a:rPr>
              <a:t>10. Privacy</a:t>
            </a:r>
            <a:endParaRPr lang="ko-KR" altLang="en-US" sz="1050" dirty="0">
              <a:ln>
                <a:solidFill>
                  <a:schemeClr val="tx1">
                    <a:lumMod val="65000"/>
                    <a:lumOff val="35000"/>
                    <a:alpha val="1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3528" y="1305480"/>
            <a:ext cx="828092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The traditional model achieve a level of privacy by limiting access to information to the parties involved and the trusted             </a:t>
            </a:r>
          </a:p>
          <a:p>
            <a:pPr algn="just">
              <a:lnSpc>
                <a:spcPct val="150000"/>
              </a:lnSpc>
            </a:pPr>
            <a:r>
              <a:rPr lang="en-US" altLang="ko-KR" sz="1100" b="1" dirty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  third party.</a:t>
            </a:r>
          </a:p>
          <a:p>
            <a:pPr algn="just">
              <a:lnSpc>
                <a:spcPct val="150000"/>
              </a:lnSpc>
            </a:pPr>
            <a:endParaRPr lang="en-US" altLang="ko-KR" sz="1100" b="1" dirty="0" smtClean="0">
              <a:ln>
                <a:solidFill>
                  <a:schemeClr val="bg1">
                    <a:lumMod val="95000"/>
                    <a:alpha val="1000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-  </a:t>
            </a:r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All transactions publicly precludes this method; Keeping </a:t>
            </a:r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public keys anonymous</a:t>
            </a:r>
          </a:p>
          <a:p>
            <a:pPr algn="just">
              <a:lnSpc>
                <a:spcPct val="150000"/>
              </a:lnSpc>
            </a:pPr>
            <a:r>
              <a:rPr lang="ko-KR" altLang="en-US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  </a:t>
            </a:r>
            <a:endParaRPr lang="ko-KR" altLang="en-US" sz="1100" b="1" dirty="0">
              <a:ln>
                <a:solidFill>
                  <a:schemeClr val="bg1">
                    <a:lumMod val="95000"/>
                    <a:alpha val="1000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122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98626" y="60348"/>
            <a:ext cx="8928992" cy="720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8625" y="168851"/>
            <a:ext cx="1872207" cy="32354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각 삼각형 21"/>
          <p:cNvSpPr/>
          <p:nvPr/>
        </p:nvSpPr>
        <p:spPr>
          <a:xfrm>
            <a:off x="1970832" y="168850"/>
            <a:ext cx="323546" cy="323546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2016206" y="168846"/>
            <a:ext cx="7011412" cy="323548"/>
            <a:chOff x="2016206" y="168846"/>
            <a:chExt cx="7011412" cy="323548"/>
          </a:xfrm>
        </p:grpSpPr>
        <p:sp>
          <p:nvSpPr>
            <p:cNvPr id="24" name="직사각형 23"/>
            <p:cNvSpPr/>
            <p:nvPr/>
          </p:nvSpPr>
          <p:spPr>
            <a:xfrm flipH="1" flipV="1">
              <a:off x="2339752" y="168846"/>
              <a:ext cx="6687866" cy="3235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각 삼각형 24"/>
            <p:cNvSpPr/>
            <p:nvPr/>
          </p:nvSpPr>
          <p:spPr>
            <a:xfrm flipH="1" flipV="1">
              <a:off x="2016206" y="168848"/>
              <a:ext cx="323546" cy="323546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160427" y="198012"/>
            <a:ext cx="50357" cy="255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2614814" y="3796877"/>
            <a:ext cx="1008112" cy="4300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Counterparty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567142" y="3796877"/>
            <a:ext cx="1008112" cy="4300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Public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3838950" y="3651870"/>
            <a:ext cx="0" cy="7200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>
            <a:off x="4070166" y="3796877"/>
            <a:ext cx="1008112" cy="4300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Trusted</a:t>
            </a:r>
            <a:br>
              <a:rPr lang="en-US" altLang="ko-KR" sz="1000" dirty="0" smtClean="0">
                <a:solidFill>
                  <a:schemeClr val="tx1"/>
                </a:solidFill>
              </a:rPr>
            </a:br>
            <a:r>
              <a:rPr lang="en-US" altLang="ko-KR" sz="1000" dirty="0" smtClean="0">
                <a:solidFill>
                  <a:schemeClr val="tx1"/>
                </a:solidFill>
              </a:rPr>
              <a:t>Third Party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36" name="직선 화살표 연결선 35"/>
          <p:cNvCxnSpPr/>
          <p:nvPr/>
        </p:nvCxnSpPr>
        <p:spPr>
          <a:xfrm>
            <a:off x="5078278" y="3999931"/>
            <a:ext cx="47742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0427" y="782402"/>
            <a:ext cx="1552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New Privacy Model</a:t>
            </a:r>
            <a:endParaRPr lang="ko-KR" altLang="en-US" sz="1100" b="1" dirty="0">
              <a:ln>
                <a:solidFill>
                  <a:schemeClr val="bg1">
                    <a:lumMod val="95000"/>
                    <a:alpha val="1000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44408" y="208146"/>
            <a:ext cx="8314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40" pitchFamily="18" charset="-127"/>
                <a:ea typeface="-윤고딕340" pitchFamily="18" charset="-127"/>
              </a:rPr>
              <a:t>10. Privacy</a:t>
            </a:r>
            <a:endParaRPr lang="ko-KR" altLang="en-US" sz="1050" dirty="0">
              <a:ln>
                <a:solidFill>
                  <a:schemeClr val="tx1">
                    <a:lumMod val="65000"/>
                    <a:lumOff val="35000"/>
                    <a:alpha val="1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3528" y="1305480"/>
            <a:ext cx="8280920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- A new key pair should be used for each transaction to keep them from being linked to a common owner.</a:t>
            </a:r>
          </a:p>
          <a:p>
            <a:pPr algn="just">
              <a:lnSpc>
                <a:spcPct val="150000"/>
              </a:lnSpc>
            </a:pPr>
            <a:r>
              <a:rPr lang="en-US" altLang="ko-KR" sz="1100" b="1" dirty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Some linking is still unavoidable with multi-input transactions, which necessarily reveal that their inputs were owned  </a:t>
            </a:r>
          </a:p>
          <a:p>
            <a:pPr algn="just">
              <a:lnSpc>
                <a:spcPct val="150000"/>
              </a:lnSpc>
            </a:pPr>
            <a:r>
              <a:rPr lang="en-US" altLang="ko-KR" sz="1100" b="1" dirty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  by the same over.</a:t>
            </a:r>
          </a:p>
          <a:p>
            <a:pPr algn="just">
              <a:lnSpc>
                <a:spcPct val="150000"/>
              </a:lnSpc>
            </a:pPr>
            <a:r>
              <a:rPr lang="ko-KR" altLang="en-US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   </a:t>
            </a:r>
            <a:endParaRPr lang="en-US" altLang="ko-KR" sz="1100" b="1" dirty="0" smtClean="0">
              <a:ln>
                <a:solidFill>
                  <a:schemeClr val="bg1">
                    <a:lumMod val="95000"/>
                    <a:alpha val="1000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The risk is that if the owner of a key is revealed, linking could reveal other transactions that belonged to the same owner</a:t>
            </a:r>
            <a:r>
              <a:rPr lang="en-US" altLang="ko-KR" sz="1100" b="1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.</a:t>
            </a:r>
            <a:endParaRPr lang="en-US" altLang="ko-KR" sz="1100" b="1" dirty="0">
              <a:ln>
                <a:solidFill>
                  <a:schemeClr val="bg1">
                    <a:lumMod val="95000"/>
                    <a:alpha val="1000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1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140</Words>
  <Application>Microsoft Office PowerPoint</Application>
  <PresentationFormat>화면 슬라이드 쇼(16:9)</PresentationFormat>
  <Paragraphs>27</Paragraphs>
  <Slides>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9" baseType="lpstr">
      <vt:lpstr>Arial</vt:lpstr>
      <vt:lpstr>맑은 고딕</vt:lpstr>
      <vt:lpstr>-윤고딕330</vt:lpstr>
      <vt:lpstr>-윤고딕350</vt:lpstr>
      <vt:lpstr>-윤고딕340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HurAra</cp:lastModifiedBy>
  <cp:revision>220</cp:revision>
  <dcterms:created xsi:type="dcterms:W3CDTF">2014-11-28T13:21:41Z</dcterms:created>
  <dcterms:modified xsi:type="dcterms:W3CDTF">2018-03-14T04:47:03Z</dcterms:modified>
</cp:coreProperties>
</file>