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63" r:id="rId3"/>
    <p:sldId id="264" r:id="rId4"/>
    <p:sldId id="265" r:id="rId5"/>
    <p:sldId id="257" r:id="rId6"/>
    <p:sldId id="258" r:id="rId7"/>
    <p:sldId id="259" r:id="rId8"/>
    <p:sldId id="260" r:id="rId9"/>
    <p:sldId id="266" r:id="rId10"/>
    <p:sldId id="261" r:id="rId11"/>
    <p:sldId id="267" r:id="rId12"/>
    <p:sldId id="262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 autoAdjust="0"/>
    <p:restoredTop sz="94748" autoAdjust="0"/>
  </p:normalViewPr>
  <p:slideViewPr>
    <p:cSldViewPr snapToGrid="0" snapToObjects="1">
      <p:cViewPr varScale="1">
        <p:scale>
          <a:sx n="67" d="100"/>
          <a:sy n="67" d="100"/>
        </p:scale>
        <p:origin x="-16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8079A-16DF-9045-9030-A9218698088B}" type="datetimeFigureOut">
              <a:rPr lang="en-US" smtClean="0"/>
              <a:t>11/3/14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50244B-E1C8-624D-A201-7AD5C8075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18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1FC063-612E-FD4F-A6AC-A18FFC13F166}" type="slidenum">
              <a:rPr lang="en-US"/>
              <a:pPr/>
              <a:t>3</a:t>
            </a:fld>
            <a:endParaRPr lang="en-US"/>
          </a:p>
        </p:txBody>
      </p:sp>
      <p:sp>
        <p:nvSpPr>
          <p:cNvPr id="367618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226AEF-F68B-0A4F-9753-6CF3C38A3085}" type="slidenum">
              <a:rPr lang="en-US"/>
              <a:pPr/>
              <a:t>18</a:t>
            </a:fld>
            <a:endParaRPr lang="en-US"/>
          </a:p>
        </p:txBody>
      </p:sp>
      <p:sp>
        <p:nvSpPr>
          <p:cNvPr id="428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7E69DE-4EC8-1344-AE26-A89E2B7313F6}" type="slidenum">
              <a:rPr lang="en-US"/>
              <a:pPr/>
              <a:t>4</a:t>
            </a:fld>
            <a:endParaRPr lang="en-US"/>
          </a:p>
        </p:txBody>
      </p:sp>
      <p:sp>
        <p:nvSpPr>
          <p:cNvPr id="380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373DC5-06CB-BC41-851E-38FAD452D9D6}" type="slidenum">
              <a:rPr lang="en-US"/>
              <a:pPr/>
              <a:t>9</a:t>
            </a:fld>
            <a:endParaRPr lang="en-US"/>
          </a:p>
        </p:txBody>
      </p:sp>
      <p:sp>
        <p:nvSpPr>
          <p:cNvPr id="401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88B68C-9A82-774E-A11D-F6B5EF36CCD7}" type="slidenum">
              <a:rPr lang="en-US"/>
              <a:pPr/>
              <a:t>11</a:t>
            </a:fld>
            <a:endParaRPr lang="en-US"/>
          </a:p>
        </p:txBody>
      </p:sp>
      <p:sp>
        <p:nvSpPr>
          <p:cNvPr id="410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713965-7604-4845-B1B6-D56987B1DE8F}" type="slidenum">
              <a:rPr lang="en-US"/>
              <a:pPr/>
              <a:t>13</a:t>
            </a:fld>
            <a:endParaRPr lang="en-US"/>
          </a:p>
        </p:txBody>
      </p:sp>
      <p:sp>
        <p:nvSpPr>
          <p:cNvPr id="412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0AFDD-F254-954F-8CBC-1363F35A9434}" type="slidenum">
              <a:rPr lang="en-US"/>
              <a:pPr/>
              <a:t>14</a:t>
            </a:fld>
            <a:endParaRPr lang="en-US"/>
          </a:p>
        </p:txBody>
      </p:sp>
      <p:sp>
        <p:nvSpPr>
          <p:cNvPr id="414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9E7397-F9C5-9B42-A1D3-7083D5AA8F75}" type="slidenum">
              <a:rPr lang="en-US"/>
              <a:pPr/>
              <a:t>15</a:t>
            </a:fld>
            <a:endParaRPr lang="en-US"/>
          </a:p>
        </p:txBody>
      </p:sp>
      <p:sp>
        <p:nvSpPr>
          <p:cNvPr id="423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D42EE8-E121-464C-84BC-AF2769799841}" type="slidenum">
              <a:rPr lang="en-US"/>
              <a:pPr/>
              <a:t>16</a:t>
            </a:fld>
            <a:endParaRPr lang="en-US"/>
          </a:p>
        </p:txBody>
      </p:sp>
      <p:sp>
        <p:nvSpPr>
          <p:cNvPr id="416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9991A7-CB88-FF40-890E-822F38CBA776}" type="slidenum">
              <a:rPr lang="en-US"/>
              <a:pPr/>
              <a:t>17</a:t>
            </a:fld>
            <a:endParaRPr lang="en-US"/>
          </a:p>
        </p:txBody>
      </p:sp>
      <p:sp>
        <p:nvSpPr>
          <p:cNvPr id="418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456A-ABFC-7E43-A328-496C5C44741D}" type="datetimeFigureOut">
              <a:rPr lang="en-US" smtClean="0"/>
              <a:t>11/3/14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CA8D-4C73-8545-B02B-056D1414B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19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456A-ABFC-7E43-A328-496C5C44741D}" type="datetimeFigureOut">
              <a:rPr lang="en-US" smtClean="0"/>
              <a:t>11/3/14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CA8D-4C73-8545-B02B-056D1414B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456A-ABFC-7E43-A328-496C5C44741D}" type="datetimeFigureOut">
              <a:rPr lang="en-US" smtClean="0"/>
              <a:t>11/3/14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CA8D-4C73-8545-B02B-056D1414B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7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456A-ABFC-7E43-A328-496C5C44741D}" type="datetimeFigureOut">
              <a:rPr lang="en-US" smtClean="0"/>
              <a:t>11/3/14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CA8D-4C73-8545-B02B-056D1414B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23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456A-ABFC-7E43-A328-496C5C44741D}" type="datetimeFigureOut">
              <a:rPr lang="en-US" smtClean="0"/>
              <a:t>11/3/14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CA8D-4C73-8545-B02B-056D1414B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81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456A-ABFC-7E43-A328-496C5C44741D}" type="datetimeFigureOut">
              <a:rPr lang="en-US" smtClean="0"/>
              <a:t>11/3/14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CA8D-4C73-8545-B02B-056D1414B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7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456A-ABFC-7E43-A328-496C5C44741D}" type="datetimeFigureOut">
              <a:rPr lang="en-US" smtClean="0"/>
              <a:t>11/3/14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CA8D-4C73-8545-B02B-056D1414B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58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456A-ABFC-7E43-A328-496C5C44741D}" type="datetimeFigureOut">
              <a:rPr lang="en-US" smtClean="0"/>
              <a:t>11/3/14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CA8D-4C73-8545-B02B-056D1414B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90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456A-ABFC-7E43-A328-496C5C44741D}" type="datetimeFigureOut">
              <a:rPr lang="en-US" smtClean="0"/>
              <a:t>11/3/14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CA8D-4C73-8545-B02B-056D1414B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25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456A-ABFC-7E43-A328-496C5C44741D}" type="datetimeFigureOut">
              <a:rPr lang="en-US" smtClean="0"/>
              <a:t>11/3/14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CA8D-4C73-8545-B02B-056D1414B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729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8456A-ABFC-7E43-A328-496C5C44741D}" type="datetimeFigureOut">
              <a:rPr lang="en-US" smtClean="0"/>
              <a:t>11/3/14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8CA8D-4C73-8545-B02B-056D1414B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59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8456A-ABFC-7E43-A328-496C5C44741D}" type="datetimeFigureOut">
              <a:rPr lang="en-US" smtClean="0"/>
              <a:t>11/3/14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8CA8D-4C73-8545-B02B-056D1414B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9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Polymorphism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375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Polymorphism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7311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make a function </a:t>
            </a:r>
            <a:r>
              <a:rPr lang="en-US" i="1" dirty="0" smtClean="0"/>
              <a:t>virtual</a:t>
            </a:r>
          </a:p>
          <a:p>
            <a:pPr marL="0" indent="0">
              <a:buNone/>
            </a:pPr>
            <a:r>
              <a:rPr lang="en-US" dirty="0" smtClean="0"/>
              <a:t>class Animal {</a:t>
            </a:r>
          </a:p>
          <a:p>
            <a:pPr marL="457200" lvl="1" indent="0">
              <a:buNone/>
            </a:pPr>
            <a:r>
              <a:rPr lang="en-US" dirty="0" smtClean="0"/>
              <a:t>virtual void say();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class Dog : public Animal {</a:t>
            </a:r>
          </a:p>
          <a:p>
            <a:pPr marL="457200" lvl="1" indent="0">
              <a:buNone/>
            </a:pPr>
            <a:r>
              <a:rPr lang="en-US" dirty="0" smtClean="0"/>
              <a:t>void say();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254341" y="2113245"/>
            <a:ext cx="3055152" cy="314047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507145" y="2945368"/>
            <a:ext cx="1453773" cy="202500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1621" y="2525114"/>
            <a:ext cx="1059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Animal</a:t>
            </a:r>
            <a:endParaRPr lang="en-US" sz="2400" dirty="0"/>
          </a:p>
        </p:txBody>
      </p:sp>
      <p:sp>
        <p:nvSpPr>
          <p:cNvPr id="7" name="Oval 6"/>
          <p:cNvSpPr/>
          <p:nvPr/>
        </p:nvSpPr>
        <p:spPr>
          <a:xfrm>
            <a:off x="6387648" y="3185623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say()</a:t>
            </a:r>
            <a:endParaRPr lang="en-US" sz="2400" dirty="0"/>
          </a:p>
        </p:txBody>
      </p:sp>
      <p:sp>
        <p:nvSpPr>
          <p:cNvPr id="8" name="Oval 7"/>
          <p:cNvSpPr/>
          <p:nvPr/>
        </p:nvSpPr>
        <p:spPr>
          <a:xfrm>
            <a:off x="6406528" y="3782161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eat()</a:t>
            </a:r>
            <a:endParaRPr lang="en-US" sz="2400" dirty="0"/>
          </a:p>
        </p:txBody>
      </p:sp>
      <p:sp>
        <p:nvSpPr>
          <p:cNvPr id="9" name="Oval 8"/>
          <p:cNvSpPr/>
          <p:nvPr/>
        </p:nvSpPr>
        <p:spPr>
          <a:xfrm>
            <a:off x="6406528" y="4380749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1"/>
                </a:solidFill>
              </a:rPr>
              <a:t>name()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91123" y="1651580"/>
            <a:ext cx="681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Dog</a:t>
            </a:r>
            <a:endParaRPr lang="en-US" sz="2400" dirty="0"/>
          </a:p>
        </p:txBody>
      </p:sp>
      <p:sp>
        <p:nvSpPr>
          <p:cNvPr id="11" name="Oval 10"/>
          <p:cNvSpPr/>
          <p:nvPr/>
        </p:nvSpPr>
        <p:spPr>
          <a:xfrm>
            <a:off x="7677506" y="3185623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say()</a:t>
            </a:r>
            <a:endParaRPr lang="en-US" sz="2400" dirty="0"/>
          </a:p>
        </p:txBody>
      </p:sp>
      <p:sp>
        <p:nvSpPr>
          <p:cNvPr id="12" name="Oval 11"/>
          <p:cNvSpPr/>
          <p:nvPr/>
        </p:nvSpPr>
        <p:spPr>
          <a:xfrm>
            <a:off x="7696386" y="3782161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eat()</a:t>
            </a:r>
            <a:endParaRPr lang="en-US" sz="2400" dirty="0"/>
          </a:p>
        </p:txBody>
      </p:sp>
      <p:sp>
        <p:nvSpPr>
          <p:cNvPr id="13" name="Oval 12"/>
          <p:cNvSpPr/>
          <p:nvPr/>
        </p:nvSpPr>
        <p:spPr>
          <a:xfrm>
            <a:off x="7696386" y="4380749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2000" dirty="0"/>
              <a:t>name()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6225451" y="4956766"/>
            <a:ext cx="0" cy="12699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208287" y="5482418"/>
            <a:ext cx="87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ar.say</a:t>
            </a:r>
            <a:r>
              <a:rPr lang="en-US" dirty="0" smtClean="0"/>
              <a:t>()          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7559434" y="5228948"/>
            <a:ext cx="0" cy="12699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540194" y="5615263"/>
            <a:ext cx="890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dr.say</a:t>
            </a:r>
            <a:r>
              <a:rPr lang="en-US" dirty="0" smtClean="0"/>
              <a:t>()          </a:t>
            </a:r>
            <a:endParaRPr lang="en-US" dirty="0"/>
          </a:p>
        </p:txBody>
      </p:sp>
      <p:cxnSp>
        <p:nvCxnSpPr>
          <p:cNvPr id="24" name="Elbow Connector 23"/>
          <p:cNvCxnSpPr>
            <a:stCxn id="5" idx="2"/>
            <a:endCxn id="11" idx="2"/>
          </p:cNvCxnSpPr>
          <p:nvPr/>
        </p:nvCxnSpPr>
        <p:spPr>
          <a:xfrm rot="5400000" flipH="1" flipV="1">
            <a:off x="6157779" y="3450648"/>
            <a:ext cx="1595980" cy="1443474"/>
          </a:xfrm>
          <a:prstGeom prst="bentConnector4">
            <a:avLst>
              <a:gd name="adj1" fmla="val 1806"/>
              <a:gd name="adj2" fmla="val -2111"/>
            </a:avLst>
          </a:prstGeom>
          <a:ln>
            <a:prstDash val="sysDash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662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Abstract and Concrete Classes</a:t>
            </a:r>
          </a:p>
        </p:txBody>
      </p:sp>
      <p:sp>
        <p:nvSpPr>
          <p:cNvPr id="409610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i="1"/>
              <a:t>Abstract Classes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Classes from which it is never intended to instantiate any objects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Incomplete—derived classes must define the </a:t>
            </a:r>
            <a:r>
              <a:rPr lang="ja-JP" altLang="en-US" sz="1800">
                <a:latin typeface="Arial"/>
              </a:rPr>
              <a:t>“</a:t>
            </a:r>
            <a:r>
              <a:rPr lang="en-US" sz="1800"/>
              <a:t>missing pieces</a:t>
            </a:r>
            <a:r>
              <a:rPr lang="ja-JP" altLang="en-US" sz="1800">
                <a:latin typeface="Arial"/>
              </a:rPr>
              <a:t>”</a:t>
            </a:r>
            <a:r>
              <a:rPr lang="en-US" sz="1800"/>
              <a:t>.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Too generic to define real objects.</a:t>
            </a:r>
          </a:p>
          <a:p>
            <a:pPr lvl="2">
              <a:lnSpc>
                <a:spcPct val="90000"/>
              </a:lnSpc>
            </a:pPr>
            <a:endParaRPr lang="en-US" sz="1800"/>
          </a:p>
          <a:p>
            <a:pPr lvl="1">
              <a:lnSpc>
                <a:spcPct val="90000"/>
              </a:lnSpc>
            </a:pPr>
            <a:r>
              <a:rPr lang="en-US" sz="2000"/>
              <a:t>Normally used as base classes and called </a:t>
            </a:r>
            <a:r>
              <a:rPr lang="en-US" sz="2000" i="1"/>
              <a:t>abstract base classes</a:t>
            </a:r>
            <a:endParaRPr lang="en-US" sz="2000"/>
          </a:p>
          <a:p>
            <a:pPr lvl="2">
              <a:lnSpc>
                <a:spcPct val="90000"/>
              </a:lnSpc>
            </a:pPr>
            <a:r>
              <a:rPr lang="en-US" sz="1800"/>
              <a:t>Provide appropriate base class frameworks from which other classes can inherit.</a:t>
            </a:r>
          </a:p>
          <a:p>
            <a:pPr lvl="2">
              <a:lnSpc>
                <a:spcPct val="90000"/>
              </a:lnSpc>
            </a:pPr>
            <a:endParaRPr lang="en-US" sz="1800"/>
          </a:p>
          <a:p>
            <a:pPr>
              <a:lnSpc>
                <a:spcPct val="90000"/>
              </a:lnSpc>
            </a:pPr>
            <a:r>
              <a:rPr lang="en-US" sz="2400" i="1"/>
              <a:t>Concrete Classes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Classes used to instantiate objects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Must provide implementation for </a:t>
            </a:r>
            <a:r>
              <a:rPr lang="en-US" sz="2000" i="1"/>
              <a:t>every</a:t>
            </a:r>
            <a:r>
              <a:rPr lang="en-US" sz="2000"/>
              <a:t> member function they define</a:t>
            </a:r>
          </a:p>
        </p:txBody>
      </p:sp>
    </p:spTree>
    <p:extLst>
      <p:ext uri="{BB962C8B-B14F-4D97-AF65-F5344CB8AC3E}">
        <p14:creationId xmlns:p14="http://schemas.microsoft.com/office/powerpoint/2010/main" val="71503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class only for polymorphism</a:t>
            </a:r>
          </a:p>
          <a:p>
            <a:r>
              <a:rPr lang="en-US" dirty="0" smtClean="0"/>
              <a:t>Has interfaces,</a:t>
            </a:r>
            <a:r>
              <a:rPr lang="en-US" dirty="0"/>
              <a:t> </a:t>
            </a:r>
            <a:r>
              <a:rPr lang="en-US" dirty="0" smtClean="0"/>
              <a:t>but no implementation</a:t>
            </a:r>
          </a:p>
          <a:p>
            <a:pPr lvl="1"/>
            <a:r>
              <a:rPr lang="en-US" dirty="0" smtClean="0"/>
              <a:t>pure virtual function</a:t>
            </a:r>
          </a:p>
          <a:p>
            <a:pPr marL="0" indent="0">
              <a:buNone/>
            </a:pPr>
            <a:r>
              <a:rPr lang="en-US" dirty="0" smtClean="0"/>
              <a:t>class Animal {</a:t>
            </a:r>
          </a:p>
          <a:p>
            <a:pPr marL="457200" lvl="1" indent="0">
              <a:buNone/>
            </a:pPr>
            <a:r>
              <a:rPr lang="en-US" dirty="0" smtClean="0"/>
              <a:t>virtual void say() = 0;</a:t>
            </a:r>
          </a:p>
          <a:p>
            <a:pPr marL="457200" lvl="1" indent="0">
              <a:buNone/>
            </a:pPr>
            <a:r>
              <a:rPr lang="en-US" dirty="0" smtClean="0"/>
              <a:t>virtual void eat() = 0;</a:t>
            </a:r>
          </a:p>
          <a:p>
            <a:pPr marL="457200" lvl="1" indent="0">
              <a:buNone/>
            </a:pPr>
            <a:r>
              <a:rPr lang="en-US" dirty="0" smtClean="0"/>
              <a:t>virtual void name() =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555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Polymorphism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CS-2303, C-Term 2010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DB807-9CF7-304A-8986-3F5E861741B9}" type="slidenum">
              <a:rPr lang="en-US"/>
              <a:pPr/>
              <a:t>13</a:t>
            </a:fld>
            <a:endParaRPr lang="en-US"/>
          </a:p>
        </p:txBody>
      </p:sp>
      <p:pic>
        <p:nvPicPr>
          <p:cNvPr id="41165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6523038"/>
            <a:ext cx="2938463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65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Pure </a:t>
            </a:r>
            <a:r>
              <a:rPr lang="en-US" sz="3200" b="1">
                <a:latin typeface="Courier New" charset="0"/>
              </a:rPr>
              <a:t>virtual</a:t>
            </a:r>
            <a:r>
              <a:rPr lang="en-US"/>
              <a:t> Functions</a:t>
            </a:r>
          </a:p>
        </p:txBody>
      </p:sp>
      <p:sp>
        <p:nvSpPr>
          <p:cNvPr id="41165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A class is made </a:t>
            </a:r>
            <a:r>
              <a:rPr lang="en-US" i="1"/>
              <a:t>abstract</a:t>
            </a:r>
            <a:r>
              <a:rPr lang="en-US"/>
              <a:t> by declaring one or more of its virtual functions to be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pure</a:t>
            </a:r>
            <a:r>
              <a:rPr lang="ja-JP" altLang="en-US">
                <a:latin typeface="Arial"/>
              </a:rPr>
              <a:t>”</a:t>
            </a:r>
            <a:endParaRPr lang="en-US"/>
          </a:p>
          <a:p>
            <a:pPr lvl="1"/>
            <a:r>
              <a:rPr lang="en-US"/>
              <a:t>I.e., by placing </a:t>
            </a:r>
            <a:r>
              <a:rPr lang="en-US" sz="2400" b="1">
                <a:latin typeface="Courier New" charset="0"/>
                <a:cs typeface="Courier New" charset="0"/>
              </a:rPr>
              <a:t>"</a:t>
            </a:r>
            <a:r>
              <a:rPr lang="en-US" sz="2400" b="1">
                <a:latin typeface="Courier New" charset="0"/>
              </a:rPr>
              <a:t>= 0</a:t>
            </a:r>
            <a:r>
              <a:rPr lang="en-US" sz="2400" b="1">
                <a:latin typeface="Courier New" charset="0"/>
                <a:cs typeface="Courier New" charset="0"/>
              </a:rPr>
              <a:t>"</a:t>
            </a:r>
            <a:r>
              <a:rPr lang="en-US"/>
              <a:t> in its declaration</a:t>
            </a:r>
          </a:p>
          <a:p>
            <a:pPr lvl="2"/>
            <a:endParaRPr lang="en-US"/>
          </a:p>
          <a:p>
            <a:r>
              <a:rPr lang="en-US"/>
              <a:t>Example</a:t>
            </a:r>
          </a:p>
          <a:p>
            <a:pPr lvl="1">
              <a:buFontTx/>
              <a:buNone/>
            </a:pPr>
            <a:r>
              <a:rPr lang="en-US"/>
              <a:t>	</a:t>
            </a:r>
            <a:r>
              <a:rPr lang="en-US" sz="2400" b="1">
                <a:latin typeface="Courier New" charset="0"/>
                <a:cs typeface="Courier New" charset="0"/>
              </a:rPr>
              <a:t>virtual void draw() const = 0;</a:t>
            </a:r>
          </a:p>
          <a:p>
            <a:pPr lvl="2"/>
            <a:endParaRPr lang="en-US"/>
          </a:p>
          <a:p>
            <a:pPr lvl="1"/>
            <a:r>
              <a:rPr lang="en-US" sz="2400" b="1">
                <a:latin typeface="Courier New" charset="0"/>
                <a:cs typeface="Courier New" charset="0"/>
              </a:rPr>
              <a:t>"</a:t>
            </a:r>
            <a:r>
              <a:rPr lang="en-US" sz="2400" b="1">
                <a:latin typeface="Courier New" charset="0"/>
              </a:rPr>
              <a:t>= 0</a:t>
            </a:r>
            <a:r>
              <a:rPr lang="en-US" sz="2400" b="1">
                <a:latin typeface="Courier New" charset="0"/>
                <a:cs typeface="Courier New" charset="0"/>
              </a:rPr>
              <a:t>"</a:t>
            </a:r>
            <a:r>
              <a:rPr lang="en-US"/>
              <a:t> is known as a </a:t>
            </a:r>
            <a:r>
              <a:rPr lang="en-US" i="1"/>
              <a:t>pure specifier</a:t>
            </a:r>
            <a:r>
              <a:rPr lang="en-US"/>
              <a:t>.</a:t>
            </a:r>
          </a:p>
          <a:p>
            <a:pPr lvl="1"/>
            <a:r>
              <a:rPr lang="en-US"/>
              <a:t>Tells compiler that there </a:t>
            </a:r>
            <a:r>
              <a:rPr lang="en-US" i="1"/>
              <a:t>is no</a:t>
            </a:r>
            <a:r>
              <a:rPr lang="en-US"/>
              <a:t>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1190746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Polymorphism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CS-2303, C-Term 2010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7C3E-16C4-8546-AB3C-335E6878BD97}" type="slidenum">
              <a:rPr lang="en-US"/>
              <a:pPr/>
              <a:t>14</a:t>
            </a:fld>
            <a:endParaRPr lang="en-US"/>
          </a:p>
        </p:txBody>
      </p:sp>
      <p:sp>
        <p:nvSpPr>
          <p:cNvPr id="41370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Pure </a:t>
            </a:r>
            <a:r>
              <a:rPr lang="en-US" sz="3200" b="1">
                <a:latin typeface="Courier New" charset="0"/>
              </a:rPr>
              <a:t>virtual</a:t>
            </a:r>
            <a:r>
              <a:rPr lang="en-US"/>
              <a:t> Functions </a:t>
            </a:r>
            <a:r>
              <a:rPr lang="en-US" sz="2800"/>
              <a:t>(continued)</a:t>
            </a:r>
            <a:endParaRPr lang="en-US"/>
          </a:p>
        </p:txBody>
      </p:sp>
      <p:sp>
        <p:nvSpPr>
          <p:cNvPr id="413704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Every </a:t>
            </a:r>
            <a:r>
              <a:rPr lang="en-US" i="1"/>
              <a:t>concrete</a:t>
            </a:r>
            <a:r>
              <a:rPr lang="en-US"/>
              <a:t> derived class must override all base-class pure </a:t>
            </a:r>
            <a:r>
              <a:rPr lang="en-US" sz="2800" b="1">
                <a:latin typeface="Courier New" charset="0"/>
              </a:rPr>
              <a:t>virtual</a:t>
            </a:r>
            <a:r>
              <a:rPr lang="en-US"/>
              <a:t> functions</a:t>
            </a:r>
          </a:p>
          <a:p>
            <a:pPr lvl="1">
              <a:lnSpc>
                <a:spcPct val="90000"/>
              </a:lnSpc>
            </a:pPr>
            <a:r>
              <a:rPr lang="en-US"/>
              <a:t>with concrete implementations</a:t>
            </a:r>
          </a:p>
          <a:p>
            <a:pPr lvl="2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If even one pure virtual function is not overridden, the derived-class will also be </a:t>
            </a:r>
            <a:r>
              <a:rPr lang="en-US" i="1"/>
              <a:t>abstract</a:t>
            </a:r>
          </a:p>
          <a:p>
            <a:pPr lvl="1">
              <a:lnSpc>
                <a:spcPct val="90000"/>
              </a:lnSpc>
            </a:pPr>
            <a:r>
              <a:rPr lang="en-US"/>
              <a:t>Compiler will refuse to create any objects of the class</a:t>
            </a:r>
          </a:p>
          <a:p>
            <a:pPr lvl="1">
              <a:lnSpc>
                <a:spcPct val="90000"/>
              </a:lnSpc>
            </a:pPr>
            <a:r>
              <a:rPr lang="en-US"/>
              <a:t>Cannot call a constructor</a:t>
            </a:r>
          </a:p>
        </p:txBody>
      </p:sp>
      <p:pic>
        <p:nvPicPr>
          <p:cNvPr id="41370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588" y="5902325"/>
            <a:ext cx="293846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6656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Polymorphism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CS-2303, C-Term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E5F9-ABF4-E449-8632-F384BEAE247B}" type="slidenum">
              <a:rPr lang="en-US"/>
              <a:pPr/>
              <a:t>15</a:t>
            </a:fld>
            <a:endParaRPr lang="en-US"/>
          </a:p>
        </p:txBody>
      </p:sp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Purpose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When it does not make sense for base class to have an implementation of a function</a:t>
            </a:r>
          </a:p>
          <a:p>
            <a:pPr lvl="1"/>
            <a:endParaRPr lang="en-US"/>
          </a:p>
          <a:p>
            <a:r>
              <a:rPr lang="en-US"/>
              <a:t>Software design requires </a:t>
            </a:r>
            <a:r>
              <a:rPr lang="en-US" i="1"/>
              <a:t>all</a:t>
            </a:r>
            <a:r>
              <a:rPr lang="en-US"/>
              <a:t> concrete derived classes to implement the function</a:t>
            </a:r>
          </a:p>
          <a:p>
            <a:pPr lvl="2"/>
            <a:r>
              <a:rPr lang="en-US"/>
              <a:t>Themselves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91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Polymorphism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CS-2303, C-Term 2010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70DA-6FCC-E24C-9E10-924D04BB750E}" type="slidenum">
              <a:rPr lang="en-US"/>
              <a:pPr/>
              <a:t>16</a:t>
            </a:fld>
            <a:endParaRPr lang="en-US"/>
          </a:p>
        </p:txBody>
      </p:sp>
      <p:sp>
        <p:nvSpPr>
          <p:cNvPr id="41575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we Want to do This?</a:t>
            </a:r>
          </a:p>
        </p:txBody>
      </p:sp>
      <p:sp>
        <p:nvSpPr>
          <p:cNvPr id="415752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To define a </a:t>
            </a:r>
            <a:r>
              <a:rPr lang="en-US" i="1"/>
              <a:t>common public interface</a:t>
            </a:r>
            <a:r>
              <a:rPr lang="en-US"/>
              <a:t> for the various classes in a class hierarchy</a:t>
            </a:r>
          </a:p>
          <a:p>
            <a:pPr lvl="1">
              <a:lnSpc>
                <a:spcPct val="90000"/>
              </a:lnSpc>
            </a:pPr>
            <a:r>
              <a:rPr lang="en-US"/>
              <a:t>Create framework for abstractions defined in our software system</a:t>
            </a:r>
          </a:p>
          <a:p>
            <a:pPr lvl="2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The heart of </a:t>
            </a:r>
            <a:r>
              <a:rPr lang="en-US" i="1"/>
              <a:t>object-oriented programming</a:t>
            </a:r>
            <a:endParaRPr lang="en-US"/>
          </a:p>
          <a:p>
            <a:pPr lvl="2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Simplifies a lot of big software systems</a:t>
            </a:r>
          </a:p>
          <a:p>
            <a:pPr lvl="2">
              <a:lnSpc>
                <a:spcPct val="90000"/>
              </a:lnSpc>
            </a:pPr>
            <a:r>
              <a:rPr lang="en-US"/>
              <a:t>Enables code re-use in a major way</a:t>
            </a:r>
          </a:p>
          <a:p>
            <a:pPr lvl="2">
              <a:lnSpc>
                <a:spcPct val="90000"/>
              </a:lnSpc>
            </a:pPr>
            <a:r>
              <a:rPr lang="en-US"/>
              <a:t>Readable, maintainable, adaptable code</a:t>
            </a:r>
          </a:p>
        </p:txBody>
      </p:sp>
      <p:pic>
        <p:nvPicPr>
          <p:cNvPr id="41575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588" y="5902325"/>
            <a:ext cx="293846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2114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Polymorphism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CS-2303, C-Term 2010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68565-882B-AD46-9E3E-54999E3F6472}" type="slidenum">
              <a:rPr lang="en-US"/>
              <a:pPr/>
              <a:t>17</a:t>
            </a:fld>
            <a:endParaRPr lang="en-US"/>
          </a:p>
        </p:txBody>
      </p:sp>
      <p:sp>
        <p:nvSpPr>
          <p:cNvPr id="41779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Abstract Classes and Pure </a:t>
            </a:r>
            <a:r>
              <a:rPr lang="en-US" sz="2800" b="1">
                <a:latin typeface="Courier New" charset="0"/>
              </a:rPr>
              <a:t>virtual</a:t>
            </a:r>
            <a:r>
              <a:rPr lang="en-US" sz="3200"/>
              <a:t> Functions</a:t>
            </a:r>
          </a:p>
        </p:txBody>
      </p:sp>
      <p:sp>
        <p:nvSpPr>
          <p:cNvPr id="417800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sz="2800" i="1"/>
              <a:t>Abstract</a:t>
            </a:r>
            <a:r>
              <a:rPr lang="en-US" sz="2800"/>
              <a:t> base class can be used to declare pointers and references referring to objects of any derived concrete class</a:t>
            </a:r>
          </a:p>
          <a:p>
            <a:pPr marL="1295400" lvl="2" indent="-381000">
              <a:lnSpc>
                <a:spcPct val="90000"/>
              </a:lnSpc>
            </a:pPr>
            <a:endParaRPr lang="en-US" sz="2000"/>
          </a:p>
          <a:p>
            <a:pPr marL="533400" indent="-533400">
              <a:lnSpc>
                <a:spcPct val="90000"/>
              </a:lnSpc>
            </a:pPr>
            <a:r>
              <a:rPr lang="en-US" sz="2800"/>
              <a:t>Pointers and references used to manipulate derived-class objects polymorphically</a:t>
            </a:r>
          </a:p>
          <a:p>
            <a:pPr marL="1295400" lvl="2" indent="-381000">
              <a:lnSpc>
                <a:spcPct val="90000"/>
              </a:lnSpc>
            </a:pPr>
            <a:endParaRPr lang="en-US" sz="2000"/>
          </a:p>
          <a:p>
            <a:pPr marL="533400" indent="-533400">
              <a:lnSpc>
                <a:spcPct val="90000"/>
              </a:lnSpc>
            </a:pPr>
            <a:r>
              <a:rPr lang="en-US" sz="2800"/>
              <a:t>Polymorphism is particularly effective for implementing layered software systems – e.g.,</a:t>
            </a:r>
          </a:p>
          <a:p>
            <a:pPr marL="1295400" lvl="2" indent="-381000">
              <a:lnSpc>
                <a:spcPct val="90000"/>
              </a:lnSpc>
              <a:buFontTx/>
              <a:buAutoNum type="arabicPeriod"/>
            </a:pPr>
            <a:r>
              <a:rPr lang="en-US" sz="2000"/>
              <a:t>Reading or writing data from and to devices.</a:t>
            </a:r>
          </a:p>
          <a:p>
            <a:pPr marL="1295400" lvl="2" indent="-381000">
              <a:lnSpc>
                <a:spcPct val="90000"/>
              </a:lnSpc>
              <a:buFontTx/>
              <a:buAutoNum type="arabicPeriod"/>
            </a:pPr>
            <a:r>
              <a:rPr lang="en-US" sz="2000" i="1"/>
              <a:t>Iterator</a:t>
            </a:r>
            <a:r>
              <a:rPr lang="en-US" sz="2000"/>
              <a:t> classes to traverse all the objects in a container.</a:t>
            </a:r>
          </a:p>
        </p:txBody>
      </p:sp>
      <p:pic>
        <p:nvPicPr>
          <p:cNvPr id="41779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588" y="5902325"/>
            <a:ext cx="2938462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2489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Polymorphism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CS-2303, C-Term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C9A0-4016-414C-898B-315FDB50B8C6}" type="slidenum">
              <a:rPr lang="en-US"/>
              <a:pPr/>
              <a:t>18</a:t>
            </a:fld>
            <a:endParaRPr lang="en-US"/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Example – Graphical User Interfaces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/>
              <a:t>All objects on the screen are represented by derived classes from an abstract base class</a:t>
            </a:r>
          </a:p>
          <a:p>
            <a:pPr lvl="2"/>
            <a:endParaRPr lang="en-US" sz="2000"/>
          </a:p>
          <a:p>
            <a:r>
              <a:rPr lang="en-US" sz="2800"/>
              <a:t>Common windowing functions</a:t>
            </a:r>
          </a:p>
          <a:p>
            <a:pPr lvl="2"/>
            <a:r>
              <a:rPr lang="en-US" sz="2000"/>
              <a:t>Redraw or refresh</a:t>
            </a:r>
          </a:p>
          <a:p>
            <a:pPr lvl="2"/>
            <a:r>
              <a:rPr lang="en-US" sz="2000"/>
              <a:t>Highlight</a:t>
            </a:r>
          </a:p>
          <a:p>
            <a:pPr lvl="2"/>
            <a:r>
              <a:rPr lang="en-US" sz="2000"/>
              <a:t>Respond to mouse entry, mouse clicks, user actions, etc.</a:t>
            </a:r>
          </a:p>
          <a:p>
            <a:pPr lvl="2"/>
            <a:endParaRPr lang="en-US" sz="2000"/>
          </a:p>
          <a:p>
            <a:r>
              <a:rPr lang="en-US" sz="2800"/>
              <a:t>Every object has its own implementation of these functions</a:t>
            </a:r>
          </a:p>
          <a:p>
            <a:pPr lvl="2"/>
            <a:r>
              <a:rPr lang="en-US" sz="2000"/>
              <a:t>Invoked polymorphically by windowing system</a:t>
            </a:r>
          </a:p>
        </p:txBody>
      </p:sp>
    </p:spTree>
    <p:extLst>
      <p:ext uri="{BB962C8B-B14F-4D97-AF65-F5344CB8AC3E}">
        <p14:creationId xmlns:p14="http://schemas.microsoft.com/office/powerpoint/2010/main" val="595283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/>
              <a:t>Partial Listing of </a:t>
            </a:r>
            <a:br>
              <a:rPr lang="en-US"/>
            </a:br>
            <a:r>
              <a:rPr lang="en-US"/>
              <a:t>the MFC Class Hierarchy</a:t>
            </a:r>
          </a:p>
        </p:txBody>
      </p:sp>
      <p:graphicFrame>
        <p:nvGraphicFramePr>
          <p:cNvPr id="153603" name="Object 3"/>
          <p:cNvGraphicFramePr>
            <a:graphicFrameLocks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2287597"/>
              </p:ext>
            </p:extLst>
          </p:nvPr>
        </p:nvGraphicFramePr>
        <p:xfrm>
          <a:off x="1668146" y="1600199"/>
          <a:ext cx="5647054" cy="4235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Bitmap Image" r:id="rId3" imgW="6095238" imgH="4571429" progId="Paint.Picture">
                  <p:embed/>
                </p:oleObj>
              </mc:Choice>
              <mc:Fallback>
                <p:oleObj name="Bitmap Image" r:id="rId3" imgW="6095238" imgH="4571429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146" y="1600199"/>
                        <a:ext cx="5647054" cy="4235291"/>
                      </a:xfrm>
                      <a:prstGeom prst="rect">
                        <a:avLst/>
                      </a:prstGeom>
                      <a:extLst>
                        <a:ext uri="{FAA26D3D-D897-4be2-8F04-BA451C77F1D7}">
                          <ma14:placeholderFlag xmlns:ma14="http://schemas.microsoft.com/office/mac/drawingml/2011/main" val="1"/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85800" y="5971719"/>
            <a:ext cx="6519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msdn.microsoft.com</a:t>
            </a:r>
            <a:r>
              <a:rPr lang="en-US" dirty="0"/>
              <a:t>/</a:t>
            </a:r>
            <a:r>
              <a:rPr lang="en-US" dirty="0" err="1"/>
              <a:t>ko-kr</a:t>
            </a:r>
            <a:r>
              <a:rPr lang="en-US" dirty="0"/>
              <a:t>/library/ws8s10w4(v=vs.100).</a:t>
            </a:r>
            <a:r>
              <a:rPr lang="en-US" dirty="0" err="1"/>
              <a:t>aspx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4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Polymorphism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CS-2303, C-Term 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A726-715B-F542-9A22-3F1BE6110B06}" type="slidenum">
              <a:rPr lang="en-US"/>
              <a:pPr/>
              <a:t>3</a:t>
            </a:fld>
            <a:endParaRPr lang="en-US"/>
          </a:p>
        </p:txBody>
      </p:sp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Review — Accessing Members of</a:t>
            </a:r>
            <a:br>
              <a:rPr lang="en-US" sz="3200"/>
            </a:br>
            <a:r>
              <a:rPr lang="en-US" sz="3200"/>
              <a:t>Base and Derived Classes</a:t>
            </a:r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Courier New" charset="0"/>
              </a:rPr>
              <a:t>class B {</a:t>
            </a:r>
          </a:p>
          <a:p>
            <a:pPr>
              <a:buFontTx/>
              <a:buNone/>
            </a:pPr>
            <a:r>
              <a:rPr lang="en-US" sz="2000" b="1">
                <a:latin typeface="Courier New" charset="0"/>
              </a:rPr>
              <a:t>public: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void m();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void n();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...</a:t>
            </a:r>
          </a:p>
          <a:p>
            <a:pPr>
              <a:buFontTx/>
              <a:buNone/>
            </a:pPr>
            <a:r>
              <a:rPr lang="en-US" sz="2000" b="1">
                <a:latin typeface="Courier New" charset="0"/>
              </a:rPr>
              <a:t>}	// class B</a:t>
            </a:r>
          </a:p>
          <a:p>
            <a:pPr>
              <a:buFontTx/>
              <a:buNone/>
            </a:pPr>
            <a:endParaRPr lang="en-US" sz="2000" b="1">
              <a:latin typeface="Courier New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charset="0"/>
              </a:rPr>
              <a:t>class D: public B {</a:t>
            </a:r>
          </a:p>
          <a:p>
            <a:pPr>
              <a:buFontTx/>
              <a:buNone/>
            </a:pPr>
            <a:r>
              <a:rPr lang="en-US" sz="2000" b="1">
                <a:latin typeface="Courier New" charset="0"/>
              </a:rPr>
              <a:t>public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void m();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void p();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...</a:t>
            </a:r>
          </a:p>
          <a:p>
            <a:pPr>
              <a:buFontTx/>
              <a:buNone/>
            </a:pPr>
            <a:r>
              <a:rPr lang="en-US" sz="2000" b="1">
                <a:latin typeface="Courier New" charset="0"/>
              </a:rPr>
              <a:t>}	// class D</a:t>
            </a:r>
            <a:endParaRPr lang="en-US" sz="2000"/>
          </a:p>
        </p:txBody>
      </p:sp>
      <p:sp>
        <p:nvSpPr>
          <p:cNvPr id="3665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524000"/>
            <a:ext cx="4191000" cy="4648200"/>
          </a:xfrm>
        </p:spPr>
        <p:txBody>
          <a:bodyPr/>
          <a:lstStyle/>
          <a:p>
            <a:r>
              <a:rPr lang="en-US" sz="2400"/>
              <a:t>The following are legal:–</a:t>
            </a:r>
          </a:p>
          <a:p>
            <a:pPr lvl="1">
              <a:buFontTx/>
              <a:buNone/>
            </a:pPr>
            <a:r>
              <a:rPr lang="en-US" sz="2000" b="1">
                <a:latin typeface="Courier New" charset="0"/>
              </a:rPr>
              <a:t>	B_obj.m() </a:t>
            </a:r>
            <a:r>
              <a:rPr lang="en-US" sz="1800" b="1">
                <a:latin typeface="Courier New" charset="0"/>
              </a:rPr>
              <a:t>//B</a:t>
            </a:r>
            <a:r>
              <a:rPr lang="ja-JP" altLang="en-US" sz="1800" b="1">
                <a:latin typeface="Arial"/>
              </a:rPr>
              <a:t>’</a:t>
            </a:r>
            <a:r>
              <a:rPr lang="en-US" sz="1800" b="1">
                <a:latin typeface="Courier New" charset="0"/>
              </a:rPr>
              <a:t>s m()</a:t>
            </a:r>
            <a:r>
              <a:rPr lang="en-US" sz="2000" b="1">
                <a:latin typeface="Courier New" charset="0"/>
              </a:rPr>
              <a:t/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B_obj.n()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/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D_obj.m() </a:t>
            </a:r>
            <a:r>
              <a:rPr lang="en-US" sz="1800" b="1">
                <a:latin typeface="Courier New" charset="0"/>
              </a:rPr>
              <a:t>//D</a:t>
            </a:r>
            <a:r>
              <a:rPr lang="ja-JP" altLang="en-US" sz="1800" b="1">
                <a:latin typeface="Arial"/>
              </a:rPr>
              <a:t>’</a:t>
            </a:r>
            <a:r>
              <a:rPr lang="en-US" sz="1800" b="1">
                <a:latin typeface="Courier New" charset="0"/>
              </a:rPr>
              <a:t>s m()</a:t>
            </a:r>
            <a:r>
              <a:rPr lang="en-US" sz="2000" b="1">
                <a:latin typeface="Courier New" charset="0"/>
              </a:rPr>
              <a:t/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D_obj.n() </a:t>
            </a:r>
            <a:r>
              <a:rPr lang="en-US" sz="1800" b="1">
                <a:latin typeface="Courier New" charset="0"/>
              </a:rPr>
              <a:t>//B</a:t>
            </a:r>
            <a:r>
              <a:rPr lang="ja-JP" altLang="en-US" sz="1800" b="1">
                <a:latin typeface="Arial"/>
              </a:rPr>
              <a:t>’</a:t>
            </a:r>
            <a:r>
              <a:rPr lang="en-US" sz="1800" b="1">
                <a:latin typeface="Courier New" charset="0"/>
              </a:rPr>
              <a:t>s n()</a:t>
            </a:r>
            <a:r>
              <a:rPr lang="en-US" sz="2000" b="1">
                <a:latin typeface="Courier New" charset="0"/>
              </a:rPr>
              <a:t/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D_obj.p()</a:t>
            </a:r>
          </a:p>
          <a:p>
            <a:pPr lvl="1">
              <a:buFontTx/>
              <a:buNone/>
            </a:pPr>
            <a:r>
              <a:rPr lang="en-US" sz="2000" b="1">
                <a:latin typeface="Courier New" charset="0"/>
              </a:rPr>
              <a:t>		</a:t>
            </a:r>
          </a:p>
          <a:p>
            <a:pPr lvl="1">
              <a:buFontTx/>
              <a:buNone/>
            </a:pPr>
            <a:r>
              <a:rPr lang="en-US" sz="2000" b="1">
                <a:latin typeface="Courier New" charset="0"/>
              </a:rPr>
              <a:t>	B_ptr-&gt;m() </a:t>
            </a:r>
            <a:r>
              <a:rPr lang="en-US" sz="1800" b="1">
                <a:latin typeface="Courier New" charset="0"/>
              </a:rPr>
              <a:t>//B</a:t>
            </a:r>
            <a:r>
              <a:rPr lang="ja-JP" altLang="en-US" sz="1800" b="1">
                <a:latin typeface="Arial"/>
              </a:rPr>
              <a:t>’</a:t>
            </a:r>
            <a:r>
              <a:rPr lang="en-US" sz="1800" b="1">
                <a:latin typeface="Courier New" charset="0"/>
              </a:rPr>
              <a:t>s m()</a:t>
            </a:r>
            <a:r>
              <a:rPr lang="en-US" sz="2000" b="1">
                <a:latin typeface="Courier New" charset="0"/>
              </a:rPr>
              <a:t/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B_ptr-&gt;n()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/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D_ptr-&gt;m() </a:t>
            </a:r>
            <a:r>
              <a:rPr lang="en-US" sz="1800" b="1">
                <a:latin typeface="Courier New" charset="0"/>
              </a:rPr>
              <a:t>//D</a:t>
            </a:r>
            <a:r>
              <a:rPr lang="ja-JP" altLang="en-US" sz="1800" b="1">
                <a:latin typeface="Arial"/>
              </a:rPr>
              <a:t>’</a:t>
            </a:r>
            <a:r>
              <a:rPr lang="en-US" sz="1800" b="1">
                <a:latin typeface="Courier New" charset="0"/>
              </a:rPr>
              <a:t>s m()</a:t>
            </a:r>
            <a:r>
              <a:rPr lang="en-US" sz="2000" b="1">
                <a:latin typeface="Courier New" charset="0"/>
              </a:rPr>
              <a:t/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D_ptr-&gt;n() </a:t>
            </a:r>
            <a:r>
              <a:rPr lang="en-US" sz="1800" b="1">
                <a:latin typeface="Courier New" charset="0"/>
              </a:rPr>
              <a:t>//B</a:t>
            </a:r>
            <a:r>
              <a:rPr lang="ja-JP" altLang="en-US" sz="1800" b="1">
                <a:latin typeface="Arial"/>
              </a:rPr>
              <a:t>’</a:t>
            </a:r>
            <a:r>
              <a:rPr lang="en-US" sz="1800" b="1">
                <a:latin typeface="Courier New" charset="0"/>
              </a:rPr>
              <a:t>s n()</a:t>
            </a:r>
            <a:r>
              <a:rPr lang="en-US" sz="2000" b="1">
                <a:latin typeface="Courier New" charset="0"/>
              </a:rPr>
              <a:t/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D_ptr-&gt;p()</a:t>
            </a:r>
          </a:p>
        </p:txBody>
      </p:sp>
    </p:spTree>
    <p:extLst>
      <p:ext uri="{BB962C8B-B14F-4D97-AF65-F5344CB8AC3E}">
        <p14:creationId xmlns:p14="http://schemas.microsoft.com/office/powerpoint/2010/main" val="1151471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Polymorphism</a:t>
            </a:r>
          </a:p>
        </p:txBody>
      </p:sp>
      <p:sp>
        <p:nvSpPr>
          <p:cNvPr id="9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CS-2303, C-Term 2010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C31F9-5D57-DB4A-B144-1BC517584929}" type="slidenum">
              <a:rPr lang="en-US"/>
              <a:pPr/>
              <a:t>4</a:t>
            </a:fld>
            <a:endParaRPr lang="en-US"/>
          </a:p>
        </p:txBody>
      </p:sp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Review — Accessing Members of</a:t>
            </a:r>
            <a:br>
              <a:rPr lang="en-US" sz="3200"/>
            </a:br>
            <a:r>
              <a:rPr lang="en-US" sz="3200"/>
              <a:t>Base and Derived Classes </a:t>
            </a:r>
            <a:r>
              <a:rPr lang="en-US" sz="2400"/>
              <a:t>(continued)</a:t>
            </a:r>
            <a:endParaRPr lang="en-US" sz="3200"/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Courier New" charset="0"/>
              </a:rPr>
              <a:t>class B {</a:t>
            </a:r>
          </a:p>
          <a:p>
            <a:pPr>
              <a:buFontTx/>
              <a:buNone/>
            </a:pPr>
            <a:r>
              <a:rPr lang="en-US" sz="2000" b="1">
                <a:latin typeface="Courier New" charset="0"/>
              </a:rPr>
              <a:t>public: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void m();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void n();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...</a:t>
            </a:r>
          </a:p>
          <a:p>
            <a:pPr>
              <a:buFontTx/>
              <a:buNone/>
            </a:pPr>
            <a:r>
              <a:rPr lang="en-US" sz="2000" b="1">
                <a:latin typeface="Courier New" charset="0"/>
              </a:rPr>
              <a:t>}	// class B</a:t>
            </a:r>
          </a:p>
          <a:p>
            <a:pPr>
              <a:buFontTx/>
              <a:buNone/>
            </a:pPr>
            <a:endParaRPr lang="en-US" sz="2000" b="1">
              <a:latin typeface="Courier New" charset="0"/>
            </a:endParaRPr>
          </a:p>
          <a:p>
            <a:pPr>
              <a:buFontTx/>
              <a:buNone/>
            </a:pPr>
            <a:r>
              <a:rPr lang="en-US" sz="2000" b="1">
                <a:latin typeface="Courier New" charset="0"/>
              </a:rPr>
              <a:t>class D: public B {</a:t>
            </a:r>
          </a:p>
          <a:p>
            <a:pPr>
              <a:buFontTx/>
              <a:buNone/>
            </a:pPr>
            <a:r>
              <a:rPr lang="en-US" sz="2000" b="1">
                <a:latin typeface="Courier New" charset="0"/>
              </a:rPr>
              <a:t>public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void m();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void p();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...</a:t>
            </a:r>
          </a:p>
          <a:p>
            <a:pPr>
              <a:buFontTx/>
              <a:buNone/>
            </a:pPr>
            <a:r>
              <a:rPr lang="en-US" sz="2000" b="1">
                <a:latin typeface="Courier New" charset="0"/>
              </a:rPr>
              <a:t>}	// class D</a:t>
            </a:r>
            <a:endParaRPr lang="en-US" sz="2400"/>
          </a:p>
        </p:txBody>
      </p:sp>
      <p:sp>
        <p:nvSpPr>
          <p:cNvPr id="3799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524000"/>
            <a:ext cx="4267200" cy="4648200"/>
          </a:xfrm>
        </p:spPr>
        <p:txBody>
          <a:bodyPr/>
          <a:lstStyle/>
          <a:p>
            <a:r>
              <a:rPr lang="en-US" sz="2400"/>
              <a:t>The following are legal:–</a:t>
            </a:r>
          </a:p>
          <a:p>
            <a:pPr lvl="1">
              <a:buFontTx/>
              <a:buNone/>
            </a:pPr>
            <a:r>
              <a:rPr lang="en-US" sz="2000" b="1">
                <a:latin typeface="Courier New" charset="0"/>
              </a:rPr>
              <a:t>	B_ptr = D_ptr;</a:t>
            </a:r>
            <a:endParaRPr lang="en-US" sz="2000"/>
          </a:p>
          <a:p>
            <a:r>
              <a:rPr lang="en-US" sz="2400"/>
              <a:t>The following are </a:t>
            </a:r>
            <a:r>
              <a:rPr lang="en-US" sz="2400" i="1"/>
              <a:t>not</a:t>
            </a:r>
            <a:r>
              <a:rPr lang="en-US" sz="2400"/>
              <a:t> legal:–</a:t>
            </a:r>
          </a:p>
          <a:p>
            <a:pPr lvl="1">
              <a:buFontTx/>
              <a:buNone/>
            </a:pPr>
            <a:r>
              <a:rPr lang="en-US" sz="2000" b="1">
                <a:latin typeface="Courier New" charset="0"/>
              </a:rPr>
              <a:t>	D_ptr = B_ptr;</a:t>
            </a:r>
            <a:br>
              <a:rPr lang="en-US" sz="2000" b="1">
                <a:latin typeface="Courier New" charset="0"/>
              </a:rPr>
            </a:br>
            <a:r>
              <a:rPr lang="en-US" sz="2000" b="1">
                <a:latin typeface="Courier New" charset="0"/>
              </a:rPr>
              <a:t>B_ptr-&gt;p();</a:t>
            </a:r>
          </a:p>
          <a:p>
            <a:pPr lvl="1">
              <a:buFontTx/>
              <a:buNone/>
            </a:pPr>
            <a:r>
              <a:rPr lang="en-US" sz="2000" i="1"/>
              <a:t>	Even if </a:t>
            </a:r>
            <a:r>
              <a:rPr lang="en-US" sz="2000" b="1">
                <a:latin typeface="Courier New" charset="0"/>
              </a:rPr>
              <a:t>B_ptr</a:t>
            </a:r>
            <a:r>
              <a:rPr lang="en-US" sz="2000"/>
              <a:t> </a:t>
            </a:r>
            <a:r>
              <a:rPr lang="en-US" sz="2000" i="1"/>
              <a:t>is known to point to an object of class </a:t>
            </a:r>
            <a:r>
              <a:rPr lang="en-US" sz="2000" b="1">
                <a:latin typeface="Courier New" charset="0"/>
              </a:rPr>
              <a:t>D</a:t>
            </a:r>
          </a:p>
        </p:txBody>
      </p:sp>
      <p:grpSp>
        <p:nvGrpSpPr>
          <p:cNvPr id="379911" name="Group 7"/>
          <p:cNvGrpSpPr>
            <a:grpSpLocks/>
          </p:cNvGrpSpPr>
          <p:nvPr/>
        </p:nvGrpSpPr>
        <p:grpSpPr bwMode="auto">
          <a:xfrm>
            <a:off x="2971800" y="4648200"/>
            <a:ext cx="4105275" cy="376238"/>
            <a:chOff x="1872" y="2928"/>
            <a:chExt cx="2586" cy="237"/>
          </a:xfrm>
        </p:grpSpPr>
        <p:sp>
          <p:nvSpPr>
            <p:cNvPr id="379910" name="Line 6"/>
            <p:cNvSpPr>
              <a:spLocks noChangeShapeType="1"/>
            </p:cNvSpPr>
            <p:nvPr/>
          </p:nvSpPr>
          <p:spPr bwMode="auto">
            <a:xfrm flipH="1">
              <a:off x="1872" y="304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909" name="Text Box 5"/>
            <p:cNvSpPr txBox="1">
              <a:spLocks noChangeArrowheads="1"/>
            </p:cNvSpPr>
            <p:nvPr/>
          </p:nvSpPr>
          <p:spPr bwMode="auto">
            <a:xfrm>
              <a:off x="2400" y="2928"/>
              <a:ext cx="2058" cy="237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/>
                <a:t>Class </a:t>
              </a:r>
              <a:r>
                <a:rPr lang="en-US" b="1">
                  <a:latin typeface="Courier New" charset="0"/>
                </a:rPr>
                <a:t>D</a:t>
              </a:r>
              <a:r>
                <a:rPr lang="en-US"/>
                <a:t> </a:t>
              </a:r>
              <a:r>
                <a:rPr lang="en-US" i="1"/>
                <a:t>redefines </a:t>
              </a:r>
              <a:r>
                <a:rPr lang="en-US"/>
                <a:t>method </a:t>
              </a:r>
              <a:r>
                <a:rPr lang="en-US" b="1">
                  <a:latin typeface="Courier New" charset="0"/>
                </a:rPr>
                <a:t>m()</a:t>
              </a:r>
              <a:endParaRPr lang="en-US" b="1">
                <a:latin typeface="Courier New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0080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Hierarchy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12117" y="1819953"/>
            <a:ext cx="1706059" cy="60665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Animal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451276" y="3375233"/>
            <a:ext cx="1307228" cy="60665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Dog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631991" y="3375233"/>
            <a:ext cx="1307228" cy="60665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Shark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869574" y="3375233"/>
            <a:ext cx="1307228" cy="60665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Lion</a:t>
            </a:r>
            <a:endParaRPr lang="en-US" sz="2800" dirty="0"/>
          </a:p>
        </p:txBody>
      </p:sp>
      <p:cxnSp>
        <p:nvCxnSpPr>
          <p:cNvPr id="9" name="Straight Arrow Connector 8"/>
          <p:cNvCxnSpPr>
            <a:stCxn id="5" idx="0"/>
          </p:cNvCxnSpPr>
          <p:nvPr/>
        </p:nvCxnSpPr>
        <p:spPr>
          <a:xfrm flipV="1">
            <a:off x="2104890" y="2426604"/>
            <a:ext cx="1307227" cy="9486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0"/>
            <a:endCxn id="4" idx="2"/>
          </p:cNvCxnSpPr>
          <p:nvPr/>
        </p:nvCxnSpPr>
        <p:spPr>
          <a:xfrm flipH="1" flipV="1">
            <a:off x="4265147" y="2426604"/>
            <a:ext cx="20458" cy="9486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0"/>
          </p:cNvCxnSpPr>
          <p:nvPr/>
        </p:nvCxnSpPr>
        <p:spPr>
          <a:xfrm flipH="1" flipV="1">
            <a:off x="5118176" y="2426605"/>
            <a:ext cx="1405012" cy="94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457200" y="4701545"/>
            <a:ext cx="8229600" cy="1725164"/>
          </a:xfrm>
        </p:spPr>
        <p:txBody>
          <a:bodyPr/>
          <a:lstStyle/>
          <a:p>
            <a:r>
              <a:rPr lang="en-US" dirty="0" smtClean="0"/>
              <a:t>Define how animals make sound and eat</a:t>
            </a:r>
          </a:p>
          <a:p>
            <a:pPr lvl="1"/>
            <a:r>
              <a:rPr lang="en-US" dirty="0" smtClean="0"/>
              <a:t>say(), eat()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657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4173009" y="2113245"/>
            <a:ext cx="3055152" cy="314047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ambiguity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09759" y="2248104"/>
            <a:ext cx="1453773" cy="20250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64235" y="1827850"/>
            <a:ext cx="1059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Animal</a:t>
            </a:r>
            <a:endParaRPr lang="en-US" sz="2400" dirty="0"/>
          </a:p>
        </p:txBody>
      </p:sp>
      <p:sp>
        <p:nvSpPr>
          <p:cNvPr id="12" name="Oval 11"/>
          <p:cNvSpPr/>
          <p:nvPr/>
        </p:nvSpPr>
        <p:spPr>
          <a:xfrm>
            <a:off x="1390262" y="2488359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say()</a:t>
            </a:r>
            <a:endParaRPr lang="en-US" sz="2400" dirty="0"/>
          </a:p>
        </p:txBody>
      </p:sp>
      <p:sp>
        <p:nvSpPr>
          <p:cNvPr id="15" name="Oval 14"/>
          <p:cNvSpPr/>
          <p:nvPr/>
        </p:nvSpPr>
        <p:spPr>
          <a:xfrm>
            <a:off x="1409142" y="3084897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eat()</a:t>
            </a:r>
            <a:endParaRPr lang="en-US" sz="2400" dirty="0"/>
          </a:p>
        </p:txBody>
      </p:sp>
      <p:sp>
        <p:nvSpPr>
          <p:cNvPr id="17" name="Oval 16"/>
          <p:cNvSpPr/>
          <p:nvPr/>
        </p:nvSpPr>
        <p:spPr>
          <a:xfrm>
            <a:off x="1409142" y="3683485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ct val="80000"/>
              </a:lnSpc>
            </a:pPr>
            <a:r>
              <a:rPr lang="en-US" sz="2000" dirty="0" smtClean="0"/>
              <a:t>name()</a:t>
            </a:r>
            <a:endParaRPr lang="en-US" sz="2000" dirty="0"/>
          </a:p>
        </p:txBody>
      </p:sp>
      <p:sp>
        <p:nvSpPr>
          <p:cNvPr id="18" name="Rounded Rectangle 17"/>
          <p:cNvSpPr/>
          <p:nvPr/>
        </p:nvSpPr>
        <p:spPr>
          <a:xfrm>
            <a:off x="4425813" y="2945368"/>
            <a:ext cx="1453773" cy="202500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80289" y="2525114"/>
            <a:ext cx="1059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Animal</a:t>
            </a:r>
            <a:endParaRPr lang="en-US" sz="2400" dirty="0"/>
          </a:p>
        </p:txBody>
      </p:sp>
      <p:sp>
        <p:nvSpPr>
          <p:cNvPr id="20" name="Oval 19"/>
          <p:cNvSpPr/>
          <p:nvPr/>
        </p:nvSpPr>
        <p:spPr>
          <a:xfrm>
            <a:off x="5306316" y="3185623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say()</a:t>
            </a:r>
            <a:endParaRPr lang="en-US" sz="2400" dirty="0"/>
          </a:p>
        </p:txBody>
      </p:sp>
      <p:sp>
        <p:nvSpPr>
          <p:cNvPr id="21" name="Oval 20"/>
          <p:cNvSpPr/>
          <p:nvPr/>
        </p:nvSpPr>
        <p:spPr>
          <a:xfrm>
            <a:off x="5325196" y="3782161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eat()</a:t>
            </a:r>
            <a:endParaRPr lang="en-US" sz="2400" dirty="0"/>
          </a:p>
        </p:txBody>
      </p:sp>
      <p:sp>
        <p:nvSpPr>
          <p:cNvPr id="22" name="Oval 21"/>
          <p:cNvSpPr/>
          <p:nvPr/>
        </p:nvSpPr>
        <p:spPr>
          <a:xfrm>
            <a:off x="5325196" y="4380749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1"/>
                </a:solidFill>
              </a:rPr>
              <a:t>name()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09791" y="1651580"/>
            <a:ext cx="681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Dog</a:t>
            </a:r>
            <a:endParaRPr lang="en-US" sz="2400" dirty="0"/>
          </a:p>
        </p:txBody>
      </p:sp>
      <p:sp>
        <p:nvSpPr>
          <p:cNvPr id="24" name="Oval 23"/>
          <p:cNvSpPr/>
          <p:nvPr/>
        </p:nvSpPr>
        <p:spPr>
          <a:xfrm>
            <a:off x="6596174" y="3185623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say()</a:t>
            </a:r>
            <a:endParaRPr lang="en-US" sz="2400" dirty="0"/>
          </a:p>
        </p:txBody>
      </p:sp>
      <p:sp>
        <p:nvSpPr>
          <p:cNvPr id="25" name="Oval 24"/>
          <p:cNvSpPr/>
          <p:nvPr/>
        </p:nvSpPr>
        <p:spPr>
          <a:xfrm>
            <a:off x="6615054" y="3782161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eat()</a:t>
            </a:r>
            <a:endParaRPr lang="en-US" sz="2400" dirty="0"/>
          </a:p>
        </p:txBody>
      </p:sp>
      <p:sp>
        <p:nvSpPr>
          <p:cNvPr id="26" name="Oval 25"/>
          <p:cNvSpPr/>
          <p:nvPr/>
        </p:nvSpPr>
        <p:spPr>
          <a:xfrm>
            <a:off x="6615054" y="4380749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2000" dirty="0"/>
              <a:t>name()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48447" y="2196624"/>
            <a:ext cx="1370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“something”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741706" y="3050576"/>
            <a:ext cx="883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wang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741706" y="3604397"/>
            <a:ext cx="856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“bone”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761593" y="4388961"/>
            <a:ext cx="729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“dog”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310157" y="2816291"/>
            <a:ext cx="1370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“something”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2310157" y="3447336"/>
            <a:ext cx="1370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“something”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1235792" y="4582011"/>
            <a:ext cx="0" cy="12699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235792" y="4970375"/>
            <a:ext cx="2458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say()</a:t>
            </a:r>
          </a:p>
          <a:p>
            <a:r>
              <a:rPr lang="en-US" dirty="0" smtClean="0"/>
              <a:t>answer “say something”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5639293" y="5292801"/>
            <a:ext cx="0" cy="12699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639293" y="5509555"/>
            <a:ext cx="25699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say()</a:t>
            </a:r>
          </a:p>
          <a:p>
            <a:r>
              <a:rPr lang="en-US" dirty="0" smtClean="0"/>
              <a:t>answer “say something”?</a:t>
            </a:r>
          </a:p>
          <a:p>
            <a:r>
              <a:rPr lang="en-US" dirty="0"/>
              <a:t> </a:t>
            </a:r>
            <a:r>
              <a:rPr lang="en-US" dirty="0" smtClean="0"/>
              <a:t>           or “</a:t>
            </a:r>
            <a:r>
              <a:rPr lang="en-US" dirty="0" err="1" smtClean="0"/>
              <a:t>wang</a:t>
            </a:r>
            <a:r>
              <a:rPr lang="en-US" dirty="0" smtClean="0"/>
              <a:t>”?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860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4173009" y="2113245"/>
            <a:ext cx="3055152" cy="314047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ambiguity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4425813" y="2945368"/>
            <a:ext cx="1453773" cy="202500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80289" y="2525114"/>
            <a:ext cx="1059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Animal</a:t>
            </a:r>
            <a:endParaRPr lang="en-US" sz="2400" dirty="0"/>
          </a:p>
        </p:txBody>
      </p:sp>
      <p:sp>
        <p:nvSpPr>
          <p:cNvPr id="20" name="Oval 19"/>
          <p:cNvSpPr/>
          <p:nvPr/>
        </p:nvSpPr>
        <p:spPr>
          <a:xfrm>
            <a:off x="5306316" y="3185623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say()</a:t>
            </a:r>
            <a:endParaRPr lang="en-US" sz="2400" dirty="0"/>
          </a:p>
        </p:txBody>
      </p:sp>
      <p:sp>
        <p:nvSpPr>
          <p:cNvPr id="21" name="Oval 20"/>
          <p:cNvSpPr/>
          <p:nvPr/>
        </p:nvSpPr>
        <p:spPr>
          <a:xfrm>
            <a:off x="5325196" y="3782161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eat()</a:t>
            </a:r>
            <a:endParaRPr lang="en-US" sz="2400" dirty="0"/>
          </a:p>
        </p:txBody>
      </p:sp>
      <p:sp>
        <p:nvSpPr>
          <p:cNvPr id="22" name="Oval 21"/>
          <p:cNvSpPr/>
          <p:nvPr/>
        </p:nvSpPr>
        <p:spPr>
          <a:xfrm>
            <a:off x="5325196" y="4380749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1"/>
                </a:solidFill>
              </a:rPr>
              <a:t>name()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09791" y="1651580"/>
            <a:ext cx="681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Dog</a:t>
            </a:r>
            <a:endParaRPr lang="en-US" sz="2400" dirty="0"/>
          </a:p>
        </p:txBody>
      </p:sp>
      <p:sp>
        <p:nvSpPr>
          <p:cNvPr id="24" name="Oval 23"/>
          <p:cNvSpPr/>
          <p:nvPr/>
        </p:nvSpPr>
        <p:spPr>
          <a:xfrm>
            <a:off x="6596174" y="3185623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say()</a:t>
            </a:r>
            <a:endParaRPr lang="en-US" sz="2400" dirty="0"/>
          </a:p>
        </p:txBody>
      </p:sp>
      <p:sp>
        <p:nvSpPr>
          <p:cNvPr id="25" name="Oval 24"/>
          <p:cNvSpPr/>
          <p:nvPr/>
        </p:nvSpPr>
        <p:spPr>
          <a:xfrm>
            <a:off x="6615054" y="3782161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dirty="0" smtClean="0"/>
              <a:t>eat()</a:t>
            </a:r>
            <a:endParaRPr lang="en-US" sz="2400" dirty="0"/>
          </a:p>
        </p:txBody>
      </p:sp>
      <p:sp>
        <p:nvSpPr>
          <p:cNvPr id="26" name="Oval 25"/>
          <p:cNvSpPr/>
          <p:nvPr/>
        </p:nvSpPr>
        <p:spPr>
          <a:xfrm>
            <a:off x="6615054" y="4380749"/>
            <a:ext cx="1146539" cy="37754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2000" dirty="0"/>
              <a:t>name()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41706" y="3050576"/>
            <a:ext cx="883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wang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741706" y="3604397"/>
            <a:ext cx="856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“bone”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761593" y="4388961"/>
            <a:ext cx="729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“dog”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Dog </a:t>
            </a:r>
            <a:r>
              <a:rPr lang="en-US" dirty="0" err="1" smtClean="0"/>
              <a:t>zong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zong.say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Dog &amp;</a:t>
            </a:r>
            <a:r>
              <a:rPr lang="en-US" dirty="0" err="1" smtClean="0"/>
              <a:t>dr</a:t>
            </a:r>
            <a:r>
              <a:rPr lang="en-US" dirty="0" smtClean="0"/>
              <a:t> = </a:t>
            </a:r>
            <a:r>
              <a:rPr lang="en-US" dirty="0" err="1" smtClean="0"/>
              <a:t>zong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dr.say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Dog *</a:t>
            </a:r>
            <a:r>
              <a:rPr lang="en-US" dirty="0" err="1" smtClean="0"/>
              <a:t>dp</a:t>
            </a:r>
            <a:r>
              <a:rPr lang="en-US" dirty="0" smtClean="0"/>
              <a:t> = &amp;</a:t>
            </a:r>
            <a:r>
              <a:rPr lang="en-US" dirty="0" err="1" smtClean="0"/>
              <a:t>zong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dp</a:t>
            </a:r>
            <a:r>
              <a:rPr lang="en-US" dirty="0" smtClean="0"/>
              <a:t>-&gt;say();</a:t>
            </a:r>
          </a:p>
          <a:p>
            <a:r>
              <a:rPr lang="en-US" dirty="0" smtClean="0"/>
              <a:t>Animal &amp;</a:t>
            </a:r>
            <a:r>
              <a:rPr lang="en-US" dirty="0" err="1" smtClean="0"/>
              <a:t>ar</a:t>
            </a:r>
            <a:r>
              <a:rPr lang="en-US" dirty="0" smtClean="0"/>
              <a:t> = </a:t>
            </a:r>
            <a:r>
              <a:rPr lang="en-US" dirty="0" err="1" smtClean="0"/>
              <a:t>zong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ar.say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Animal *</a:t>
            </a:r>
            <a:r>
              <a:rPr lang="en-US" dirty="0" err="1" smtClean="0"/>
              <a:t>ap</a:t>
            </a:r>
            <a:r>
              <a:rPr lang="en-US" dirty="0" smtClean="0"/>
              <a:t> = &amp;</a:t>
            </a:r>
            <a:r>
              <a:rPr lang="en-US" dirty="0" err="1" smtClean="0"/>
              <a:t>zong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ap</a:t>
            </a:r>
            <a:r>
              <a:rPr lang="en-US" dirty="0" smtClean="0"/>
              <a:t>-&gt;say();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5144119" y="4956766"/>
            <a:ext cx="0" cy="12699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126955" y="5482418"/>
            <a:ext cx="87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ar.say</a:t>
            </a:r>
            <a:r>
              <a:rPr lang="en-US" dirty="0" smtClean="0"/>
              <a:t>()          </a:t>
            </a:r>
            <a:endParaRPr lang="en-US" dirty="0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6478102" y="5228948"/>
            <a:ext cx="0" cy="12699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458862" y="5615263"/>
            <a:ext cx="890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dr.say</a:t>
            </a:r>
            <a:r>
              <a:rPr lang="en-US" dirty="0" smtClean="0"/>
              <a:t>()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300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Polymorphism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 is an Animal (Cat is a type of Animal)</a:t>
            </a:r>
          </a:p>
          <a:p>
            <a:r>
              <a:rPr lang="en-US" i="1" dirty="0" err="1" smtClean="0"/>
              <a:t>Upcasting</a:t>
            </a:r>
            <a:r>
              <a:rPr lang="en-US" dirty="0" smtClean="0"/>
              <a:t> is possible</a:t>
            </a:r>
          </a:p>
          <a:p>
            <a:r>
              <a:rPr lang="en-US" dirty="0" smtClean="0"/>
              <a:t>A function:</a:t>
            </a:r>
          </a:p>
          <a:p>
            <a:pPr marL="457200" lvl="1" indent="0">
              <a:buNone/>
            </a:pPr>
            <a:r>
              <a:rPr lang="en-US" dirty="0" smtClean="0"/>
              <a:t>explain( Animal &amp;an ) {</a:t>
            </a:r>
          </a:p>
          <a:p>
            <a:pPr marL="914400" lvl="2" indent="0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an.name</a:t>
            </a:r>
            <a:r>
              <a:rPr lang="en-US" dirty="0" smtClean="0"/>
              <a:t>() &lt;&lt; “ eats “ &lt;&lt; </a:t>
            </a:r>
            <a:r>
              <a:rPr lang="en-US" dirty="0" err="1" smtClean="0"/>
              <a:t>an.eat</a:t>
            </a:r>
            <a:r>
              <a:rPr lang="en-US" dirty="0" smtClean="0"/>
              <a:t>()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 smtClean="0"/>
              <a:t>}	</a:t>
            </a:r>
          </a:p>
          <a:p>
            <a:r>
              <a:rPr lang="en-US" dirty="0" smtClean="0"/>
              <a:t>explain(</a:t>
            </a:r>
            <a:r>
              <a:rPr lang="en-US" dirty="0" err="1" smtClean="0"/>
              <a:t>zong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87813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Polymorphism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/>
              <a:t>Polymorphism</a:t>
            </a:r>
            <a:r>
              <a:rPr lang="en-US" i="1" dirty="0"/>
              <a:t>:–</a:t>
            </a:r>
            <a:r>
              <a:rPr lang="en-US" dirty="0"/>
              <a:t> from the Greek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having multiple forms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2"/>
            <a:r>
              <a:rPr lang="en-US" dirty="0"/>
              <a:t>In programming languages, the ability to assign a different meaning or usage to something in different contexts</a:t>
            </a:r>
          </a:p>
          <a:p>
            <a:r>
              <a:rPr lang="en-US" dirty="0" smtClean="0"/>
              <a:t>The ability to declare functions/methods as </a:t>
            </a:r>
            <a:r>
              <a:rPr lang="en-US" sz="2800" b="1" dirty="0" smtClean="0">
                <a:latin typeface="Courier New" charset="0"/>
              </a:rPr>
              <a:t>virtual</a:t>
            </a:r>
            <a:r>
              <a:rPr lang="en-US" dirty="0" smtClean="0"/>
              <a:t> is one of the central elements of polymorphism in </a:t>
            </a:r>
            <a:r>
              <a:rPr lang="en-US" i="1" dirty="0" smtClean="0"/>
              <a:t>C++</a:t>
            </a:r>
          </a:p>
        </p:txBody>
      </p:sp>
    </p:spTree>
    <p:extLst>
      <p:ext uri="{BB962C8B-B14F-4D97-AF65-F5344CB8AC3E}">
        <p14:creationId xmlns:p14="http://schemas.microsoft.com/office/powerpoint/2010/main" val="1581482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913</Words>
  <Application>Microsoft Macintosh PowerPoint</Application>
  <PresentationFormat>On-screen Show (4:3)</PresentationFormat>
  <Paragraphs>217</Paragraphs>
  <Slides>18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Bitmap Image</vt:lpstr>
      <vt:lpstr>Polymorphism</vt:lpstr>
      <vt:lpstr>Partial Listing of  the MFC Class Hierarchy</vt:lpstr>
      <vt:lpstr>Review — Accessing Members of Base and Derived Classes</vt:lpstr>
      <vt:lpstr>Review — Accessing Members of Base and Derived Classes (continued)</vt:lpstr>
      <vt:lpstr>Class Hierarchy</vt:lpstr>
      <vt:lpstr>Call ambiguity</vt:lpstr>
      <vt:lpstr>Call ambiguity</vt:lpstr>
      <vt:lpstr>Why Polymorphism</vt:lpstr>
      <vt:lpstr>Polymorphism</vt:lpstr>
      <vt:lpstr>Polymorphism</vt:lpstr>
      <vt:lpstr>Abstract and Concrete Classes</vt:lpstr>
      <vt:lpstr>Abstract Class</vt:lpstr>
      <vt:lpstr>Pure virtual Functions</vt:lpstr>
      <vt:lpstr>Pure virtual Functions (continued)</vt:lpstr>
      <vt:lpstr>Purpose</vt:lpstr>
      <vt:lpstr>Why Do we Want to do This?</vt:lpstr>
      <vt:lpstr>Abstract Classes and Pure virtual Functions</vt:lpstr>
      <vt:lpstr>Example – Graphical User Interfaces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Inheritance &amp; Polymorphism</dc:title>
  <dc:creator>Minho Shin</dc:creator>
  <cp:lastModifiedBy>Minho Shin</cp:lastModifiedBy>
  <cp:revision>24</cp:revision>
  <dcterms:created xsi:type="dcterms:W3CDTF">2014-11-02T15:37:59Z</dcterms:created>
  <dcterms:modified xsi:type="dcterms:W3CDTF">2014-11-03T01:50:29Z</dcterms:modified>
</cp:coreProperties>
</file>