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325" r:id="rId2"/>
    <p:sldId id="268" r:id="rId3"/>
    <p:sldId id="364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6" autoAdjust="0"/>
  </p:normalViewPr>
  <p:slideViewPr>
    <p:cSldViewPr snapToGrid="0">
      <p:cViewPr varScale="1">
        <p:scale>
          <a:sx n="93" d="100"/>
          <a:sy n="93" d="100"/>
        </p:scale>
        <p:origin x="-768" y="-112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271CE53-67FE-4CF0-9E0A-B9EB5749EDB0}" type="slidenum">
              <a:rPr lang="en-US" altLang="ko-KR" sz="1200">
                <a:latin typeface="Helvetica" charset="0"/>
              </a:rPr>
              <a:pPr/>
              <a:t>13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6333CCB-2CF3-4934-96D2-31B723D48F13}" type="slidenum">
              <a:rPr lang="en-US" altLang="ko-KR" sz="1200">
                <a:latin typeface="Helvetica" charset="0"/>
              </a:rPr>
              <a:pPr/>
              <a:t>14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8F6B974-EBF5-4F0F-BCF7-6A5763EE111D}" type="slidenum">
              <a:rPr lang="en-US" altLang="ko-KR" sz="1200">
                <a:latin typeface="Helvetica" charset="0"/>
              </a:rPr>
              <a:pPr/>
              <a:t>15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3412FDD-20FA-4A7F-9692-C19E29200E97}" type="slidenum">
              <a:rPr lang="en-US" altLang="ko-KR" sz="1200">
                <a:latin typeface="Helvetica" charset="0"/>
              </a:rPr>
              <a:pPr/>
              <a:t>16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570F48AB-65CC-4BE9-8110-E1D3D459777B}" type="slidenum">
              <a:rPr lang="en-US" altLang="ko-KR" sz="1200">
                <a:latin typeface="Helvetica" charset="0"/>
              </a:rPr>
              <a:pPr/>
              <a:t>17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9333BCC-CC9F-4F88-BA33-242CE9A458EF}" type="slidenum">
              <a:rPr lang="en-US" altLang="ko-KR" sz="1200">
                <a:latin typeface="Helvetica" charset="0"/>
              </a:rPr>
              <a:pPr/>
              <a:t>18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FBB86BC-D15E-47EC-BAD1-B1002C5F27AE}" type="slidenum">
              <a:rPr lang="en-US" altLang="ko-KR" sz="1200">
                <a:latin typeface="Helvetica" charset="0"/>
              </a:rPr>
              <a:pPr/>
              <a:t>23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79663E5-E507-48E1-BC2C-652DA7CFB871}" type="slidenum">
              <a:rPr lang="en-US" altLang="ko-KR" sz="1200">
                <a:latin typeface="Helvetica" charset="0"/>
              </a:rPr>
              <a:pPr/>
              <a:t>25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20F2C04-6164-45E5-863E-898A46B04C2F}" type="slidenum">
              <a:rPr lang="en-US" altLang="ko-KR" sz="1200">
                <a:latin typeface="Helvetica" charset="0"/>
              </a:rPr>
              <a:pPr/>
              <a:t>26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0704E32E-4A75-4CA7-B342-F07B884F83B0}" type="slidenum">
              <a:rPr lang="en-US" altLang="ko-KR" sz="1200">
                <a:latin typeface="Helvetica" charset="0"/>
              </a:rPr>
              <a:pPr/>
              <a:t>27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78FD986-ACC2-4F9E-BD32-81F7C782F697}" type="slidenum">
              <a:rPr lang="en-US" altLang="ko-KR" sz="1200">
                <a:latin typeface="Helvetica" charset="0"/>
              </a:rPr>
              <a:pPr/>
              <a:t>28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4A74F8F6-8E28-4C28-B69F-714054EC48D6}" type="slidenum">
              <a:rPr lang="en-US" altLang="ko-KR" sz="1200">
                <a:latin typeface="Helvetica" charset="0"/>
              </a:rPr>
              <a:pPr/>
              <a:t>30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779E034-CA53-4F46-B101-0F9798CF2A05}" type="slidenum">
              <a:rPr lang="en-US" altLang="ko-KR" sz="1200">
                <a:latin typeface="Helvetica" charset="0"/>
              </a:rPr>
              <a:pPr/>
              <a:t>31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92" tIns="45445" rIns="90892" bIns="45445" anchor="b"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/>
            <a:fld id="{221079D9-626E-44E5-A86A-1C732C067995}" type="slidenum">
              <a:rPr lang="en-US" altLang="ko-KR" sz="1200">
                <a:latin typeface="Helvetica" charset="0"/>
              </a:rPr>
              <a:pPr algn="r"/>
              <a:t>32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48F418E-A29D-4E22-B356-D7B6C82EEBFB}" type="slidenum">
              <a:rPr lang="en-US" altLang="ko-KR" sz="1200">
                <a:latin typeface="Helvetica" charset="0"/>
              </a:rPr>
              <a:pPr/>
              <a:t>34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158D03DA-B6DD-4285-933E-801B1FB7A916}" type="slidenum">
              <a:rPr lang="en-US" altLang="ko-KR" sz="1200">
                <a:latin typeface="Helvetica" charset="0"/>
              </a:rPr>
              <a:pPr/>
              <a:t>35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573A19B-83EC-4ABA-8332-3A0C537771A6}" type="slidenum">
              <a:rPr lang="en-US" altLang="ko-KR" sz="1200">
                <a:latin typeface="Helvetica" charset="0"/>
              </a:rPr>
              <a:pPr/>
              <a:t>6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FDB5545-18AE-44F9-8B0F-87E0AE361714}" type="slidenum">
              <a:rPr lang="en-US" altLang="ko-KR" sz="1200">
                <a:latin typeface="Helvetica" charset="0"/>
              </a:rPr>
              <a:pPr/>
              <a:t>7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28500FA-12BA-4DCC-8B04-B32375685D6A}" type="slidenum">
              <a:rPr lang="en-US" altLang="ko-KR" sz="1200">
                <a:latin typeface="Helvetica" charset="0"/>
              </a:rPr>
              <a:pPr/>
              <a:t>10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70BCDD0-0818-4E20-8F86-77005DAD9538}" type="slidenum">
              <a:rPr lang="en-US" altLang="ko-KR" sz="1200">
                <a:latin typeface="Helvetica" charset="0"/>
              </a:rPr>
              <a:pPr/>
              <a:t>11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defTabSz="9080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8C24435-2ECF-4F7D-966A-E1F9B1A28C44}" type="slidenum">
              <a:rPr lang="en-US" altLang="ko-KR" sz="1200">
                <a:latin typeface="Helvetica" charset="0"/>
              </a:rPr>
              <a:pPr/>
              <a:t>12</a:t>
            </a:fld>
            <a:endParaRPr lang="en-US" altLang="ko-KR" sz="1200">
              <a:latin typeface="Helvetica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Chapter 3:  Processes</a:t>
            </a:r>
            <a:r>
              <a:rPr lang="en-US" altLang="ko-KR" smtClean="0"/>
              <a:t>-Threads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Multithreading Models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300" dirty="0"/>
              <a:t>Many-to-One</a:t>
            </a:r>
            <a:br>
              <a:rPr lang="en-US" altLang="ko-KR" sz="2300" dirty="0"/>
            </a:br>
            <a:endParaRPr lang="en-US" altLang="ko-KR" sz="2300" dirty="0"/>
          </a:p>
          <a:p>
            <a:r>
              <a:rPr lang="en-US" altLang="ko-KR" sz="2300" dirty="0"/>
              <a:t>One-to-One</a:t>
            </a:r>
            <a:br>
              <a:rPr lang="en-US" altLang="ko-KR" sz="2300" dirty="0"/>
            </a:br>
            <a:endParaRPr lang="en-US" altLang="ko-KR" sz="2300" dirty="0"/>
          </a:p>
          <a:p>
            <a:r>
              <a:rPr lang="en-US" altLang="ko-KR" sz="2300" dirty="0"/>
              <a:t>Many-to-Many</a:t>
            </a:r>
          </a:p>
          <a:p>
            <a:endParaRPr lang="en-US" altLang="ko-KR" sz="2300" dirty="0"/>
          </a:p>
        </p:txBody>
      </p:sp>
    </p:spTree>
    <p:extLst>
      <p:ext uri="{BB962C8B-B14F-4D97-AF65-F5344CB8AC3E}">
        <p14:creationId xmlns:p14="http://schemas.microsoft.com/office/powerpoint/2010/main" val="346518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Many-to-One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100" dirty="0"/>
              <a:t>Many user-level threads mapped to single kernel thread</a:t>
            </a:r>
          </a:p>
          <a:p>
            <a:endParaRPr lang="en-US" altLang="ko-KR" sz="2100" dirty="0"/>
          </a:p>
          <a:p>
            <a:r>
              <a:rPr lang="en-US" altLang="ko-KR" sz="2100" dirty="0"/>
              <a:t>Examples:</a:t>
            </a:r>
          </a:p>
          <a:p>
            <a:pPr lvl="1"/>
            <a:r>
              <a:rPr lang="en-US" altLang="ko-KR" sz="2100" b="1" dirty="0">
                <a:solidFill>
                  <a:srgbClr val="3366FF"/>
                </a:solidFill>
              </a:rPr>
              <a:t>Solaris Green Threads</a:t>
            </a:r>
          </a:p>
          <a:p>
            <a:pPr lvl="1"/>
            <a:r>
              <a:rPr lang="en-US" altLang="ko-KR" sz="2100" b="1" dirty="0">
                <a:solidFill>
                  <a:srgbClr val="3366FF"/>
                </a:solidFill>
              </a:rPr>
              <a:t>GNU Portable Threads</a:t>
            </a:r>
          </a:p>
        </p:txBody>
      </p:sp>
    </p:spTree>
    <p:extLst>
      <p:ext uri="{BB962C8B-B14F-4D97-AF65-F5344CB8AC3E}">
        <p14:creationId xmlns:p14="http://schemas.microsoft.com/office/powerpoint/2010/main" val="396775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Many-to-One Model</a:t>
            </a:r>
          </a:p>
        </p:txBody>
      </p:sp>
      <p:pic>
        <p:nvPicPr>
          <p:cNvPr id="43011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98" y="1141810"/>
            <a:ext cx="5716588" cy="520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3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One-to-One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300" dirty="0"/>
              <a:t>Each user-level thread maps to kernel thread</a:t>
            </a:r>
          </a:p>
          <a:p>
            <a:endParaRPr lang="en-US" altLang="ko-KR" sz="2300" dirty="0"/>
          </a:p>
          <a:p>
            <a:r>
              <a:rPr lang="en-US" altLang="ko-KR" sz="2300" dirty="0"/>
              <a:t>Examples</a:t>
            </a:r>
          </a:p>
          <a:p>
            <a:pPr lvl="1"/>
            <a:r>
              <a:rPr lang="en-US" altLang="ko-KR" sz="2300" dirty="0"/>
              <a:t>Windows NT/XP/2000</a:t>
            </a:r>
          </a:p>
          <a:p>
            <a:pPr lvl="1"/>
            <a:r>
              <a:rPr lang="en-US" altLang="ko-KR" sz="2300" dirty="0"/>
              <a:t>Linux</a:t>
            </a:r>
          </a:p>
          <a:p>
            <a:pPr lvl="1"/>
            <a:r>
              <a:rPr lang="en-US" altLang="ko-KR" sz="2300" dirty="0"/>
              <a:t>Solaris 9 and later</a:t>
            </a:r>
          </a:p>
        </p:txBody>
      </p:sp>
    </p:spTree>
    <p:extLst>
      <p:ext uri="{BB962C8B-B14F-4D97-AF65-F5344CB8AC3E}">
        <p14:creationId xmlns:p14="http://schemas.microsoft.com/office/powerpoint/2010/main" val="67345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One-to-one Model</a:t>
            </a:r>
          </a:p>
        </p:txBody>
      </p:sp>
      <p:pic>
        <p:nvPicPr>
          <p:cNvPr id="47107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1" y="2008585"/>
            <a:ext cx="8383411" cy="29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93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Many-to-Many Model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575198"/>
            <a:ext cx="8342136" cy="4444603"/>
          </a:xfrm>
        </p:spPr>
        <p:txBody>
          <a:bodyPr/>
          <a:lstStyle/>
          <a:p>
            <a:r>
              <a:rPr lang="en-US" altLang="ko-KR" sz="2100" dirty="0"/>
              <a:t>Allows many user level threads to be mapped to many kernel threads</a:t>
            </a:r>
          </a:p>
          <a:p>
            <a:endParaRPr lang="en-US" altLang="ko-KR" sz="2100" dirty="0"/>
          </a:p>
          <a:p>
            <a:r>
              <a:rPr lang="en-US" altLang="ko-KR" sz="2100" dirty="0"/>
              <a:t>Allows the  operating system to create a sufficient number of kernel threads</a:t>
            </a:r>
          </a:p>
          <a:p>
            <a:endParaRPr lang="en-US" altLang="ko-KR" sz="2100" dirty="0"/>
          </a:p>
          <a:p>
            <a:r>
              <a:rPr lang="en-US" altLang="ko-KR" sz="2100" dirty="0"/>
              <a:t>Solaris prior to version 9</a:t>
            </a:r>
          </a:p>
          <a:p>
            <a:endParaRPr lang="en-US" altLang="ko-KR" sz="2100" dirty="0"/>
          </a:p>
          <a:p>
            <a:r>
              <a:rPr lang="en-US" altLang="ko-KR" sz="2100" dirty="0"/>
              <a:t>Windows NT/2000 with the </a:t>
            </a:r>
            <a:r>
              <a:rPr lang="en-US" altLang="ko-KR" sz="2100" i="1" dirty="0" err="1"/>
              <a:t>ThreadFiber</a:t>
            </a:r>
            <a:r>
              <a:rPr lang="en-US" altLang="ko-KR" sz="2100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93428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Many-to-Many Model</a:t>
            </a: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51" y="1344217"/>
            <a:ext cx="5582444" cy="44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04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Two-level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447800"/>
            <a:ext cx="8149519" cy="4456510"/>
          </a:xfrm>
        </p:spPr>
        <p:txBody>
          <a:bodyPr/>
          <a:lstStyle/>
          <a:p>
            <a:r>
              <a:rPr lang="en-US" altLang="ko-KR" sz="2100" dirty="0"/>
              <a:t>Similar to M:M, except that it allows a user thread to be </a:t>
            </a:r>
            <a:r>
              <a:rPr lang="en-US" altLang="ko-KR" sz="2100" b="1" dirty="0"/>
              <a:t>bound</a:t>
            </a:r>
            <a:r>
              <a:rPr lang="en-US" altLang="ko-KR" sz="2100" dirty="0"/>
              <a:t> to kernel thread</a:t>
            </a:r>
          </a:p>
          <a:p>
            <a:endParaRPr lang="en-US" altLang="ko-KR" sz="2100" dirty="0"/>
          </a:p>
          <a:p>
            <a:r>
              <a:rPr lang="en-US" altLang="ko-KR" sz="2100" dirty="0"/>
              <a:t>Examples</a:t>
            </a:r>
          </a:p>
          <a:p>
            <a:pPr lvl="1"/>
            <a:r>
              <a:rPr lang="en-US" altLang="ko-KR" sz="2100" dirty="0"/>
              <a:t>IRIX</a:t>
            </a:r>
          </a:p>
          <a:p>
            <a:pPr lvl="1"/>
            <a:r>
              <a:rPr lang="en-US" altLang="ko-KR" sz="2100" dirty="0"/>
              <a:t>HP-UX</a:t>
            </a:r>
          </a:p>
          <a:p>
            <a:pPr lvl="1"/>
            <a:r>
              <a:rPr lang="en-US" altLang="ko-KR" sz="2100" dirty="0"/>
              <a:t>Tru64 UNIX</a:t>
            </a:r>
          </a:p>
          <a:p>
            <a:pPr lvl="1"/>
            <a:r>
              <a:rPr lang="en-US" altLang="ko-KR" sz="2100" dirty="0"/>
              <a:t>Solaris 8 and earlier</a:t>
            </a:r>
          </a:p>
        </p:txBody>
      </p:sp>
    </p:spTree>
    <p:extLst>
      <p:ext uri="{BB962C8B-B14F-4D97-AF65-F5344CB8AC3E}">
        <p14:creationId xmlns:p14="http://schemas.microsoft.com/office/powerpoint/2010/main" val="422025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Two-level Model</a:t>
            </a:r>
          </a:p>
        </p:txBody>
      </p:sp>
      <p:pic>
        <p:nvPicPr>
          <p:cNvPr id="5529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73" y="1581150"/>
            <a:ext cx="643775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9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Thread Libraries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73654" y="1233487"/>
            <a:ext cx="8167864" cy="4530329"/>
          </a:xfrm>
        </p:spPr>
        <p:txBody>
          <a:bodyPr/>
          <a:lstStyle/>
          <a:p>
            <a:r>
              <a:rPr lang="en-US" altLang="ko-KR" sz="2100" b="1" dirty="0">
                <a:solidFill>
                  <a:srgbClr val="3366FF"/>
                </a:solidFill>
              </a:rPr>
              <a:t>Thread library</a:t>
            </a:r>
            <a:r>
              <a:rPr lang="en-US" altLang="ko-KR" sz="2100" dirty="0">
                <a:solidFill>
                  <a:srgbClr val="3366FF"/>
                </a:solidFill>
              </a:rPr>
              <a:t> </a:t>
            </a:r>
            <a:r>
              <a:rPr lang="en-US" altLang="ko-KR" sz="2100" dirty="0"/>
              <a:t>provides programmer with API for creating and managing threads</a:t>
            </a:r>
          </a:p>
          <a:p>
            <a:r>
              <a:rPr lang="en-US" altLang="ko-KR" sz="2100" dirty="0"/>
              <a:t>Two primary ways of implementing</a:t>
            </a:r>
          </a:p>
          <a:p>
            <a:pPr lvl="1"/>
            <a:r>
              <a:rPr lang="en-US" altLang="ko-KR" sz="2100" dirty="0"/>
              <a:t>Library entirely in user space</a:t>
            </a:r>
          </a:p>
          <a:p>
            <a:pPr lvl="1"/>
            <a:r>
              <a:rPr lang="en-US" altLang="ko-KR" sz="2100" dirty="0"/>
              <a:t>Kernel-level library supported by the OS</a:t>
            </a:r>
          </a:p>
          <a:p>
            <a:r>
              <a:rPr lang="en-US" altLang="ko-KR" sz="2100" dirty="0"/>
              <a:t>Three primary thread libraries:</a:t>
            </a:r>
          </a:p>
          <a:p>
            <a:pPr lvl="1"/>
            <a:r>
              <a:rPr lang="en-US" altLang="ko-KR" sz="2100" dirty="0"/>
              <a:t> POSIX </a:t>
            </a:r>
            <a:r>
              <a:rPr lang="en-US" altLang="ko-KR" sz="2100" b="1" dirty="0" err="1">
                <a:solidFill>
                  <a:srgbClr val="3366FF"/>
                </a:solidFill>
              </a:rPr>
              <a:t>Pthreads</a:t>
            </a:r>
            <a:r>
              <a:rPr lang="en-US" altLang="ko-KR" sz="2100" dirty="0"/>
              <a:t>: user or kernel level</a:t>
            </a:r>
          </a:p>
          <a:p>
            <a:pPr lvl="1"/>
            <a:r>
              <a:rPr lang="en-US" altLang="ko-KR" sz="2100" dirty="0"/>
              <a:t> Win32 threads: kernel level</a:t>
            </a:r>
          </a:p>
          <a:p>
            <a:pPr lvl="1"/>
            <a:r>
              <a:rPr lang="en-US" altLang="ko-KR" sz="2100" dirty="0"/>
              <a:t> Java threads: depends on the host system</a:t>
            </a:r>
          </a:p>
          <a:p>
            <a:pPr lvl="1"/>
            <a:endParaRPr lang="en-US" altLang="ko-KR" sz="2100" dirty="0"/>
          </a:p>
        </p:txBody>
      </p:sp>
    </p:spTree>
    <p:extLst>
      <p:ext uri="{BB962C8B-B14F-4D97-AF65-F5344CB8AC3E}">
        <p14:creationId xmlns:p14="http://schemas.microsoft.com/office/powerpoint/2010/main" val="326924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1742" y="277416"/>
            <a:ext cx="8598958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Producer-Consumer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410892"/>
            <a:ext cx="7224272" cy="4498181"/>
          </a:xfrm>
        </p:spPr>
        <p:txBody>
          <a:bodyPr/>
          <a:lstStyle/>
          <a:p>
            <a:r>
              <a:rPr lang="en-US" altLang="ko-KR" sz="2400" dirty="0" smtClean="0"/>
              <a:t>Producer-Consumer Model</a:t>
            </a:r>
          </a:p>
          <a:p>
            <a:pPr lvl="1"/>
            <a:r>
              <a:rPr lang="en-US" altLang="ko-KR" sz="2400" dirty="0" smtClean="0"/>
              <a:t>Producer only produces (writes) information and Consumer only consumes (reads) the information</a:t>
            </a:r>
          </a:p>
          <a:p>
            <a:pPr lvl="1"/>
            <a:endParaRPr lang="en-US" altLang="ko-KR" sz="2400" dirty="0"/>
          </a:p>
          <a:p>
            <a:pPr lvl="1"/>
            <a:endParaRPr lang="en-US" altLang="ko-KR" sz="2400" dirty="0" smtClean="0"/>
          </a:p>
          <a:p>
            <a:pPr lvl="1"/>
            <a:endParaRPr lang="en-US" altLang="ko-KR" sz="2400" dirty="0" smtClean="0"/>
          </a:p>
          <a:p>
            <a:pPr lvl="1"/>
            <a:endParaRPr lang="en-US" altLang="ko-KR" sz="2400" dirty="0"/>
          </a:p>
          <a:p>
            <a:pPr lvl="1"/>
            <a:r>
              <a:rPr lang="en-US" altLang="ko-KR" sz="2400" dirty="0" smtClean="0"/>
              <a:t>Use </a:t>
            </a:r>
            <a:r>
              <a:rPr lang="en-US" altLang="ko-KR" sz="2400" i="1" dirty="0" smtClean="0"/>
              <a:t>Buffer</a:t>
            </a:r>
            <a:r>
              <a:rPr lang="en-US" altLang="ko-KR" sz="2400" dirty="0" smtClean="0"/>
              <a:t> to deliver information from producer to consumer</a:t>
            </a:r>
          </a:p>
          <a:p>
            <a:pPr lvl="1"/>
            <a:endParaRPr lang="en-US" altLang="ko-KR" sz="2400" dirty="0"/>
          </a:p>
          <a:p>
            <a:pPr lvl="1"/>
            <a:endParaRPr lang="en-US" altLang="ko-KR" sz="2400" dirty="0" smtClean="0"/>
          </a:p>
          <a:p>
            <a:pPr lvl="1"/>
            <a:endParaRPr lang="en-US" altLang="ko-KR" sz="2400" dirty="0"/>
          </a:p>
          <a:p>
            <a:pPr lvl="1"/>
            <a:endParaRPr lang="en-US" altLang="ko-KR" sz="2400" dirty="0" smtClean="0"/>
          </a:p>
          <a:p>
            <a:pPr lvl="1"/>
            <a:endParaRPr lang="en-US" altLang="ko-KR" sz="2400" dirty="0" smtClean="0"/>
          </a:p>
        </p:txBody>
      </p:sp>
      <p:sp>
        <p:nvSpPr>
          <p:cNvPr id="4" name="7-Point Star 3"/>
          <p:cNvSpPr/>
          <p:nvPr/>
        </p:nvSpPr>
        <p:spPr bwMode="auto">
          <a:xfrm>
            <a:off x="2592434" y="3432348"/>
            <a:ext cx="666740" cy="58614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en-US" altLang="ko-KR" sz="1300" dirty="0">
              <a:solidFill>
                <a:schemeClr val="tx1"/>
              </a:solidFill>
              <a:latin typeface="Verdana" charset="0"/>
            </a:endParaRPr>
          </a:p>
          <a:p>
            <a:pPr defTabSz="670530"/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7-Point Star 4"/>
          <p:cNvSpPr/>
          <p:nvPr/>
        </p:nvSpPr>
        <p:spPr bwMode="auto">
          <a:xfrm>
            <a:off x="6199378" y="3432348"/>
            <a:ext cx="666740" cy="58614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en-US" altLang="ko-KR" sz="1300" dirty="0">
              <a:solidFill>
                <a:schemeClr val="tx1"/>
              </a:solidFill>
              <a:latin typeface="Verdana" charset="0"/>
            </a:endParaRPr>
          </a:p>
          <a:p>
            <a:pPr defTabSz="670530"/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334217" y="3642142"/>
            <a:ext cx="167268" cy="1665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612996" y="3642142"/>
            <a:ext cx="278781" cy="16655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88416" y="3642142"/>
            <a:ext cx="278781" cy="16655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363836" y="3642142"/>
            <a:ext cx="278781" cy="16655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739256" y="3642142"/>
            <a:ext cx="278781" cy="16655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987508" y="3642142"/>
            <a:ext cx="167268" cy="1665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616471" y="3642142"/>
            <a:ext cx="278781" cy="16655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18037" y="3725421"/>
            <a:ext cx="59843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492075" y="4014427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/>
              <a:t>Producer</a:t>
            </a:r>
            <a:endParaRPr lang="ko-KR" altLang="en-US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48843" y="4006025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/>
              <a:t>Consumer</a:t>
            </a:r>
            <a:endParaRPr lang="ko-KR" altLang="en-US" sz="12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 program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54" y="1233487"/>
            <a:ext cx="8915400" cy="3443444"/>
          </a:xfrm>
        </p:spPr>
        <p:txBody>
          <a:bodyPr/>
          <a:lstStyle/>
          <a:p>
            <a:r>
              <a:rPr lang="en-US" altLang="ko-KR" sz="2300" dirty="0"/>
              <a:t>Compute</a:t>
            </a:r>
          </a:p>
          <a:p>
            <a:endParaRPr lang="en-US" altLang="ko-KR" sz="2300" dirty="0"/>
          </a:p>
          <a:p>
            <a:endParaRPr lang="en-US" altLang="ko-KR" sz="2300" dirty="0"/>
          </a:p>
          <a:p>
            <a:endParaRPr lang="en-US" altLang="ko-KR" sz="2300" dirty="0"/>
          </a:p>
          <a:p>
            <a:endParaRPr lang="en-US" altLang="ko-KR" sz="2300" dirty="0"/>
          </a:p>
          <a:p>
            <a:r>
              <a:rPr lang="en-US" altLang="ko-KR" sz="2300" dirty="0"/>
              <a:t>Execution</a:t>
            </a:r>
          </a:p>
          <a:p>
            <a:pPr lvl="1"/>
            <a:r>
              <a:rPr lang="en-US" altLang="ko-KR" sz="2300" dirty="0" err="1"/>
              <a:t>a.out</a:t>
            </a:r>
            <a:r>
              <a:rPr lang="en-US" altLang="ko-KR" sz="2300" dirty="0"/>
              <a:t> N</a:t>
            </a:r>
            <a:endParaRPr lang="ko-KR" alt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65" y="1900175"/>
            <a:ext cx="2445954" cy="14259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880704" y="1465366"/>
            <a:ext cx="1352248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Get </a:t>
            </a:r>
            <a:r>
              <a:rPr lang="en-US" altLang="ko-KR" sz="1300" i="1" dirty="0"/>
              <a:t>N</a:t>
            </a:r>
            <a:endParaRPr lang="ko-KR" altLang="en-US" sz="1300" i="1" dirty="0"/>
          </a:p>
        </p:txBody>
      </p:sp>
      <p:cxnSp>
        <p:nvCxnSpPr>
          <p:cNvPr id="9" name="Straight Arrow Connector 8"/>
          <p:cNvCxnSpPr>
            <a:stCxn id="5" idx="4"/>
            <a:endCxn id="11" idx="0"/>
          </p:cNvCxnSpPr>
          <p:nvPr/>
        </p:nvCxnSpPr>
        <p:spPr bwMode="auto">
          <a:xfrm>
            <a:off x="6556828" y="2151167"/>
            <a:ext cx="0" cy="642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5959324" y="2793425"/>
            <a:ext cx="1195008" cy="60292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Create</a:t>
            </a:r>
          </a:p>
          <a:p>
            <a:pPr algn="ctr" defTabSz="670530"/>
            <a:r>
              <a:rPr lang="en-US" altLang="ko-KR" dirty="0" smtClean="0"/>
              <a:t>Thread</a:t>
            </a:r>
            <a:endParaRPr lang="ko-KR" altLang="en-US" sz="1300" dirty="0"/>
          </a:p>
        </p:txBody>
      </p:sp>
      <p:sp>
        <p:nvSpPr>
          <p:cNvPr id="13" name="Oval 12"/>
          <p:cNvSpPr/>
          <p:nvPr/>
        </p:nvSpPr>
        <p:spPr bwMode="auto">
          <a:xfrm>
            <a:off x="7736114" y="3396346"/>
            <a:ext cx="1195008" cy="60292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>
                <a:solidFill>
                  <a:schemeClr val="tx1"/>
                </a:solidFill>
                <a:latin typeface="Verdana" charset="0"/>
              </a:rPr>
              <a:t>Compute</a:t>
            </a:r>
          </a:p>
          <a:p>
            <a:pPr algn="ctr" defTabSz="670530"/>
            <a:r>
              <a:rPr lang="en-US" altLang="ko-KR" i="1" dirty="0" smtClean="0"/>
              <a:t>sum</a:t>
            </a:r>
            <a:endParaRPr lang="ko-KR" altLang="en-US" sz="1300" i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59323" y="4080911"/>
            <a:ext cx="1195008" cy="60292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Wait </a:t>
            </a:r>
          </a:p>
          <a:p>
            <a:pPr algn="ctr" defTabSz="670530"/>
            <a:r>
              <a:rPr lang="en-US" altLang="ko-KR" dirty="0" smtClean="0"/>
              <a:t>Thread</a:t>
            </a:r>
            <a:endParaRPr lang="ko-KR" altLang="en-US" sz="1300" dirty="0"/>
          </a:p>
        </p:txBody>
      </p:sp>
      <p:cxnSp>
        <p:nvCxnSpPr>
          <p:cNvPr id="15" name="Straight Arrow Connector 14"/>
          <p:cNvCxnSpPr>
            <a:stCxn id="11" idx="4"/>
            <a:endCxn id="14" idx="0"/>
          </p:cNvCxnSpPr>
          <p:nvPr/>
        </p:nvCxnSpPr>
        <p:spPr bwMode="auto">
          <a:xfrm flipH="1">
            <a:off x="6556828" y="3396347"/>
            <a:ext cx="1" cy="684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25" idx="0"/>
          </p:cNvCxnSpPr>
          <p:nvPr/>
        </p:nvCxnSpPr>
        <p:spPr bwMode="auto">
          <a:xfrm flipH="1">
            <a:off x="6556827" y="4685069"/>
            <a:ext cx="1" cy="555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>
            <a:stCxn id="11" idx="6"/>
            <a:endCxn id="13" idx="0"/>
          </p:cNvCxnSpPr>
          <p:nvPr/>
        </p:nvCxnSpPr>
        <p:spPr bwMode="auto">
          <a:xfrm>
            <a:off x="7154332" y="3094886"/>
            <a:ext cx="1179286" cy="30146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Elbow Connector 20"/>
          <p:cNvCxnSpPr>
            <a:stCxn id="13" idx="4"/>
            <a:endCxn id="14" idx="6"/>
          </p:cNvCxnSpPr>
          <p:nvPr/>
        </p:nvCxnSpPr>
        <p:spPr bwMode="auto">
          <a:xfrm rot="5400000">
            <a:off x="7552424" y="3601177"/>
            <a:ext cx="383103" cy="117928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5959323" y="5240239"/>
            <a:ext cx="1195008" cy="60292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Done</a:t>
            </a:r>
            <a:endParaRPr lang="ko-KR" altLang="en-US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7830460" y="2613165"/>
            <a:ext cx="144455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new thread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06728" y="1051065"/>
            <a:ext cx="1544643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main thread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64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25" grpId="0" animBg="1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Pthreads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4" y="1004992"/>
            <a:ext cx="5777687" cy="2406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4" y="3411246"/>
            <a:ext cx="4846630" cy="2282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74" y="3505147"/>
            <a:ext cx="3450656" cy="24269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 bwMode="auto">
          <a:xfrm>
            <a:off x="1526498" y="993749"/>
            <a:ext cx="1309974" cy="2879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8" name="Oval 7"/>
          <p:cNvSpPr/>
          <p:nvPr/>
        </p:nvSpPr>
        <p:spPr bwMode="auto">
          <a:xfrm>
            <a:off x="462520" y="1695878"/>
            <a:ext cx="1063978" cy="2879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6" name="Rectangle 5"/>
          <p:cNvSpPr/>
          <p:nvPr/>
        </p:nvSpPr>
        <p:spPr bwMode="auto">
          <a:xfrm>
            <a:off x="859568" y="3722915"/>
            <a:ext cx="1782032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0" name="Rectangle 9"/>
          <p:cNvSpPr/>
          <p:nvPr/>
        </p:nvSpPr>
        <p:spPr bwMode="auto">
          <a:xfrm>
            <a:off x="859568" y="4207329"/>
            <a:ext cx="1519969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1" name="Rectangle 10"/>
          <p:cNvSpPr/>
          <p:nvPr/>
        </p:nvSpPr>
        <p:spPr bwMode="auto">
          <a:xfrm>
            <a:off x="859567" y="4659087"/>
            <a:ext cx="1321919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</p:spTree>
    <p:extLst>
      <p:ext uri="{BB962C8B-B14F-4D97-AF65-F5344CB8AC3E}">
        <p14:creationId xmlns:p14="http://schemas.microsoft.com/office/powerpoint/2010/main" val="109078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Win32 API  Multithreaded C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7" y="1044428"/>
            <a:ext cx="5033193" cy="1030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7" y="2029000"/>
            <a:ext cx="3733357" cy="111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3"/>
          <a:stretch/>
        </p:blipFill>
        <p:spPr>
          <a:xfrm>
            <a:off x="491107" y="3183483"/>
            <a:ext cx="5080341" cy="3271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56" y="3891372"/>
            <a:ext cx="3839585" cy="16391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61" y="2074524"/>
            <a:ext cx="3508125" cy="86699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1400710" y="1037291"/>
            <a:ext cx="1309974" cy="2879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1" name="Oval 10"/>
          <p:cNvSpPr/>
          <p:nvPr/>
        </p:nvSpPr>
        <p:spPr bwMode="auto">
          <a:xfrm>
            <a:off x="347215" y="1485631"/>
            <a:ext cx="1309974" cy="2879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3" name="Rectangle 12"/>
          <p:cNvSpPr/>
          <p:nvPr/>
        </p:nvSpPr>
        <p:spPr bwMode="auto">
          <a:xfrm>
            <a:off x="2190853" y="3407229"/>
            <a:ext cx="1226456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4" name="Rectangle 13"/>
          <p:cNvSpPr/>
          <p:nvPr/>
        </p:nvSpPr>
        <p:spPr bwMode="auto">
          <a:xfrm>
            <a:off x="981238" y="5514165"/>
            <a:ext cx="1911943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5" name="Rectangle 14"/>
          <p:cNvSpPr/>
          <p:nvPr/>
        </p:nvSpPr>
        <p:spPr bwMode="auto">
          <a:xfrm>
            <a:off x="1002203" y="6173304"/>
            <a:ext cx="1084942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</p:spTree>
    <p:extLst>
      <p:ext uri="{BB962C8B-B14F-4D97-AF65-F5344CB8AC3E}">
        <p14:creationId xmlns:p14="http://schemas.microsoft.com/office/powerpoint/2010/main" val="208052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Java Threads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79387" y="1232297"/>
            <a:ext cx="7616384" cy="5037875"/>
          </a:xfrm>
        </p:spPr>
        <p:txBody>
          <a:bodyPr/>
          <a:lstStyle/>
          <a:p>
            <a:r>
              <a:rPr lang="en-US" altLang="ko-KR" sz="2100" dirty="0"/>
              <a:t>Java threads are managed by the JVM</a:t>
            </a:r>
          </a:p>
          <a:p>
            <a:pPr lvl="1"/>
            <a:r>
              <a:rPr lang="en-US" altLang="ko-KR" sz="2100" dirty="0"/>
              <a:t>based on the thread model of the host machine</a:t>
            </a:r>
          </a:p>
          <a:p>
            <a:r>
              <a:rPr lang="en-US" altLang="ko-KR" sz="2100" dirty="0"/>
              <a:t>Rich support for threads</a:t>
            </a:r>
          </a:p>
          <a:p>
            <a:r>
              <a:rPr lang="en-US" altLang="ko-KR" sz="2100" dirty="0"/>
              <a:t>All Java program is run as a thread in JVM</a:t>
            </a:r>
          </a:p>
          <a:p>
            <a:r>
              <a:rPr lang="en-US" altLang="ko-KR" sz="2100" dirty="0"/>
              <a:t>Java threads may be created by</a:t>
            </a:r>
          </a:p>
          <a:p>
            <a:pPr lvl="1"/>
            <a:r>
              <a:rPr lang="en-US" altLang="ko-KR" sz="2100" i="1" dirty="0"/>
              <a:t>Thread</a:t>
            </a:r>
            <a:r>
              <a:rPr lang="en-US" altLang="ko-KR" sz="2100" dirty="0"/>
              <a:t> Class</a:t>
            </a:r>
          </a:p>
          <a:p>
            <a:pPr lvl="2"/>
            <a:r>
              <a:rPr lang="en-US" altLang="ko-KR" sz="2100" dirty="0"/>
              <a:t>Extend </a:t>
            </a:r>
            <a:r>
              <a:rPr lang="en-US" altLang="ko-KR" sz="2100" i="1" dirty="0"/>
              <a:t>Thread</a:t>
            </a:r>
            <a:r>
              <a:rPr lang="en-US" altLang="ko-KR" sz="2100" dirty="0"/>
              <a:t> class</a:t>
            </a:r>
          </a:p>
          <a:p>
            <a:pPr lvl="2"/>
            <a:r>
              <a:rPr lang="en-US" altLang="ko-KR" sz="2100" dirty="0"/>
              <a:t>Implement </a:t>
            </a:r>
            <a:r>
              <a:rPr lang="en-US" altLang="ko-KR" sz="2100" i="1" dirty="0"/>
              <a:t>run</a:t>
            </a:r>
            <a:r>
              <a:rPr lang="en-US" altLang="ko-KR" sz="2100" dirty="0"/>
              <a:t>() function</a:t>
            </a:r>
          </a:p>
          <a:p>
            <a:pPr lvl="1"/>
            <a:r>
              <a:rPr lang="en-US" altLang="ko-KR" sz="2100" dirty="0"/>
              <a:t>Runnable interface</a:t>
            </a:r>
          </a:p>
          <a:p>
            <a:pPr lvl="2"/>
            <a:r>
              <a:rPr lang="en-US" altLang="ko-KR" sz="2100" i="1" dirty="0"/>
              <a:t>Implement</a:t>
            </a:r>
            <a:r>
              <a:rPr lang="en-US" altLang="ko-KR" sz="2100" dirty="0"/>
              <a:t> </a:t>
            </a:r>
            <a:r>
              <a:rPr lang="en-US" altLang="ko-KR" sz="2100" i="1" dirty="0"/>
              <a:t>Runnable</a:t>
            </a:r>
            <a:r>
              <a:rPr lang="en-US" altLang="ko-KR" sz="2100" dirty="0"/>
              <a:t> interface, </a:t>
            </a:r>
          </a:p>
          <a:p>
            <a:pPr lvl="2"/>
            <a:r>
              <a:rPr lang="en-US" altLang="ko-KR" sz="2100" dirty="0"/>
              <a:t>Implement run() function</a:t>
            </a:r>
            <a:br>
              <a:rPr lang="en-US" altLang="ko-KR" sz="2100" dirty="0"/>
            </a:br>
            <a:endParaRPr lang="en-US" altLang="ko-KR" sz="2100" dirty="0"/>
          </a:p>
        </p:txBody>
      </p:sp>
    </p:spTree>
    <p:extLst>
      <p:ext uri="{BB962C8B-B14F-4D97-AF65-F5344CB8AC3E}">
        <p14:creationId xmlns:p14="http://schemas.microsoft.com/office/powerpoint/2010/main" val="76400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Java Multithreaded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9" y="881833"/>
            <a:ext cx="4167975" cy="5823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84" y="1023257"/>
            <a:ext cx="5563422" cy="4013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819804" y="3418115"/>
            <a:ext cx="786189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7" name="Rectangle 6"/>
          <p:cNvSpPr/>
          <p:nvPr/>
        </p:nvSpPr>
        <p:spPr bwMode="auto">
          <a:xfrm>
            <a:off x="1700217" y="5350329"/>
            <a:ext cx="393095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8" name="Rectangle 7"/>
          <p:cNvSpPr/>
          <p:nvPr/>
        </p:nvSpPr>
        <p:spPr bwMode="auto">
          <a:xfrm>
            <a:off x="6034747" y="2828475"/>
            <a:ext cx="915177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9" name="Rectangle 8"/>
          <p:cNvSpPr/>
          <p:nvPr/>
        </p:nvSpPr>
        <p:spPr bwMode="auto">
          <a:xfrm>
            <a:off x="5306210" y="3008089"/>
            <a:ext cx="595460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0" name="Rectangle 9"/>
          <p:cNvSpPr/>
          <p:nvPr/>
        </p:nvSpPr>
        <p:spPr bwMode="auto">
          <a:xfrm>
            <a:off x="5521103" y="3360063"/>
            <a:ext cx="513644" cy="217714"/>
          </a:xfrm>
          <a:prstGeom prst="rect">
            <a:avLst/>
          </a:prstGeom>
          <a:solidFill>
            <a:srgbClr val="FFFF29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</p:spTree>
    <p:extLst>
      <p:ext uri="{BB962C8B-B14F-4D97-AF65-F5344CB8AC3E}">
        <p14:creationId xmlns:p14="http://schemas.microsoft.com/office/powerpoint/2010/main" val="209608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Threading Issues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7993" y="1485900"/>
            <a:ext cx="7963782" cy="4482704"/>
          </a:xfrm>
        </p:spPr>
        <p:txBody>
          <a:bodyPr/>
          <a:lstStyle/>
          <a:p>
            <a:r>
              <a:rPr lang="en-US" altLang="ko-KR" sz="2300" dirty="0"/>
              <a:t>Semantics of </a:t>
            </a:r>
            <a:r>
              <a:rPr lang="en-US" altLang="ko-KR" sz="2300" b="1" dirty="0"/>
              <a:t>fork()</a:t>
            </a:r>
            <a:r>
              <a:rPr lang="en-US" altLang="ko-KR" sz="2300" dirty="0"/>
              <a:t> and </a:t>
            </a:r>
            <a:r>
              <a:rPr lang="en-US" altLang="ko-KR" sz="2300" b="1" dirty="0"/>
              <a:t>exec()</a:t>
            </a:r>
            <a:r>
              <a:rPr lang="en-US" altLang="ko-KR" sz="2300" dirty="0"/>
              <a:t> system calls</a:t>
            </a:r>
          </a:p>
          <a:p>
            <a:r>
              <a:rPr lang="en-US" altLang="ko-KR" sz="2300" b="1" dirty="0">
                <a:solidFill>
                  <a:srgbClr val="3366FF"/>
                </a:solidFill>
              </a:rPr>
              <a:t>Thread cancellation</a:t>
            </a:r>
            <a:r>
              <a:rPr lang="en-US" altLang="ko-KR" sz="2300" dirty="0">
                <a:solidFill>
                  <a:srgbClr val="3366FF"/>
                </a:solidFill>
              </a:rPr>
              <a:t> </a:t>
            </a:r>
            <a:r>
              <a:rPr lang="en-US" altLang="ko-KR" sz="2300" dirty="0"/>
              <a:t>of </a:t>
            </a:r>
            <a:r>
              <a:rPr lang="en-US" altLang="ko-KR" sz="2300" b="1" dirty="0">
                <a:solidFill>
                  <a:srgbClr val="3366FF"/>
                </a:solidFill>
              </a:rPr>
              <a:t>target thread</a:t>
            </a:r>
          </a:p>
          <a:p>
            <a:pPr lvl="1"/>
            <a:r>
              <a:rPr lang="en-US" altLang="ko-KR" sz="2300" dirty="0"/>
              <a:t>Asynchronous or deferred</a:t>
            </a:r>
          </a:p>
          <a:p>
            <a:r>
              <a:rPr lang="en-US" altLang="ko-KR" sz="2300" b="1" dirty="0">
                <a:solidFill>
                  <a:srgbClr val="3366FF"/>
                </a:solidFill>
              </a:rPr>
              <a:t>Signal </a:t>
            </a:r>
            <a:r>
              <a:rPr lang="en-US" altLang="ko-KR" sz="2300" dirty="0"/>
              <a:t>handling</a:t>
            </a:r>
          </a:p>
          <a:p>
            <a:pPr lvl="1"/>
            <a:r>
              <a:rPr lang="en-US" altLang="ko-KR" sz="2300" dirty="0"/>
              <a:t>Synchronous and asynchronous</a:t>
            </a:r>
          </a:p>
          <a:p>
            <a:r>
              <a:rPr lang="en-US" altLang="ko-KR" sz="2300" b="1" dirty="0">
                <a:solidFill>
                  <a:srgbClr val="3366FF"/>
                </a:solidFill>
              </a:rPr>
              <a:t>Thread pools</a:t>
            </a:r>
          </a:p>
          <a:p>
            <a:r>
              <a:rPr lang="en-US" altLang="ko-KR" sz="2300" b="1" dirty="0">
                <a:solidFill>
                  <a:srgbClr val="3366FF"/>
                </a:solidFill>
              </a:rPr>
              <a:t>Thread-specific data</a:t>
            </a:r>
          </a:p>
          <a:p>
            <a:pPr marL="718259" lvl="2" indent="-358547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altLang="ko-KR" sz="2300" dirty="0"/>
              <a:t>Create Facility needed for data private to thread</a:t>
            </a:r>
            <a:endParaRPr lang="en-US" altLang="ko-KR" sz="2300" b="1" dirty="0">
              <a:solidFill>
                <a:srgbClr val="3366FF"/>
              </a:solidFill>
            </a:endParaRPr>
          </a:p>
          <a:p>
            <a:r>
              <a:rPr lang="en-US" altLang="ko-KR" sz="2300" b="1" dirty="0">
                <a:solidFill>
                  <a:srgbClr val="3366FF"/>
                </a:solidFill>
              </a:rPr>
              <a:t>Scheduler activations</a:t>
            </a:r>
          </a:p>
          <a:p>
            <a:pPr lvl="1">
              <a:buFont typeface="Monotype Sorts" charset="2"/>
              <a:buNone/>
            </a:pPr>
            <a:endParaRPr lang="en-US" altLang="ko-KR" sz="2300" dirty="0"/>
          </a:p>
        </p:txBody>
      </p:sp>
    </p:spTree>
    <p:extLst>
      <p:ext uri="{BB962C8B-B14F-4D97-AF65-F5344CB8AC3E}">
        <p14:creationId xmlns:p14="http://schemas.microsoft.com/office/powerpoint/2010/main" val="397259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733" y="277416"/>
            <a:ext cx="8199967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Semantics of fork() and exec()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0759" y="3641270"/>
            <a:ext cx="8915400" cy="2400302"/>
          </a:xfrm>
        </p:spPr>
        <p:txBody>
          <a:bodyPr/>
          <a:lstStyle/>
          <a:p>
            <a:r>
              <a:rPr lang="en-US" altLang="ko-KR" sz="2100" dirty="0"/>
              <a:t>When fork() in a multi-threaded process</a:t>
            </a:r>
          </a:p>
          <a:p>
            <a:pPr lvl="1"/>
            <a:r>
              <a:rPr lang="en-US" altLang="ko-KR" sz="2100" dirty="0"/>
              <a:t>Copy all the threads?</a:t>
            </a:r>
          </a:p>
          <a:p>
            <a:pPr lvl="1"/>
            <a:r>
              <a:rPr lang="en-US" altLang="ko-KR" sz="2100" dirty="0"/>
              <a:t>or only the fork-calling thread?</a:t>
            </a:r>
          </a:p>
          <a:p>
            <a:r>
              <a:rPr lang="en-US" altLang="ko-KR" sz="2100" dirty="0"/>
              <a:t>exec() will replace all the threads</a:t>
            </a:r>
          </a:p>
          <a:p>
            <a:r>
              <a:rPr lang="en-US" altLang="ko-KR" sz="2100" dirty="0"/>
              <a:t>So, if exec() is called after fork, no reason to copy all the threads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834444" y="1600201"/>
            <a:ext cx="0" cy="664028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 bwMode="auto">
          <a:xfrm>
            <a:off x="1519971" y="1235529"/>
            <a:ext cx="1247422" cy="33201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/>
              <a:t>Process A</a:t>
            </a:r>
            <a:endParaRPr lang="ko-KR" altLang="en-US" sz="13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133197" y="1600200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2431949" y="1600201"/>
            <a:ext cx="0" cy="664028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60656" y="2438400"/>
            <a:ext cx="80142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fork()</a:t>
            </a:r>
            <a:endParaRPr lang="ko-KR" altLang="en-US" dirty="0"/>
          </a:p>
        </p:txBody>
      </p:sp>
      <p:sp>
        <p:nvSpPr>
          <p:cNvPr id="10" name="Right Arrow 9"/>
          <p:cNvSpPr/>
          <p:nvPr/>
        </p:nvSpPr>
        <p:spPr bwMode="auto">
          <a:xfrm rot="20373343">
            <a:off x="2662565" y="2217678"/>
            <a:ext cx="1478038" cy="1385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>
              <a:solidFill>
                <a:schemeClr val="tx1"/>
              </a:solidFill>
              <a:latin typeface="Verdana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586111" y="1600200"/>
            <a:ext cx="0" cy="664028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 bwMode="auto">
          <a:xfrm>
            <a:off x="4271638" y="1235529"/>
            <a:ext cx="1247422" cy="33201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Process B</a:t>
            </a:r>
            <a:endParaRPr lang="ko-KR" altLang="en-US" sz="13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884863" y="1600199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5183616" y="1600200"/>
            <a:ext cx="0" cy="664028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 bwMode="auto">
          <a:xfrm rot="341591">
            <a:off x="2728055" y="2735604"/>
            <a:ext cx="3078949" cy="1657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975050" y="2438400"/>
            <a:ext cx="1247422" cy="33201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Process B</a:t>
            </a:r>
            <a:endParaRPr lang="ko-KR" altLang="en-US" sz="13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588276" y="2803070"/>
            <a:ext cx="0" cy="838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1169" y="2296889"/>
            <a:ext cx="296286" cy="421650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sz="2300" dirty="0">
                <a:solidFill>
                  <a:srgbClr val="FF0000"/>
                </a:solidFill>
              </a:rPr>
              <a:t>?</a:t>
            </a:r>
            <a:endParaRPr lang="ko-KR" alt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752" y="277416"/>
            <a:ext cx="8238949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Thread Cancellation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434704"/>
            <a:ext cx="8022255" cy="4431506"/>
          </a:xfrm>
        </p:spPr>
        <p:txBody>
          <a:bodyPr/>
          <a:lstStyle/>
          <a:p>
            <a:r>
              <a:rPr lang="en-US" altLang="ko-KR" sz="2100" dirty="0"/>
              <a:t>Terminating a thread before it has finished</a:t>
            </a:r>
          </a:p>
          <a:p>
            <a:r>
              <a:rPr lang="en-US" altLang="ko-KR" sz="2100" dirty="0"/>
              <a:t>Ex</a:t>
            </a:r>
          </a:p>
          <a:p>
            <a:pPr lvl="1"/>
            <a:r>
              <a:rPr lang="en-US" altLang="ko-KR" sz="2100" dirty="0"/>
              <a:t>Parallel database searching</a:t>
            </a:r>
          </a:p>
          <a:p>
            <a:pPr lvl="1"/>
            <a:r>
              <a:rPr lang="en-US" altLang="ko-KR" sz="2100" dirty="0"/>
              <a:t>Stopping web browser loading</a:t>
            </a:r>
          </a:p>
          <a:p>
            <a:r>
              <a:rPr lang="en-US" altLang="ko-KR" sz="2100" dirty="0"/>
              <a:t>Two general approaches:</a:t>
            </a:r>
          </a:p>
          <a:p>
            <a:pPr lvl="1"/>
            <a:r>
              <a:rPr lang="en-US" altLang="ko-KR" sz="2100" b="1" dirty="0"/>
              <a:t>Asynchronous cancellation</a:t>
            </a:r>
            <a:r>
              <a:rPr lang="en-US" altLang="ko-KR" sz="2100" dirty="0"/>
              <a:t> terminates the target thread immediately</a:t>
            </a:r>
          </a:p>
          <a:p>
            <a:pPr lvl="2"/>
            <a:r>
              <a:rPr lang="en-US" altLang="ko-KR" sz="2100" dirty="0"/>
              <a:t>may not free resources, abruptly stop writing shared info</a:t>
            </a:r>
          </a:p>
          <a:p>
            <a:pPr lvl="1"/>
            <a:r>
              <a:rPr lang="en-US" altLang="ko-KR" sz="2100" b="1" dirty="0"/>
              <a:t>Deferred cancellation</a:t>
            </a:r>
            <a:r>
              <a:rPr lang="en-US" altLang="ko-KR" sz="2100" dirty="0"/>
              <a:t> allows the target thread to periodically check if it should be cancelled.</a:t>
            </a:r>
          </a:p>
          <a:p>
            <a:pPr lvl="2"/>
            <a:r>
              <a:rPr lang="en-US" altLang="ko-KR" sz="2100" dirty="0"/>
              <a:t>check at safe cancellation points</a:t>
            </a:r>
          </a:p>
          <a:p>
            <a:pPr lvl="1">
              <a:buFont typeface="Monotype Sorts" charset="2"/>
              <a:buNone/>
            </a:pPr>
            <a:endParaRPr lang="en-US" altLang="ko-KR" sz="2100" dirty="0"/>
          </a:p>
          <a:p>
            <a:pPr lvl="1"/>
            <a:endParaRPr lang="en-US" altLang="ko-KR" sz="2100" dirty="0"/>
          </a:p>
        </p:txBody>
      </p:sp>
    </p:spTree>
    <p:extLst>
      <p:ext uri="{BB962C8B-B14F-4D97-AF65-F5344CB8AC3E}">
        <p14:creationId xmlns:p14="http://schemas.microsoft.com/office/powerpoint/2010/main" val="237891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5767" y="277416"/>
            <a:ext cx="8144933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Signal Handling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396604"/>
            <a:ext cx="8263026" cy="4905375"/>
          </a:xfrm>
        </p:spPr>
        <p:txBody>
          <a:bodyPr/>
          <a:lstStyle/>
          <a:p>
            <a:pPr marL="398127" indent="-398127"/>
            <a:r>
              <a:rPr lang="en-US" altLang="ko-KR" sz="2100" dirty="0"/>
              <a:t>Signals are used in UNIX systems to notify a process that a particular event has occurred.</a:t>
            </a:r>
            <a:endParaRPr lang="en-US" altLang="ko-KR" sz="1200" dirty="0"/>
          </a:p>
          <a:p>
            <a:pPr marL="398127" indent="-398127"/>
            <a:r>
              <a:rPr lang="en-US" altLang="ko-KR" sz="2100" dirty="0"/>
              <a:t>A </a:t>
            </a:r>
            <a:r>
              <a:rPr lang="en-US" altLang="ko-KR" sz="2100" b="1" dirty="0">
                <a:solidFill>
                  <a:srgbClr val="3366FF"/>
                </a:solidFill>
              </a:rPr>
              <a:t>signal handler</a:t>
            </a:r>
            <a:r>
              <a:rPr lang="en-US" altLang="ko-KR" sz="2100" dirty="0">
                <a:solidFill>
                  <a:srgbClr val="3366FF"/>
                </a:solidFill>
              </a:rPr>
              <a:t> </a:t>
            </a:r>
            <a:r>
              <a:rPr lang="en-US" altLang="ko-KR" sz="2100" dirty="0"/>
              <a:t>is used to process signals</a:t>
            </a:r>
          </a:p>
          <a:p>
            <a:pPr marL="836998" lvl="1" indent="-358547">
              <a:buFont typeface="Webdings" charset="2"/>
              <a:buAutoNum type="arabicPeriod"/>
            </a:pPr>
            <a:r>
              <a:rPr lang="en-US" altLang="ko-KR" sz="2100" dirty="0"/>
              <a:t>Signal is generated by particular event</a:t>
            </a:r>
          </a:p>
          <a:p>
            <a:pPr marL="836998" lvl="1" indent="-358547">
              <a:buFont typeface="Webdings" charset="2"/>
              <a:buAutoNum type="arabicPeriod"/>
            </a:pPr>
            <a:r>
              <a:rPr lang="en-US" altLang="ko-KR" sz="2100" dirty="0"/>
              <a:t>Signal is delivered to a process</a:t>
            </a:r>
          </a:p>
          <a:p>
            <a:pPr marL="836998" lvl="1" indent="-358547">
              <a:buFont typeface="Webdings" charset="2"/>
              <a:buAutoNum type="arabicPeriod"/>
            </a:pPr>
            <a:r>
              <a:rPr lang="en-US" altLang="ko-KR" sz="2100" dirty="0"/>
              <a:t>Signal is handled</a:t>
            </a:r>
            <a:endParaRPr lang="en-US" altLang="ko-KR" sz="1200" dirty="0"/>
          </a:p>
          <a:p>
            <a:pPr marL="398127" indent="-398127"/>
            <a:r>
              <a:rPr lang="en-US" altLang="ko-KR" sz="2100" dirty="0"/>
              <a:t>Options:</a:t>
            </a:r>
          </a:p>
          <a:p>
            <a:pPr marL="836998" lvl="1" indent="-358547"/>
            <a:r>
              <a:rPr lang="en-US" altLang="ko-KR" sz="2100" dirty="0"/>
              <a:t>Deliver the signal to the thread to which the signal applies</a:t>
            </a:r>
          </a:p>
          <a:p>
            <a:pPr marL="836998" lvl="1" indent="-358547"/>
            <a:r>
              <a:rPr lang="en-US" altLang="ko-KR" sz="2100" dirty="0"/>
              <a:t>Deliver the signal to every thread in the process</a:t>
            </a:r>
          </a:p>
          <a:p>
            <a:pPr marL="836998" lvl="1" indent="-358547"/>
            <a:r>
              <a:rPr lang="en-US" altLang="ko-KR" sz="2100" dirty="0"/>
              <a:t>Deliver the signal to certain threads in the process</a:t>
            </a:r>
          </a:p>
          <a:p>
            <a:pPr marL="836998" lvl="1" indent="-358547"/>
            <a:r>
              <a:rPr lang="en-US" altLang="ko-KR" sz="2100" dirty="0"/>
              <a:t>Assign a specific thread to receive all signals for the process</a:t>
            </a:r>
          </a:p>
        </p:txBody>
      </p:sp>
    </p:spTree>
    <p:extLst>
      <p:ext uri="{BB962C8B-B14F-4D97-AF65-F5344CB8AC3E}">
        <p14:creationId xmlns:p14="http://schemas.microsoft.com/office/powerpoint/2010/main" val="407339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Signal to multi-threaded process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100" dirty="0"/>
              <a:t>Synchronous signal</a:t>
            </a:r>
          </a:p>
          <a:p>
            <a:pPr lvl="1"/>
            <a:r>
              <a:rPr lang="en-US" altLang="ko-KR" sz="2100" dirty="0"/>
              <a:t>delivered to the thread that caused the signal</a:t>
            </a:r>
          </a:p>
          <a:p>
            <a:r>
              <a:rPr lang="en-US" altLang="ko-KR" sz="2100" dirty="0"/>
              <a:t>Asynchronous signal</a:t>
            </a:r>
          </a:p>
          <a:p>
            <a:pPr lvl="1"/>
            <a:r>
              <a:rPr lang="en-US" altLang="ko-KR" sz="2100" dirty="0"/>
              <a:t>delivered to some or all the threads</a:t>
            </a:r>
          </a:p>
          <a:p>
            <a:r>
              <a:rPr lang="en-US" altLang="ko-KR" sz="2100" dirty="0"/>
              <a:t>Unix allows threads to choose signals to accept</a:t>
            </a:r>
          </a:p>
          <a:p>
            <a:pPr lvl="1"/>
            <a:r>
              <a:rPr lang="en-US" altLang="ko-KR" sz="2100" dirty="0"/>
              <a:t>but usually it is handled by the first class that accepts</a:t>
            </a:r>
          </a:p>
          <a:p>
            <a:r>
              <a:rPr lang="en-US" altLang="ko-KR" sz="2100" dirty="0"/>
              <a:t>Signal generation in </a:t>
            </a:r>
            <a:r>
              <a:rPr lang="en-US" altLang="ko-KR" sz="2100" dirty="0" err="1"/>
              <a:t>unix</a:t>
            </a:r>
            <a:endParaRPr lang="en-US" altLang="ko-KR" sz="2100" dirty="0"/>
          </a:p>
          <a:p>
            <a:pPr lvl="1"/>
            <a:r>
              <a:rPr lang="en-US" altLang="ko-KR" sz="2100" dirty="0"/>
              <a:t>kill(</a:t>
            </a:r>
            <a:r>
              <a:rPr lang="en-US" altLang="ko-KR" sz="2100" dirty="0" err="1"/>
              <a:t>pid</a:t>
            </a:r>
            <a:r>
              <a:rPr lang="en-US" altLang="ko-KR" sz="2100" dirty="0"/>
              <a:t>, signal)</a:t>
            </a:r>
          </a:p>
          <a:p>
            <a:pPr lvl="1"/>
            <a:r>
              <a:rPr lang="en-US" altLang="ko-KR" sz="2100" dirty="0" err="1"/>
              <a:t>pthread_kill</a:t>
            </a:r>
            <a:r>
              <a:rPr lang="en-US" altLang="ko-KR" sz="2100" dirty="0"/>
              <a:t>(</a:t>
            </a:r>
            <a:r>
              <a:rPr lang="en-US" altLang="ko-KR" sz="2100" dirty="0" err="1"/>
              <a:t>tid</a:t>
            </a:r>
            <a:r>
              <a:rPr lang="en-US" altLang="ko-KR" sz="2100" dirty="0"/>
              <a:t>, signal)</a:t>
            </a:r>
          </a:p>
          <a:p>
            <a:r>
              <a:rPr lang="en-US" altLang="ko-KR" sz="2100" dirty="0"/>
              <a:t>Windows doesn’t support signal, but emulate using APC (Asynchronous Procedure Call)</a:t>
            </a:r>
          </a:p>
          <a:p>
            <a:pPr lvl="1"/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57290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Buffer by Circular Array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08290" y="1996069"/>
            <a:ext cx="4783873" cy="3568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5" name="7-Point Star 4"/>
          <p:cNvSpPr/>
          <p:nvPr/>
        </p:nvSpPr>
        <p:spPr bwMode="auto">
          <a:xfrm>
            <a:off x="4661194" y="1099911"/>
            <a:ext cx="490655" cy="394352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 smtClean="0">
                <a:solidFill>
                  <a:schemeClr val="tx1"/>
                </a:solidFill>
                <a:latin typeface="Verdana" charset="0"/>
              </a:rPr>
              <a:t>P</a:t>
            </a:r>
            <a:endParaRPr lang="en-US" altLang="ko-KR" sz="1300" dirty="0">
              <a:solidFill>
                <a:schemeClr val="tx1"/>
              </a:solidFill>
              <a:latin typeface="Verdana" charset="0"/>
            </a:endParaRPr>
          </a:p>
          <a:p>
            <a:pPr defTabSz="670530"/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795011" y="1572322"/>
            <a:ext cx="245328" cy="3345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51849" y="1739590"/>
            <a:ext cx="5352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4527382" y="1996069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70901" y="1996068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014420" y="1996069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57939" y="1996070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01458" y="1996071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44977" y="1996072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988496" y="1996073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7" name="7-Point Star 16"/>
          <p:cNvSpPr/>
          <p:nvPr/>
        </p:nvSpPr>
        <p:spPr bwMode="auto">
          <a:xfrm>
            <a:off x="2882562" y="2824632"/>
            <a:ext cx="490655" cy="394352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tx1"/>
                </a:solidFill>
                <a:latin typeface="Verdana" charset="0"/>
              </a:rPr>
              <a:t>C</a:t>
            </a:r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2988496" y="2419815"/>
            <a:ext cx="256481" cy="323381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324900" y="2637260"/>
            <a:ext cx="5352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Elbow Connector 20"/>
          <p:cNvCxnSpPr>
            <a:stCxn id="4" idx="3"/>
            <a:endCxn id="4" idx="1"/>
          </p:cNvCxnSpPr>
          <p:nvPr/>
        </p:nvCxnSpPr>
        <p:spPr bwMode="auto">
          <a:xfrm flipH="1">
            <a:off x="2308290" y="2174489"/>
            <a:ext cx="4783873" cy="12700"/>
          </a:xfrm>
          <a:prstGeom prst="bentConnector5">
            <a:avLst>
              <a:gd name="adj1" fmla="val -4779"/>
              <a:gd name="adj2" fmla="val 10492693"/>
              <a:gd name="adj3" fmla="val 104779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39256" y="2592656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rgbClr val="FF0000"/>
                </a:solidFill>
              </a:rPr>
              <a:t>in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 bwMode="auto">
          <a:xfrm flipV="1">
            <a:off x="4924563" y="2352912"/>
            <a:ext cx="6011" cy="2397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865074" y="1414044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rgbClr val="FF0000"/>
                </a:solidFill>
              </a:rPr>
              <a:t>out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8" idx="2"/>
            <a:endCxn id="16" idx="0"/>
          </p:cNvCxnSpPr>
          <p:nvPr/>
        </p:nvCxnSpPr>
        <p:spPr bwMode="auto">
          <a:xfrm flipH="1">
            <a:off x="3116737" y="1752598"/>
            <a:ext cx="8184" cy="2434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1694959" y="4047893"/>
            <a:ext cx="2865859" cy="1672683"/>
          </a:xfrm>
          <a:prstGeom prst="roundRect">
            <a:avLst>
              <a:gd name="adj" fmla="val 291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#define BS</a:t>
            </a:r>
            <a:r>
              <a:rPr kumimoji="0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100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err="1" smtClean="0">
                <a:latin typeface="+mn-ea"/>
                <a:ea typeface="+mn-ea"/>
              </a:rPr>
              <a:t>typedef</a:t>
            </a:r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en-US" altLang="ko-KR" sz="1600" dirty="0" err="1" smtClean="0">
                <a:latin typeface="+mn-ea"/>
                <a:ea typeface="+mn-ea"/>
              </a:rPr>
              <a:t>struct</a:t>
            </a:r>
            <a:r>
              <a:rPr lang="en-US" altLang="ko-KR" sz="1600" dirty="0" smtClean="0">
                <a:latin typeface="+mn-ea"/>
                <a:ea typeface="+mn-ea"/>
              </a:rPr>
              <a:t> {…} item;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latin typeface="+mn-ea"/>
                <a:ea typeface="+mn-ea"/>
              </a:rPr>
              <a:t>item </a:t>
            </a:r>
            <a:r>
              <a:rPr lang="en-US" altLang="ko-KR" sz="1600" dirty="0" err="1" smtClean="0">
                <a:latin typeface="+mn-ea"/>
                <a:ea typeface="+mn-ea"/>
              </a:rPr>
              <a:t>buf</a:t>
            </a:r>
            <a:r>
              <a:rPr lang="en-US" altLang="ko-KR" sz="1600" dirty="0" smtClean="0">
                <a:latin typeface="+mn-ea"/>
                <a:ea typeface="+mn-ea"/>
              </a:rPr>
              <a:t>[BS]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err="1" smtClean="0">
                <a:latin typeface="+mn-ea"/>
                <a:ea typeface="+mn-ea"/>
              </a:rPr>
              <a:t>int</a:t>
            </a:r>
            <a:r>
              <a:rPr lang="en-US" altLang="ko-KR" sz="1600" dirty="0" smtClean="0">
                <a:latin typeface="+mn-ea"/>
                <a:ea typeface="+mn-ea"/>
              </a:rPr>
              <a:t> in = 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err="1">
                <a:latin typeface="+mn-ea"/>
                <a:ea typeface="+mn-ea"/>
              </a:rPr>
              <a:t>i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nt</a:t>
            </a:r>
            <a:r>
              <a:rPr kumimoji="0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out = 0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930574" y="4044175"/>
            <a:ext cx="3588958" cy="1672683"/>
          </a:xfrm>
          <a:prstGeom prst="roundRect">
            <a:avLst>
              <a:gd name="adj" fmla="val 291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* Buffer is empty if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latin typeface="+mn-ea"/>
                <a:ea typeface="+mn-ea"/>
              </a:rPr>
              <a:t>    </a:t>
            </a:r>
            <a:r>
              <a:rPr lang="en-US" altLang="ko-KR" sz="1600" dirty="0" err="1" smtClean="0">
                <a:latin typeface="+mn-ea"/>
                <a:ea typeface="+mn-ea"/>
              </a:rPr>
              <a:t>i</a:t>
            </a:r>
            <a:r>
              <a:rPr lang="en-US" altLang="ko-KR" sz="1600" dirty="0" smtClean="0">
                <a:latin typeface="+mn-ea"/>
                <a:ea typeface="+mn-ea"/>
              </a:rPr>
              <a:t> == j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latin typeface="+mn-ea"/>
                <a:ea typeface="+mn-ea"/>
              </a:rPr>
              <a:t>* Buffer is full if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latin typeface="+mn-ea"/>
                <a:ea typeface="+mn-ea"/>
              </a:rPr>
              <a:t>    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(in+1)%BS</a:t>
            </a:r>
            <a:r>
              <a:rPr kumimoji="0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== </a:t>
            </a:r>
            <a:r>
              <a:rPr lang="en-US" altLang="ko-KR" sz="1600" dirty="0" smtClean="0">
                <a:latin typeface="+mn-ea"/>
                <a:ea typeface="+mn-ea"/>
              </a:rPr>
              <a:t>out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* Maximum items</a:t>
            </a:r>
            <a:r>
              <a:rPr kumimoji="0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count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    BS-1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720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Thread Pools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5" y="1233488"/>
            <a:ext cx="8267612" cy="4477941"/>
          </a:xfrm>
        </p:spPr>
        <p:txBody>
          <a:bodyPr/>
          <a:lstStyle/>
          <a:p>
            <a:r>
              <a:rPr lang="en-US" altLang="ko-KR" sz="2300" dirty="0"/>
              <a:t>Create a number of threads in a pool where they await work</a:t>
            </a:r>
          </a:p>
          <a:p>
            <a:r>
              <a:rPr lang="en-US" altLang="ko-KR" sz="2300" dirty="0"/>
              <a:t>Advantages:</a:t>
            </a:r>
          </a:p>
          <a:p>
            <a:pPr lvl="1"/>
            <a:r>
              <a:rPr lang="en-US" altLang="ko-KR" sz="2300" dirty="0"/>
              <a:t>Usually slightly faster to service a request with an existing thread than create a new thread</a:t>
            </a:r>
          </a:p>
          <a:p>
            <a:pPr lvl="1"/>
            <a:r>
              <a:rPr lang="en-US" altLang="ko-KR" sz="2300" dirty="0"/>
              <a:t>Allows the number of threads in the application(s) to be bound to the size of the pool</a:t>
            </a:r>
          </a:p>
          <a:p>
            <a:r>
              <a:rPr lang="en-US" altLang="ko-KR" sz="2300" dirty="0"/>
              <a:t>Pool size:</a:t>
            </a:r>
          </a:p>
          <a:p>
            <a:pPr lvl="1"/>
            <a:r>
              <a:rPr lang="en-US" altLang="ko-KR" sz="2300" dirty="0"/>
              <a:t>Heuristic choice, or dynamic adjustment</a:t>
            </a:r>
          </a:p>
        </p:txBody>
      </p:sp>
    </p:spTree>
    <p:extLst>
      <p:ext uri="{BB962C8B-B14F-4D97-AF65-F5344CB8AC3E}">
        <p14:creationId xmlns:p14="http://schemas.microsoft.com/office/powerpoint/2010/main" val="361546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Thread Specific Data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8"/>
            <a:ext cx="8363921" cy="4477941"/>
          </a:xfrm>
        </p:spPr>
        <p:txBody>
          <a:bodyPr/>
          <a:lstStyle/>
          <a:p>
            <a:r>
              <a:rPr lang="en-US" altLang="ko-KR" sz="2100" dirty="0"/>
              <a:t>Allows each thread to have its own copy of data</a:t>
            </a:r>
          </a:p>
          <a:p>
            <a:endParaRPr lang="en-US" altLang="ko-KR" sz="2100" dirty="0"/>
          </a:p>
          <a:p>
            <a:r>
              <a:rPr lang="en-US" altLang="ko-KR" sz="2100" dirty="0"/>
              <a:t>Useful when you do not have control over the thread creation process (i.e., when using a thread pool)</a:t>
            </a:r>
          </a:p>
        </p:txBody>
      </p:sp>
    </p:spTree>
    <p:extLst>
      <p:ext uri="{BB962C8B-B14F-4D97-AF65-F5344CB8AC3E}">
        <p14:creationId xmlns:p14="http://schemas.microsoft.com/office/powerpoint/2010/main" val="96453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7227" y="277416"/>
            <a:ext cx="8313473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Operating System Examples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3655" y="1233487"/>
            <a:ext cx="8092193" cy="4492229"/>
          </a:xfrm>
        </p:spPr>
        <p:txBody>
          <a:bodyPr/>
          <a:lstStyle/>
          <a:p>
            <a:r>
              <a:rPr lang="en-US" altLang="ko-KR" sz="2300" dirty="0"/>
              <a:t>Windows XP Threads</a:t>
            </a:r>
          </a:p>
          <a:p>
            <a:endParaRPr lang="en-US" altLang="ko-KR" sz="2300" dirty="0"/>
          </a:p>
          <a:p>
            <a:r>
              <a:rPr lang="en-US" altLang="ko-KR" sz="2300" dirty="0"/>
              <a:t>Linux Thread</a:t>
            </a:r>
          </a:p>
        </p:txBody>
      </p:sp>
    </p:spTree>
    <p:extLst>
      <p:ext uri="{BB962C8B-B14F-4D97-AF65-F5344CB8AC3E}">
        <p14:creationId xmlns:p14="http://schemas.microsoft.com/office/powerpoint/2010/main" val="260084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1076590" y="277416"/>
            <a:ext cx="8334110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Windows XP Threads Data Structures</a:t>
            </a:r>
          </a:p>
        </p:txBody>
      </p:sp>
      <p:pic>
        <p:nvPicPr>
          <p:cNvPr id="89091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71" y="1094185"/>
            <a:ext cx="5462058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83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Windows XP Threads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82303"/>
            <a:ext cx="8279077" cy="5142309"/>
          </a:xfrm>
        </p:spPr>
        <p:txBody>
          <a:bodyPr/>
          <a:lstStyle/>
          <a:p>
            <a:r>
              <a:rPr lang="en-US" altLang="ko-KR" dirty="0"/>
              <a:t>Implements the one-to-one mapping, kernel-level</a:t>
            </a:r>
          </a:p>
          <a:p>
            <a:endParaRPr lang="en-US" altLang="ko-KR" sz="1000" dirty="0"/>
          </a:p>
          <a:p>
            <a:r>
              <a:rPr lang="en-US" altLang="ko-KR" dirty="0"/>
              <a:t>Each thread contains</a:t>
            </a:r>
          </a:p>
          <a:p>
            <a:pPr lvl="1"/>
            <a:r>
              <a:rPr lang="en-US" altLang="ko-KR" dirty="0"/>
              <a:t>A thread id</a:t>
            </a:r>
          </a:p>
          <a:p>
            <a:pPr lvl="1"/>
            <a:r>
              <a:rPr lang="en-US" altLang="ko-KR" dirty="0"/>
              <a:t>Register set</a:t>
            </a:r>
          </a:p>
          <a:p>
            <a:pPr lvl="1"/>
            <a:r>
              <a:rPr lang="en-US" altLang="ko-KR" dirty="0"/>
              <a:t>Separate user and kernel stacks</a:t>
            </a:r>
          </a:p>
          <a:p>
            <a:pPr lvl="1"/>
            <a:r>
              <a:rPr lang="en-US" altLang="ko-KR" dirty="0"/>
              <a:t>Private data storage area</a:t>
            </a:r>
          </a:p>
          <a:p>
            <a:pPr lvl="1"/>
            <a:endParaRPr lang="en-US" altLang="ko-KR" sz="1000" dirty="0"/>
          </a:p>
          <a:p>
            <a:r>
              <a:rPr lang="en-US" altLang="ko-KR" dirty="0"/>
              <a:t>The register set, stacks, and private storage area are known as the </a:t>
            </a:r>
            <a:r>
              <a:rPr lang="en-US" altLang="ko-KR" b="1" dirty="0">
                <a:solidFill>
                  <a:srgbClr val="3366FF"/>
                </a:solidFill>
              </a:rPr>
              <a:t>context</a:t>
            </a:r>
            <a:r>
              <a:rPr lang="en-US" altLang="ko-KR" dirty="0">
                <a:solidFill>
                  <a:srgbClr val="3366FF"/>
                </a:solidFill>
              </a:rPr>
              <a:t> </a:t>
            </a:r>
            <a:r>
              <a:rPr lang="en-US" altLang="ko-KR" dirty="0"/>
              <a:t>of the threads</a:t>
            </a:r>
          </a:p>
          <a:p>
            <a:endParaRPr lang="en-US" altLang="ko-KR" sz="1000" dirty="0"/>
          </a:p>
          <a:p>
            <a:r>
              <a:rPr lang="en-US" altLang="ko-KR" dirty="0"/>
              <a:t>The primary data structures of a thread include:</a:t>
            </a:r>
          </a:p>
          <a:p>
            <a:pPr lvl="1"/>
            <a:r>
              <a:rPr lang="en-US" altLang="ko-KR" dirty="0"/>
              <a:t>ETHREAD (executive thread block)</a:t>
            </a:r>
          </a:p>
          <a:p>
            <a:pPr lvl="1"/>
            <a:r>
              <a:rPr lang="en-US" altLang="ko-KR" dirty="0"/>
              <a:t>KTHREAD (kernel thread block)</a:t>
            </a:r>
          </a:p>
          <a:p>
            <a:pPr lvl="1"/>
            <a:r>
              <a:rPr lang="en-US" altLang="ko-KR" dirty="0"/>
              <a:t>TEB (thread environment block)</a:t>
            </a:r>
          </a:p>
          <a:p>
            <a:pPr>
              <a:buFont typeface="Monotype Sorts" charset="2"/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641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Linux Threads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460897"/>
            <a:ext cx="8194234" cy="4495800"/>
          </a:xfrm>
        </p:spPr>
        <p:txBody>
          <a:bodyPr/>
          <a:lstStyle/>
          <a:p>
            <a:r>
              <a:rPr lang="en-US" altLang="ko-KR" sz="2100" dirty="0"/>
              <a:t>Linux refers to them as </a:t>
            </a:r>
            <a:r>
              <a:rPr lang="en-US" altLang="ko-KR" sz="2100" i="1" dirty="0"/>
              <a:t>tasks</a:t>
            </a:r>
            <a:r>
              <a:rPr lang="en-US" altLang="ko-KR" sz="2100" dirty="0"/>
              <a:t> rather than </a:t>
            </a:r>
            <a:r>
              <a:rPr lang="en-US" altLang="ko-KR" sz="2100" i="1" dirty="0"/>
              <a:t>threads</a:t>
            </a:r>
          </a:p>
          <a:p>
            <a:pPr>
              <a:buFont typeface="Monotype Sorts" charset="2"/>
              <a:buNone/>
            </a:pPr>
            <a:endParaRPr lang="en-US" altLang="ko-KR" sz="2100" dirty="0"/>
          </a:p>
          <a:p>
            <a:r>
              <a:rPr lang="en-US" altLang="ko-KR" sz="2100" dirty="0"/>
              <a:t>Thread creation is done through </a:t>
            </a:r>
            <a:r>
              <a:rPr lang="en-US" altLang="ko-KR" sz="2100" dirty="0">
                <a:latin typeface="Courier New" charset="0"/>
                <a:cs typeface="Courier New" charset="0"/>
              </a:rPr>
              <a:t>clone() </a:t>
            </a:r>
            <a:r>
              <a:rPr lang="en-US" altLang="ko-KR" sz="2100" dirty="0"/>
              <a:t>system call</a:t>
            </a:r>
          </a:p>
          <a:p>
            <a:pPr>
              <a:buFont typeface="Monotype Sorts" charset="2"/>
              <a:buNone/>
            </a:pPr>
            <a:endParaRPr lang="en-US" altLang="ko-KR" sz="2100" dirty="0"/>
          </a:p>
          <a:p>
            <a:r>
              <a:rPr lang="en-US" altLang="ko-KR" sz="2100" dirty="0">
                <a:latin typeface="Courier New" charset="0"/>
                <a:cs typeface="Courier New" charset="0"/>
              </a:rPr>
              <a:t>clone() </a:t>
            </a:r>
            <a:r>
              <a:rPr lang="en-US" altLang="ko-KR" sz="2100" dirty="0"/>
              <a:t>allows a child task to share the address space of the parent task (process)</a:t>
            </a:r>
          </a:p>
          <a:p>
            <a:endParaRPr lang="en-US" altLang="ko-KR" sz="2100" dirty="0">
              <a:latin typeface="Courier New" charset="0"/>
              <a:cs typeface="Courier New" charset="0"/>
            </a:endParaRPr>
          </a:p>
          <a:p>
            <a:r>
              <a:rPr lang="en-US" altLang="ko-KR" sz="2100" dirty="0" err="1">
                <a:latin typeface="Courier New" charset="0"/>
                <a:cs typeface="Courier New" charset="0"/>
              </a:rPr>
              <a:t>struct</a:t>
            </a:r>
            <a:r>
              <a:rPr lang="en-US" altLang="ko-KR" sz="2100" dirty="0">
                <a:latin typeface="Courier New" charset="0"/>
                <a:cs typeface="Courier New" charset="0"/>
              </a:rPr>
              <a:t> </a:t>
            </a:r>
            <a:r>
              <a:rPr lang="en-US" altLang="ko-KR" sz="2100" dirty="0" err="1">
                <a:latin typeface="Courier New" charset="0"/>
                <a:cs typeface="Courier New" charset="0"/>
              </a:rPr>
              <a:t>task_struct</a:t>
            </a:r>
            <a:r>
              <a:rPr lang="en-US" altLang="ko-KR" sz="2100" dirty="0">
                <a:latin typeface="Courier New" charset="0"/>
                <a:cs typeface="Courier New" charset="0"/>
              </a:rPr>
              <a:t> </a:t>
            </a:r>
            <a:r>
              <a:rPr lang="en-US" altLang="ko-KR" sz="2100" dirty="0">
                <a:cs typeface="Courier New" charset="0"/>
              </a:rPr>
              <a:t>points to process data structures (shared or unique)</a:t>
            </a:r>
            <a:endParaRPr lang="en-US" altLang="ko-KR" sz="2100" dirty="0">
              <a:latin typeface="Courier New" charset="0"/>
              <a:cs typeface="Courier New" charset="0"/>
            </a:endParaRPr>
          </a:p>
          <a:p>
            <a:endParaRPr lang="en-US" altLang="ko-KR" sz="2100" dirty="0"/>
          </a:p>
        </p:txBody>
      </p:sp>
    </p:spTree>
    <p:extLst>
      <p:ext uri="{BB962C8B-B14F-4D97-AF65-F5344CB8AC3E}">
        <p14:creationId xmlns:p14="http://schemas.microsoft.com/office/powerpoint/2010/main" val="49359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Linux Threads</a:t>
            </a:r>
          </a:p>
        </p:txBody>
      </p:sp>
      <p:pic>
        <p:nvPicPr>
          <p:cNvPr id="95235" name="Picture 7" descr="in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46" y="3633788"/>
            <a:ext cx="6577630" cy="221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6785" y="1021557"/>
            <a:ext cx="7594600" cy="2700511"/>
          </a:xfrm>
          <a:prstGeom prst="rect">
            <a:avLst/>
          </a:prstGeom>
          <a:noFill/>
        </p:spPr>
        <p:txBody>
          <a:bodyPr lIns="95785" tIns="47893" rIns="95785" bIns="47893">
            <a:spAutoFit/>
          </a:bodyPr>
          <a:lstStyle>
            <a:lvl1pPr marL="488950" indent="-4889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1141413" indent="-4889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 altLang="ko-KR" dirty="0" smtClean="0">
                <a:latin typeface="Helvetica" charset="0"/>
              </a:rPr>
              <a:t>Doesn’t </a:t>
            </a:r>
            <a:r>
              <a:rPr kumimoji="1" lang="en-US" altLang="ko-KR" dirty="0">
                <a:latin typeface="Helvetica" charset="0"/>
              </a:rPr>
              <a:t>distinguish between process and thread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 altLang="ko-KR" dirty="0">
                <a:latin typeface="Helvetica" charset="0"/>
              </a:rPr>
              <a:t>Uses term </a:t>
            </a:r>
            <a:r>
              <a:rPr kumimoji="1" lang="en-US" altLang="ko-KR" i="1" dirty="0">
                <a:latin typeface="Helvetica" charset="0"/>
              </a:rPr>
              <a:t>task </a:t>
            </a:r>
            <a:r>
              <a:rPr kumimoji="1" lang="en-US" altLang="ko-KR" dirty="0">
                <a:latin typeface="Helvetica" charset="0"/>
              </a:rPr>
              <a:t>rather than thread</a:t>
            </a:r>
            <a:r>
              <a:rPr lang="en-US" altLang="ko-KR" dirty="0"/>
              <a:t> 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 altLang="ko-KR" dirty="0">
                <a:latin typeface="Courier New" charset="0"/>
                <a:cs typeface="Courier New" charset="0"/>
              </a:rPr>
              <a:t>clone() </a:t>
            </a:r>
            <a:r>
              <a:rPr kumimoji="1" lang="en-US" altLang="ko-KR" dirty="0">
                <a:latin typeface="Helvetica" charset="0"/>
                <a:cs typeface="Courier New" charset="0"/>
              </a:rPr>
              <a:t>takes options to determine sharing on process create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 altLang="ko-KR" dirty="0" err="1">
                <a:latin typeface="Courier New" charset="0"/>
                <a:cs typeface="Courier New" charset="0"/>
              </a:rPr>
              <a:t>struct</a:t>
            </a:r>
            <a:r>
              <a:rPr kumimoji="1" lang="en-US" altLang="ko-KR" dirty="0">
                <a:latin typeface="Courier New" charset="0"/>
                <a:cs typeface="Courier New" charset="0"/>
              </a:rPr>
              <a:t> </a:t>
            </a:r>
            <a:r>
              <a:rPr kumimoji="1" lang="en-US" altLang="ko-KR" dirty="0" err="1">
                <a:latin typeface="Courier New" charset="0"/>
                <a:cs typeface="Courier New" charset="0"/>
              </a:rPr>
              <a:t>task_struct</a:t>
            </a:r>
            <a:r>
              <a:rPr kumimoji="1" lang="en-US" altLang="ko-KR" dirty="0">
                <a:latin typeface="Courier New" charset="0"/>
                <a:cs typeface="Courier New" charset="0"/>
              </a:rPr>
              <a:t> </a:t>
            </a:r>
            <a:r>
              <a:rPr kumimoji="1" lang="en-US" altLang="ko-KR" dirty="0">
                <a:latin typeface="Helvetica" charset="0"/>
                <a:cs typeface="Courier New" charset="0"/>
              </a:rPr>
              <a:t>points to process data structures (shared or unique)</a:t>
            </a:r>
            <a:endParaRPr kumimoji="1" lang="en-US" altLang="ko-KR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2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Motivation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100" dirty="0"/>
              <a:t>Threads run within application</a:t>
            </a:r>
          </a:p>
          <a:p>
            <a:r>
              <a:rPr lang="en-US" altLang="ko-KR" sz="2100" dirty="0"/>
              <a:t>Multiple tasks with the application can be implemented by separate threads</a:t>
            </a:r>
          </a:p>
          <a:p>
            <a:pPr lvl="1"/>
            <a:r>
              <a:rPr lang="en-US" altLang="ko-KR" sz="2100" dirty="0"/>
              <a:t>Update display</a:t>
            </a:r>
          </a:p>
          <a:p>
            <a:pPr lvl="1"/>
            <a:r>
              <a:rPr lang="en-US" altLang="ko-KR" sz="2100" dirty="0"/>
              <a:t>Fetch data</a:t>
            </a:r>
          </a:p>
          <a:p>
            <a:pPr lvl="1"/>
            <a:r>
              <a:rPr lang="en-US" altLang="ko-KR" sz="2100" dirty="0"/>
              <a:t>Spell checking</a:t>
            </a:r>
          </a:p>
          <a:p>
            <a:pPr lvl="1"/>
            <a:r>
              <a:rPr lang="en-US" altLang="ko-KR" sz="2100" dirty="0"/>
              <a:t>Answer a network request</a:t>
            </a:r>
          </a:p>
          <a:p>
            <a:r>
              <a:rPr lang="en-US" altLang="ko-KR" sz="2100" dirty="0"/>
              <a:t>Process creation is heavy-weight while thread creation is light-weight</a:t>
            </a:r>
          </a:p>
          <a:p>
            <a:r>
              <a:rPr lang="en-US" altLang="ko-KR" sz="2100" dirty="0"/>
              <a:t>Can simplify code, increase efficiency</a:t>
            </a:r>
          </a:p>
          <a:p>
            <a:r>
              <a:rPr lang="en-US" altLang="ko-KR" sz="2100" dirty="0"/>
              <a:t>Kernels are generally multithreaded</a:t>
            </a:r>
          </a:p>
        </p:txBody>
      </p:sp>
    </p:spTree>
    <p:extLst>
      <p:ext uri="{BB962C8B-B14F-4D97-AF65-F5344CB8AC3E}">
        <p14:creationId xmlns:p14="http://schemas.microsoft.com/office/powerpoint/2010/main" val="89806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54" y="1233487"/>
            <a:ext cx="8915400" cy="4893742"/>
          </a:xfrm>
        </p:spPr>
        <p:txBody>
          <a:bodyPr/>
          <a:lstStyle/>
          <a:p>
            <a:r>
              <a:rPr lang="en-US" altLang="ko-KR" sz="2100" dirty="0"/>
              <a:t>Web browser</a:t>
            </a:r>
          </a:p>
          <a:p>
            <a:pPr lvl="1"/>
            <a:r>
              <a:rPr lang="en-US" altLang="ko-KR" sz="2100" dirty="0"/>
              <a:t>Thread 1: display images</a:t>
            </a:r>
          </a:p>
          <a:p>
            <a:pPr lvl="1"/>
            <a:r>
              <a:rPr lang="en-US" altLang="ko-KR" sz="2100" dirty="0"/>
              <a:t>Thread 2: show text</a:t>
            </a:r>
          </a:p>
          <a:p>
            <a:pPr lvl="1"/>
            <a:r>
              <a:rPr lang="en-US" altLang="ko-KR" sz="2100" dirty="0"/>
              <a:t>Thread 3: retrieve data from the network</a:t>
            </a:r>
          </a:p>
          <a:p>
            <a:r>
              <a:rPr lang="en-US" altLang="ko-KR" sz="2100" dirty="0"/>
              <a:t>Word processor</a:t>
            </a:r>
          </a:p>
          <a:p>
            <a:pPr lvl="1"/>
            <a:r>
              <a:rPr lang="en-US" altLang="ko-KR" sz="2100" dirty="0"/>
              <a:t>Thread 1: display graphics</a:t>
            </a:r>
          </a:p>
          <a:p>
            <a:pPr lvl="1"/>
            <a:r>
              <a:rPr lang="en-US" altLang="ko-KR" sz="2100" dirty="0"/>
              <a:t>Thread 2: respond to key strokes</a:t>
            </a:r>
          </a:p>
          <a:p>
            <a:pPr lvl="1"/>
            <a:r>
              <a:rPr lang="en-US" altLang="ko-KR" sz="2100" dirty="0"/>
              <a:t>Thread 3: spelling and grammar checking</a:t>
            </a:r>
          </a:p>
          <a:p>
            <a:r>
              <a:rPr lang="en-US" altLang="ko-KR" sz="2100" dirty="0"/>
              <a:t>Web server</a:t>
            </a:r>
          </a:p>
          <a:p>
            <a:pPr lvl="1"/>
            <a:r>
              <a:rPr lang="en-US" altLang="ko-KR" sz="2100" dirty="0"/>
              <a:t>use thread instead of process</a:t>
            </a:r>
          </a:p>
          <a:p>
            <a:r>
              <a:rPr lang="en-US" altLang="ko-KR" sz="2100" dirty="0"/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7852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7732" y="277416"/>
            <a:ext cx="8915400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Single and Multithreaded Processes</a:t>
            </a:r>
          </a:p>
        </p:txBody>
      </p:sp>
      <p:pic>
        <p:nvPicPr>
          <p:cNvPr id="2253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03" y="1348979"/>
            <a:ext cx="7150893" cy="436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6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4421" y="458391"/>
            <a:ext cx="7530394" cy="313134"/>
          </a:xfrm>
        </p:spPr>
        <p:txBody>
          <a:bodyPr/>
          <a:lstStyle/>
          <a:p>
            <a:pPr eaLnBrk="1" hangingPunct="1"/>
            <a:r>
              <a:rPr lang="en-US" altLang="ko-KR" smtClean="0"/>
              <a:t>Benefits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600" dirty="0"/>
              <a:t>Responsiveness</a:t>
            </a:r>
            <a:br>
              <a:rPr lang="en-US" altLang="ko-KR" sz="2600" dirty="0"/>
            </a:br>
            <a:endParaRPr lang="en-US" altLang="ko-KR" sz="2600" dirty="0"/>
          </a:p>
          <a:p>
            <a:r>
              <a:rPr lang="en-US" altLang="ko-KR" sz="2600" dirty="0"/>
              <a:t>Easy Resource Sharing</a:t>
            </a:r>
          </a:p>
          <a:p>
            <a:pPr lvl="1"/>
            <a:r>
              <a:rPr lang="en-US" altLang="ko-KR" sz="2600" dirty="0"/>
              <a:t>Threads use the same address space</a:t>
            </a:r>
          </a:p>
          <a:p>
            <a:r>
              <a:rPr lang="en-US" altLang="ko-KR" sz="2600" dirty="0"/>
              <a:t>Economy</a:t>
            </a:r>
          </a:p>
          <a:p>
            <a:pPr lvl="1"/>
            <a:r>
              <a:rPr lang="en-US" altLang="ko-KR" sz="2600" dirty="0"/>
              <a:t>Cheaper creation, context switch</a:t>
            </a:r>
          </a:p>
          <a:p>
            <a:r>
              <a:rPr lang="en-US" altLang="ko-KR" sz="2600" dirty="0"/>
              <a:t>Scalability</a:t>
            </a:r>
          </a:p>
          <a:p>
            <a:pPr lvl="1"/>
            <a:r>
              <a:rPr lang="en-US" altLang="ko-KR" sz="2600" dirty="0"/>
              <a:t>Threads running on different processors</a:t>
            </a:r>
          </a:p>
        </p:txBody>
      </p:sp>
    </p:spTree>
    <p:extLst>
      <p:ext uri="{BB962C8B-B14F-4D97-AF65-F5344CB8AC3E}">
        <p14:creationId xmlns:p14="http://schemas.microsoft.com/office/powerpoint/2010/main" val="232670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32632" y="296466"/>
            <a:ext cx="8915400" cy="576263"/>
          </a:xfrm>
        </p:spPr>
        <p:txBody>
          <a:bodyPr/>
          <a:lstStyle/>
          <a:p>
            <a:pPr eaLnBrk="1" hangingPunct="1"/>
            <a:r>
              <a:rPr lang="en-US" altLang="ko-KR" sz="2900" dirty="0"/>
              <a:t>Parallel Execution on a Multicore System</a:t>
            </a:r>
          </a:p>
        </p:txBody>
      </p:sp>
      <p:pic>
        <p:nvPicPr>
          <p:cNvPr id="32771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05" y="3470077"/>
            <a:ext cx="6606293" cy="213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18" y="1440362"/>
            <a:ext cx="824926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1618" y="3114205"/>
            <a:ext cx="1126616" cy="298539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sz="1500" dirty="0"/>
              <a:t>multi-core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76133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97227" y="277416"/>
            <a:ext cx="8313473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Multicore Programming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73654" y="1233487"/>
            <a:ext cx="8367360" cy="4530329"/>
          </a:xfrm>
        </p:spPr>
        <p:txBody>
          <a:bodyPr/>
          <a:lstStyle/>
          <a:p>
            <a:r>
              <a:rPr lang="en-US" altLang="ko-KR" sz="2100" dirty="0"/>
              <a:t>Multicore systems putting pressure on programmers, challenges include:</a:t>
            </a:r>
          </a:p>
          <a:p>
            <a:pPr lvl="1"/>
            <a:r>
              <a:rPr lang="en-US" altLang="ko-KR" sz="2100" b="1" dirty="0"/>
              <a:t>Dividing activities</a:t>
            </a:r>
          </a:p>
          <a:p>
            <a:pPr lvl="1"/>
            <a:r>
              <a:rPr lang="en-US" altLang="ko-KR" sz="2100" b="1" dirty="0"/>
              <a:t>Balance</a:t>
            </a:r>
          </a:p>
          <a:p>
            <a:pPr lvl="1"/>
            <a:r>
              <a:rPr lang="en-US" altLang="ko-KR" sz="2100" b="1" dirty="0"/>
              <a:t>Data splitting</a:t>
            </a:r>
          </a:p>
          <a:p>
            <a:pPr lvl="1"/>
            <a:r>
              <a:rPr lang="en-US" altLang="ko-KR" sz="2100" b="1" dirty="0"/>
              <a:t>Data dependency</a:t>
            </a:r>
          </a:p>
          <a:p>
            <a:pPr lvl="1"/>
            <a:r>
              <a:rPr lang="en-US" altLang="ko-KR" sz="2100" b="1" dirty="0"/>
              <a:t>Testing and debugging</a:t>
            </a:r>
          </a:p>
          <a:p>
            <a:pPr lvl="1"/>
            <a:endParaRPr lang="en-US" altLang="ko-KR" sz="2100" dirty="0"/>
          </a:p>
        </p:txBody>
      </p:sp>
    </p:spTree>
    <p:extLst>
      <p:ext uri="{BB962C8B-B14F-4D97-AF65-F5344CB8AC3E}">
        <p14:creationId xmlns:p14="http://schemas.microsoft.com/office/powerpoint/2010/main" val="155257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5675</TotalTime>
  <Words>1166</Words>
  <Application>Microsoft Macintosh PowerPoint</Application>
  <PresentationFormat>A4 Paper (210x297 mm)</PresentationFormat>
  <Paragraphs>268</Paragraphs>
  <Slides>36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1_os-8</vt:lpstr>
      <vt:lpstr>Chapter 3:  Processes-Threads</vt:lpstr>
      <vt:lpstr>Producer-Consumer Model</vt:lpstr>
      <vt:lpstr>Shared Buffer by Circular Array</vt:lpstr>
      <vt:lpstr>Motivation</vt:lpstr>
      <vt:lpstr>Examples</vt:lpstr>
      <vt:lpstr>Single and Multithreaded Processes</vt:lpstr>
      <vt:lpstr>Benefits</vt:lpstr>
      <vt:lpstr>Parallel Execution on a Multicore System</vt:lpstr>
      <vt:lpstr>Multicore Programming</vt:lpstr>
      <vt:lpstr>Multithreading Models</vt:lpstr>
      <vt:lpstr>Many-to-One</vt:lpstr>
      <vt:lpstr>Many-to-One Model</vt:lpstr>
      <vt:lpstr>One-to-One</vt:lpstr>
      <vt:lpstr>One-to-one Model</vt:lpstr>
      <vt:lpstr>Many-to-Many Model</vt:lpstr>
      <vt:lpstr>Many-to-Many Model</vt:lpstr>
      <vt:lpstr>Two-level Model</vt:lpstr>
      <vt:lpstr>Two-level Model</vt:lpstr>
      <vt:lpstr>Thread Libraries</vt:lpstr>
      <vt:lpstr>Example program</vt:lpstr>
      <vt:lpstr>Pthreads Example</vt:lpstr>
      <vt:lpstr>Win32 API  Multithreaded C Program</vt:lpstr>
      <vt:lpstr>Java Threads</vt:lpstr>
      <vt:lpstr>Java Multithreaded Program</vt:lpstr>
      <vt:lpstr>Threading Issues</vt:lpstr>
      <vt:lpstr>Semantics of fork() and exec()</vt:lpstr>
      <vt:lpstr>Thread Cancellation</vt:lpstr>
      <vt:lpstr>Signal Handling</vt:lpstr>
      <vt:lpstr>Signal to multi-threaded process</vt:lpstr>
      <vt:lpstr>Thread Pools</vt:lpstr>
      <vt:lpstr>Thread Specific Data</vt:lpstr>
      <vt:lpstr>Operating System Examples</vt:lpstr>
      <vt:lpstr>Windows XP Threads Data Structures</vt:lpstr>
      <vt:lpstr>Windows XP Threads</vt:lpstr>
      <vt:lpstr>Linux Threads</vt:lpstr>
      <vt:lpstr>Linux Threads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257</cp:revision>
  <cp:lastPrinted>2012-04-04T16:40:33Z</cp:lastPrinted>
  <dcterms:created xsi:type="dcterms:W3CDTF">2011-01-14T20:24:54Z</dcterms:created>
  <dcterms:modified xsi:type="dcterms:W3CDTF">2014-03-30T18:50:38Z</dcterms:modified>
</cp:coreProperties>
</file>