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333" r:id="rId4"/>
    <p:sldId id="344" r:id="rId5"/>
    <p:sldId id="345" r:id="rId6"/>
    <p:sldId id="334" r:id="rId7"/>
    <p:sldId id="346" r:id="rId8"/>
    <p:sldId id="338" r:id="rId9"/>
    <p:sldId id="339" r:id="rId10"/>
    <p:sldId id="347" r:id="rId11"/>
    <p:sldId id="348" r:id="rId12"/>
    <p:sldId id="349" r:id="rId13"/>
    <p:sldId id="350" r:id="rId14"/>
    <p:sldId id="340" r:id="rId15"/>
    <p:sldId id="356" r:id="rId16"/>
    <p:sldId id="335" r:id="rId17"/>
    <p:sldId id="341" r:id="rId18"/>
    <p:sldId id="351" r:id="rId19"/>
    <p:sldId id="336" r:id="rId20"/>
    <p:sldId id="352" r:id="rId21"/>
    <p:sldId id="354" r:id="rId22"/>
    <p:sldId id="355" r:id="rId23"/>
    <p:sldId id="343" r:id="rId24"/>
    <p:sldId id="293" r:id="rId2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B9AE"/>
    <a:srgbClr val="046D76"/>
    <a:srgbClr val="FFFFFF"/>
    <a:srgbClr val="A58A79"/>
    <a:srgbClr val="FFEFE1"/>
    <a:srgbClr val="1A2F36"/>
    <a:srgbClr val="FFFF00"/>
    <a:srgbClr val="003300"/>
    <a:srgbClr val="0080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3" autoAdjust="0"/>
    <p:restoredTop sz="93884" autoAdjust="0"/>
  </p:normalViewPr>
  <p:slideViewPr>
    <p:cSldViewPr snapToGrid="0">
      <p:cViewPr varScale="1">
        <p:scale>
          <a:sx n="107" d="100"/>
          <a:sy n="107" d="100"/>
        </p:scale>
        <p:origin x="8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742D9-1802-4B43-86DB-114D33717039}" type="datetimeFigureOut">
              <a:rPr lang="ko-KR" altLang="en-US" smtClean="0"/>
              <a:t>2022-10-17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2B26DF-DBC6-4507-A701-29DE300854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958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B26DF-DBC6-4507-A701-29DE3008542F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05341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B26DF-DBC6-4507-A701-29DE3008542F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965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B26DF-DBC6-4507-A701-29DE3008542F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14139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B26DF-DBC6-4507-A701-29DE3008542F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8094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B26DF-DBC6-4507-A701-29DE3008542F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97942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B26DF-DBC6-4507-A701-29DE3008542F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37103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B26DF-DBC6-4507-A701-29DE3008542F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13499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B26DF-DBC6-4507-A701-29DE3008542F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6907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B26DF-DBC6-4507-A701-29DE3008542F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90649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B26DF-DBC6-4507-A701-29DE3008542F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25281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B26DF-DBC6-4507-A701-29DE3008542F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0840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B26DF-DBC6-4507-A701-29DE3008542F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81033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B26DF-DBC6-4507-A701-29DE3008542F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50950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B26DF-DBC6-4507-A701-29DE3008542F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29630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B26DF-DBC6-4507-A701-29DE3008542F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07740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B26DF-DBC6-4507-A701-29DE3008542F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58337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B26DF-DBC6-4507-A701-29DE3008542F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4344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err="1"/>
              <a:t>WorldOMeter</a:t>
            </a:r>
            <a:r>
              <a:rPr lang="en-US" altLang="ko-KR" dirty="0"/>
              <a:t> , 6</a:t>
            </a:r>
            <a:r>
              <a:rPr lang="ko-KR" altLang="en-US" dirty="0"/>
              <a:t>억 </a:t>
            </a:r>
            <a:r>
              <a:rPr lang="en-US" altLang="ko-KR" dirty="0"/>
              <a:t>2</a:t>
            </a:r>
            <a:r>
              <a:rPr lang="ko-KR" altLang="en-US" dirty="0" err="1"/>
              <a:t>천만명</a:t>
            </a:r>
            <a:r>
              <a:rPr lang="ko-KR" altLang="en-US" dirty="0"/>
              <a:t> 전세계 </a:t>
            </a:r>
            <a:r>
              <a:rPr lang="en-US" altLang="ko-KR" dirty="0"/>
              <a:t>79</a:t>
            </a:r>
            <a:r>
              <a:rPr lang="ko-KR" altLang="en-US" dirty="0"/>
              <a:t>억 중 약 </a:t>
            </a:r>
            <a:r>
              <a:rPr lang="en-US" altLang="ko-KR" dirty="0"/>
              <a:t>8%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B26DF-DBC6-4507-A701-29DE3008542F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2805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비식별화 처리</a:t>
            </a:r>
            <a:r>
              <a:rPr lang="en-US" altLang="ko-KR" dirty="0"/>
              <a:t>(</a:t>
            </a:r>
            <a:r>
              <a:rPr lang="ko-KR" altLang="en-US" dirty="0"/>
              <a:t>철원군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B26DF-DBC6-4507-A701-29DE3008542F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9435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B26DF-DBC6-4507-A701-29DE3008542F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7268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B26DF-DBC6-4507-A701-29DE3008542F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9530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B26DF-DBC6-4507-A701-29DE3008542F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5707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B26DF-DBC6-4507-A701-29DE3008542F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7663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B26DF-DBC6-4507-A701-29DE3008542F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1606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B63E37D-B7AA-40F6-9B1E-6BFFE3E18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F26C3C4-FC21-4CEB-B413-FEE1792714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88282CE-1386-41ED-BB79-75E8973B3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CCBB-F005-4F33-BD55-37F6CE349B13}" type="datetime1">
              <a:rPr lang="ko-KR" altLang="en-US" smtClean="0"/>
              <a:t>2022-10-17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0909371-27B1-4915-BDCA-3068101EA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7F32D3C-4566-43B3-A552-67352EB9E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6DE0-306A-42E2-8184-99A895E46B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184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7AC9CF7-8E3A-4BFA-A614-189E8954D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2CC8CE4-56BF-4B16-8B5E-A2903C6875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AD5DDBB-F94A-4C52-9481-925B8337F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776C-612F-4167-9194-2D801521F26D}" type="datetime1">
              <a:rPr lang="ko-KR" altLang="en-US" smtClean="0"/>
              <a:t>2022-10-17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69AD2EA-036B-480A-92F9-44467874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98F0926-A277-4182-A89B-EC9EBC284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6DE0-306A-42E2-8184-99A895E46B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5200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9A32700-94CE-4B1C-B165-81631AD733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7115B09-6E22-459D-B1E3-45EE7F6596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0DC2390-2DB9-4A31-9F11-CF0CF8CB1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E47A-8956-4716-A236-311E27B5B052}" type="datetime1">
              <a:rPr lang="ko-KR" altLang="en-US" smtClean="0"/>
              <a:t>2022-10-17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F5EC79D-8DCE-4DA5-A941-28461E3F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7DD2921-3F07-422F-9D14-7CEE8DDB3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6DE0-306A-42E2-8184-99A895E46B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4528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B13E03F-A9CC-4569-8BA4-6D23D2D15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1EA6FCA-88E2-4E27-801C-5AACDFFE8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7696C83-DDA4-4A07-8FFA-F9F2A7945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AA60-29D7-4AD1-9FA5-33E30DC69FE3}" type="datetime1">
              <a:rPr lang="ko-KR" altLang="en-US" smtClean="0"/>
              <a:t>2022-10-17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2E962C5-2262-4F38-A837-5CF088FA2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8DA2D11-1786-4859-95FD-9ADAE4561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6DE0-306A-42E2-8184-99A895E46B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3322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CB751D-5E26-44E1-9917-E73305FDB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3D45431-381F-4680-86C0-A6A9E95EF8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7FFF9AD-99B2-4BBB-B713-F0E708DE9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D117E-9FBF-4000-9AAF-8922BC5D11A3}" type="datetime1">
              <a:rPr lang="ko-KR" altLang="en-US" smtClean="0"/>
              <a:t>2022-10-17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26CA4C0-0ECF-47E2-AFDB-E0A44A2E1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D8D91B3-919C-4C08-AC68-3101EDE40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6DE0-306A-42E2-8184-99A895E46B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5504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ED1A0B-C8D4-430F-8C96-2861D03A3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21E476E-EAB3-41B4-8DE2-2D0B5F86BF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EE57A75-F61B-43E7-9936-EA4A9F596D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F9DCC6F-DBBE-4D76-AD6E-F3D3771D1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AA37E-1C45-4E2E-8994-2DFC1E9BC02F}" type="datetime1">
              <a:rPr lang="ko-KR" altLang="en-US" smtClean="0"/>
              <a:t>2022-10-17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9050E58-3196-4732-9497-638B3EB9E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127488B-B3E3-4EFE-8D22-EABB94468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6DE0-306A-42E2-8184-99A895E46B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4885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FAE6B6C-F7D2-4E67-8A64-25735810C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722F862-800A-48D1-AA90-F26666476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3C93034-A0B9-455E-A0A0-D99CEE2509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4F64978-4EF4-46FE-AF60-76FF79300C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D76E2C9-10AD-44BA-AE0C-36B6B3514B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4ECADD5E-0015-4D9E-AA70-952269735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942ED-E12F-419A-AC75-F6922A133C81}" type="datetime1">
              <a:rPr lang="ko-KR" altLang="en-US" smtClean="0"/>
              <a:t>2022-10-17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5D73F896-D02B-415F-A824-7A9F3AC91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B1760BEA-3F33-4126-A23E-C6FAC08C4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6DE0-306A-42E2-8184-99A895E46B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6636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5943BCE-3605-4790-8D85-080C20D8D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07B07F26-B1D4-45DA-87D1-DC4934D6F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01CEF-E098-4E5E-97A0-6F577D636F5D}" type="datetime1">
              <a:rPr lang="ko-KR" altLang="en-US" smtClean="0"/>
              <a:t>2022-10-17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DD2A70F-FE3C-4791-A0FA-7425329F0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FDBCB9A-B13D-441C-9A36-5FED29004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6DE0-306A-42E2-8184-99A895E46B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3502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DA4EE803-4EB5-4CFB-B3ED-79010C436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E3850-853D-44C8-B048-22DC3743D01E}" type="datetime1">
              <a:rPr lang="ko-KR" altLang="en-US" smtClean="0"/>
              <a:t>2022-10-17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113A658D-74B5-4628-93D9-4E16B0755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C2C5B88-4B47-434F-9A0E-53582F4E5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6DE0-306A-42E2-8184-99A895E46B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4571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89052E-6235-4EB6-B0CB-C621D3202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7694CCD-2981-49F1-8AD9-D93257240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4D27521-B82E-43F0-80ED-35A365D4DF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7DFD652-9854-4947-9DCD-228898F6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6CD44-BC8D-464D-986C-5026DFEAE526}" type="datetime1">
              <a:rPr lang="ko-KR" altLang="en-US" smtClean="0"/>
              <a:t>2022-10-17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E604F7A-4A62-47C4-8ED1-31C375A31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A6E12F3-F3BA-4967-8175-1C676603C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6DE0-306A-42E2-8184-99A895E46B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89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95393F-2510-49FF-B6AB-C17CD7AF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CCAAE0B-7A57-403E-911E-90252264E5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437FEC7-2A90-43CA-9CED-A2DF2E0CC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9FC526A-E86B-4EAF-8D91-81123C297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FDDA-2A37-4722-87EF-8F2D368365AC}" type="datetime1">
              <a:rPr lang="ko-KR" altLang="en-US" smtClean="0"/>
              <a:t>2022-10-17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EDCD25C-FD24-44F6-AD26-0D653EABA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9A649C4-4AF3-4E39-A80C-FACB84913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6DE0-306A-42E2-8184-99A895E46B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0063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A0591A9F-47B2-4B7D-B2D5-C1CA6461B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9898800-2388-44C2-9741-F81688AC1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3372203-0FA4-4F99-821F-5737516FF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C7131-FD04-4E7C-832D-6CA2F2E113A0}" type="datetime1">
              <a:rPr lang="ko-KR" altLang="en-US" smtClean="0"/>
              <a:t>2022-10-17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C576A59-A345-43D5-96FC-EABEB8CCC5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CE4D2CF-8A53-4293-BB2C-DA357073A3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56DE0-306A-42E2-8184-99A895E46B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579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0ACFEA6C-6B5D-4F02-B6FF-8085B39124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2214872"/>
            <a:ext cx="11887200" cy="2746130"/>
          </a:xfrm>
        </p:spPr>
        <p:txBody>
          <a:bodyPr anchor="ctr">
            <a:normAutofit/>
          </a:bodyPr>
          <a:lstStyle/>
          <a:p>
            <a:pPr algn="l"/>
            <a:r>
              <a:rPr lang="en-US" altLang="ko-KR" sz="3600" b="1" dirty="0">
                <a:solidFill>
                  <a:srgbClr val="46B9A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Securing </a:t>
            </a:r>
            <a:r>
              <a:rPr lang="en-US" altLang="ko-KR" sz="3600" b="1" dirty="0">
                <a:solidFill>
                  <a:srgbClr val="046D7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Medical Records</a:t>
            </a:r>
            <a:r>
              <a:rPr lang="en-US" altLang="ko-KR" sz="3600" b="1" dirty="0">
                <a:solidFill>
                  <a:srgbClr val="46B9A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en-US" altLang="ko-KR" sz="2400" b="1" dirty="0">
                <a:solidFill>
                  <a:srgbClr val="46B9A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of COVID-19 Patients </a:t>
            </a:r>
            <a:br>
              <a:rPr lang="en-US" altLang="ko-KR" sz="3600" b="1" dirty="0">
                <a:solidFill>
                  <a:srgbClr val="46B9A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</a:br>
            <a:r>
              <a:rPr lang="en-US" altLang="ko-KR" sz="3600" b="1" dirty="0">
                <a:solidFill>
                  <a:srgbClr val="46B9A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Using </a:t>
            </a:r>
            <a:r>
              <a:rPr lang="en-US" altLang="ko-KR" sz="3600" b="1" dirty="0">
                <a:solidFill>
                  <a:srgbClr val="046D7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Elliptic Curve Digital Signature Algorithm </a:t>
            </a:r>
            <a:r>
              <a:rPr lang="en-US" altLang="ko-KR" sz="2400" b="1" dirty="0">
                <a:solidFill>
                  <a:srgbClr val="46B9A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(ECDSA)</a:t>
            </a:r>
            <a:r>
              <a:rPr lang="en-US" altLang="ko-KR" sz="3600" b="1" dirty="0">
                <a:solidFill>
                  <a:srgbClr val="46B9A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br>
              <a:rPr lang="en-US" altLang="ko-KR" sz="3600" b="1" dirty="0">
                <a:solidFill>
                  <a:srgbClr val="46B9A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</a:br>
            <a:r>
              <a:rPr lang="en-US" altLang="ko-KR" sz="3600" b="1" dirty="0">
                <a:solidFill>
                  <a:srgbClr val="46B9A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in </a:t>
            </a:r>
            <a:r>
              <a:rPr lang="en-US" altLang="ko-KR" sz="3600" b="1" dirty="0">
                <a:solidFill>
                  <a:srgbClr val="046D7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Blockchain</a:t>
            </a:r>
            <a:br>
              <a:rPr lang="en-US" altLang="ko-KR" sz="1400" b="1" dirty="0">
                <a:solidFill>
                  <a:srgbClr val="1A2F3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</a:br>
            <a:br>
              <a:rPr lang="en-US" altLang="ko-KR" sz="1400" b="1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</a:br>
            <a:br>
              <a:rPr lang="en-US" altLang="ko-KR" sz="1400" b="1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</a:br>
            <a:r>
              <a:rPr lang="en-US" altLang="ko-KR" sz="1800" b="1" dirty="0">
                <a:solidFill>
                  <a:srgbClr val="A58A79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Andi,</a:t>
            </a:r>
            <a:r>
              <a:rPr lang="ko-KR" altLang="en-US" sz="1800" b="1" dirty="0">
                <a:solidFill>
                  <a:srgbClr val="A58A79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en-US" altLang="ko-KR" sz="1800" b="1" dirty="0">
                <a:solidFill>
                  <a:srgbClr val="A58A79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Carles, … 2022</a:t>
            </a:r>
            <a:endParaRPr lang="ko-KR" altLang="en-US" sz="6600" b="1" dirty="0">
              <a:solidFill>
                <a:srgbClr val="A58A79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5" name="부제목 2">
            <a:extLst>
              <a:ext uri="{FF2B5EF4-FFF2-40B4-BE49-F238E27FC236}">
                <a16:creationId xmlns:a16="http://schemas.microsoft.com/office/drawing/2014/main" id="{5F283E1F-6EEE-448F-B786-7A853D2FD3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29124" y="4718803"/>
            <a:ext cx="2956346" cy="1968721"/>
          </a:xfrm>
        </p:spPr>
        <p:txBody>
          <a:bodyPr anchor="ctr">
            <a:normAutofit/>
          </a:bodyPr>
          <a:lstStyle/>
          <a:p>
            <a:pPr algn="r"/>
            <a:r>
              <a:rPr lang="ko-KR" altLang="en-US" sz="2000" b="1" dirty="0">
                <a:solidFill>
                  <a:srgbClr val="046D7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컴퓨터보안특론</a:t>
            </a:r>
            <a:endParaRPr lang="en-US" altLang="ko-KR" sz="2000" b="1" dirty="0">
              <a:solidFill>
                <a:srgbClr val="046D76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r"/>
            <a:r>
              <a:rPr lang="ko-KR" altLang="en-US" sz="2000" b="1" dirty="0">
                <a:solidFill>
                  <a:srgbClr val="046D7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신민호 교수님</a:t>
            </a:r>
            <a:endParaRPr lang="en-US" altLang="ko-KR" sz="2000" b="1" dirty="0">
              <a:solidFill>
                <a:srgbClr val="046D76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r"/>
            <a:r>
              <a:rPr lang="en-US" altLang="ko-KR" sz="2000" b="1" dirty="0">
                <a:solidFill>
                  <a:srgbClr val="046D7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2022.10.17</a:t>
            </a:r>
          </a:p>
          <a:p>
            <a:pPr algn="r"/>
            <a:r>
              <a:rPr lang="ko-KR" altLang="en-US" sz="2000" b="1" dirty="0">
                <a:solidFill>
                  <a:srgbClr val="046D7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이호국</a:t>
            </a:r>
            <a:endParaRPr lang="en-US" altLang="ko-KR" sz="2000" b="1" dirty="0">
              <a:solidFill>
                <a:srgbClr val="046D76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F0939827-2A12-4E03-B989-EE41B3CAC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851" y="163904"/>
            <a:ext cx="706566" cy="727046"/>
          </a:xfrm>
          <a:prstGeom prst="rect">
            <a:avLst/>
          </a:prstGeom>
        </p:spPr>
      </p:pic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BA725B90-E794-6F0C-F1DB-11C2F3BCD3E9}"/>
              </a:ext>
            </a:extLst>
          </p:cNvPr>
          <p:cNvCxnSpPr>
            <a:cxnSpLocks/>
          </p:cNvCxnSpPr>
          <p:nvPr/>
        </p:nvCxnSpPr>
        <p:spPr>
          <a:xfrm>
            <a:off x="0" y="4066927"/>
            <a:ext cx="3235084" cy="0"/>
          </a:xfrm>
          <a:prstGeom prst="line">
            <a:avLst/>
          </a:prstGeom>
          <a:ln w="38100">
            <a:solidFill>
              <a:srgbClr val="46B9AE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619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">
            <a:extLst>
              <a:ext uri="{FF2B5EF4-FFF2-40B4-BE49-F238E27FC236}">
                <a16:creationId xmlns:a16="http://schemas.microsoft.com/office/drawing/2014/main" id="{C57FCFBC-FD5C-4613-A62D-5096EA452065}"/>
              </a:ext>
            </a:extLst>
          </p:cNvPr>
          <p:cNvSpPr txBox="1">
            <a:spLocks/>
          </p:cNvSpPr>
          <p:nvPr/>
        </p:nvSpPr>
        <p:spPr>
          <a:xfrm>
            <a:off x="625933" y="169870"/>
            <a:ext cx="10909874" cy="926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altLang="ko-KR" sz="1600" dirty="0">
                <a:solidFill>
                  <a:srgbClr val="046D7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[Related Works] </a:t>
            </a:r>
            <a:endParaRPr lang="en-US" altLang="ko-KR" sz="3200" dirty="0">
              <a:solidFill>
                <a:srgbClr val="046D76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>
              <a:lnSpc>
                <a:spcPct val="110000"/>
              </a:lnSpc>
            </a:pPr>
            <a:r>
              <a:rPr lang="en-US" altLang="ko-KR" sz="32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Elliptic Curve Digital Signature Algorithm (ECDSA)</a:t>
            </a:r>
            <a:endParaRPr lang="ko-KR" altLang="en-US" sz="32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86225DD6-EE7F-6C46-2EAF-75C317D6A202}"/>
              </a:ext>
            </a:extLst>
          </p:cNvPr>
          <p:cNvCxnSpPr>
            <a:cxnSpLocks/>
          </p:cNvCxnSpPr>
          <p:nvPr/>
        </p:nvCxnSpPr>
        <p:spPr>
          <a:xfrm>
            <a:off x="0" y="1096704"/>
            <a:ext cx="10575509" cy="0"/>
          </a:xfrm>
          <a:prstGeom prst="line">
            <a:avLst/>
          </a:prstGeom>
          <a:ln w="38100">
            <a:solidFill>
              <a:srgbClr val="46B9AE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573D3D5-93DC-BB7D-E20E-F4793EDC2877}"/>
                  </a:ext>
                </a:extLst>
              </p:cNvPr>
              <p:cNvSpPr txBox="1"/>
              <p:nvPr/>
            </p:nvSpPr>
            <p:spPr>
              <a:xfrm>
                <a:off x="566928" y="1301823"/>
                <a:ext cx="11027885" cy="530077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2000" dirty="0">
                    <a:solidFill>
                      <a:srgbClr val="046D76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Key Generation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ko-KR" sz="2000" dirty="0"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  <a:p>
                <a:pPr marL="457200" indent="-457200">
                  <a:lnSpc>
                    <a:spcPct val="150000"/>
                  </a:lnSpc>
                  <a:buAutoNum type="arabicPeriod"/>
                </a:pPr>
                <a:r>
                  <a:rPr lang="en-US" altLang="ko-KR" sz="20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Select a random or pseudorandom integer</a:t>
                </a:r>
                <a:r>
                  <a:rPr lang="en-US" altLang="ko-KR" sz="2000" b="0" dirty="0">
                    <a:ea typeface="나눔스퀘어 Bold" panose="020B0600000101010101" pitchFamily="50" charset="-127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𝒅</m:t>
                    </m:r>
                  </m:oMath>
                </a14:m>
                <a:r>
                  <a:rPr lang="en-US" altLang="ko-KR" sz="20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 in the interval [1, n-1]</a:t>
                </a:r>
              </a:p>
              <a:p>
                <a:pPr marL="457200" indent="-457200">
                  <a:lnSpc>
                    <a:spcPct val="150000"/>
                  </a:lnSpc>
                  <a:buAutoNum type="arabicPeriod"/>
                </a:pPr>
                <a:r>
                  <a:rPr lang="en-US" altLang="ko-KR" sz="20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Compute    </a:t>
                </a:r>
                <a14:m>
                  <m:oMath xmlns:m="http://schemas.openxmlformats.org/officeDocument/2006/math">
                    <m:r>
                      <a:rPr lang="en-US" altLang="ko-KR" sz="20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𝑸</m:t>
                    </m:r>
                    <m:r>
                      <a:rPr lang="en-US" altLang="ko-KR" sz="2000" b="1" i="1" smtClean="0"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=</m:t>
                    </m:r>
                    <m:r>
                      <a:rPr lang="en-US" altLang="ko-KR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𝒅</m:t>
                    </m:r>
                    <m:r>
                      <a:rPr lang="en-US" altLang="ko-KR" sz="2000" b="1" i="1" smtClean="0"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 </m:t>
                    </m:r>
                    <m:r>
                      <a:rPr lang="en-US" altLang="ko-KR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ko-KR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𝑮</m:t>
                    </m:r>
                  </m:oMath>
                </a14:m>
                <a:endParaRPr lang="en-US" altLang="ko-KR" sz="2000" b="1" dirty="0"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  <a:p>
                <a:pPr marL="457200" indent="-457200">
                  <a:lnSpc>
                    <a:spcPct val="150000"/>
                  </a:lnSpc>
                  <a:buAutoNum type="arabicPeriod"/>
                </a:pPr>
                <a:r>
                  <a:rPr lang="en-US" altLang="ko-KR" sz="20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Private key is  </a:t>
                </a:r>
                <a14:m>
                  <m:oMath xmlns:m="http://schemas.openxmlformats.org/officeDocument/2006/math">
                    <m:r>
                      <a:rPr lang="en-US" altLang="ko-KR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𝒅</m:t>
                    </m:r>
                  </m:oMath>
                </a14:m>
                <a:r>
                  <a:rPr lang="en-US" altLang="ko-KR" sz="20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  and Public key is  </a:t>
                </a:r>
                <a14:m>
                  <m:oMath xmlns:m="http://schemas.openxmlformats.org/officeDocument/2006/math">
                    <m:r>
                      <a:rPr lang="en-US" altLang="ko-KR" sz="20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𝑸</m:t>
                    </m:r>
                  </m:oMath>
                </a14:m>
                <a:endParaRPr lang="en-US" altLang="ko-KR" sz="2000" b="1" dirty="0"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2000" dirty="0"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2000" dirty="0"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2000" dirty="0"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2000" b="0" dirty="0">
                    <a:ea typeface="Cambria Math" panose="02040503050406030204" pitchFamily="18" charset="0"/>
                  </a:rPr>
                  <a:t>-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20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 : Generator, base point (known for everyone)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20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- </a:t>
                </a:r>
                <a14:m>
                  <m:oMath xmlns:m="http://schemas.openxmlformats.org/officeDocument/2006/math">
                    <m:r>
                      <a:rPr lang="en-US" altLang="ko-KR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𝒅</m:t>
                    </m:r>
                    <m:r>
                      <a:rPr lang="en-US" altLang="ko-KR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 </m:t>
                    </m:r>
                  </m:oMath>
                </a14:m>
                <a:r>
                  <a:rPr lang="en-US" altLang="ko-KR" sz="20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 with G , easy to make </a:t>
                </a:r>
                <a14:m>
                  <m:oMath xmlns:m="http://schemas.openxmlformats.org/officeDocument/2006/math">
                    <m:r>
                      <a:rPr lang="en-US" altLang="ko-KR" sz="20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𝑸</m:t>
                    </m:r>
                  </m:oMath>
                </a14:m>
                <a:endParaRPr lang="en-US" altLang="ko-KR" sz="2000" b="1" dirty="0">
                  <a:solidFill>
                    <a:srgbClr val="00B050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20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- </a:t>
                </a:r>
                <a14:m>
                  <m:oMath xmlns:m="http://schemas.openxmlformats.org/officeDocument/2006/math">
                    <m:r>
                      <a:rPr lang="en-US" altLang="ko-KR" sz="20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𝑸</m:t>
                    </m:r>
                  </m:oMath>
                </a14:m>
                <a:r>
                  <a:rPr lang="en-US" altLang="ko-KR" sz="20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  with G , hard to find   </a:t>
                </a:r>
                <a14:m>
                  <m:oMath xmlns:m="http://schemas.openxmlformats.org/officeDocument/2006/math">
                    <m:r>
                      <a:rPr lang="en-US" altLang="ko-KR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𝒅</m:t>
                    </m:r>
                  </m:oMath>
                </a14:m>
                <a:endParaRPr lang="en-US" altLang="ko-KR" sz="2000" b="1" dirty="0"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573D3D5-93DC-BB7D-E20E-F4793EDC28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28" y="1301823"/>
                <a:ext cx="11027885" cy="5300775"/>
              </a:xfrm>
              <a:prstGeom prst="rect">
                <a:avLst/>
              </a:prstGeom>
              <a:blipFill>
                <a:blip r:embed="rId3"/>
                <a:stretch>
                  <a:fillRect l="-55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3C5EAEC-FC75-E0FB-8D88-8ED35CD84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6DE0-306A-42E2-8184-99A895E46B98}" type="slidenum">
              <a:rPr lang="ko-KR" altLang="en-US" smtClean="0"/>
              <a:t>10</a:t>
            </a:fld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9CB3C001-20E8-218D-F950-D6F0D79BCF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9469" y="3163429"/>
            <a:ext cx="3355915" cy="337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824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">
            <a:extLst>
              <a:ext uri="{FF2B5EF4-FFF2-40B4-BE49-F238E27FC236}">
                <a16:creationId xmlns:a16="http://schemas.microsoft.com/office/drawing/2014/main" id="{C57FCFBC-FD5C-4613-A62D-5096EA452065}"/>
              </a:ext>
            </a:extLst>
          </p:cNvPr>
          <p:cNvSpPr txBox="1">
            <a:spLocks/>
          </p:cNvSpPr>
          <p:nvPr/>
        </p:nvSpPr>
        <p:spPr>
          <a:xfrm>
            <a:off x="625933" y="169870"/>
            <a:ext cx="10909874" cy="926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altLang="ko-KR" sz="1600" dirty="0">
                <a:solidFill>
                  <a:srgbClr val="046D7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[Related Works] </a:t>
            </a:r>
            <a:endParaRPr lang="en-US" altLang="ko-KR" sz="3200" dirty="0">
              <a:solidFill>
                <a:srgbClr val="046D76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>
              <a:lnSpc>
                <a:spcPct val="110000"/>
              </a:lnSpc>
            </a:pPr>
            <a:r>
              <a:rPr lang="en-US" altLang="ko-KR" sz="32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Elliptic Curve Digital Signature Algorithm (ECDSA)</a:t>
            </a:r>
            <a:endParaRPr lang="ko-KR" altLang="en-US" sz="32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86225DD6-EE7F-6C46-2EAF-75C317D6A202}"/>
              </a:ext>
            </a:extLst>
          </p:cNvPr>
          <p:cNvCxnSpPr>
            <a:cxnSpLocks/>
          </p:cNvCxnSpPr>
          <p:nvPr/>
        </p:nvCxnSpPr>
        <p:spPr>
          <a:xfrm>
            <a:off x="0" y="1096704"/>
            <a:ext cx="10575509" cy="0"/>
          </a:xfrm>
          <a:prstGeom prst="line">
            <a:avLst/>
          </a:prstGeom>
          <a:ln w="38100">
            <a:solidFill>
              <a:srgbClr val="46B9AE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573D3D5-93DC-BB7D-E20E-F4793EDC2877}"/>
                  </a:ext>
                </a:extLst>
              </p:cNvPr>
              <p:cNvSpPr txBox="1"/>
              <p:nvPr/>
            </p:nvSpPr>
            <p:spPr>
              <a:xfrm>
                <a:off x="566928" y="1301823"/>
                <a:ext cx="11027885" cy="530077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2000" dirty="0">
                    <a:solidFill>
                      <a:srgbClr val="046D76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Signature Generation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ko-KR" sz="2000" dirty="0"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  <a:p>
                <a:pPr marL="457200" indent="-457200">
                  <a:lnSpc>
                    <a:spcPct val="250000"/>
                  </a:lnSpc>
                  <a:buAutoNum type="arabicPeriod"/>
                </a:pPr>
                <a:r>
                  <a:rPr lang="en-US" altLang="ko-KR" sz="20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Select a random or pseudorandom integer</a:t>
                </a:r>
                <a:r>
                  <a:rPr lang="en-US" altLang="ko-KR" sz="2000" b="0" dirty="0">
                    <a:ea typeface="나눔스퀘어 Bold" panose="020B0600000101010101" pitchFamily="50" charset="-127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𝒌</m:t>
                    </m:r>
                  </m:oMath>
                </a14:m>
                <a:r>
                  <a:rPr lang="en-US" altLang="ko-KR" sz="20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 in the interval [1, n-1]</a:t>
                </a:r>
              </a:p>
              <a:p>
                <a:pPr marL="457200" indent="-457200">
                  <a:lnSpc>
                    <a:spcPct val="250000"/>
                  </a:lnSpc>
                  <a:buAutoNum type="arabicPeriod"/>
                </a:pPr>
                <a:r>
                  <a:rPr lang="en-US" altLang="ko-KR" sz="20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Compute   </a:t>
                </a:r>
                <a14:m>
                  <m:oMath xmlns:m="http://schemas.openxmlformats.org/officeDocument/2006/math">
                    <m:r>
                      <a:rPr lang="en-US" altLang="ko-KR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𝒌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ko-KR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𝑮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=  ( </m:t>
                    </m:r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)</m:t>
                    </m:r>
                  </m:oMath>
                </a14:m>
                <a:endParaRPr lang="en-US" altLang="ko-KR" sz="2000" dirty="0"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  <a:p>
                <a:pPr marL="457200" indent="-457200">
                  <a:lnSpc>
                    <a:spcPct val="250000"/>
                  </a:lnSpc>
                  <a:buAutoNum type="arabicPeriod"/>
                </a:pPr>
                <a:r>
                  <a:rPr lang="en-US" altLang="ko-KR" sz="20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Compute   </a:t>
                </a:r>
                <a14:m>
                  <m:oMath xmlns:m="http://schemas.openxmlformats.org/officeDocument/2006/math">
                    <m:r>
                      <a:rPr lang="en-US" altLang="ko-KR" sz="20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𝒓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 =  </m:t>
                    </m:r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𝑚𝑜𝑑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ko-KR" sz="20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                                                    </a:t>
                </a:r>
                <a:r>
                  <a:rPr lang="en-US" altLang="ko-KR" sz="16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( If </a:t>
                </a:r>
                <a14:m>
                  <m:oMath xmlns:m="http://schemas.openxmlformats.org/officeDocument/2006/math">
                    <m:r>
                      <a:rPr lang="en-US" altLang="ko-KR" sz="1600" i="1"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𝑟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=0</m:t>
                    </m:r>
                  </m:oMath>
                </a14:m>
                <a:r>
                  <a:rPr lang="en-US" altLang="ko-KR" sz="16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, go step 1 )</a:t>
                </a:r>
              </a:p>
              <a:p>
                <a:pPr marL="457200" indent="-457200">
                  <a:lnSpc>
                    <a:spcPct val="250000"/>
                  </a:lnSpc>
                  <a:buAutoNum type="arabicPeriod"/>
                </a:pPr>
                <a:r>
                  <a:rPr lang="en-US" altLang="ko-KR" sz="20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Compute   </a:t>
                </a:r>
                <a14:m>
                  <m:oMath xmlns:m="http://schemas.openxmlformats.org/officeDocument/2006/math">
                    <m:r>
                      <a:rPr lang="en-US" altLang="ko-KR" sz="20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𝐬</m:t>
                    </m:r>
                    <m:r>
                      <a:rPr lang="en-US" altLang="ko-KR" sz="2000" b="0" i="0" smtClean="0"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 = </m:t>
                    </m:r>
                    <m:sSup>
                      <m:sSupPr>
                        <m:ctrlPr>
                          <a:rPr lang="en-US" altLang="ko-KR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</a:rPr>
                        </m:ctrlPr>
                      </m:sSupPr>
                      <m:e>
                        <m:r>
                          <a:rPr lang="en-US" altLang="ko-KR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</a:rPr>
                          <m:t>𝒌</m:t>
                        </m:r>
                      </m:e>
                      <m:sup>
                        <m:r>
                          <a:rPr lang="en-US" altLang="ko-KR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</a:rPr>
                          <m:t>−</m:t>
                        </m:r>
                        <m:r>
                          <a:rPr lang="en-US" altLang="ko-KR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</a:rPr>
                          <m:t>𝟏</m:t>
                        </m:r>
                      </m:sup>
                    </m:sSup>
                    <m:d>
                      <m:dPr>
                        <m:ctrlPr>
                          <a:rPr lang="en-US" altLang="ko-K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</a:rPr>
                        </m:ctrlPr>
                      </m:dPr>
                      <m:e>
                        <m:r>
                          <a:rPr lang="en-US" altLang="ko-K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</a:rPr>
                          <m:t> 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</a:rPr>
                          <m:t>𝑆𝐻𝐴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</a:rPr>
                          <m:t>1</m:t>
                        </m:r>
                        <m:d>
                          <m:d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  <a:ea typeface="나눔스퀘어 Bold" panose="020B0600000101010101" pitchFamily="50" charset="-127"/>
                              </a:rPr>
                            </m:ctrlPr>
                          </m:d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  <a:ea typeface="나눔스퀘어 Bold" panose="020B0600000101010101" pitchFamily="50" charset="-127"/>
                              </a:rPr>
                              <m:t>𝑚</m:t>
                            </m:r>
                          </m:e>
                        </m:d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</a:rPr>
                          <m:t>+</m:t>
                        </m:r>
                        <m:r>
                          <a:rPr lang="en-US" altLang="ko-K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</a:rPr>
                          <m:t>𝒅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altLang="ko-KR" sz="20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</a:rPr>
                          <m:t>𝒓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</a:rPr>
                          <m:t> </m:t>
                        </m:r>
                      </m:e>
                    </m:d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  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𝑚𝑜𝑑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  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𝑛</m:t>
                    </m:r>
                  </m:oMath>
                </a14:m>
                <a:r>
                  <a:rPr lang="en-US" altLang="ko-KR" sz="20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             </a:t>
                </a:r>
                <a:r>
                  <a:rPr lang="en-US" altLang="ko-KR" sz="16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( </a:t>
                </a:r>
                <a14:m>
                  <m:oMath xmlns:m="http://schemas.openxmlformats.org/officeDocument/2006/math">
                    <m:r>
                      <a:rPr lang="en-US" altLang="ko-KR" sz="1600" i="1"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𝑚</m:t>
                    </m:r>
                  </m:oMath>
                </a14:m>
                <a:r>
                  <a:rPr lang="en-US" altLang="ko-KR" sz="16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 = message to encrypt )</a:t>
                </a:r>
              </a:p>
              <a:p>
                <a:pPr marL="457200" indent="-457200">
                  <a:lnSpc>
                    <a:spcPct val="250000"/>
                  </a:lnSpc>
                  <a:buAutoNum type="arabicPeriod"/>
                </a:pPr>
                <a:r>
                  <a:rPr lang="en-US" altLang="ko-KR" sz="20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Signature is  </a:t>
                </a:r>
                <a:r>
                  <a:rPr lang="en-US" altLang="ko-KR" sz="2000" u="sng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( </a:t>
                </a:r>
                <a14:m>
                  <m:oMath xmlns:m="http://schemas.openxmlformats.org/officeDocument/2006/math">
                    <m:r>
                      <a:rPr lang="en-US" altLang="ko-KR" sz="2000" b="1" i="1" u="sng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𝒓</m:t>
                    </m:r>
                  </m:oMath>
                </a14:m>
                <a:r>
                  <a:rPr lang="en-US" altLang="ko-KR" sz="2000" u="sng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,  </a:t>
                </a:r>
                <a14:m>
                  <m:oMath xmlns:m="http://schemas.openxmlformats.org/officeDocument/2006/math">
                    <m:r>
                      <a:rPr lang="en-US" altLang="ko-KR" sz="2000" b="1" i="1" u="sng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𝒔</m:t>
                    </m:r>
                  </m:oMath>
                </a14:m>
                <a:r>
                  <a:rPr lang="en-US" altLang="ko-KR" sz="2000" u="sng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 )</a:t>
                </a:r>
              </a:p>
              <a:p>
                <a:pPr>
                  <a:lnSpc>
                    <a:spcPct val="150000"/>
                  </a:lnSpc>
                </a:pPr>
                <a:endParaRPr lang="en-US" altLang="ko-KR" sz="2000" dirty="0"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573D3D5-93DC-BB7D-E20E-F4793EDC28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28" y="1301823"/>
                <a:ext cx="11027885" cy="5300775"/>
              </a:xfrm>
              <a:prstGeom prst="rect">
                <a:avLst/>
              </a:prstGeom>
              <a:blipFill>
                <a:blip r:embed="rId3"/>
                <a:stretch>
                  <a:fillRect l="-49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3C5EAEC-FC75-E0FB-8D88-8ED35CD84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6DE0-306A-42E2-8184-99A895E46B98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6638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">
            <a:extLst>
              <a:ext uri="{FF2B5EF4-FFF2-40B4-BE49-F238E27FC236}">
                <a16:creationId xmlns:a16="http://schemas.microsoft.com/office/drawing/2014/main" id="{C57FCFBC-FD5C-4613-A62D-5096EA452065}"/>
              </a:ext>
            </a:extLst>
          </p:cNvPr>
          <p:cNvSpPr txBox="1">
            <a:spLocks/>
          </p:cNvSpPr>
          <p:nvPr/>
        </p:nvSpPr>
        <p:spPr>
          <a:xfrm>
            <a:off x="625933" y="169870"/>
            <a:ext cx="10909874" cy="926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altLang="ko-KR" sz="1600" dirty="0">
                <a:solidFill>
                  <a:srgbClr val="046D7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[Related Works] </a:t>
            </a:r>
            <a:endParaRPr lang="en-US" altLang="ko-KR" sz="3200" dirty="0">
              <a:solidFill>
                <a:srgbClr val="046D76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>
              <a:lnSpc>
                <a:spcPct val="110000"/>
              </a:lnSpc>
            </a:pPr>
            <a:r>
              <a:rPr lang="en-US" altLang="ko-KR" sz="32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Elliptic Curve Digital Signature Algorithm (ECDSA)</a:t>
            </a:r>
            <a:endParaRPr lang="ko-KR" altLang="en-US" sz="32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86225DD6-EE7F-6C46-2EAF-75C317D6A202}"/>
              </a:ext>
            </a:extLst>
          </p:cNvPr>
          <p:cNvCxnSpPr>
            <a:cxnSpLocks/>
          </p:cNvCxnSpPr>
          <p:nvPr/>
        </p:nvCxnSpPr>
        <p:spPr>
          <a:xfrm>
            <a:off x="0" y="1096704"/>
            <a:ext cx="10575509" cy="0"/>
          </a:xfrm>
          <a:prstGeom prst="line">
            <a:avLst/>
          </a:prstGeom>
          <a:ln w="38100">
            <a:solidFill>
              <a:srgbClr val="46B9AE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573D3D5-93DC-BB7D-E20E-F4793EDC2877}"/>
                  </a:ext>
                </a:extLst>
              </p:cNvPr>
              <p:cNvSpPr txBox="1"/>
              <p:nvPr/>
            </p:nvSpPr>
            <p:spPr>
              <a:xfrm>
                <a:off x="566928" y="1301823"/>
                <a:ext cx="11027885" cy="530077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2000" dirty="0">
                    <a:solidFill>
                      <a:srgbClr val="046D76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Signature Verification</a:t>
                </a:r>
              </a:p>
              <a:p>
                <a:pPr>
                  <a:lnSpc>
                    <a:spcPct val="150000"/>
                  </a:lnSpc>
                </a:pPr>
                <a:endParaRPr lang="en-US" altLang="ko-KR" sz="2000" dirty="0"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  <a:p>
                <a:pPr marL="457200" indent="-457200">
                  <a:lnSpc>
                    <a:spcPct val="200000"/>
                  </a:lnSpc>
                  <a:buAutoNum type="arabicPeriod"/>
                </a:pPr>
                <a:r>
                  <a:rPr lang="en-US" altLang="ko-KR" sz="20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Verify that  </a:t>
                </a:r>
                <a14:m>
                  <m:oMath xmlns:m="http://schemas.openxmlformats.org/officeDocument/2006/math">
                    <m:r>
                      <a:rPr lang="en-US" altLang="ko-KR" sz="20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𝒓</m:t>
                    </m:r>
                  </m:oMath>
                </a14:m>
                <a:r>
                  <a:rPr lang="en-US" altLang="ko-KR" sz="20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,  </a:t>
                </a:r>
                <a14:m>
                  <m:oMath xmlns:m="http://schemas.openxmlformats.org/officeDocument/2006/math">
                    <m:r>
                      <a:rPr lang="en-US" altLang="ko-KR" sz="20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𝒔</m:t>
                    </m:r>
                  </m:oMath>
                </a14:m>
                <a:r>
                  <a:rPr lang="en-US" altLang="ko-KR" sz="20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 are integers in the interval [1, n − 1]</a:t>
                </a:r>
              </a:p>
              <a:p>
                <a:pPr marL="457200" indent="-457200">
                  <a:lnSpc>
                    <a:spcPct val="200000"/>
                  </a:lnSpc>
                  <a:buAutoNum type="arabicPeriod"/>
                </a:pPr>
                <a:r>
                  <a:rPr lang="en-US" altLang="ko-KR" sz="20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2000" b="0" i="0" smtClean="0"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w</m:t>
                    </m:r>
                    <m:r>
                      <a:rPr lang="en-US" altLang="ko-KR" sz="2000" b="0" i="0" smtClean="0"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 = </m:t>
                    </m:r>
                    <m:sSup>
                      <m:sSupPr>
                        <m:ctrlPr>
                          <a:rPr lang="en-US" altLang="ko-KR" sz="20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</a:rPr>
                        </m:ctrlPr>
                      </m:sSupPr>
                      <m:e>
                        <m:r>
                          <a:rPr lang="en-US" altLang="ko-KR" sz="20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</a:rPr>
                          <m:t>𝒔</m:t>
                        </m:r>
                      </m:e>
                      <m:sup>
                        <m:r>
                          <a:rPr lang="en-US" altLang="ko-KR" sz="20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</a:rPr>
                          <m:t>−</m:t>
                        </m:r>
                        <m:r>
                          <a:rPr lang="en-US" altLang="ko-KR" sz="20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</a:rPr>
                          <m:t>𝟏</m:t>
                        </m:r>
                      </m:sup>
                    </m:sSup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  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𝑚𝑜𝑑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  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𝑛</m:t>
                    </m:r>
                  </m:oMath>
                </a14:m>
                <a:endParaRPr lang="en-US" altLang="ko-KR" sz="2000" dirty="0"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  <a:p>
                <a:pPr marL="457200" indent="-457200">
                  <a:lnSpc>
                    <a:spcPct val="200000"/>
                  </a:lnSpc>
                  <a:buAutoNum type="arabicPeriod"/>
                </a:pPr>
                <a:r>
                  <a:rPr lang="en-US" altLang="ko-KR" sz="20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Compute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𝑢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1 =  ( 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𝑆𝐻𝐴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−1</m:t>
                    </m:r>
                    <m:d>
                      <m:d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</a:rPr>
                        </m:ctrlPr>
                      </m:d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ea typeface="나눔스퀘어 Bold" panose="020B0600000101010101" pitchFamily="50" charset="-127"/>
                          </a:rPr>
                          <m:t>𝑚</m:t>
                        </m:r>
                      </m:e>
                    </m:d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 )</m:t>
                    </m:r>
                    <m:r>
                      <a:rPr lang="en-US" altLang="ko-K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𝑚𝑜𝑑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ko-KR" sz="20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 and </a:t>
                </a:r>
                <a:br>
                  <a:rPr lang="en-US" altLang="ko-KR" sz="20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</a:br>
                <a:r>
                  <a:rPr lang="en-US" altLang="ko-KR" sz="20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	           </a:t>
                </a:r>
                <a14:m>
                  <m:oMath xmlns:m="http://schemas.openxmlformats.org/officeDocument/2006/math">
                    <m:r>
                      <a:rPr lang="en-US" altLang="ko-KR" sz="2000" i="1"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𝑢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2</m:t>
                    </m:r>
                    <m:r>
                      <a:rPr lang="en-US" altLang="ko-KR" sz="2000" i="1"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 =  </m:t>
                    </m:r>
                    <m:r>
                      <a:rPr lang="en-US" altLang="ko-KR" sz="20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𝒓</m:t>
                    </m:r>
                    <m:r>
                      <a:rPr lang="en-US" altLang="ko-K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ko-K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altLang="ko-K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altLang="ko-K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𝑚𝑜𝑑</m:t>
                    </m:r>
                    <m:r>
                      <a:rPr lang="en-US" altLang="ko-K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altLang="ko-K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ko-KR" sz="20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 </a:t>
                </a:r>
              </a:p>
              <a:p>
                <a:pPr marL="457200" indent="-457200">
                  <a:lnSpc>
                    <a:spcPct val="200000"/>
                  </a:lnSpc>
                  <a:buAutoNum type="arabicPeriod"/>
                </a:pPr>
                <a:r>
                  <a:rPr lang="en-US" altLang="ko-KR" sz="20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Compute </a:t>
                </a:r>
                <a14:m>
                  <m:oMath xmlns:m="http://schemas.openxmlformats.org/officeDocument/2006/math">
                    <m:r>
                      <a:rPr lang="en-US" altLang="ko-KR" sz="2000" b="1" i="1" smtClean="0"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𝑿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 =  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𝑢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1∙</m:t>
                    </m:r>
                    <m:r>
                      <a:rPr lang="en-US" altLang="ko-KR" sz="2000" b="1" i="1" smtClean="0"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𝑮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+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𝑢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2∙</m:t>
                    </m:r>
                    <m:r>
                      <a:rPr lang="en-US" altLang="ko-KR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𝑄</m:t>
                    </m:r>
                  </m:oMath>
                </a14:m>
                <a:r>
                  <a:rPr lang="en-US" altLang="ko-KR" sz="20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              </a:t>
                </a:r>
                <a:r>
                  <a:rPr lang="en-US" altLang="ko-KR" sz="14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( If </a:t>
                </a:r>
                <a14:m>
                  <m:oMath xmlns:m="http://schemas.openxmlformats.org/officeDocument/2006/math">
                    <m:r>
                      <a:rPr lang="en-US" altLang="ko-KR" sz="1400" i="1"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𝑋</m:t>
                    </m:r>
                  </m:oMath>
                </a14:m>
                <a:r>
                  <a:rPr lang="en-US" altLang="ko-KR" sz="14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 = Θ (infinity point), reject the signature )</a:t>
                </a:r>
                <a:endParaRPr lang="en-US" altLang="ko-KR" sz="2000" dirty="0"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  <a:p>
                <a:pPr marL="457200" indent="-457200">
                  <a:lnSpc>
                    <a:spcPct val="200000"/>
                  </a:lnSpc>
                  <a:buAutoNum type="arabicPeriod"/>
                </a:pPr>
                <a:r>
                  <a:rPr lang="en-US" altLang="ko-KR" sz="20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Compute </a:t>
                </a:r>
                <a14:m>
                  <m:oMath xmlns:m="http://schemas.openxmlformats.org/officeDocument/2006/math">
                    <m:r>
                      <a:rPr lang="en-US" altLang="ko-KR" sz="2000" b="1" i="1" smtClean="0"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𝒗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=</m:t>
                    </m:r>
                    <m:r>
                      <a:rPr lang="en-US" altLang="ko-KR" sz="2000" b="1" i="1" smtClean="0"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𝑿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  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𝑚𝑜𝑑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  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𝑛</m:t>
                    </m:r>
                  </m:oMath>
                </a14:m>
                <a:endParaRPr lang="en-US" altLang="ko-KR" sz="2000" dirty="0"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  <a:p>
                <a:pPr marL="457200" indent="-457200">
                  <a:lnSpc>
                    <a:spcPct val="200000"/>
                  </a:lnSpc>
                  <a:buAutoNum type="arabicPeriod"/>
                </a:pPr>
                <a:r>
                  <a:rPr lang="en-US" altLang="ko-KR" sz="20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If   </a:t>
                </a:r>
                <a14:m>
                  <m:oMath xmlns:m="http://schemas.openxmlformats.org/officeDocument/2006/math">
                    <m:r>
                      <a:rPr lang="en-US" altLang="ko-KR" sz="2000" b="1" i="1" smtClean="0"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𝒗</m:t>
                    </m:r>
                    <m:r>
                      <a:rPr lang="en-US" altLang="ko-KR" sz="2000" b="0" i="0" smtClean="0"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=</m:t>
                    </m:r>
                    <m:r>
                      <a:rPr lang="en-US" altLang="ko-KR" sz="20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나눔스퀘어 Bold" panose="020B0600000101010101" pitchFamily="50" charset="-127"/>
                      </a:rPr>
                      <m:t>𝒓</m:t>
                    </m:r>
                  </m:oMath>
                </a14:m>
                <a:r>
                  <a:rPr lang="en-US" altLang="ko-KR" sz="20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  the signature is </a:t>
                </a:r>
                <a:r>
                  <a:rPr lang="en-US" altLang="ko-KR" sz="2000" dirty="0">
                    <a:solidFill>
                      <a:srgbClr val="FF0000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valid</a:t>
                </a:r>
                <a:r>
                  <a:rPr lang="en-US" altLang="ko-KR" sz="20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573D3D5-93DC-BB7D-E20E-F4793EDC28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28" y="1301823"/>
                <a:ext cx="11027885" cy="5300775"/>
              </a:xfrm>
              <a:prstGeom prst="rect">
                <a:avLst/>
              </a:prstGeom>
              <a:blipFill>
                <a:blip r:embed="rId3"/>
                <a:stretch>
                  <a:fillRect l="-498" b="-34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3C5EAEC-FC75-E0FB-8D88-8ED35CD84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6DE0-306A-42E2-8184-99A895E46B98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4017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">
            <a:extLst>
              <a:ext uri="{FF2B5EF4-FFF2-40B4-BE49-F238E27FC236}">
                <a16:creationId xmlns:a16="http://schemas.microsoft.com/office/drawing/2014/main" id="{C57FCFBC-FD5C-4613-A62D-5096EA452065}"/>
              </a:ext>
            </a:extLst>
          </p:cNvPr>
          <p:cNvSpPr txBox="1">
            <a:spLocks/>
          </p:cNvSpPr>
          <p:nvPr/>
        </p:nvSpPr>
        <p:spPr>
          <a:xfrm>
            <a:off x="625933" y="169870"/>
            <a:ext cx="10909874" cy="926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altLang="ko-KR" sz="1600" dirty="0">
                <a:solidFill>
                  <a:srgbClr val="046D7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[Related Works] </a:t>
            </a:r>
            <a:endParaRPr lang="en-US" altLang="ko-KR" sz="3200" dirty="0">
              <a:solidFill>
                <a:srgbClr val="046D76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>
              <a:lnSpc>
                <a:spcPct val="110000"/>
              </a:lnSpc>
            </a:pPr>
            <a:r>
              <a:rPr lang="en-US" altLang="ko-KR" sz="32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Blockchain Technology</a:t>
            </a:r>
            <a:endParaRPr lang="ko-KR" altLang="en-US" sz="32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86225DD6-EE7F-6C46-2EAF-75C317D6A202}"/>
              </a:ext>
            </a:extLst>
          </p:cNvPr>
          <p:cNvCxnSpPr>
            <a:cxnSpLocks/>
          </p:cNvCxnSpPr>
          <p:nvPr/>
        </p:nvCxnSpPr>
        <p:spPr>
          <a:xfrm>
            <a:off x="0" y="1096704"/>
            <a:ext cx="5303520" cy="0"/>
          </a:xfrm>
          <a:prstGeom prst="line">
            <a:avLst/>
          </a:prstGeom>
          <a:ln w="38100">
            <a:solidFill>
              <a:srgbClr val="46B9AE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573D3D5-93DC-BB7D-E20E-F4793EDC2877}"/>
              </a:ext>
            </a:extLst>
          </p:cNvPr>
          <p:cNvSpPr txBox="1"/>
          <p:nvPr/>
        </p:nvSpPr>
        <p:spPr>
          <a:xfrm>
            <a:off x="566929" y="1301823"/>
            <a:ext cx="7986522" cy="5300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Created by </a:t>
            </a:r>
            <a:r>
              <a:rPr lang="en-US" altLang="ko-KR" sz="2000" u="sng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Satoshi Nakamoto</a:t>
            </a:r>
            <a:r>
              <a:rPr lang="en-US" altLang="ko-KR" sz="2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in 2008, </a:t>
            </a:r>
            <a:br>
              <a:rPr lang="en-US" altLang="ko-KR" sz="2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en-US" altLang="ko-KR" sz="2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used as a </a:t>
            </a:r>
            <a:r>
              <a:rPr lang="en-US" altLang="ko-K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ledger</a:t>
            </a:r>
            <a:r>
              <a:rPr lang="en-US" altLang="ko-KR" sz="2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en-US" altLang="ko-K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for public transactions</a:t>
            </a:r>
            <a:r>
              <a:rPr lang="en-US" altLang="ko-KR" sz="2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of the </a:t>
            </a:r>
            <a:br>
              <a:rPr lang="en-US" altLang="ko-KR" sz="2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en-US" altLang="ko-KR" sz="2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cryptocurrency Bitcoin.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20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Blockchain 1.0 : Digital Currencies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Blockchain 2.0 : Smart Contract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Blockchain 3.0 : Digital Societies</a:t>
            </a:r>
            <a:br>
              <a:rPr lang="en-US" altLang="ko-KR" sz="2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en-US" altLang="ko-KR" sz="2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		ex) health, food, electronic voting, education …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Blockchain 4.0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3C5EAEC-FC75-E0FB-8D88-8ED35CD84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6DE0-306A-42E2-8184-99A895E46B98}" type="slidenum">
              <a:rPr lang="ko-KR" altLang="en-US" smtClean="0"/>
              <a:t>13</a:t>
            </a:fld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091710B-F000-0C25-4A6C-200EACED43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2027" y="1096704"/>
            <a:ext cx="3543780" cy="335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452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">
            <a:extLst>
              <a:ext uri="{FF2B5EF4-FFF2-40B4-BE49-F238E27FC236}">
                <a16:creationId xmlns:a16="http://schemas.microsoft.com/office/drawing/2014/main" id="{C57FCFBC-FD5C-4613-A62D-5096EA452065}"/>
              </a:ext>
            </a:extLst>
          </p:cNvPr>
          <p:cNvSpPr txBox="1">
            <a:spLocks/>
          </p:cNvSpPr>
          <p:nvPr/>
        </p:nvSpPr>
        <p:spPr>
          <a:xfrm>
            <a:off x="625933" y="169870"/>
            <a:ext cx="10909874" cy="926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altLang="ko-KR" sz="1600" dirty="0">
                <a:solidFill>
                  <a:srgbClr val="046D7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[Related Works] </a:t>
            </a:r>
            <a:endParaRPr lang="en-US" altLang="ko-KR" sz="3200" dirty="0">
              <a:solidFill>
                <a:srgbClr val="046D76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>
              <a:lnSpc>
                <a:spcPct val="110000"/>
              </a:lnSpc>
            </a:pPr>
            <a:r>
              <a:rPr lang="en-US" altLang="ko-KR" sz="32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Blockchain Technology</a:t>
            </a:r>
            <a:endParaRPr lang="ko-KR" altLang="en-US" sz="32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86225DD6-EE7F-6C46-2EAF-75C317D6A202}"/>
              </a:ext>
            </a:extLst>
          </p:cNvPr>
          <p:cNvCxnSpPr>
            <a:cxnSpLocks/>
          </p:cNvCxnSpPr>
          <p:nvPr/>
        </p:nvCxnSpPr>
        <p:spPr>
          <a:xfrm>
            <a:off x="0" y="1096704"/>
            <a:ext cx="5303520" cy="0"/>
          </a:xfrm>
          <a:prstGeom prst="line">
            <a:avLst/>
          </a:prstGeom>
          <a:ln w="38100">
            <a:solidFill>
              <a:srgbClr val="46B9AE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3C5EAEC-FC75-E0FB-8D88-8ED35CD84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6DE0-306A-42E2-8184-99A895E46B98}" type="slidenum">
              <a:rPr lang="ko-KR" altLang="en-US" smtClean="0"/>
              <a:t>14</a:t>
            </a:fld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331C0A4-77A2-C693-ECEC-8BBB207DD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440" y="1270839"/>
            <a:ext cx="5592860" cy="53627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0D9640-2A3E-7948-DA87-99984ED84445}"/>
              </a:ext>
            </a:extLst>
          </p:cNvPr>
          <p:cNvSpPr txBox="1"/>
          <p:nvPr/>
        </p:nvSpPr>
        <p:spPr>
          <a:xfrm>
            <a:off x="566928" y="1301823"/>
            <a:ext cx="4954043" cy="5300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Blockchain 4.0 </a:t>
            </a:r>
          </a:p>
        </p:txBody>
      </p:sp>
    </p:spTree>
    <p:extLst>
      <p:ext uri="{BB962C8B-B14F-4D97-AF65-F5344CB8AC3E}">
        <p14:creationId xmlns:p14="http://schemas.microsoft.com/office/powerpoint/2010/main" val="3504512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">
            <a:extLst>
              <a:ext uri="{FF2B5EF4-FFF2-40B4-BE49-F238E27FC236}">
                <a16:creationId xmlns:a16="http://schemas.microsoft.com/office/drawing/2014/main" id="{C57FCFBC-FD5C-4613-A62D-5096EA452065}"/>
              </a:ext>
            </a:extLst>
          </p:cNvPr>
          <p:cNvSpPr txBox="1">
            <a:spLocks/>
          </p:cNvSpPr>
          <p:nvPr/>
        </p:nvSpPr>
        <p:spPr>
          <a:xfrm>
            <a:off x="625933" y="169870"/>
            <a:ext cx="10909874" cy="926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altLang="ko-KR" sz="1600" dirty="0">
                <a:solidFill>
                  <a:srgbClr val="046D7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[Related Works] </a:t>
            </a:r>
            <a:endParaRPr lang="en-US" altLang="ko-KR" sz="3200" dirty="0">
              <a:solidFill>
                <a:srgbClr val="046D76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>
              <a:lnSpc>
                <a:spcPct val="110000"/>
              </a:lnSpc>
            </a:pPr>
            <a:r>
              <a:rPr lang="en-US" altLang="ko-KR" sz="32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Blockchain Technology</a:t>
            </a:r>
            <a:endParaRPr lang="ko-KR" altLang="en-US" sz="32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86225DD6-EE7F-6C46-2EAF-75C317D6A202}"/>
              </a:ext>
            </a:extLst>
          </p:cNvPr>
          <p:cNvCxnSpPr>
            <a:cxnSpLocks/>
          </p:cNvCxnSpPr>
          <p:nvPr/>
        </p:nvCxnSpPr>
        <p:spPr>
          <a:xfrm>
            <a:off x="0" y="1096704"/>
            <a:ext cx="5303520" cy="0"/>
          </a:xfrm>
          <a:prstGeom prst="line">
            <a:avLst/>
          </a:prstGeom>
          <a:ln w="38100">
            <a:solidFill>
              <a:srgbClr val="46B9AE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3C5EAEC-FC75-E0FB-8D88-8ED35CD84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6DE0-306A-42E2-8184-99A895E46B98}" type="slidenum">
              <a:rPr lang="ko-KR" altLang="en-US" smtClean="0"/>
              <a:t>15</a:t>
            </a:fld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C077BC2-B844-8945-3C9D-A3196AE74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7103" y="1747157"/>
            <a:ext cx="3271685" cy="3958739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B93A2D5B-15FE-357C-3755-300EDC8B99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33" y="2078472"/>
            <a:ext cx="6830378" cy="329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9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">
            <a:extLst>
              <a:ext uri="{FF2B5EF4-FFF2-40B4-BE49-F238E27FC236}">
                <a16:creationId xmlns:a16="http://schemas.microsoft.com/office/drawing/2014/main" id="{C57FCFBC-FD5C-4613-A62D-5096EA452065}"/>
              </a:ext>
            </a:extLst>
          </p:cNvPr>
          <p:cNvSpPr txBox="1">
            <a:spLocks/>
          </p:cNvSpPr>
          <p:nvPr/>
        </p:nvSpPr>
        <p:spPr>
          <a:xfrm>
            <a:off x="625933" y="169870"/>
            <a:ext cx="10909874" cy="926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altLang="ko-KR" sz="1600" dirty="0">
                <a:solidFill>
                  <a:srgbClr val="046D7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[Method] </a:t>
            </a:r>
            <a:endParaRPr lang="en-US" altLang="ko-KR" sz="3200" dirty="0">
              <a:solidFill>
                <a:srgbClr val="046D76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>
              <a:lnSpc>
                <a:spcPct val="110000"/>
              </a:lnSpc>
            </a:pPr>
            <a:r>
              <a:rPr lang="en-US" altLang="ko-KR" sz="32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Propose a Model</a:t>
            </a:r>
            <a:endParaRPr lang="ko-KR" altLang="en-US" sz="32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86225DD6-EE7F-6C46-2EAF-75C317D6A202}"/>
              </a:ext>
            </a:extLst>
          </p:cNvPr>
          <p:cNvCxnSpPr>
            <a:cxnSpLocks/>
          </p:cNvCxnSpPr>
          <p:nvPr/>
        </p:nvCxnSpPr>
        <p:spPr>
          <a:xfrm>
            <a:off x="0" y="1096704"/>
            <a:ext cx="4262996" cy="0"/>
          </a:xfrm>
          <a:prstGeom prst="line">
            <a:avLst/>
          </a:prstGeom>
          <a:ln w="38100">
            <a:solidFill>
              <a:srgbClr val="46B9AE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573D3D5-93DC-BB7D-E20E-F4793EDC2877}"/>
              </a:ext>
            </a:extLst>
          </p:cNvPr>
          <p:cNvSpPr txBox="1"/>
          <p:nvPr/>
        </p:nvSpPr>
        <p:spPr>
          <a:xfrm>
            <a:off x="625933" y="1295474"/>
            <a:ext cx="11066272" cy="1054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Propose a new model with a combination of </a:t>
            </a:r>
            <a:r>
              <a:rPr lang="en-US" altLang="ko-KR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blockchain technology</a:t>
            </a:r>
            <a:r>
              <a:rPr lang="en-US" altLang="ko-KR" sz="2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and </a:t>
            </a:r>
            <a:br>
              <a:rPr lang="en-US" altLang="ko-KR" sz="2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en-US" altLang="ko-KR" sz="2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the </a:t>
            </a:r>
            <a:r>
              <a:rPr lang="en-US" altLang="ko-KR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ECDSA algorithm</a:t>
            </a:r>
            <a:r>
              <a:rPr lang="en-US" altLang="ko-KR" sz="2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in securing medical records of COVID-19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3C5EAEC-FC75-E0FB-8D88-8ED35CD84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6DE0-306A-42E2-8184-99A895E46B98}" type="slidenum">
              <a:rPr lang="ko-KR" altLang="en-US" smtClean="0"/>
              <a:t>16</a:t>
            </a:fld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FC8F73-01A4-2A7D-0273-CD229691BEA4}"/>
              </a:ext>
            </a:extLst>
          </p:cNvPr>
          <p:cNvSpPr txBox="1"/>
          <p:nvPr/>
        </p:nvSpPr>
        <p:spPr>
          <a:xfrm>
            <a:off x="209550" y="5534966"/>
            <a:ext cx="3200400" cy="11718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>
              <a:lnSpc>
                <a:spcPct val="150000"/>
              </a:lnSpc>
            </a:pP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Divided into two parts</a:t>
            </a:r>
          </a:p>
          <a:p>
            <a:pPr algn="r">
              <a:lnSpc>
                <a:spcPct val="150000"/>
              </a:lnSpc>
            </a:pP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	- </a:t>
            </a:r>
            <a:r>
              <a:rPr lang="en-US" altLang="ko-KR" sz="1600" b="1" dirty="0">
                <a:solidFill>
                  <a:srgbClr val="046D76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Front End</a:t>
            </a:r>
          </a:p>
          <a:p>
            <a:pPr algn="r">
              <a:lnSpc>
                <a:spcPct val="150000"/>
              </a:lnSpc>
            </a:pP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	- </a:t>
            </a:r>
            <a:r>
              <a:rPr lang="en-US" altLang="ko-KR" sz="1600" dirty="0">
                <a:solidFill>
                  <a:srgbClr val="46B9AE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Back  End</a:t>
            </a: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F7F47163-713E-6E4D-9A45-00159F3BADF1}"/>
              </a:ext>
            </a:extLst>
          </p:cNvPr>
          <p:cNvGrpSpPr/>
          <p:nvPr/>
        </p:nvGrpSpPr>
        <p:grpSpPr>
          <a:xfrm>
            <a:off x="3497263" y="2372860"/>
            <a:ext cx="7135713" cy="4316866"/>
            <a:chOff x="3497263" y="2372860"/>
            <a:chExt cx="7135713" cy="4316866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EC7CBC23-4379-7746-B7E1-5A42706EBF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97263" y="2372860"/>
              <a:ext cx="7135713" cy="4316866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53A551A8-05B8-D157-B681-C9DFF8114303}"/>
                </a:ext>
              </a:extLst>
            </p:cNvPr>
            <p:cNvSpPr/>
            <p:nvPr/>
          </p:nvSpPr>
          <p:spPr>
            <a:xfrm>
              <a:off x="5854700" y="2686050"/>
              <a:ext cx="1981200" cy="3784600"/>
            </a:xfrm>
            <a:prstGeom prst="rect">
              <a:avLst/>
            </a:prstGeom>
            <a:noFill/>
            <a:ln w="28575">
              <a:solidFill>
                <a:srgbClr val="046D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61486313-0DDD-5B94-0521-276E3907DED7}"/>
                </a:ext>
              </a:extLst>
            </p:cNvPr>
            <p:cNvSpPr/>
            <p:nvPr/>
          </p:nvSpPr>
          <p:spPr>
            <a:xfrm>
              <a:off x="8050211" y="2692400"/>
              <a:ext cx="2355030" cy="2387794"/>
            </a:xfrm>
            <a:prstGeom prst="rect">
              <a:avLst/>
            </a:prstGeom>
            <a:noFill/>
            <a:ln w="28575">
              <a:solidFill>
                <a:srgbClr val="46B9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30725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">
            <a:extLst>
              <a:ext uri="{FF2B5EF4-FFF2-40B4-BE49-F238E27FC236}">
                <a16:creationId xmlns:a16="http://schemas.microsoft.com/office/drawing/2014/main" id="{C57FCFBC-FD5C-4613-A62D-5096EA452065}"/>
              </a:ext>
            </a:extLst>
          </p:cNvPr>
          <p:cNvSpPr txBox="1">
            <a:spLocks/>
          </p:cNvSpPr>
          <p:nvPr/>
        </p:nvSpPr>
        <p:spPr>
          <a:xfrm>
            <a:off x="625933" y="169870"/>
            <a:ext cx="10909874" cy="926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altLang="ko-KR" sz="1600" dirty="0">
                <a:solidFill>
                  <a:srgbClr val="046D7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[Method] </a:t>
            </a:r>
            <a:endParaRPr lang="en-US" altLang="ko-KR" sz="3200" dirty="0">
              <a:solidFill>
                <a:srgbClr val="046D76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>
              <a:lnSpc>
                <a:spcPct val="110000"/>
              </a:lnSpc>
            </a:pPr>
            <a:r>
              <a:rPr lang="en-US" altLang="ko-KR" sz="32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Proposed Model - Front End</a:t>
            </a:r>
            <a:endParaRPr lang="ko-KR" altLang="en-US" sz="32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3C5EAEC-FC75-E0FB-8D88-8ED35CD84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6DE0-306A-42E2-8184-99A895E46B98}" type="slidenum">
              <a:rPr lang="ko-KR" altLang="en-US" smtClean="0"/>
              <a:t>17</a:t>
            </a:fld>
            <a:endParaRPr lang="ko-KR" altLang="en-US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6DB78B37-41EA-6DE7-A24D-C1073B85DA4F}"/>
              </a:ext>
            </a:extLst>
          </p:cNvPr>
          <p:cNvCxnSpPr>
            <a:cxnSpLocks/>
          </p:cNvCxnSpPr>
          <p:nvPr/>
        </p:nvCxnSpPr>
        <p:spPr>
          <a:xfrm>
            <a:off x="0" y="1096704"/>
            <a:ext cx="6318250" cy="0"/>
          </a:xfrm>
          <a:prstGeom prst="line">
            <a:avLst/>
          </a:prstGeom>
          <a:ln w="38100">
            <a:solidFill>
              <a:srgbClr val="46B9AE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573D3D5-93DC-BB7D-E20E-F4793EDC2877}"/>
              </a:ext>
            </a:extLst>
          </p:cNvPr>
          <p:cNvSpPr txBox="1"/>
          <p:nvPr/>
        </p:nvSpPr>
        <p:spPr>
          <a:xfrm>
            <a:off x="5849196" y="1557225"/>
            <a:ext cx="5504604" cy="51642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>
                <a:solidFill>
                  <a:srgbClr val="046D76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Doctor</a:t>
            </a:r>
            <a:r>
              <a:rPr lang="en-US" altLang="ko-KR" sz="2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  <a:sym typeface="Wingdings" panose="05000000000000000000" pitchFamily="2" charset="2"/>
              </a:rPr>
              <a:t>Fill in the information of the medical records of COVID-19 patients on online form.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  <a:sym typeface="Wingdings" panose="05000000000000000000" pitchFamily="2" charset="2"/>
              </a:rPr>
              <a:t>Stores the private key.</a:t>
            </a:r>
          </a:p>
          <a:p>
            <a:pPr>
              <a:lnSpc>
                <a:spcPct val="150000"/>
              </a:lnSpc>
            </a:pP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US" altLang="ko-KR" sz="2400" b="1" dirty="0">
                <a:solidFill>
                  <a:srgbClr val="46B9AE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Patient</a:t>
            </a:r>
            <a:r>
              <a:rPr lang="en-US" altLang="ko-KR" sz="2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  <a:sym typeface="Wingdings" panose="05000000000000000000" pitchFamily="2" charset="2"/>
              </a:rPr>
              <a:t>given output in the form of their medical record which is encrypted with a private key.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  <a:sym typeface="Wingdings" panose="05000000000000000000" pitchFamily="2" charset="2"/>
              </a:rPr>
              <a:t>Medical records can only be unlocked using the patient’s public key.</a:t>
            </a: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65D29CB5-316E-989D-7D98-8427F2584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809" y="1654778"/>
            <a:ext cx="4769514" cy="470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802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">
            <a:extLst>
              <a:ext uri="{FF2B5EF4-FFF2-40B4-BE49-F238E27FC236}">
                <a16:creationId xmlns:a16="http://schemas.microsoft.com/office/drawing/2014/main" id="{C57FCFBC-FD5C-4613-A62D-5096EA452065}"/>
              </a:ext>
            </a:extLst>
          </p:cNvPr>
          <p:cNvSpPr txBox="1">
            <a:spLocks/>
          </p:cNvSpPr>
          <p:nvPr/>
        </p:nvSpPr>
        <p:spPr>
          <a:xfrm>
            <a:off x="625933" y="169870"/>
            <a:ext cx="10909874" cy="926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altLang="ko-KR" sz="1600" dirty="0">
                <a:solidFill>
                  <a:srgbClr val="046D7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[Method] </a:t>
            </a:r>
            <a:endParaRPr lang="en-US" altLang="ko-KR" sz="3200" dirty="0">
              <a:solidFill>
                <a:srgbClr val="046D76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>
              <a:lnSpc>
                <a:spcPct val="110000"/>
              </a:lnSpc>
            </a:pPr>
            <a:r>
              <a:rPr lang="en-US" altLang="ko-KR" sz="32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Proposed Model - Back End</a:t>
            </a:r>
            <a:endParaRPr lang="ko-KR" altLang="en-US" sz="32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86225DD6-EE7F-6C46-2EAF-75C317D6A202}"/>
              </a:ext>
            </a:extLst>
          </p:cNvPr>
          <p:cNvCxnSpPr>
            <a:cxnSpLocks/>
          </p:cNvCxnSpPr>
          <p:nvPr/>
        </p:nvCxnSpPr>
        <p:spPr>
          <a:xfrm>
            <a:off x="0" y="1096704"/>
            <a:ext cx="6235700" cy="0"/>
          </a:xfrm>
          <a:prstGeom prst="line">
            <a:avLst/>
          </a:prstGeom>
          <a:ln w="38100">
            <a:solidFill>
              <a:srgbClr val="46B9AE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3C5EAEC-FC75-E0FB-8D88-8ED35CD84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6DE0-306A-42E2-8184-99A895E46B98}" type="slidenum">
              <a:rPr lang="ko-KR" altLang="en-US" smtClean="0"/>
              <a:t>18</a:t>
            </a:fld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F8986D-EA36-C486-E6A8-438D4AE2DAAC}"/>
              </a:ext>
            </a:extLst>
          </p:cNvPr>
          <p:cNvSpPr txBox="1"/>
          <p:nvPr/>
        </p:nvSpPr>
        <p:spPr>
          <a:xfrm>
            <a:off x="4406900" y="2023538"/>
            <a:ext cx="7128906" cy="43899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  <a:sym typeface="Wingdings" panose="05000000000000000000" pitchFamily="2" charset="2"/>
              </a:rPr>
              <a:t>Medical record is encrypted with ECDSA and SHA-256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  <a:sym typeface="Wingdings" panose="05000000000000000000" pitchFamily="2" charset="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  <a:sym typeface="Wingdings" panose="05000000000000000000" pitchFamily="2" charset="2"/>
              </a:rPr>
              <a:t>After encryption, stored in the blockchain network</a:t>
            </a:r>
            <a:b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  <a:sym typeface="Wingdings" panose="05000000000000000000" pitchFamily="2" charset="2"/>
              </a:rPr>
            </a:b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  <a:sym typeface="Wingdings" panose="05000000000000000000" pitchFamily="2" charset="2"/>
              </a:rPr>
              <a:t>where each block contains one patient’s medical record.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  <a:sym typeface="Wingdings" panose="05000000000000000000" pitchFamily="2" charset="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  <a:sym typeface="Wingdings" panose="05000000000000000000" pitchFamily="2" charset="2"/>
              </a:rPr>
              <a:t>If a new patient’s medical record is entered, </a:t>
            </a:r>
            <a:b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  <a:sym typeface="Wingdings" panose="05000000000000000000" pitchFamily="2" charset="2"/>
              </a:rPr>
            </a:b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  <a:sym typeface="Wingdings" panose="05000000000000000000" pitchFamily="2" charset="2"/>
              </a:rPr>
              <a:t>it will be added to the next block.</a:t>
            </a: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55933122-181A-BB4E-E8E2-9EB843B0C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983" y="1462338"/>
            <a:ext cx="3082467" cy="507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248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">
            <a:extLst>
              <a:ext uri="{FF2B5EF4-FFF2-40B4-BE49-F238E27FC236}">
                <a16:creationId xmlns:a16="http://schemas.microsoft.com/office/drawing/2014/main" id="{C57FCFBC-FD5C-4613-A62D-5096EA452065}"/>
              </a:ext>
            </a:extLst>
          </p:cNvPr>
          <p:cNvSpPr txBox="1">
            <a:spLocks/>
          </p:cNvSpPr>
          <p:nvPr/>
        </p:nvSpPr>
        <p:spPr>
          <a:xfrm>
            <a:off x="625933" y="169870"/>
            <a:ext cx="10909874" cy="926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altLang="ko-KR" sz="1600" dirty="0">
                <a:solidFill>
                  <a:srgbClr val="046D7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[Result] </a:t>
            </a:r>
            <a:endParaRPr lang="en-US" altLang="ko-KR" sz="3200" dirty="0">
              <a:solidFill>
                <a:srgbClr val="046D76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>
              <a:lnSpc>
                <a:spcPct val="110000"/>
              </a:lnSpc>
            </a:pPr>
            <a:r>
              <a:rPr lang="en-US" altLang="ko-KR" sz="32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Introduce Simulations</a:t>
            </a:r>
            <a:endParaRPr lang="ko-KR" altLang="en-US" sz="32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86225DD6-EE7F-6C46-2EAF-75C317D6A202}"/>
              </a:ext>
            </a:extLst>
          </p:cNvPr>
          <p:cNvCxnSpPr>
            <a:cxnSpLocks/>
          </p:cNvCxnSpPr>
          <p:nvPr/>
        </p:nvCxnSpPr>
        <p:spPr>
          <a:xfrm>
            <a:off x="0" y="1096704"/>
            <a:ext cx="5118100" cy="0"/>
          </a:xfrm>
          <a:prstGeom prst="line">
            <a:avLst/>
          </a:prstGeom>
          <a:ln w="38100">
            <a:solidFill>
              <a:srgbClr val="46B9AE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573D3D5-93DC-BB7D-E20E-F4793EDC2877}"/>
              </a:ext>
            </a:extLst>
          </p:cNvPr>
          <p:cNvSpPr txBox="1"/>
          <p:nvPr/>
        </p:nvSpPr>
        <p:spPr>
          <a:xfrm>
            <a:off x="3522395" y="1314451"/>
            <a:ext cx="8013412" cy="54070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0.    Input Dataset to Blockchain Network ( from Kaggle )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altLang="ko-K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ECDSA Simulation</a:t>
            </a:r>
            <a:r>
              <a:rPr lang="en-US" altLang="ko-KR" sz="2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br>
              <a:rPr lang="en-US" altLang="ko-KR" sz="2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en-US" altLang="ko-KR" sz="2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			</a:t>
            </a:r>
            <a:r>
              <a:rPr lang="en-US" altLang="ko-KR" sz="2000" dirty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sym typeface="Wingdings" panose="05000000000000000000" pitchFamily="2" charset="2"/>
              </a:rPr>
              <a:t></a:t>
            </a:r>
            <a:r>
              <a:rPr lang="en-US" altLang="ko-KR" sz="2000" dirty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Verification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altLang="ko-K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Blockchain Simulation</a:t>
            </a:r>
          </a:p>
          <a:p>
            <a:pPr>
              <a:lnSpc>
                <a:spcPct val="200000"/>
              </a:lnSpc>
            </a:pPr>
            <a:r>
              <a:rPr lang="en-US" altLang="ko-KR" sz="2000" dirty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sym typeface="Wingdings" panose="05000000000000000000" pitchFamily="2" charset="2"/>
              </a:rPr>
              <a:t>			</a:t>
            </a:r>
            <a:r>
              <a:rPr lang="en-US" altLang="ko-KR" sz="2000" dirty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Mining Time</a:t>
            </a:r>
            <a:endParaRPr lang="en-US" altLang="ko-KR" sz="1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>
              <a:lnSpc>
                <a:spcPct val="200000"/>
              </a:lnSpc>
            </a:pPr>
            <a:endParaRPr lang="en-US" altLang="ko-KR" sz="1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>
              <a:lnSpc>
                <a:spcPct val="200000"/>
              </a:lnSpc>
            </a:pPr>
            <a:endParaRPr lang="en-US" altLang="ko-KR" sz="14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[ Testing Environment ]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Intel® Core i5 @2.3 GHz processor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The number of datasets on the blockchain network is limited to 10,000 medical records</a:t>
            </a:r>
            <a:b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r>
              <a:rPr lang="en-US" altLang="ko-KR" sz="14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= 10,000 blocks on the blockchain network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3C5EAEC-FC75-E0FB-8D88-8ED35CD84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6DE0-306A-42E2-8184-99A895E46B98}" type="slidenum">
              <a:rPr lang="ko-KR" altLang="en-US" smtClean="0"/>
              <a:t>19</a:t>
            </a:fld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3E8C01F-B2EA-9C63-EF79-9F90FA94B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250" y="1847488"/>
            <a:ext cx="1805144" cy="4209443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416A2000-DA3A-4F8B-1F40-581B4C7A0C09}"/>
              </a:ext>
            </a:extLst>
          </p:cNvPr>
          <p:cNvSpPr/>
          <p:nvPr/>
        </p:nvSpPr>
        <p:spPr>
          <a:xfrm>
            <a:off x="1244600" y="3073400"/>
            <a:ext cx="1270000" cy="6604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B24380CC-BD3C-EB79-BC7C-C12969671AFE}"/>
              </a:ext>
            </a:extLst>
          </p:cNvPr>
          <p:cNvSpPr/>
          <p:nvPr/>
        </p:nvSpPr>
        <p:spPr>
          <a:xfrm>
            <a:off x="1258172" y="3885715"/>
            <a:ext cx="1270000" cy="6604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6752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3B02AF2-7364-44E6-AB13-D0CB4BDC4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63" y="329730"/>
            <a:ext cx="10909874" cy="926834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Contents</a:t>
            </a:r>
            <a:endParaRPr lang="ko-KR" altLang="en-US" sz="36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7EA0F56-9F43-4B7D-99CA-7F21EE79D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976" y="1664841"/>
            <a:ext cx="11304048" cy="3528318"/>
          </a:xfrm>
        </p:spPr>
        <p:txBody>
          <a:bodyPr anchor="t">
            <a:normAutofit/>
          </a:bodyPr>
          <a:lstStyle/>
          <a:p>
            <a:pPr marL="800100" lvl="2" indent="-342900">
              <a:lnSpc>
                <a:spcPct val="130000"/>
              </a:lnSpc>
              <a:buAutoNum type="arabicPeriod"/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Motivation </a:t>
            </a:r>
          </a:p>
          <a:p>
            <a:pPr marL="800100" lvl="2" indent="-342900">
              <a:lnSpc>
                <a:spcPct val="130000"/>
              </a:lnSpc>
              <a:buAutoNum type="arabicPeriod"/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Problem 		</a:t>
            </a:r>
          </a:p>
          <a:p>
            <a:pPr marL="800100" lvl="2" indent="-342900">
              <a:lnSpc>
                <a:spcPct val="130000"/>
              </a:lnSpc>
              <a:buAutoNum type="arabicPeriod"/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Related Work 		</a:t>
            </a:r>
          </a:p>
          <a:p>
            <a:pPr marL="800100" lvl="2" indent="-342900">
              <a:lnSpc>
                <a:spcPct val="130000"/>
              </a:lnSpc>
              <a:buAutoNum type="arabicPeriod"/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Method 			</a:t>
            </a:r>
          </a:p>
          <a:p>
            <a:pPr marL="800100" lvl="2" indent="-342900">
              <a:lnSpc>
                <a:spcPct val="130000"/>
              </a:lnSpc>
              <a:buAutoNum type="arabicPeriod"/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Result</a:t>
            </a:r>
          </a:p>
          <a:p>
            <a:pPr marL="800100" lvl="2" indent="-342900">
              <a:lnSpc>
                <a:spcPct val="130000"/>
              </a:lnSpc>
              <a:buAutoNum type="arabicPeriod"/>
            </a:pPr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Conclusion 			</a:t>
            </a: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DF781065-32B7-4213-B4FF-D3A4FDE9200B}"/>
              </a:ext>
            </a:extLst>
          </p:cNvPr>
          <p:cNvCxnSpPr>
            <a:cxnSpLocks/>
          </p:cNvCxnSpPr>
          <p:nvPr/>
        </p:nvCxnSpPr>
        <p:spPr>
          <a:xfrm>
            <a:off x="0" y="1096704"/>
            <a:ext cx="2839116" cy="0"/>
          </a:xfrm>
          <a:prstGeom prst="line">
            <a:avLst/>
          </a:prstGeom>
          <a:ln w="38100">
            <a:solidFill>
              <a:srgbClr val="46B9AE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6BA9389-8633-185E-B788-610E50C6A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6DE0-306A-42E2-8184-99A895E46B98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4387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">
            <a:extLst>
              <a:ext uri="{FF2B5EF4-FFF2-40B4-BE49-F238E27FC236}">
                <a16:creationId xmlns:a16="http://schemas.microsoft.com/office/drawing/2014/main" id="{C57FCFBC-FD5C-4613-A62D-5096EA452065}"/>
              </a:ext>
            </a:extLst>
          </p:cNvPr>
          <p:cNvSpPr txBox="1">
            <a:spLocks/>
          </p:cNvSpPr>
          <p:nvPr/>
        </p:nvSpPr>
        <p:spPr>
          <a:xfrm>
            <a:off x="625933" y="169870"/>
            <a:ext cx="10909874" cy="926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altLang="ko-KR" sz="1600" dirty="0">
                <a:solidFill>
                  <a:srgbClr val="046D7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[Result] </a:t>
            </a:r>
            <a:endParaRPr lang="en-US" altLang="ko-KR" sz="3200" dirty="0">
              <a:solidFill>
                <a:srgbClr val="046D76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>
              <a:lnSpc>
                <a:spcPct val="110000"/>
              </a:lnSpc>
            </a:pPr>
            <a:r>
              <a:rPr lang="en-US" altLang="ko-KR" sz="32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Simulation Results</a:t>
            </a:r>
            <a:endParaRPr lang="ko-KR" altLang="en-US" sz="32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86225DD6-EE7F-6C46-2EAF-75C317D6A202}"/>
              </a:ext>
            </a:extLst>
          </p:cNvPr>
          <p:cNvCxnSpPr>
            <a:cxnSpLocks/>
          </p:cNvCxnSpPr>
          <p:nvPr/>
        </p:nvCxnSpPr>
        <p:spPr>
          <a:xfrm>
            <a:off x="0" y="1096704"/>
            <a:ext cx="4521200" cy="0"/>
          </a:xfrm>
          <a:prstGeom prst="line">
            <a:avLst/>
          </a:prstGeom>
          <a:ln w="38100">
            <a:solidFill>
              <a:srgbClr val="46B9AE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573D3D5-93DC-BB7D-E20E-F4793EDC2877}"/>
              </a:ext>
            </a:extLst>
          </p:cNvPr>
          <p:cNvSpPr txBox="1"/>
          <p:nvPr/>
        </p:nvSpPr>
        <p:spPr>
          <a:xfrm>
            <a:off x="579914" y="1290024"/>
            <a:ext cx="11027885" cy="5300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1. ECDSA Simulation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3C5EAEC-FC75-E0FB-8D88-8ED35CD84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6DE0-306A-42E2-8184-99A895E46B98}" type="slidenum">
              <a:rPr lang="ko-KR" altLang="en-US" smtClean="0"/>
              <a:t>20</a:t>
            </a:fld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BDB932CA-7C2C-B035-8CFB-D6D63BC64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856" y="1443455"/>
            <a:ext cx="5529061" cy="4764188"/>
          </a:xfrm>
          <a:prstGeom prst="rect">
            <a:avLst/>
          </a:prstGeom>
          <a:ln>
            <a:noFill/>
          </a:ln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CD01CC59-EE33-3109-229C-FD8D60806F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913" y="4096514"/>
            <a:ext cx="5161135" cy="2275747"/>
          </a:xfrm>
          <a:prstGeom prst="rect">
            <a:avLst/>
          </a:prstGeom>
          <a:ln>
            <a:noFill/>
          </a:ln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C775B552-E3FD-EB81-2181-E025990FAC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33" y="1828799"/>
            <a:ext cx="5115116" cy="202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806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">
            <a:extLst>
              <a:ext uri="{FF2B5EF4-FFF2-40B4-BE49-F238E27FC236}">
                <a16:creationId xmlns:a16="http://schemas.microsoft.com/office/drawing/2014/main" id="{C57FCFBC-FD5C-4613-A62D-5096EA452065}"/>
              </a:ext>
            </a:extLst>
          </p:cNvPr>
          <p:cNvSpPr txBox="1">
            <a:spLocks/>
          </p:cNvSpPr>
          <p:nvPr/>
        </p:nvSpPr>
        <p:spPr>
          <a:xfrm>
            <a:off x="625933" y="169870"/>
            <a:ext cx="10909874" cy="926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altLang="ko-KR" sz="1600" dirty="0">
                <a:solidFill>
                  <a:srgbClr val="046D7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[Result] </a:t>
            </a:r>
            <a:endParaRPr lang="en-US" altLang="ko-KR" sz="3200" dirty="0">
              <a:solidFill>
                <a:srgbClr val="046D76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>
              <a:lnSpc>
                <a:spcPct val="110000"/>
              </a:lnSpc>
            </a:pPr>
            <a:r>
              <a:rPr lang="en-US" altLang="ko-KR" sz="32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Simulation Results</a:t>
            </a:r>
            <a:endParaRPr lang="ko-KR" altLang="en-US" sz="32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86225DD6-EE7F-6C46-2EAF-75C317D6A202}"/>
              </a:ext>
            </a:extLst>
          </p:cNvPr>
          <p:cNvCxnSpPr>
            <a:cxnSpLocks/>
          </p:cNvCxnSpPr>
          <p:nvPr/>
        </p:nvCxnSpPr>
        <p:spPr>
          <a:xfrm>
            <a:off x="0" y="1096704"/>
            <a:ext cx="4521200" cy="0"/>
          </a:xfrm>
          <a:prstGeom prst="line">
            <a:avLst/>
          </a:prstGeom>
          <a:ln w="38100">
            <a:solidFill>
              <a:srgbClr val="46B9AE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573D3D5-93DC-BB7D-E20E-F4793EDC2877}"/>
              </a:ext>
            </a:extLst>
          </p:cNvPr>
          <p:cNvSpPr txBox="1"/>
          <p:nvPr/>
        </p:nvSpPr>
        <p:spPr>
          <a:xfrm>
            <a:off x="566928" y="1301823"/>
            <a:ext cx="11027885" cy="7053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2. Blockchain Simulation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3C5EAEC-FC75-E0FB-8D88-8ED35CD84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6DE0-306A-42E2-8184-99A895E46B98}" type="slidenum">
              <a:rPr lang="ko-KR" altLang="en-US" smtClean="0"/>
              <a:t>21</a:t>
            </a:fld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4D00025-F4CD-42FF-DC39-AAC07E3E3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33" y="2212318"/>
            <a:ext cx="4965065" cy="3497893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8F4354A1-78EE-0F05-CD0F-EB4745B9E2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000" y="309295"/>
            <a:ext cx="4521200" cy="282847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484E0A07-0E09-EA06-2550-60C439B314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082" y="3218900"/>
            <a:ext cx="4155036" cy="342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5764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">
            <a:extLst>
              <a:ext uri="{FF2B5EF4-FFF2-40B4-BE49-F238E27FC236}">
                <a16:creationId xmlns:a16="http://schemas.microsoft.com/office/drawing/2014/main" id="{C57FCFBC-FD5C-4613-A62D-5096EA452065}"/>
              </a:ext>
            </a:extLst>
          </p:cNvPr>
          <p:cNvSpPr txBox="1">
            <a:spLocks/>
          </p:cNvSpPr>
          <p:nvPr/>
        </p:nvSpPr>
        <p:spPr>
          <a:xfrm>
            <a:off x="625933" y="169870"/>
            <a:ext cx="10909874" cy="926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altLang="ko-KR" sz="1600" dirty="0">
                <a:solidFill>
                  <a:srgbClr val="046D7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[Result] </a:t>
            </a:r>
            <a:endParaRPr lang="en-US" altLang="ko-KR" sz="3200" dirty="0">
              <a:solidFill>
                <a:srgbClr val="046D76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>
              <a:lnSpc>
                <a:spcPct val="110000"/>
              </a:lnSpc>
            </a:pPr>
            <a:r>
              <a:rPr lang="en-US" altLang="ko-KR" sz="32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Simulation Results</a:t>
            </a:r>
            <a:endParaRPr lang="ko-KR" altLang="en-US" sz="32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86225DD6-EE7F-6C46-2EAF-75C317D6A202}"/>
              </a:ext>
            </a:extLst>
          </p:cNvPr>
          <p:cNvCxnSpPr>
            <a:cxnSpLocks/>
          </p:cNvCxnSpPr>
          <p:nvPr/>
        </p:nvCxnSpPr>
        <p:spPr>
          <a:xfrm>
            <a:off x="0" y="1096704"/>
            <a:ext cx="4521200" cy="0"/>
          </a:xfrm>
          <a:prstGeom prst="line">
            <a:avLst/>
          </a:prstGeom>
          <a:ln w="38100">
            <a:solidFill>
              <a:srgbClr val="46B9AE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573D3D5-93DC-BB7D-E20E-F4793EDC2877}"/>
              </a:ext>
            </a:extLst>
          </p:cNvPr>
          <p:cNvSpPr txBox="1"/>
          <p:nvPr/>
        </p:nvSpPr>
        <p:spPr>
          <a:xfrm>
            <a:off x="566928" y="1301823"/>
            <a:ext cx="11027885" cy="5300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2. Blockchain Simulation</a:t>
            </a:r>
            <a:br>
              <a:rPr lang="en-US" altLang="ko-K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</a:br>
            <a:endParaRPr lang="en-US" altLang="ko-K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DT = Difficulty Targets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3C5EAEC-FC75-E0FB-8D88-8ED35CD84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6DE0-306A-42E2-8184-99A895E46B98}" type="slidenum">
              <a:rPr lang="ko-KR" altLang="en-US" smtClean="0"/>
              <a:t>22</a:t>
            </a:fld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C17F9D3-85D6-20D5-3F20-5E6BB4521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4268" y="2394422"/>
            <a:ext cx="5443464" cy="311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1233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">
            <a:extLst>
              <a:ext uri="{FF2B5EF4-FFF2-40B4-BE49-F238E27FC236}">
                <a16:creationId xmlns:a16="http://schemas.microsoft.com/office/drawing/2014/main" id="{C57FCFBC-FD5C-4613-A62D-5096EA452065}"/>
              </a:ext>
            </a:extLst>
          </p:cNvPr>
          <p:cNvSpPr txBox="1">
            <a:spLocks/>
          </p:cNvSpPr>
          <p:nvPr/>
        </p:nvSpPr>
        <p:spPr>
          <a:xfrm>
            <a:off x="625933" y="169870"/>
            <a:ext cx="10909874" cy="926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altLang="ko-KR" sz="1600" dirty="0">
                <a:solidFill>
                  <a:srgbClr val="046D7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[Conclusion] </a:t>
            </a:r>
            <a:endParaRPr lang="en-US" altLang="ko-KR" sz="3200" dirty="0">
              <a:solidFill>
                <a:srgbClr val="046D76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>
              <a:lnSpc>
                <a:spcPct val="110000"/>
              </a:lnSpc>
            </a:pPr>
            <a:r>
              <a:rPr lang="en-US" altLang="ko-KR" sz="32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Pros and Cons</a:t>
            </a:r>
            <a:endParaRPr lang="ko-KR" altLang="en-US" sz="32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86225DD6-EE7F-6C46-2EAF-75C317D6A202}"/>
              </a:ext>
            </a:extLst>
          </p:cNvPr>
          <p:cNvCxnSpPr>
            <a:cxnSpLocks/>
          </p:cNvCxnSpPr>
          <p:nvPr/>
        </p:nvCxnSpPr>
        <p:spPr>
          <a:xfrm>
            <a:off x="0" y="1096704"/>
            <a:ext cx="3613150" cy="0"/>
          </a:xfrm>
          <a:prstGeom prst="line">
            <a:avLst/>
          </a:prstGeom>
          <a:ln w="38100">
            <a:solidFill>
              <a:srgbClr val="46B9AE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573D3D5-93DC-BB7D-E20E-F4793EDC2877}"/>
              </a:ext>
            </a:extLst>
          </p:cNvPr>
          <p:cNvSpPr txBox="1"/>
          <p:nvPr/>
        </p:nvSpPr>
        <p:spPr>
          <a:xfrm>
            <a:off x="561029" y="2135566"/>
            <a:ext cx="11027885" cy="44670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ko-KR" sz="2000">
                <a:solidFill>
                  <a:srgbClr val="00B05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Protect</a:t>
            </a:r>
            <a:r>
              <a:rPr lang="en-US" altLang="ko-KR" sz="200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the medical records of COVID-19 patients using </a:t>
            </a:r>
            <a:r>
              <a:rPr lang="en-US" altLang="ko-KR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ECDSA</a:t>
            </a:r>
            <a:r>
              <a:rPr lang="en-US" altLang="ko-KR" sz="200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altLang="ko-KR" sz="200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ko-KR" sz="2000">
                <a:solidFill>
                  <a:srgbClr val="00B05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Prevent</a:t>
            </a:r>
            <a:r>
              <a:rPr lang="en-US" altLang="ko-KR" sz="200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changes or manipulation of the medial records using </a:t>
            </a:r>
            <a:r>
              <a:rPr lang="en-US" altLang="ko-KR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Blockchain</a:t>
            </a:r>
            <a:r>
              <a:rPr lang="en-US" altLang="ko-KR" sz="200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altLang="ko-KR" sz="200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altLang="ko-KR" sz="200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altLang="ko-KR" sz="200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ko-KR" sz="200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Small</a:t>
            </a:r>
            <a:r>
              <a:rPr lang="en-US" altLang="ko-KR" sz="200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number of datasets used</a:t>
            </a:r>
            <a:endParaRPr lang="en-US" altLang="ko-KR" sz="20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3C5EAEC-FC75-E0FB-8D88-8ED35CD84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6DE0-306A-42E2-8184-99A895E46B98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85240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7EA0F56-9F43-4B7D-99CA-7F21EE79D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063" y="1036812"/>
            <a:ext cx="10909874" cy="4784376"/>
          </a:xfrm>
        </p:spPr>
        <p:txBody>
          <a:bodyPr anchor="ctr">
            <a:normAutofit/>
          </a:bodyPr>
          <a:lstStyle/>
          <a:p>
            <a:pPr marL="0" lvl="1" indent="0" algn="ctr">
              <a:lnSpc>
                <a:spcPct val="130000"/>
              </a:lnSpc>
              <a:buNone/>
            </a:pPr>
            <a:r>
              <a:rPr lang="en-US" altLang="ko-KR" sz="6000" dirty="0">
                <a:solidFill>
                  <a:srgbClr val="046D7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Q &amp; A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1B96790-8A7A-081C-4D44-6760EBFC4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6DE0-306A-42E2-8184-99A895E46B98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3633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">
            <a:extLst>
              <a:ext uri="{FF2B5EF4-FFF2-40B4-BE49-F238E27FC236}">
                <a16:creationId xmlns:a16="http://schemas.microsoft.com/office/drawing/2014/main" id="{C57FCFBC-FD5C-4613-A62D-5096EA452065}"/>
              </a:ext>
            </a:extLst>
          </p:cNvPr>
          <p:cNvSpPr txBox="1">
            <a:spLocks/>
          </p:cNvSpPr>
          <p:nvPr/>
        </p:nvSpPr>
        <p:spPr>
          <a:xfrm>
            <a:off x="625933" y="169870"/>
            <a:ext cx="10909874" cy="926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altLang="ko-KR" sz="1600" dirty="0">
                <a:solidFill>
                  <a:srgbClr val="046D7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[Motivation] </a:t>
            </a:r>
            <a:endParaRPr lang="en-US" altLang="ko-KR" sz="3200" dirty="0">
              <a:solidFill>
                <a:srgbClr val="046D76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>
              <a:lnSpc>
                <a:spcPct val="110000"/>
              </a:lnSpc>
            </a:pPr>
            <a:r>
              <a:rPr lang="en-US" altLang="ko-KR" sz="32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Outbreak of COVID-19</a:t>
            </a:r>
            <a:endParaRPr lang="ko-KR" altLang="en-US" sz="32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86225DD6-EE7F-6C46-2EAF-75C317D6A202}"/>
              </a:ext>
            </a:extLst>
          </p:cNvPr>
          <p:cNvCxnSpPr>
            <a:cxnSpLocks/>
          </p:cNvCxnSpPr>
          <p:nvPr/>
        </p:nvCxnSpPr>
        <p:spPr>
          <a:xfrm>
            <a:off x="0" y="1096704"/>
            <a:ext cx="5139559" cy="0"/>
          </a:xfrm>
          <a:prstGeom prst="line">
            <a:avLst/>
          </a:prstGeom>
          <a:ln w="38100">
            <a:solidFill>
              <a:srgbClr val="46B9AE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3C5EAEC-FC75-E0FB-8D88-8ED35CD84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6DE0-306A-42E2-8184-99A895E46B98}" type="slidenum">
              <a:rPr lang="ko-KR" altLang="en-US" smtClean="0"/>
              <a:t>3</a:t>
            </a:fld>
            <a:endParaRPr lang="ko-KR" altLang="en-US" dirty="0"/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292066EB-3E5B-2CA3-FD1D-650FF29C7E56}"/>
              </a:ext>
            </a:extLst>
          </p:cNvPr>
          <p:cNvGrpSpPr/>
          <p:nvPr/>
        </p:nvGrpSpPr>
        <p:grpSpPr>
          <a:xfrm>
            <a:off x="1162155" y="1688913"/>
            <a:ext cx="2815247" cy="4667437"/>
            <a:chOff x="8720560" y="1380517"/>
            <a:chExt cx="2815247" cy="4667437"/>
          </a:xfrm>
        </p:grpSpPr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78125B23-1442-4AA0-AC62-5AB2DAE12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20560" y="1380517"/>
              <a:ext cx="2815247" cy="4235904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381150C-14B9-E0ED-1B6B-BB15AD739163}"/>
                </a:ext>
              </a:extLst>
            </p:cNvPr>
            <p:cNvSpPr txBox="1"/>
            <p:nvPr/>
          </p:nvSpPr>
          <p:spPr>
            <a:xfrm>
              <a:off x="8720560" y="5678622"/>
              <a:ext cx="28152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By </a:t>
              </a:r>
              <a:r>
                <a:rPr lang="en-US" altLang="ko-KR" sz="900" dirty="0" err="1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Worldometer</a:t>
              </a:r>
              <a:br>
                <a:rPr lang="en-US" altLang="ko-KR" sz="9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</a:br>
              <a:r>
                <a:rPr lang="en-US" altLang="ko-KR" sz="9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https://www.worldometers.info/coronavirus/</a:t>
              </a:r>
              <a:endParaRPr lang="ko-KR" altLang="en-US" sz="900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A6222C9A-7579-C14B-BC29-7AB3331FEAED}"/>
              </a:ext>
            </a:extLst>
          </p:cNvPr>
          <p:cNvGrpSpPr/>
          <p:nvPr/>
        </p:nvGrpSpPr>
        <p:grpSpPr>
          <a:xfrm>
            <a:off x="5435323" y="2715007"/>
            <a:ext cx="4917796" cy="2183716"/>
            <a:chOff x="5340730" y="2248667"/>
            <a:chExt cx="4917796" cy="2183716"/>
          </a:xfrm>
        </p:grpSpPr>
        <p:sp>
          <p:nvSpPr>
            <p:cNvPr id="16" name="사각형: 둥근 모서리 15">
              <a:extLst>
                <a:ext uri="{FF2B5EF4-FFF2-40B4-BE49-F238E27FC236}">
                  <a16:creationId xmlns:a16="http://schemas.microsoft.com/office/drawing/2014/main" id="{1651C4B9-1AD1-AD24-9052-14AE10131D53}"/>
                </a:ext>
              </a:extLst>
            </p:cNvPr>
            <p:cNvSpPr/>
            <p:nvPr/>
          </p:nvSpPr>
          <p:spPr>
            <a:xfrm>
              <a:off x="5340730" y="2248667"/>
              <a:ext cx="4917796" cy="532368"/>
            </a:xfrm>
            <a:prstGeom prst="roundRect">
              <a:avLst/>
            </a:prstGeom>
            <a:solidFill>
              <a:srgbClr val="46B9A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rgbClr val="FFFFFF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Spread of COVID-19</a:t>
              </a:r>
            </a:p>
          </p:txBody>
        </p:sp>
        <p:sp>
          <p:nvSpPr>
            <p:cNvPr id="19" name="사각형: 둥근 모서리 18">
              <a:extLst>
                <a:ext uri="{FF2B5EF4-FFF2-40B4-BE49-F238E27FC236}">
                  <a16:creationId xmlns:a16="http://schemas.microsoft.com/office/drawing/2014/main" id="{42B89852-F912-863D-E563-5D8FDC19E28A}"/>
                </a:ext>
              </a:extLst>
            </p:cNvPr>
            <p:cNvSpPr/>
            <p:nvPr/>
          </p:nvSpPr>
          <p:spPr>
            <a:xfrm>
              <a:off x="5340730" y="3243419"/>
              <a:ext cx="4917796" cy="1188964"/>
            </a:xfrm>
            <a:prstGeom prst="roundRect">
              <a:avLst>
                <a:gd name="adj" fmla="val 11363"/>
              </a:avLst>
            </a:prstGeom>
            <a:solidFill>
              <a:srgbClr val="046D7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rgbClr val="FFFFFF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Force governments to provide </a:t>
              </a:r>
              <a:br>
                <a:rPr lang="en-US" altLang="ko-KR" dirty="0">
                  <a:solidFill>
                    <a:srgbClr val="FFFFFF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</a:br>
              <a:r>
                <a:rPr lang="en-US" altLang="ko-KR" dirty="0">
                  <a:solidFill>
                    <a:srgbClr val="FFFFFF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patient’s medical records to public</a:t>
              </a:r>
            </a:p>
          </p:txBody>
        </p:sp>
        <p:sp>
          <p:nvSpPr>
            <p:cNvPr id="21" name="화살표: 아래쪽 20">
              <a:extLst>
                <a:ext uri="{FF2B5EF4-FFF2-40B4-BE49-F238E27FC236}">
                  <a16:creationId xmlns:a16="http://schemas.microsoft.com/office/drawing/2014/main" id="{FC9D0C30-F689-8BD8-86F1-D0C15BEAD893}"/>
                </a:ext>
              </a:extLst>
            </p:cNvPr>
            <p:cNvSpPr/>
            <p:nvPr/>
          </p:nvSpPr>
          <p:spPr>
            <a:xfrm>
              <a:off x="7701881" y="2855102"/>
              <a:ext cx="195493" cy="277026"/>
            </a:xfrm>
            <a:prstGeom prst="downArrow">
              <a:avLst/>
            </a:prstGeom>
            <a:solidFill>
              <a:srgbClr val="046D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98376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">
            <a:extLst>
              <a:ext uri="{FF2B5EF4-FFF2-40B4-BE49-F238E27FC236}">
                <a16:creationId xmlns:a16="http://schemas.microsoft.com/office/drawing/2014/main" id="{C57FCFBC-FD5C-4613-A62D-5096EA452065}"/>
              </a:ext>
            </a:extLst>
          </p:cNvPr>
          <p:cNvSpPr txBox="1">
            <a:spLocks/>
          </p:cNvSpPr>
          <p:nvPr/>
        </p:nvSpPr>
        <p:spPr>
          <a:xfrm>
            <a:off x="625933" y="169870"/>
            <a:ext cx="10909874" cy="926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altLang="ko-KR" sz="1600" dirty="0">
                <a:solidFill>
                  <a:srgbClr val="046D7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[Motivation] </a:t>
            </a:r>
            <a:endParaRPr lang="en-US" altLang="ko-KR" sz="3200" dirty="0">
              <a:solidFill>
                <a:srgbClr val="046D76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>
              <a:lnSpc>
                <a:spcPct val="110000"/>
              </a:lnSpc>
            </a:pPr>
            <a:r>
              <a:rPr lang="en-US" altLang="ko-KR" sz="32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Outbreak of COVID-19</a:t>
            </a:r>
            <a:endParaRPr lang="ko-KR" altLang="en-US" sz="32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86225DD6-EE7F-6C46-2EAF-75C317D6A202}"/>
              </a:ext>
            </a:extLst>
          </p:cNvPr>
          <p:cNvCxnSpPr>
            <a:cxnSpLocks/>
          </p:cNvCxnSpPr>
          <p:nvPr/>
        </p:nvCxnSpPr>
        <p:spPr>
          <a:xfrm>
            <a:off x="0" y="1096704"/>
            <a:ext cx="5139559" cy="0"/>
          </a:xfrm>
          <a:prstGeom prst="line">
            <a:avLst/>
          </a:prstGeom>
          <a:ln w="38100">
            <a:solidFill>
              <a:srgbClr val="46B9AE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3C5EAEC-FC75-E0FB-8D88-8ED35CD84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6DE0-306A-42E2-8184-99A895E46B98}" type="slidenum">
              <a:rPr lang="ko-KR" altLang="en-US" smtClean="0"/>
              <a:t>4</a:t>
            </a:fld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82C6DCB-7000-3D39-256F-FF41659CA2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212" y="1972416"/>
            <a:ext cx="3836224" cy="2716995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313237FB-9586-8552-2EAD-82DBD80944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2430" y="501650"/>
            <a:ext cx="3971436" cy="457766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grpSp>
        <p:nvGrpSpPr>
          <p:cNvPr id="23" name="그룹 22">
            <a:extLst>
              <a:ext uri="{FF2B5EF4-FFF2-40B4-BE49-F238E27FC236}">
                <a16:creationId xmlns:a16="http://schemas.microsoft.com/office/drawing/2014/main" id="{2FCCC031-0051-9775-180C-5698D2EB9C49}"/>
              </a:ext>
            </a:extLst>
          </p:cNvPr>
          <p:cNvGrpSpPr/>
          <p:nvPr/>
        </p:nvGrpSpPr>
        <p:grpSpPr>
          <a:xfrm>
            <a:off x="1336188" y="5285725"/>
            <a:ext cx="9315192" cy="1070625"/>
            <a:chOff x="1336188" y="5285725"/>
            <a:chExt cx="9315192" cy="1070625"/>
          </a:xfrm>
        </p:grpSpPr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40EBF705-7CCB-6586-EC49-96C90B8E0F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84917" y="5285727"/>
              <a:ext cx="4366463" cy="1070623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pic>
          <p:nvPicPr>
            <p:cNvPr id="18" name="그림 17">
              <a:extLst>
                <a:ext uri="{FF2B5EF4-FFF2-40B4-BE49-F238E27FC236}">
                  <a16:creationId xmlns:a16="http://schemas.microsoft.com/office/drawing/2014/main" id="{CF20456A-9571-424E-C533-EAC38E71DB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36188" y="5285725"/>
              <a:ext cx="4204272" cy="1070623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sp>
          <p:nvSpPr>
            <p:cNvPr id="22" name="화살표: 아래쪽 21">
              <a:extLst>
                <a:ext uri="{FF2B5EF4-FFF2-40B4-BE49-F238E27FC236}">
                  <a16:creationId xmlns:a16="http://schemas.microsoft.com/office/drawing/2014/main" id="{19B11241-CD6C-07ED-6836-118BE156D1CC}"/>
                </a:ext>
              </a:extLst>
            </p:cNvPr>
            <p:cNvSpPr/>
            <p:nvPr/>
          </p:nvSpPr>
          <p:spPr>
            <a:xfrm rot="16200000">
              <a:off x="5859741" y="5682522"/>
              <a:ext cx="195493" cy="277026"/>
            </a:xfrm>
            <a:prstGeom prst="downArrow">
              <a:avLst/>
            </a:prstGeom>
            <a:solidFill>
              <a:srgbClr val="046D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12422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">
            <a:extLst>
              <a:ext uri="{FF2B5EF4-FFF2-40B4-BE49-F238E27FC236}">
                <a16:creationId xmlns:a16="http://schemas.microsoft.com/office/drawing/2014/main" id="{C57FCFBC-FD5C-4613-A62D-5096EA452065}"/>
              </a:ext>
            </a:extLst>
          </p:cNvPr>
          <p:cNvSpPr txBox="1">
            <a:spLocks/>
          </p:cNvSpPr>
          <p:nvPr/>
        </p:nvSpPr>
        <p:spPr>
          <a:xfrm>
            <a:off x="625933" y="169870"/>
            <a:ext cx="10909874" cy="926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altLang="ko-KR" sz="1600" dirty="0">
                <a:solidFill>
                  <a:srgbClr val="046D7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[Problem] </a:t>
            </a:r>
            <a:endParaRPr lang="en-US" altLang="ko-KR" sz="3200" dirty="0">
              <a:solidFill>
                <a:srgbClr val="046D76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>
              <a:lnSpc>
                <a:spcPct val="110000"/>
              </a:lnSpc>
            </a:pPr>
            <a:r>
              <a:rPr lang="en-US" altLang="ko-KR" sz="32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How to Protect Privacy</a:t>
            </a:r>
            <a:endParaRPr lang="ko-KR" altLang="en-US" sz="32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86225DD6-EE7F-6C46-2EAF-75C317D6A202}"/>
              </a:ext>
            </a:extLst>
          </p:cNvPr>
          <p:cNvCxnSpPr>
            <a:cxnSpLocks/>
          </p:cNvCxnSpPr>
          <p:nvPr/>
        </p:nvCxnSpPr>
        <p:spPr>
          <a:xfrm>
            <a:off x="0" y="1096704"/>
            <a:ext cx="5341357" cy="0"/>
          </a:xfrm>
          <a:prstGeom prst="line">
            <a:avLst/>
          </a:prstGeom>
          <a:ln w="38100">
            <a:solidFill>
              <a:srgbClr val="46B9AE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3C5EAEC-FC75-E0FB-8D88-8ED35CD84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6DE0-306A-42E2-8184-99A895E46B98}" type="slidenum">
              <a:rPr lang="ko-KR" altLang="en-US" smtClean="0"/>
              <a:t>5</a:t>
            </a:fld>
            <a:endParaRPr lang="ko-KR" altLang="en-US" dirty="0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F1C2C657-0073-59FB-0DC2-80D52DD7FEEE}"/>
              </a:ext>
            </a:extLst>
          </p:cNvPr>
          <p:cNvGrpSpPr/>
          <p:nvPr/>
        </p:nvGrpSpPr>
        <p:grpSpPr>
          <a:xfrm>
            <a:off x="4001210" y="1504736"/>
            <a:ext cx="4189580" cy="2052647"/>
            <a:chOff x="5340728" y="3148778"/>
            <a:chExt cx="4917798" cy="2049947"/>
          </a:xfrm>
        </p:grpSpPr>
        <p:sp>
          <p:nvSpPr>
            <p:cNvPr id="8" name="사각형: 둥근 모서리 7">
              <a:extLst>
                <a:ext uri="{FF2B5EF4-FFF2-40B4-BE49-F238E27FC236}">
                  <a16:creationId xmlns:a16="http://schemas.microsoft.com/office/drawing/2014/main" id="{618273EB-8325-63F5-877E-81517EAF069F}"/>
                </a:ext>
              </a:extLst>
            </p:cNvPr>
            <p:cNvSpPr/>
            <p:nvPr/>
          </p:nvSpPr>
          <p:spPr>
            <a:xfrm>
              <a:off x="5340730" y="3148778"/>
              <a:ext cx="4917796" cy="1188964"/>
            </a:xfrm>
            <a:prstGeom prst="roundRect">
              <a:avLst>
                <a:gd name="adj" fmla="val 11216"/>
              </a:avLst>
            </a:prstGeom>
            <a:solidFill>
              <a:srgbClr val="046D7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rgbClr val="FFFFFF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Force governments to provide </a:t>
              </a:r>
              <a:br>
                <a:rPr lang="en-US" altLang="ko-KR" sz="1600" dirty="0">
                  <a:solidFill>
                    <a:srgbClr val="FFFFFF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</a:br>
              <a:r>
                <a:rPr lang="en-US" altLang="ko-KR" sz="1600" dirty="0">
                  <a:solidFill>
                    <a:srgbClr val="FFFFFF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patient’s medical records to public</a:t>
              </a:r>
            </a:p>
          </p:txBody>
        </p:sp>
        <p:sp>
          <p:nvSpPr>
            <p:cNvPr id="9" name="사각형: 둥근 모서리 8">
              <a:extLst>
                <a:ext uri="{FF2B5EF4-FFF2-40B4-BE49-F238E27FC236}">
                  <a16:creationId xmlns:a16="http://schemas.microsoft.com/office/drawing/2014/main" id="{EFCE76F3-F652-6DDD-766B-1916886035A6}"/>
                </a:ext>
              </a:extLst>
            </p:cNvPr>
            <p:cNvSpPr/>
            <p:nvPr/>
          </p:nvSpPr>
          <p:spPr>
            <a:xfrm>
              <a:off x="5340728" y="4666357"/>
              <a:ext cx="4917796" cy="532368"/>
            </a:xfrm>
            <a:prstGeom prst="roundRect">
              <a:avLst/>
            </a:prstGeom>
            <a:solidFill>
              <a:srgbClr val="46B9A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>
                  <a:solidFill>
                    <a:srgbClr val="FFFFFF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The </a:t>
              </a:r>
              <a:r>
                <a:rPr lang="en-US" altLang="ko-KR" sz="1600" b="1" dirty="0">
                  <a:solidFill>
                    <a:srgbClr val="FF0000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PRIVACY</a:t>
              </a:r>
              <a:r>
                <a:rPr lang="en-US" altLang="ko-KR" sz="1600" dirty="0">
                  <a:solidFill>
                    <a:srgbClr val="FFFFFF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 of the patient is at risk.</a:t>
              </a:r>
            </a:p>
          </p:txBody>
        </p:sp>
        <p:sp>
          <p:nvSpPr>
            <p:cNvPr id="11" name="화살표: 아래쪽 10">
              <a:extLst>
                <a:ext uri="{FF2B5EF4-FFF2-40B4-BE49-F238E27FC236}">
                  <a16:creationId xmlns:a16="http://schemas.microsoft.com/office/drawing/2014/main" id="{ACCB32E1-537B-3B58-5421-38F0BEA69722}"/>
                </a:ext>
              </a:extLst>
            </p:cNvPr>
            <p:cNvSpPr/>
            <p:nvPr/>
          </p:nvSpPr>
          <p:spPr>
            <a:xfrm>
              <a:off x="7701880" y="4411809"/>
              <a:ext cx="195493" cy="180480"/>
            </a:xfrm>
            <a:prstGeom prst="downArrow">
              <a:avLst/>
            </a:prstGeom>
            <a:solidFill>
              <a:srgbClr val="046D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186134A6-9172-DF48-6A4D-840E06BE9E79}"/>
              </a:ext>
            </a:extLst>
          </p:cNvPr>
          <p:cNvGrpSpPr/>
          <p:nvPr/>
        </p:nvGrpSpPr>
        <p:grpSpPr>
          <a:xfrm>
            <a:off x="2455545" y="5343446"/>
            <a:ext cx="7280907" cy="1012904"/>
            <a:chOff x="2419406" y="5254844"/>
            <a:chExt cx="7280907" cy="1012904"/>
          </a:xfrm>
        </p:grpSpPr>
        <p:sp>
          <p:nvSpPr>
            <p:cNvPr id="12" name="사각형: 둥근 모서리 11">
              <a:extLst>
                <a:ext uri="{FF2B5EF4-FFF2-40B4-BE49-F238E27FC236}">
                  <a16:creationId xmlns:a16="http://schemas.microsoft.com/office/drawing/2014/main" id="{65599334-6128-2504-73A1-4CC08A5D403D}"/>
                </a:ext>
              </a:extLst>
            </p:cNvPr>
            <p:cNvSpPr/>
            <p:nvPr/>
          </p:nvSpPr>
          <p:spPr>
            <a:xfrm>
              <a:off x="2419406" y="5254844"/>
              <a:ext cx="3521041" cy="1012904"/>
            </a:xfrm>
            <a:prstGeom prst="roundRect">
              <a:avLst/>
            </a:prstGeom>
            <a:solidFill>
              <a:srgbClr val="46B9A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rgbClr val="FFFFFF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ECDSA</a:t>
              </a:r>
            </a:p>
            <a:p>
              <a:pPr algn="ctr"/>
              <a:r>
                <a:rPr lang="en-US" altLang="ko-KR" sz="1400" dirty="0">
                  <a:solidFill>
                    <a:srgbClr val="FFFFFF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Elliptic Curve </a:t>
              </a:r>
            </a:p>
            <a:p>
              <a:pPr algn="ctr"/>
              <a:r>
                <a:rPr lang="en-US" altLang="ko-KR" sz="1400" dirty="0">
                  <a:solidFill>
                    <a:srgbClr val="FFFFFF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Digital Signature Algorithm</a:t>
              </a:r>
            </a:p>
          </p:txBody>
        </p:sp>
        <p:sp>
          <p:nvSpPr>
            <p:cNvPr id="14" name="사각형: 둥근 모서리 13">
              <a:extLst>
                <a:ext uri="{FF2B5EF4-FFF2-40B4-BE49-F238E27FC236}">
                  <a16:creationId xmlns:a16="http://schemas.microsoft.com/office/drawing/2014/main" id="{7B0BCEE6-A0D9-6E35-294F-88745BC6D43A}"/>
                </a:ext>
              </a:extLst>
            </p:cNvPr>
            <p:cNvSpPr/>
            <p:nvPr/>
          </p:nvSpPr>
          <p:spPr>
            <a:xfrm>
              <a:off x="6179272" y="5254844"/>
              <a:ext cx="3521041" cy="1012904"/>
            </a:xfrm>
            <a:prstGeom prst="roundRect">
              <a:avLst/>
            </a:prstGeom>
            <a:solidFill>
              <a:srgbClr val="46B9A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rgbClr val="FFFFFF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Blockchain Technology</a:t>
              </a:r>
            </a:p>
          </p:txBody>
        </p:sp>
      </p:grp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79797A5C-5BC9-A3B0-5C97-9305C03BF5A2}"/>
              </a:ext>
            </a:extLst>
          </p:cNvPr>
          <p:cNvSpPr/>
          <p:nvPr/>
        </p:nvSpPr>
        <p:spPr>
          <a:xfrm>
            <a:off x="4732128" y="3948259"/>
            <a:ext cx="2727740" cy="750360"/>
          </a:xfrm>
          <a:prstGeom prst="roundRect">
            <a:avLst>
              <a:gd name="adj" fmla="val 50000"/>
            </a:avLst>
          </a:prstGeom>
          <a:solidFill>
            <a:srgbClr val="046D7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srgbClr val="FFFFFF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How to Protect ?</a:t>
            </a:r>
          </a:p>
        </p:txBody>
      </p:sp>
      <p:sp>
        <p:nvSpPr>
          <p:cNvPr id="20" name="화살표: 아래쪽 19">
            <a:extLst>
              <a:ext uri="{FF2B5EF4-FFF2-40B4-BE49-F238E27FC236}">
                <a16:creationId xmlns:a16="http://schemas.microsoft.com/office/drawing/2014/main" id="{87E3B073-2B1E-53A4-AB6D-2C000BF1A339}"/>
              </a:ext>
            </a:extLst>
          </p:cNvPr>
          <p:cNvSpPr/>
          <p:nvPr/>
        </p:nvSpPr>
        <p:spPr>
          <a:xfrm>
            <a:off x="6012726" y="3662462"/>
            <a:ext cx="166545" cy="180718"/>
          </a:xfrm>
          <a:prstGeom prst="downArrow">
            <a:avLst/>
          </a:prstGeom>
          <a:solidFill>
            <a:srgbClr val="046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cxnSp>
        <p:nvCxnSpPr>
          <p:cNvPr id="22" name="연결선: 꺾임 21">
            <a:extLst>
              <a:ext uri="{FF2B5EF4-FFF2-40B4-BE49-F238E27FC236}">
                <a16:creationId xmlns:a16="http://schemas.microsoft.com/office/drawing/2014/main" id="{B4462283-D894-0542-D092-77FA1E964F97}"/>
              </a:ext>
            </a:extLst>
          </p:cNvPr>
          <p:cNvCxnSpPr>
            <a:stCxn id="18" idx="2"/>
            <a:endCxn id="12" idx="0"/>
          </p:cNvCxnSpPr>
          <p:nvPr/>
        </p:nvCxnSpPr>
        <p:spPr>
          <a:xfrm rot="5400000">
            <a:off x="4833619" y="4081066"/>
            <a:ext cx="644827" cy="1879932"/>
          </a:xfrm>
          <a:prstGeom prst="bentConnector3">
            <a:avLst/>
          </a:prstGeom>
          <a:ln w="57150">
            <a:solidFill>
              <a:srgbClr val="046D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연결선: 꺾임 22">
            <a:extLst>
              <a:ext uri="{FF2B5EF4-FFF2-40B4-BE49-F238E27FC236}">
                <a16:creationId xmlns:a16="http://schemas.microsoft.com/office/drawing/2014/main" id="{E41D207B-44B3-EA34-529C-5AA80B7EDC21}"/>
              </a:ext>
            </a:extLst>
          </p:cNvPr>
          <p:cNvCxnSpPr>
            <a:cxnSpLocks/>
            <a:stCxn id="18" idx="2"/>
            <a:endCxn id="14" idx="0"/>
          </p:cNvCxnSpPr>
          <p:nvPr/>
        </p:nvCxnSpPr>
        <p:spPr>
          <a:xfrm rot="16200000" flipH="1">
            <a:off x="6713552" y="4081065"/>
            <a:ext cx="644827" cy="1879934"/>
          </a:xfrm>
          <a:prstGeom prst="bentConnector3">
            <a:avLst>
              <a:gd name="adj1" fmla="val 50000"/>
            </a:avLst>
          </a:prstGeom>
          <a:ln w="57150">
            <a:solidFill>
              <a:srgbClr val="046D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377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">
            <a:extLst>
              <a:ext uri="{FF2B5EF4-FFF2-40B4-BE49-F238E27FC236}">
                <a16:creationId xmlns:a16="http://schemas.microsoft.com/office/drawing/2014/main" id="{C57FCFBC-FD5C-4613-A62D-5096EA452065}"/>
              </a:ext>
            </a:extLst>
          </p:cNvPr>
          <p:cNvSpPr txBox="1">
            <a:spLocks/>
          </p:cNvSpPr>
          <p:nvPr/>
        </p:nvSpPr>
        <p:spPr>
          <a:xfrm>
            <a:off x="625933" y="169870"/>
            <a:ext cx="10909874" cy="926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altLang="ko-KR" sz="1600" dirty="0">
                <a:solidFill>
                  <a:srgbClr val="046D7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[Related Works] </a:t>
            </a:r>
            <a:endParaRPr lang="en-US" altLang="ko-KR" sz="3200" dirty="0">
              <a:solidFill>
                <a:srgbClr val="046D76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>
              <a:lnSpc>
                <a:spcPct val="110000"/>
              </a:lnSpc>
            </a:pPr>
            <a:r>
              <a:rPr lang="en-US" altLang="ko-KR" sz="32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Digital Signature Algorithm (DSA)</a:t>
            </a:r>
            <a:endParaRPr lang="ko-KR" altLang="en-US" sz="32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86225DD6-EE7F-6C46-2EAF-75C317D6A202}"/>
              </a:ext>
            </a:extLst>
          </p:cNvPr>
          <p:cNvCxnSpPr>
            <a:cxnSpLocks/>
          </p:cNvCxnSpPr>
          <p:nvPr/>
        </p:nvCxnSpPr>
        <p:spPr>
          <a:xfrm>
            <a:off x="0" y="1096704"/>
            <a:ext cx="7390874" cy="0"/>
          </a:xfrm>
          <a:prstGeom prst="line">
            <a:avLst/>
          </a:prstGeom>
          <a:ln w="38100">
            <a:solidFill>
              <a:srgbClr val="46B9AE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573D3D5-93DC-BB7D-E20E-F4793EDC2877}"/>
              </a:ext>
            </a:extLst>
          </p:cNvPr>
          <p:cNvSpPr txBox="1"/>
          <p:nvPr/>
        </p:nvSpPr>
        <p:spPr>
          <a:xfrm>
            <a:off x="5626100" y="1384300"/>
            <a:ext cx="5968713" cy="52182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600" dirty="0">
              <a:solidFill>
                <a:srgbClr val="FF0000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An electronic written signature </a:t>
            </a: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that uses a mathematical scheme by relying on the content of the message and the sender of the message to prove the authenticity of a message or document.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Achieve 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	Authentication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	Integrity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	Non-repudiation</a:t>
            </a:r>
          </a:p>
          <a:p>
            <a:pPr>
              <a:lnSpc>
                <a:spcPct val="150000"/>
              </a:lnSpc>
            </a:pP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Using private key &amp; public key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3C5EAEC-FC75-E0FB-8D88-8ED35CD84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6DE0-306A-42E2-8184-99A895E46B98}" type="slidenum">
              <a:rPr lang="ko-KR" altLang="en-US" smtClean="0"/>
              <a:t>6</a:t>
            </a:fld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54655320-B882-29FD-E332-7791C62FD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033" y="2572198"/>
            <a:ext cx="5148736" cy="272370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88697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">
            <a:extLst>
              <a:ext uri="{FF2B5EF4-FFF2-40B4-BE49-F238E27FC236}">
                <a16:creationId xmlns:a16="http://schemas.microsoft.com/office/drawing/2014/main" id="{C57FCFBC-FD5C-4613-A62D-5096EA452065}"/>
              </a:ext>
            </a:extLst>
          </p:cNvPr>
          <p:cNvSpPr txBox="1">
            <a:spLocks/>
          </p:cNvSpPr>
          <p:nvPr/>
        </p:nvSpPr>
        <p:spPr>
          <a:xfrm>
            <a:off x="625933" y="169870"/>
            <a:ext cx="10909874" cy="926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altLang="ko-KR" sz="1600" dirty="0">
                <a:solidFill>
                  <a:srgbClr val="046D7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[Related Works] </a:t>
            </a:r>
            <a:endParaRPr lang="en-US" altLang="ko-KR" sz="3200" dirty="0">
              <a:solidFill>
                <a:srgbClr val="046D76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>
              <a:lnSpc>
                <a:spcPct val="110000"/>
              </a:lnSpc>
            </a:pPr>
            <a:r>
              <a:rPr lang="en-US" altLang="ko-KR" sz="32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Digital Signature Algorithm (DSA)</a:t>
            </a:r>
            <a:endParaRPr lang="ko-KR" altLang="en-US" sz="32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86225DD6-EE7F-6C46-2EAF-75C317D6A202}"/>
              </a:ext>
            </a:extLst>
          </p:cNvPr>
          <p:cNvCxnSpPr>
            <a:cxnSpLocks/>
          </p:cNvCxnSpPr>
          <p:nvPr/>
        </p:nvCxnSpPr>
        <p:spPr>
          <a:xfrm>
            <a:off x="0" y="1096704"/>
            <a:ext cx="7390874" cy="0"/>
          </a:xfrm>
          <a:prstGeom prst="line">
            <a:avLst/>
          </a:prstGeom>
          <a:ln w="38100">
            <a:solidFill>
              <a:srgbClr val="46B9AE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573D3D5-93DC-BB7D-E20E-F4793EDC2877}"/>
              </a:ext>
            </a:extLst>
          </p:cNvPr>
          <p:cNvSpPr txBox="1"/>
          <p:nvPr/>
        </p:nvSpPr>
        <p:spPr>
          <a:xfrm>
            <a:off x="5626243" y="1138052"/>
            <a:ext cx="5968713" cy="52182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600" dirty="0">
              <a:solidFill>
                <a:srgbClr val="FF0000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Digital Signature Generation</a:t>
            </a:r>
          </a:p>
          <a:p>
            <a:pPr>
              <a:lnSpc>
                <a:spcPct val="150000"/>
              </a:lnSpc>
            </a:pP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Data messages are compressed by subjecting them to a hash function(SHA), resulting in a fixed-size message digest and the digest is signed using  sender’s private key.</a:t>
            </a:r>
          </a:p>
          <a:p>
            <a:pPr>
              <a:lnSpc>
                <a:spcPct val="150000"/>
              </a:lnSpc>
            </a:pP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Digital Signature Verification</a:t>
            </a:r>
          </a:p>
          <a:p>
            <a:pPr>
              <a:lnSpc>
                <a:spcPct val="150000"/>
              </a:lnSpc>
            </a:pPr>
            <a:endParaRPr lang="en-US" altLang="ko-KR" sz="1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Hash data message, and decrypt the signature with sender’s public key, check that both hashes are the same.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3C5EAEC-FC75-E0FB-8D88-8ED35CD84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6DE0-306A-42E2-8184-99A895E46B98}" type="slidenum">
              <a:rPr lang="ko-KR" altLang="en-US" smtClean="0"/>
              <a:t>7</a:t>
            </a:fld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A0FF695-53ED-22A6-C631-D852F4B0F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033" y="2572198"/>
            <a:ext cx="5148736" cy="272370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91081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">
            <a:extLst>
              <a:ext uri="{FF2B5EF4-FFF2-40B4-BE49-F238E27FC236}">
                <a16:creationId xmlns:a16="http://schemas.microsoft.com/office/drawing/2014/main" id="{C57FCFBC-FD5C-4613-A62D-5096EA452065}"/>
              </a:ext>
            </a:extLst>
          </p:cNvPr>
          <p:cNvSpPr txBox="1">
            <a:spLocks/>
          </p:cNvSpPr>
          <p:nvPr/>
        </p:nvSpPr>
        <p:spPr>
          <a:xfrm>
            <a:off x="625933" y="169870"/>
            <a:ext cx="10909874" cy="926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altLang="ko-KR" sz="1600" dirty="0">
                <a:solidFill>
                  <a:srgbClr val="046D7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[Related Works] </a:t>
            </a:r>
            <a:endParaRPr lang="en-US" altLang="ko-KR" sz="3200" dirty="0">
              <a:solidFill>
                <a:srgbClr val="046D76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>
              <a:lnSpc>
                <a:spcPct val="110000"/>
              </a:lnSpc>
            </a:pPr>
            <a:r>
              <a:rPr lang="en-US" altLang="ko-KR" sz="32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Elliptic Curve (EC)</a:t>
            </a:r>
            <a:endParaRPr lang="ko-KR" altLang="en-US" sz="32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86225DD6-EE7F-6C46-2EAF-75C317D6A202}"/>
              </a:ext>
            </a:extLst>
          </p:cNvPr>
          <p:cNvCxnSpPr>
            <a:cxnSpLocks/>
          </p:cNvCxnSpPr>
          <p:nvPr/>
        </p:nvCxnSpPr>
        <p:spPr>
          <a:xfrm>
            <a:off x="0" y="1096704"/>
            <a:ext cx="4319752" cy="0"/>
          </a:xfrm>
          <a:prstGeom prst="line">
            <a:avLst/>
          </a:prstGeom>
          <a:ln w="38100">
            <a:solidFill>
              <a:srgbClr val="46B9AE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573D3D5-93DC-BB7D-E20E-F4793EDC2877}"/>
                  </a:ext>
                </a:extLst>
              </p:cNvPr>
              <p:cNvSpPr txBox="1"/>
              <p:nvPr/>
            </p:nvSpPr>
            <p:spPr>
              <a:xfrm>
                <a:off x="582057" y="1295473"/>
                <a:ext cx="5780643" cy="530077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600" b="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Elliptic Curve is a plane curve </a:t>
                </a:r>
                <a:br>
                  <a:rPr lang="en-US" altLang="ko-KR" sz="1600" b="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</a:br>
                <a:r>
                  <a:rPr lang="en-US" altLang="ko-KR" sz="1600" b="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defined by an equation (</a:t>
                </a:r>
                <a:r>
                  <a:rPr lang="en-US" altLang="ko-KR" sz="2000" b="0" i="1" dirty="0" err="1">
                    <a:latin typeface="Adobe Garamond Pro Bold" panose="02020702060506020403" pitchFamily="18" charset="0"/>
                    <a:ea typeface="나눔스퀘어 Bold" panose="020B0600000101010101" pitchFamily="50" charset="-127"/>
                  </a:rPr>
                  <a:t>Weierstrass</a:t>
                </a:r>
                <a:r>
                  <a:rPr lang="en-US" altLang="ko-KR" sz="1600" b="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) of the form: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나눔스퀘어 Bold" panose="020B0600000101010101" pitchFamily="50" charset="-127"/>
                            </a:rPr>
                          </m:ctrlPr>
                        </m:sSupPr>
                        <m:e>
                          <m:r>
                            <a:rPr lang="en-US" altLang="ko-K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나눔스퀘어 Bold" panose="020B0600000101010101" pitchFamily="50" charset="-127"/>
                            </a:rPr>
                            <m:t>𝑦</m:t>
                          </m:r>
                        </m:e>
                        <m:sup>
                          <m:r>
                            <a:rPr lang="en-US" altLang="ko-K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나눔스퀘어 Bold" panose="020B0600000101010101" pitchFamily="50" charset="-127"/>
                            </a:rPr>
                            <m:t>2</m:t>
                          </m:r>
                        </m:sup>
                      </m:sSup>
                      <m:r>
                        <a:rPr lang="en-US" altLang="ko-KR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나눔스퀘어 Bold" panose="020B0600000101010101" pitchFamily="50" charset="-127"/>
                        </a:rPr>
                        <m:t>= </m:t>
                      </m:r>
                      <m:sSup>
                        <m:sSupPr>
                          <m:ctrlPr>
                            <a:rPr lang="en-US" altLang="ko-K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나눔스퀘어 Bold" panose="020B0600000101010101" pitchFamily="50" charset="-127"/>
                            </a:rPr>
                          </m:ctrlPr>
                        </m:sSupPr>
                        <m:e>
                          <m:r>
                            <a:rPr lang="en-US" altLang="ko-K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나눔스퀘어 Bold" panose="020B0600000101010101" pitchFamily="50" charset="-127"/>
                            </a:rPr>
                            <m:t>𝑥</m:t>
                          </m:r>
                        </m:e>
                        <m:sup>
                          <m:r>
                            <a:rPr lang="en-US" altLang="ko-K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나눔스퀘어 Bold" panose="020B0600000101010101" pitchFamily="50" charset="-127"/>
                            </a:rPr>
                            <m:t>3</m:t>
                          </m:r>
                        </m:sup>
                      </m:sSup>
                      <m:r>
                        <a:rPr lang="en-US" altLang="ko-KR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나눔스퀘어 Bold" panose="020B0600000101010101" pitchFamily="50" charset="-127"/>
                        </a:rPr>
                        <m:t>+</m:t>
                      </m:r>
                      <m:r>
                        <a:rPr lang="en-US" altLang="ko-KR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나눔스퀘어 Bold" panose="020B0600000101010101" pitchFamily="50" charset="-127"/>
                        </a:rPr>
                        <m:t>𝑎𝑥</m:t>
                      </m:r>
                      <m:r>
                        <a:rPr lang="en-US" altLang="ko-KR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나눔스퀘어 Bold" panose="020B0600000101010101" pitchFamily="50" charset="-127"/>
                        </a:rPr>
                        <m:t>+</m:t>
                      </m:r>
                      <m:r>
                        <a:rPr lang="en-US" altLang="ko-KR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나눔스퀘어 Bold" panose="020B0600000101010101" pitchFamily="50" charset="-127"/>
                        </a:rPr>
                        <m:t>𝑏</m:t>
                      </m:r>
                    </m:oMath>
                  </m:oMathPara>
                </a14:m>
                <a:endParaRPr lang="en-US" altLang="ko-KR" sz="2000" dirty="0"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2000" dirty="0"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dirty="0"/>
              </a:p>
              <a:p>
                <a:pPr>
                  <a:lnSpc>
                    <a:spcPct val="150000"/>
                  </a:lnSpc>
                </a:pPr>
                <a:endParaRPr lang="en-US" altLang="ko-KR" dirty="0"/>
              </a:p>
              <a:p>
                <a:pPr>
                  <a:lnSpc>
                    <a:spcPct val="150000"/>
                  </a:lnSpc>
                </a:pPr>
                <a:endParaRPr lang="en-US" altLang="ko-KR" dirty="0"/>
              </a:p>
              <a:p>
                <a:pPr>
                  <a:lnSpc>
                    <a:spcPct val="150000"/>
                  </a:lnSpc>
                </a:pPr>
                <a:endParaRPr lang="en-US" altLang="ko-KR" dirty="0"/>
              </a:p>
              <a:p>
                <a:pPr>
                  <a:lnSpc>
                    <a:spcPct val="150000"/>
                  </a:lnSpc>
                </a:pPr>
                <a:endParaRPr lang="en-US" altLang="ko-KR" dirty="0"/>
              </a:p>
              <a:p>
                <a:pPr>
                  <a:lnSpc>
                    <a:spcPct val="150000"/>
                  </a:lnSpc>
                </a:pPr>
                <a:r>
                  <a:rPr lang="en-US" altLang="ko-KR" sz="16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[Condition]</a:t>
                </a:r>
              </a:p>
              <a:p>
                <a:pPr marL="342900" indent="-342900">
                  <a:lnSpc>
                    <a:spcPct val="150000"/>
                  </a:lnSpc>
                  <a:buFontTx/>
                  <a:buChar char="-"/>
                </a:pPr>
                <a:r>
                  <a:rPr lang="en-US" altLang="ko-KR" sz="16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No </a:t>
                </a:r>
                <a:r>
                  <a:rPr lang="en-US" altLang="ko-KR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singular point </a:t>
                </a:r>
                <a:r>
                  <a:rPr lang="en-US" altLang="ko-KR" sz="16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(</a:t>
                </a:r>
                <a:r>
                  <a:rPr lang="ko-KR" altLang="en-US" sz="16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특이점</a:t>
                </a:r>
                <a:r>
                  <a:rPr lang="en-US" altLang="ko-KR" sz="16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)</a:t>
                </a:r>
                <a:br>
                  <a:rPr lang="en-US" altLang="ko-KR" sz="16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</a:br>
                <a:r>
                  <a:rPr lang="en-US" altLang="ko-KR" sz="1600" dirty="0"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( a = b = 0 is not EC )</a:t>
                </a:r>
                <a:endParaRPr lang="en-US" altLang="ko-KR" sz="2000" dirty="0"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573D3D5-93DC-BB7D-E20E-F4793EDC28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57" y="1295473"/>
                <a:ext cx="5780643" cy="5300775"/>
              </a:xfrm>
              <a:prstGeom prst="rect">
                <a:avLst/>
              </a:prstGeom>
              <a:blipFill>
                <a:blip r:embed="rId3"/>
                <a:stretch>
                  <a:fillRect l="-52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3C5EAEC-FC75-E0FB-8D88-8ED35CD84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6DE0-306A-42E2-8184-99A895E46B98}" type="slidenum">
              <a:rPr lang="ko-KR" altLang="en-US" smtClean="0"/>
              <a:t>8</a:t>
            </a:fld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7E37F2E-89F6-01D1-0A05-5AA501A140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623" y="1295472"/>
            <a:ext cx="5033184" cy="4864101"/>
          </a:xfrm>
          <a:prstGeom prst="rect">
            <a:avLst/>
          </a:prstGeom>
        </p:spPr>
      </p:pic>
      <p:pic>
        <p:nvPicPr>
          <p:cNvPr id="10" name="그래픽 9" descr="닫기 윤곽선">
            <a:extLst>
              <a:ext uri="{FF2B5EF4-FFF2-40B4-BE49-F238E27FC236}">
                <a16:creationId xmlns:a16="http://schemas.microsoft.com/office/drawing/2014/main" id="{95C09FF1-AAC3-582B-7330-4CE7EB1F77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28615" y="4431749"/>
            <a:ext cx="505785" cy="50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238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">
            <a:extLst>
              <a:ext uri="{FF2B5EF4-FFF2-40B4-BE49-F238E27FC236}">
                <a16:creationId xmlns:a16="http://schemas.microsoft.com/office/drawing/2014/main" id="{C57FCFBC-FD5C-4613-A62D-5096EA452065}"/>
              </a:ext>
            </a:extLst>
          </p:cNvPr>
          <p:cNvSpPr txBox="1">
            <a:spLocks/>
          </p:cNvSpPr>
          <p:nvPr/>
        </p:nvSpPr>
        <p:spPr>
          <a:xfrm>
            <a:off x="625933" y="169870"/>
            <a:ext cx="10909874" cy="926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altLang="ko-KR" sz="1600" dirty="0">
                <a:solidFill>
                  <a:srgbClr val="046D7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[Related Works] </a:t>
            </a:r>
            <a:endParaRPr lang="en-US" altLang="ko-KR" sz="3200" dirty="0">
              <a:solidFill>
                <a:srgbClr val="046D76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>
              <a:lnSpc>
                <a:spcPct val="110000"/>
              </a:lnSpc>
            </a:pPr>
            <a:r>
              <a:rPr lang="en-US" altLang="ko-KR" sz="32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Elliptic Curve Digital Signature Algorithm (ECDSA)</a:t>
            </a:r>
            <a:endParaRPr lang="ko-KR" altLang="en-US" sz="32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86225DD6-EE7F-6C46-2EAF-75C317D6A202}"/>
              </a:ext>
            </a:extLst>
          </p:cNvPr>
          <p:cNvCxnSpPr>
            <a:cxnSpLocks/>
          </p:cNvCxnSpPr>
          <p:nvPr/>
        </p:nvCxnSpPr>
        <p:spPr>
          <a:xfrm>
            <a:off x="0" y="1096704"/>
            <a:ext cx="10575509" cy="0"/>
          </a:xfrm>
          <a:prstGeom prst="line">
            <a:avLst/>
          </a:prstGeom>
          <a:ln w="38100">
            <a:solidFill>
              <a:srgbClr val="46B9AE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573D3D5-93DC-BB7D-E20E-F4793EDC2877}"/>
              </a:ext>
            </a:extLst>
          </p:cNvPr>
          <p:cNvSpPr txBox="1"/>
          <p:nvPr/>
        </p:nvSpPr>
        <p:spPr>
          <a:xfrm>
            <a:off x="566928" y="1301823"/>
            <a:ext cx="11027885" cy="5300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A development of DSA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Uses a set of points on the elliptic curve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Key size smaller than RSA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3C5EAEC-FC75-E0FB-8D88-8ED35CD84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6DE0-306A-42E2-8184-99A895E46B98}" type="slidenum">
              <a:rPr lang="ko-KR" altLang="en-US" smtClean="0"/>
              <a:t>9</a:t>
            </a:fld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0E5CCF6C-895E-F3D0-29C8-DE3082B24E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6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3299" y="3275414"/>
            <a:ext cx="3094385" cy="10945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DCEE1368-4865-9C51-45C0-19F3DFF97B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2443" y="1773114"/>
            <a:ext cx="4991558" cy="409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152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9050">
          <a:solidFill>
            <a:srgbClr val="00B05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7677</TotalTime>
  <Words>1008</Words>
  <Application>Microsoft Office PowerPoint</Application>
  <PresentationFormat>와이드스크린</PresentationFormat>
  <Paragraphs>225</Paragraphs>
  <Slides>24</Slides>
  <Notes>24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32" baseType="lpstr">
      <vt:lpstr>Adobe Garamond Pro Bold</vt:lpstr>
      <vt:lpstr>나눔스퀘어 Bold</vt:lpstr>
      <vt:lpstr>나눔스퀘어 ExtraBold</vt:lpstr>
      <vt:lpstr>맑은 고딕</vt:lpstr>
      <vt:lpstr>Arial</vt:lpstr>
      <vt:lpstr>Cambria Math</vt:lpstr>
      <vt:lpstr>Wingdings</vt:lpstr>
      <vt:lpstr>Office 테마</vt:lpstr>
      <vt:lpstr>Securing Medical Records of COVID-19 Patients  Using Elliptic Curve Digital Signature Algorithm (ECDSA)  in Blockchain   Andi, Carles, … 2022</vt:lpstr>
      <vt:lpstr>Contents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OpenSSL Seminar</dc:title>
  <dc:creator>이호국</dc:creator>
  <cp:lastModifiedBy>손지민</cp:lastModifiedBy>
  <cp:revision>744</cp:revision>
  <dcterms:created xsi:type="dcterms:W3CDTF">2022-03-26T05:36:24Z</dcterms:created>
  <dcterms:modified xsi:type="dcterms:W3CDTF">2022-10-17T05:34:29Z</dcterms:modified>
</cp:coreProperties>
</file>